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3" r:id="rId6"/>
    <p:sldId id="260" r:id="rId7"/>
    <p:sldId id="264" r:id="rId8"/>
    <p:sldId id="262" r:id="rId9"/>
    <p:sldId id="269" r:id="rId10"/>
    <p:sldId id="268" r:id="rId11"/>
    <p:sldId id="271" r:id="rId12"/>
    <p:sldId id="265" r:id="rId13"/>
    <p:sldId id="270"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4660"/>
  </p:normalViewPr>
  <p:slideViewPr>
    <p:cSldViewPr snapToGrid="0">
      <p:cViewPr varScale="1">
        <p:scale>
          <a:sx n="57" d="100"/>
          <a:sy n="57" d="100"/>
        </p:scale>
        <p:origin x="78" y="13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4/26/2015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4/26/2015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4/26/2015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4/26/2015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ECE 643 – Spring 2015</a:t>
            </a:r>
            <a:endParaRPr lang="en-US" dirty="0"/>
          </a:p>
        </p:txBody>
      </p:sp>
      <p:sp>
        <p:nvSpPr>
          <p:cNvPr id="3" name="Subtitle 2"/>
          <p:cNvSpPr>
            <a:spLocks noGrp="1"/>
          </p:cNvSpPr>
          <p:nvPr>
            <p:ph type="subTitle" idx="1"/>
          </p:nvPr>
        </p:nvSpPr>
        <p:spPr/>
        <p:txBody>
          <a:bodyPr/>
          <a:lstStyle/>
          <a:p>
            <a:r>
              <a:rPr lang="en-US" dirty="0" smtClean="0"/>
              <a:t>Final Project – Implementation of KSP algorithm</a:t>
            </a:r>
          </a:p>
          <a:p>
            <a:r>
              <a:rPr lang="en-US" dirty="0" smtClean="0"/>
              <a:t>Aaron Joe Parrish - G00776794</a:t>
            </a:r>
            <a:endParaRPr lang="en-US" dirty="0"/>
          </a:p>
        </p:txBody>
      </p:sp>
    </p:spTree>
    <p:extLst>
      <p:ext uri="{BB962C8B-B14F-4D97-AF65-F5344CB8AC3E}">
        <p14:creationId xmlns:p14="http://schemas.microsoft.com/office/powerpoint/2010/main" val="10226685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Approach</a:t>
            </a:r>
            <a:br>
              <a:rPr lang="en-US" dirty="0" smtClean="0"/>
            </a:br>
            <a:r>
              <a:rPr lang="en-US" dirty="0" smtClean="0"/>
              <a:t>	Yen’s Algorithm (3)</a:t>
            </a:r>
            <a:endParaRPr lang="en-US" dirty="0"/>
          </a:p>
        </p:txBody>
      </p:sp>
      <p:sp>
        <p:nvSpPr>
          <p:cNvPr id="3" name="Content Placeholder 2"/>
          <p:cNvSpPr>
            <a:spLocks noGrp="1"/>
          </p:cNvSpPr>
          <p:nvPr>
            <p:ph idx="1"/>
          </p:nvPr>
        </p:nvSpPr>
        <p:spPr/>
        <p:txBody>
          <a:bodyPr/>
          <a:lstStyle/>
          <a:p>
            <a:r>
              <a:rPr lang="en-US" dirty="0"/>
              <a:t>I used Python operator overloading of the __</a:t>
            </a:r>
            <a:r>
              <a:rPr lang="en-US" dirty="0" err="1"/>
              <a:t>getItem</a:t>
            </a:r>
            <a:r>
              <a:rPr lang="en-US" dirty="0"/>
              <a:t>__() function to allow direct index and slice access to the Node list </a:t>
            </a:r>
            <a:r>
              <a:rPr lang="en-US" dirty="0" smtClean="0"/>
              <a:t>member of my Path class</a:t>
            </a:r>
            <a:endParaRPr lang="en-US" dirty="0"/>
          </a:p>
          <a:p>
            <a:pPr lvl="1"/>
            <a:r>
              <a:rPr lang="en-US" dirty="0"/>
              <a:t>	</a:t>
            </a:r>
            <a:r>
              <a:rPr lang="en-US" dirty="0" err="1">
                <a:solidFill>
                  <a:srgbClr val="0070C0"/>
                </a:solidFill>
              </a:rPr>
              <a:t>def</a:t>
            </a:r>
            <a:r>
              <a:rPr lang="en-US" dirty="0">
                <a:solidFill>
                  <a:srgbClr val="0070C0"/>
                </a:solidFill>
              </a:rPr>
              <a:t> </a:t>
            </a:r>
            <a:r>
              <a:rPr lang="en-US" dirty="0"/>
              <a:t>__</a:t>
            </a:r>
            <a:r>
              <a:rPr lang="en-US" dirty="0" err="1"/>
              <a:t>getitem</a:t>
            </a:r>
            <a:r>
              <a:rPr lang="en-US" dirty="0"/>
              <a:t>__(self, key):  </a:t>
            </a:r>
            <a:r>
              <a:rPr lang="en-US" dirty="0">
                <a:solidFill>
                  <a:srgbClr val="0070C0"/>
                </a:solidFill>
              </a:rPr>
              <a:t>return</a:t>
            </a:r>
            <a:r>
              <a:rPr lang="en-US" dirty="0"/>
              <a:t> </a:t>
            </a:r>
            <a:r>
              <a:rPr lang="en-US" dirty="0" err="1"/>
              <a:t>self.nodes</a:t>
            </a:r>
            <a:r>
              <a:rPr lang="en-US" dirty="0"/>
              <a:t>[key]</a:t>
            </a:r>
          </a:p>
          <a:p>
            <a:r>
              <a:rPr lang="en-US" dirty="0"/>
              <a:t>After this overloading, I can </a:t>
            </a:r>
            <a:r>
              <a:rPr lang="en-US" dirty="0" smtClean="0"/>
              <a:t>call </a:t>
            </a:r>
            <a:r>
              <a:rPr lang="en-US" b="1" dirty="0" smtClean="0"/>
              <a:t>[</a:t>
            </a:r>
            <a:r>
              <a:rPr lang="en-US" b="1" dirty="0" err="1" smtClean="0"/>
              <a:t>start:end</a:t>
            </a:r>
            <a:r>
              <a:rPr lang="en-US" b="1" dirty="0"/>
              <a:t>] </a:t>
            </a:r>
            <a:r>
              <a:rPr lang="en-US" dirty="0"/>
              <a:t>on any Path instance to retrieve </a:t>
            </a:r>
            <a:r>
              <a:rPr lang="en-US" dirty="0" smtClean="0"/>
              <a:t>its Node </a:t>
            </a:r>
            <a:r>
              <a:rPr lang="en-US" dirty="0"/>
              <a:t>items from start through </a:t>
            </a:r>
            <a:r>
              <a:rPr lang="en-US" dirty="0" smtClean="0"/>
              <a:t>end-1</a:t>
            </a:r>
          </a:p>
          <a:p>
            <a:r>
              <a:rPr lang="en-US" dirty="0" smtClean="0"/>
              <a:t>I used this indexing to implement the following </a:t>
            </a:r>
            <a:r>
              <a:rPr lang="en-US" dirty="0"/>
              <a:t>pseudo-code </a:t>
            </a:r>
            <a:r>
              <a:rPr lang="en-US" dirty="0" smtClean="0"/>
              <a:t>from the Yen’s algorithm Wikipedia page in my program:</a:t>
            </a:r>
          </a:p>
          <a:p>
            <a:endParaRPr lang="en-US" dirty="0" smtClean="0"/>
          </a:p>
          <a:p>
            <a:pPr lvl="1"/>
            <a:endParaRPr lang="en-US" dirty="0" smtClean="0"/>
          </a:p>
          <a:p>
            <a:pPr lvl="1"/>
            <a:endParaRPr lang="en-US" dirty="0"/>
          </a:p>
          <a:p>
            <a:pPr lvl="1"/>
            <a:endParaRPr lang="en-US" dirty="0" smtClean="0"/>
          </a:p>
          <a:p>
            <a:pPr lvl="1"/>
            <a:endParaRPr lang="en-US" dirty="0"/>
          </a:p>
          <a:p>
            <a:pPr lvl="1"/>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2889249990"/>
              </p:ext>
            </p:extLst>
          </p:nvPr>
        </p:nvGraphicFramePr>
        <p:xfrm>
          <a:off x="451733" y="4563536"/>
          <a:ext cx="9284933" cy="1854200"/>
        </p:xfrm>
        <a:graphic>
          <a:graphicData uri="http://schemas.openxmlformats.org/drawingml/2006/table">
            <a:tbl>
              <a:tblPr firstRow="1" bandRow="1">
                <a:tableStyleId>{5C22544A-7EE6-4342-B048-85BDC9FD1C3A}</a:tableStyleId>
              </a:tblPr>
              <a:tblGrid>
                <a:gridCol w="4045452"/>
                <a:gridCol w="5239481"/>
              </a:tblGrid>
              <a:tr h="370840">
                <a:tc>
                  <a:txBody>
                    <a:bodyPr/>
                    <a:lstStyle/>
                    <a:p>
                      <a:r>
                        <a:rPr lang="en-US" dirty="0" smtClean="0"/>
                        <a:t>Wikipedia Code</a:t>
                      </a:r>
                      <a:endParaRPr lang="en-US" dirty="0"/>
                    </a:p>
                  </a:txBody>
                  <a:tcPr/>
                </a:tc>
                <a:tc>
                  <a:txBody>
                    <a:bodyPr/>
                    <a:lstStyle/>
                    <a:p>
                      <a:r>
                        <a:rPr lang="en-US" dirty="0" smtClean="0"/>
                        <a:t>Python</a:t>
                      </a:r>
                      <a:r>
                        <a:rPr lang="en-US" baseline="0" dirty="0" smtClean="0"/>
                        <a:t> Implementation</a:t>
                      </a:r>
                      <a:endParaRPr lang="en-US" dirty="0"/>
                    </a:p>
                  </a:txBody>
                  <a:tcPr/>
                </a:tc>
              </a:tr>
              <a:tr h="370840">
                <a:tc>
                  <a:txBody>
                    <a:bodyPr/>
                    <a:lstStyle/>
                    <a:p>
                      <a:r>
                        <a:rPr lang="en-US" sz="1600" dirty="0" err="1" smtClean="0"/>
                        <a:t>rootPath</a:t>
                      </a:r>
                      <a:r>
                        <a:rPr lang="en-US" sz="1600" dirty="0" smtClean="0"/>
                        <a:t> = A[k-1].nodes(0, </a:t>
                      </a:r>
                      <a:r>
                        <a:rPr lang="en-US" sz="1600" dirty="0" err="1" smtClean="0"/>
                        <a:t>i</a:t>
                      </a:r>
                      <a:r>
                        <a:rPr lang="en-US" sz="1600" dirty="0" smtClean="0"/>
                        <a:t>);</a:t>
                      </a:r>
                      <a:endParaRPr lang="en-US" sz="1600" dirty="0"/>
                    </a:p>
                  </a:txBody>
                  <a:tcPr/>
                </a:tc>
                <a:tc>
                  <a:txBody>
                    <a:bodyPr/>
                    <a:lstStyle/>
                    <a:p>
                      <a:r>
                        <a:rPr lang="en-US" sz="1600" dirty="0" err="1" smtClean="0"/>
                        <a:t>rootPath</a:t>
                      </a:r>
                      <a:r>
                        <a:rPr lang="en-US" sz="1600" dirty="0" smtClean="0"/>
                        <a:t> = Path(</a:t>
                      </a:r>
                      <a:r>
                        <a:rPr lang="en-US" sz="1600" dirty="0" err="1" smtClean="0"/>
                        <a:t>Apaths</a:t>
                      </a:r>
                      <a:r>
                        <a:rPr lang="en-US" sz="1600" dirty="0" smtClean="0"/>
                        <a:t>[k-1][:i+1])</a:t>
                      </a:r>
                      <a:endParaRPr lang="en-US" sz="1600" dirty="0"/>
                    </a:p>
                  </a:txBody>
                  <a:tcPr/>
                </a:tc>
              </a:tr>
              <a:tr h="370840">
                <a:tc>
                  <a:txBody>
                    <a:bodyPr/>
                    <a:lstStyle/>
                    <a:p>
                      <a:r>
                        <a:rPr lang="en-US" sz="1600" b="1" dirty="0" smtClean="0"/>
                        <a:t>if</a:t>
                      </a:r>
                      <a:r>
                        <a:rPr lang="en-US" sz="1600" dirty="0" smtClean="0"/>
                        <a:t> </a:t>
                      </a:r>
                      <a:r>
                        <a:rPr lang="en-US" sz="1600" dirty="0" err="1" smtClean="0"/>
                        <a:t>rootPath</a:t>
                      </a:r>
                      <a:r>
                        <a:rPr lang="en-US" sz="1600" dirty="0" smtClean="0"/>
                        <a:t> == </a:t>
                      </a:r>
                      <a:r>
                        <a:rPr lang="en-US" sz="1600" dirty="0" err="1" smtClean="0"/>
                        <a:t>p.nodes</a:t>
                      </a:r>
                      <a:r>
                        <a:rPr lang="en-US" sz="1600" dirty="0" smtClean="0"/>
                        <a:t>(0, </a:t>
                      </a:r>
                      <a:r>
                        <a:rPr lang="en-US" sz="1600" dirty="0" err="1" smtClean="0"/>
                        <a:t>i</a:t>
                      </a:r>
                      <a:r>
                        <a:rPr lang="en-US" sz="1600" dirty="0" smtClean="0"/>
                        <a:t>):</a:t>
                      </a:r>
                      <a:endParaRPr lang="en-US" sz="1600" dirty="0"/>
                    </a:p>
                  </a:txBody>
                  <a:tcPr/>
                </a:tc>
                <a:tc>
                  <a:txBody>
                    <a:bodyPr/>
                    <a:lstStyle/>
                    <a:p>
                      <a:r>
                        <a:rPr lang="en-US" sz="1600" dirty="0" smtClean="0"/>
                        <a:t>if </a:t>
                      </a:r>
                      <a:r>
                        <a:rPr lang="en-US" sz="1600" dirty="0" err="1" smtClean="0"/>
                        <a:t>rootPath</a:t>
                      </a:r>
                      <a:r>
                        <a:rPr lang="en-US" sz="1600" dirty="0" smtClean="0"/>
                        <a:t>[:] == </a:t>
                      </a:r>
                      <a:r>
                        <a:rPr lang="en-US" sz="1600" dirty="0" err="1" smtClean="0"/>
                        <a:t>testPath</a:t>
                      </a:r>
                      <a:r>
                        <a:rPr lang="en-US" sz="1600" dirty="0" smtClean="0"/>
                        <a:t>[:i+1]:</a:t>
                      </a:r>
                      <a:endParaRPr lang="en-US" sz="1600" dirty="0"/>
                    </a:p>
                  </a:txBody>
                  <a:tcPr/>
                </a:tc>
              </a:tr>
              <a:tr h="370840">
                <a:tc>
                  <a:txBody>
                    <a:bodyPr/>
                    <a:lstStyle/>
                    <a:p>
                      <a:r>
                        <a:rPr lang="en-US" sz="1600" b="1" dirty="0" smtClean="0"/>
                        <a:t>for</a:t>
                      </a:r>
                      <a:r>
                        <a:rPr lang="en-US" sz="1600" dirty="0" smtClean="0"/>
                        <a:t> </a:t>
                      </a:r>
                      <a:r>
                        <a:rPr lang="en-US" sz="1600" dirty="0" err="1" smtClean="0"/>
                        <a:t>i</a:t>
                      </a:r>
                      <a:r>
                        <a:rPr lang="en-US" sz="1600" dirty="0" smtClean="0"/>
                        <a:t> </a:t>
                      </a:r>
                      <a:r>
                        <a:rPr lang="en-US" sz="1600" b="1" dirty="0" smtClean="0"/>
                        <a:t>from</a:t>
                      </a:r>
                      <a:r>
                        <a:rPr lang="en-US" sz="1600" dirty="0" smtClean="0"/>
                        <a:t> 0 </a:t>
                      </a:r>
                      <a:r>
                        <a:rPr lang="en-US" sz="1600" b="1" dirty="0" smtClean="0"/>
                        <a:t>to</a:t>
                      </a:r>
                      <a:r>
                        <a:rPr lang="en-US" sz="1600" dirty="0" smtClean="0"/>
                        <a:t> size(A[k − 1]) − 1:</a:t>
                      </a:r>
                      <a:endParaRPr lang="en-US" sz="1600" dirty="0"/>
                    </a:p>
                  </a:txBody>
                  <a:tcPr/>
                </a:tc>
                <a:tc rowSpan="2">
                  <a:txBody>
                    <a:bodyPr/>
                    <a:lstStyle/>
                    <a:p>
                      <a:r>
                        <a:rPr lang="en-US" sz="1600" dirty="0" smtClean="0"/>
                        <a:t>for </a:t>
                      </a:r>
                      <a:r>
                        <a:rPr lang="en-US" sz="1600" dirty="0" err="1" smtClean="0"/>
                        <a:t>i</a:t>
                      </a:r>
                      <a:r>
                        <a:rPr lang="en-US" sz="1600" dirty="0" smtClean="0"/>
                        <a:t>, </a:t>
                      </a:r>
                      <a:r>
                        <a:rPr lang="en-US" sz="1600" dirty="0" err="1" smtClean="0"/>
                        <a:t>spurNode</a:t>
                      </a:r>
                      <a:r>
                        <a:rPr lang="en-US" sz="1600" dirty="0" smtClean="0"/>
                        <a:t> in enumerate(</a:t>
                      </a:r>
                      <a:r>
                        <a:rPr lang="en-US" sz="1600" dirty="0" err="1" smtClean="0"/>
                        <a:t>Apaths</a:t>
                      </a:r>
                      <a:r>
                        <a:rPr lang="en-US" sz="1600" dirty="0" smtClean="0"/>
                        <a:t>[k-1][:-1]):</a:t>
                      </a:r>
                      <a:endParaRPr lang="en-US" sz="1600" dirty="0"/>
                    </a:p>
                  </a:txBody>
                  <a:tcPr anchor="ctr"/>
                </a:tc>
              </a:tr>
              <a:tr h="370840">
                <a:tc>
                  <a:txBody>
                    <a:bodyPr/>
                    <a:lstStyle/>
                    <a:p>
                      <a:r>
                        <a:rPr lang="en-US" sz="1600" dirty="0" err="1" smtClean="0"/>
                        <a:t>spurNode</a:t>
                      </a:r>
                      <a:r>
                        <a:rPr lang="en-US" sz="1600" dirty="0" smtClean="0"/>
                        <a:t> = A[k-1].node(</a:t>
                      </a:r>
                      <a:r>
                        <a:rPr lang="en-US" sz="1600" dirty="0" err="1" smtClean="0"/>
                        <a:t>i</a:t>
                      </a:r>
                      <a:r>
                        <a:rPr lang="en-US" sz="1600" dirty="0" smtClean="0"/>
                        <a:t>);</a:t>
                      </a:r>
                      <a:endParaRPr lang="en-US" sz="1600" dirty="0"/>
                    </a:p>
                  </a:txBody>
                  <a:tcPr/>
                </a:tc>
                <a:tc vMerge="1">
                  <a:txBody>
                    <a:bodyPr/>
                    <a:lstStyle/>
                    <a:p>
                      <a:endParaRPr lang="en-US" dirty="0"/>
                    </a:p>
                  </a:txBody>
                  <a:tcPr/>
                </a:tc>
              </a:tr>
            </a:tbl>
          </a:graphicData>
        </a:graphic>
      </p:graphicFrame>
    </p:spTree>
    <p:extLst>
      <p:ext uri="{BB962C8B-B14F-4D97-AF65-F5344CB8AC3E}">
        <p14:creationId xmlns:p14="http://schemas.microsoft.com/office/powerpoint/2010/main" val="24179248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smtClean="0"/>
              <a:t>Network</a:t>
            </a:r>
            <a:br>
              <a:rPr lang="en-US" dirty="0" smtClean="0"/>
            </a:br>
            <a:r>
              <a:rPr lang="en-US" dirty="0"/>
              <a:t>	</a:t>
            </a:r>
            <a:r>
              <a:rPr lang="en-US" dirty="0" smtClean="0"/>
              <a:t>How to Run Program</a:t>
            </a:r>
            <a:endParaRPr lang="en-US" dirty="0"/>
          </a:p>
        </p:txBody>
      </p:sp>
      <p:sp>
        <p:nvSpPr>
          <p:cNvPr id="3" name="Content Placeholder 2"/>
          <p:cNvSpPr>
            <a:spLocks noGrp="1"/>
          </p:cNvSpPr>
          <p:nvPr>
            <p:ph idx="1"/>
          </p:nvPr>
        </p:nvSpPr>
        <p:spPr/>
        <p:txBody>
          <a:bodyPr>
            <a:normAutofit lnSpcReduction="10000"/>
          </a:bodyPr>
          <a:lstStyle/>
          <a:p>
            <a:r>
              <a:rPr lang="en-US" dirty="0" smtClean="0"/>
              <a:t>My program accepts the following command line arguments:</a:t>
            </a:r>
          </a:p>
          <a:p>
            <a:pPr lvl="1"/>
            <a:r>
              <a:rPr lang="en-US" dirty="0" smtClean="0"/>
              <a:t>--</a:t>
            </a:r>
            <a:r>
              <a:rPr lang="en-US" dirty="0" err="1" smtClean="0"/>
              <a:t>infile</a:t>
            </a:r>
            <a:r>
              <a:rPr lang="en-US" dirty="0" smtClean="0"/>
              <a:t>: The name of the file to read a network of nodes and edges from.  Defaults to “input.txt”</a:t>
            </a:r>
          </a:p>
          <a:p>
            <a:pPr lvl="2"/>
            <a:r>
              <a:rPr lang="en-US" dirty="0" smtClean="0"/>
              <a:t>The input file should be formatted as follows:</a:t>
            </a:r>
          </a:p>
          <a:p>
            <a:pPr marL="914400" lvl="2" indent="0">
              <a:buNone/>
            </a:pPr>
            <a:r>
              <a:rPr lang="en-US" dirty="0"/>
              <a:t>	</a:t>
            </a:r>
            <a:r>
              <a:rPr lang="en-US" dirty="0" smtClean="0"/>
              <a:t>5 </a:t>
            </a:r>
            <a:r>
              <a:rPr lang="en-US" i="1" dirty="0" smtClean="0"/>
              <a:t>#Number of nodes in network</a:t>
            </a:r>
          </a:p>
          <a:p>
            <a:pPr marL="914400" lvl="2" indent="0">
              <a:buNone/>
            </a:pPr>
            <a:r>
              <a:rPr lang="en-US" dirty="0"/>
              <a:t>	</a:t>
            </a:r>
            <a:r>
              <a:rPr lang="en-US" dirty="0" smtClean="0"/>
              <a:t>12,1,2,4 </a:t>
            </a:r>
            <a:r>
              <a:rPr lang="en-US" i="1" dirty="0" smtClean="0"/>
              <a:t>#Edge identifier, edge origin, edge destination, edge </a:t>
            </a:r>
            <a:r>
              <a:rPr lang="en-US" i="1" dirty="0" smtClean="0"/>
              <a:t>cost, for each edge</a:t>
            </a:r>
          </a:p>
          <a:p>
            <a:pPr lvl="1"/>
            <a:r>
              <a:rPr lang="en-US" dirty="0" smtClean="0"/>
              <a:t>--</a:t>
            </a:r>
            <a:r>
              <a:rPr lang="en-US" dirty="0" smtClean="0"/>
              <a:t>k: The number of shortest paths to search for.  Defaults to ‘3</a:t>
            </a:r>
            <a:r>
              <a:rPr lang="en-US" dirty="0" smtClean="0"/>
              <a:t>’.</a:t>
            </a:r>
          </a:p>
          <a:p>
            <a:pPr lvl="1"/>
            <a:r>
              <a:rPr lang="en-US" dirty="0" smtClean="0"/>
              <a:t>--source: The index of the node to start at in the network.  Defaults to ‘1’.</a:t>
            </a:r>
          </a:p>
          <a:p>
            <a:pPr lvl="1"/>
            <a:r>
              <a:rPr lang="en-US" dirty="0" smtClean="0"/>
              <a:t>--sink: The index of the node to search for paths to.  Defaults to the highest index node</a:t>
            </a:r>
            <a:endParaRPr lang="en-US" dirty="0"/>
          </a:p>
          <a:p>
            <a:r>
              <a:rPr lang="en-US" dirty="0" smtClean="0"/>
              <a:t>From a Windows command prompt with Python 3.X installed:</a:t>
            </a:r>
          </a:p>
          <a:p>
            <a:pPr lvl="1"/>
            <a:r>
              <a:rPr lang="en-US" dirty="0" smtClean="0"/>
              <a:t>./project.py –-</a:t>
            </a:r>
            <a:r>
              <a:rPr lang="en-US" dirty="0" err="1" smtClean="0"/>
              <a:t>infile</a:t>
            </a:r>
            <a:r>
              <a:rPr lang="en-US" dirty="0" smtClean="0"/>
              <a:t> </a:t>
            </a:r>
            <a:r>
              <a:rPr lang="en-US" dirty="0" smtClean="0"/>
              <a:t>input.txt --k </a:t>
            </a:r>
            <a:r>
              <a:rPr lang="en-US" dirty="0" smtClean="0"/>
              <a:t>3 --source 1 --sink 5</a:t>
            </a:r>
            <a:endParaRPr lang="en-US" dirty="0"/>
          </a:p>
        </p:txBody>
      </p:sp>
    </p:spTree>
    <p:extLst>
      <p:ext uri="{BB962C8B-B14F-4D97-AF65-F5344CB8AC3E}">
        <p14:creationId xmlns:p14="http://schemas.microsoft.com/office/powerpoint/2010/main" val="42542987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Network</a:t>
            </a:r>
            <a:br>
              <a:rPr lang="en-US" dirty="0" smtClean="0"/>
            </a:br>
            <a:r>
              <a:rPr lang="en-US" dirty="0" smtClean="0"/>
              <a:t>	Graphical Solution</a:t>
            </a:r>
            <a:endParaRPr lang="en-US" dirty="0"/>
          </a:p>
        </p:txBody>
      </p:sp>
      <p:sp>
        <p:nvSpPr>
          <p:cNvPr id="3" name="Content Placeholder 2"/>
          <p:cNvSpPr>
            <a:spLocks noGrp="1"/>
          </p:cNvSpPr>
          <p:nvPr>
            <p:ph idx="1"/>
          </p:nvPr>
        </p:nvSpPr>
        <p:spPr>
          <a:xfrm>
            <a:off x="677334" y="2160590"/>
            <a:ext cx="8596668" cy="1073678"/>
          </a:xfrm>
        </p:spPr>
        <p:txBody>
          <a:bodyPr/>
          <a:lstStyle/>
          <a:p>
            <a:r>
              <a:rPr lang="en-US" dirty="0" smtClean="0"/>
              <a:t>I have manually solved for the 6 shortest paths in the graphical network below from Node 1 to Node 7.  The shortest paths are colored, in order, red/orange/yellow/green/blue and no 6</a:t>
            </a:r>
            <a:r>
              <a:rPr lang="en-US" baseline="30000" dirty="0" smtClean="0"/>
              <a:t>th</a:t>
            </a:r>
            <a:r>
              <a:rPr lang="en-US" dirty="0" smtClean="0"/>
              <a:t> path exists.</a:t>
            </a:r>
          </a:p>
          <a:p>
            <a:pPr lvl="1"/>
            <a:endParaRPr lang="en-US" dirty="0"/>
          </a:p>
        </p:txBody>
      </p:sp>
      <p:cxnSp>
        <p:nvCxnSpPr>
          <p:cNvPr id="12" name="Straight Connector 11"/>
          <p:cNvCxnSpPr>
            <a:stCxn id="5" idx="6"/>
            <a:endCxn id="4" idx="2"/>
          </p:cNvCxnSpPr>
          <p:nvPr/>
        </p:nvCxnSpPr>
        <p:spPr>
          <a:xfrm flipV="1">
            <a:off x="2524438" y="4217087"/>
            <a:ext cx="946895" cy="685800"/>
          </a:xfrm>
          <a:prstGeom prst="line">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5" idx="6"/>
            <a:endCxn id="7" idx="2"/>
          </p:cNvCxnSpPr>
          <p:nvPr/>
        </p:nvCxnSpPr>
        <p:spPr>
          <a:xfrm>
            <a:off x="2524438" y="4902887"/>
            <a:ext cx="946895" cy="908676"/>
          </a:xfrm>
          <a:prstGeom prst="line">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endCxn id="9" idx="2"/>
          </p:cNvCxnSpPr>
          <p:nvPr/>
        </p:nvCxnSpPr>
        <p:spPr>
          <a:xfrm>
            <a:off x="4387106" y="5811562"/>
            <a:ext cx="907558" cy="457887"/>
          </a:xfrm>
          <a:prstGeom prst="line">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9" idx="6"/>
            <a:endCxn id="10" idx="2"/>
          </p:cNvCxnSpPr>
          <p:nvPr/>
        </p:nvCxnSpPr>
        <p:spPr>
          <a:xfrm flipV="1">
            <a:off x="6210437" y="4895790"/>
            <a:ext cx="946895" cy="1373659"/>
          </a:xfrm>
          <a:prstGeom prst="line">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4" idx="6"/>
          </p:cNvCxnSpPr>
          <p:nvPr/>
        </p:nvCxnSpPr>
        <p:spPr>
          <a:xfrm flipV="1">
            <a:off x="4387106" y="3527615"/>
            <a:ext cx="907558" cy="689472"/>
          </a:xfrm>
          <a:prstGeom prst="line">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6" idx="2"/>
          </p:cNvCxnSpPr>
          <p:nvPr/>
        </p:nvCxnSpPr>
        <p:spPr>
          <a:xfrm>
            <a:off x="4391008" y="4217086"/>
            <a:ext cx="903656" cy="678704"/>
          </a:xfrm>
          <a:prstGeom prst="line">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6" idx="6"/>
            <a:endCxn id="10" idx="2"/>
          </p:cNvCxnSpPr>
          <p:nvPr/>
        </p:nvCxnSpPr>
        <p:spPr>
          <a:xfrm>
            <a:off x="6210437" y="4895790"/>
            <a:ext cx="946895" cy="0"/>
          </a:xfrm>
          <a:prstGeom prst="line">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7" idx="0"/>
            <a:endCxn id="4" idx="4"/>
          </p:cNvCxnSpPr>
          <p:nvPr/>
        </p:nvCxnSpPr>
        <p:spPr>
          <a:xfrm flipV="1">
            <a:off x="3929220" y="4674973"/>
            <a:ext cx="0" cy="678703"/>
          </a:xfrm>
          <a:prstGeom prst="line">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8" idx="6"/>
            <a:endCxn id="10" idx="2"/>
          </p:cNvCxnSpPr>
          <p:nvPr/>
        </p:nvCxnSpPr>
        <p:spPr>
          <a:xfrm>
            <a:off x="6212484" y="3527615"/>
            <a:ext cx="944848" cy="1368175"/>
          </a:xfrm>
          <a:prstGeom prst="line">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684985" y="4068571"/>
            <a:ext cx="306494" cy="369332"/>
          </a:xfrm>
          <a:prstGeom prst="rect">
            <a:avLst/>
          </a:prstGeom>
          <a:noFill/>
        </p:spPr>
        <p:txBody>
          <a:bodyPr wrap="none" rtlCol="0">
            <a:spAutoFit/>
          </a:bodyPr>
          <a:lstStyle/>
          <a:p>
            <a:r>
              <a:rPr lang="en-US" dirty="0"/>
              <a:t>5</a:t>
            </a:r>
          </a:p>
        </p:txBody>
      </p:sp>
      <p:sp>
        <p:nvSpPr>
          <p:cNvPr id="44" name="TextBox 43"/>
          <p:cNvSpPr txBox="1"/>
          <p:nvPr/>
        </p:nvSpPr>
        <p:spPr>
          <a:xfrm>
            <a:off x="2684985" y="5577921"/>
            <a:ext cx="306494" cy="369332"/>
          </a:xfrm>
          <a:prstGeom prst="rect">
            <a:avLst/>
          </a:prstGeom>
          <a:noFill/>
        </p:spPr>
        <p:txBody>
          <a:bodyPr wrap="none" rtlCol="0">
            <a:spAutoFit/>
          </a:bodyPr>
          <a:lstStyle/>
          <a:p>
            <a:r>
              <a:rPr lang="en-US" dirty="0" smtClean="0"/>
              <a:t>1</a:t>
            </a:r>
            <a:endParaRPr lang="en-US" dirty="0"/>
          </a:p>
        </p:txBody>
      </p:sp>
      <p:sp>
        <p:nvSpPr>
          <p:cNvPr id="45" name="TextBox 44"/>
          <p:cNvSpPr txBox="1"/>
          <p:nvPr/>
        </p:nvSpPr>
        <p:spPr>
          <a:xfrm>
            <a:off x="3974722" y="4895789"/>
            <a:ext cx="306494" cy="369332"/>
          </a:xfrm>
          <a:prstGeom prst="rect">
            <a:avLst/>
          </a:prstGeom>
          <a:noFill/>
        </p:spPr>
        <p:txBody>
          <a:bodyPr wrap="none" rtlCol="0">
            <a:spAutoFit/>
          </a:bodyPr>
          <a:lstStyle/>
          <a:p>
            <a:r>
              <a:rPr lang="en-US" dirty="0" smtClean="0"/>
              <a:t>1</a:t>
            </a:r>
            <a:endParaRPr lang="en-US" dirty="0"/>
          </a:p>
        </p:txBody>
      </p:sp>
      <p:sp>
        <p:nvSpPr>
          <p:cNvPr id="46" name="TextBox 45"/>
          <p:cNvSpPr txBox="1"/>
          <p:nvPr/>
        </p:nvSpPr>
        <p:spPr>
          <a:xfrm>
            <a:off x="4510618" y="3251350"/>
            <a:ext cx="306494" cy="369332"/>
          </a:xfrm>
          <a:prstGeom prst="rect">
            <a:avLst/>
          </a:prstGeom>
          <a:noFill/>
        </p:spPr>
        <p:txBody>
          <a:bodyPr wrap="none" rtlCol="0">
            <a:spAutoFit/>
          </a:bodyPr>
          <a:lstStyle/>
          <a:p>
            <a:r>
              <a:rPr lang="en-US" dirty="0" smtClean="0"/>
              <a:t>2</a:t>
            </a:r>
            <a:endParaRPr lang="en-US" dirty="0"/>
          </a:p>
        </p:txBody>
      </p:sp>
      <p:sp>
        <p:nvSpPr>
          <p:cNvPr id="47" name="TextBox 46"/>
          <p:cNvSpPr txBox="1"/>
          <p:nvPr/>
        </p:nvSpPr>
        <p:spPr>
          <a:xfrm>
            <a:off x="4531307" y="4510434"/>
            <a:ext cx="306494" cy="369332"/>
          </a:xfrm>
          <a:prstGeom prst="rect">
            <a:avLst/>
          </a:prstGeom>
          <a:noFill/>
        </p:spPr>
        <p:txBody>
          <a:bodyPr wrap="none" rtlCol="0">
            <a:spAutoFit/>
          </a:bodyPr>
          <a:lstStyle/>
          <a:p>
            <a:r>
              <a:rPr lang="en-US" dirty="0" smtClean="0"/>
              <a:t>4</a:t>
            </a:r>
            <a:endParaRPr lang="en-US" dirty="0"/>
          </a:p>
        </p:txBody>
      </p:sp>
      <p:sp>
        <p:nvSpPr>
          <p:cNvPr id="48" name="TextBox 47"/>
          <p:cNvSpPr txBox="1"/>
          <p:nvPr/>
        </p:nvSpPr>
        <p:spPr>
          <a:xfrm>
            <a:off x="4529445" y="6098848"/>
            <a:ext cx="306494" cy="369332"/>
          </a:xfrm>
          <a:prstGeom prst="rect">
            <a:avLst/>
          </a:prstGeom>
          <a:noFill/>
        </p:spPr>
        <p:txBody>
          <a:bodyPr wrap="none" rtlCol="0">
            <a:spAutoFit/>
          </a:bodyPr>
          <a:lstStyle/>
          <a:p>
            <a:r>
              <a:rPr lang="en-US" dirty="0"/>
              <a:t>1</a:t>
            </a:r>
          </a:p>
        </p:txBody>
      </p:sp>
      <p:sp>
        <p:nvSpPr>
          <p:cNvPr id="49" name="TextBox 48"/>
          <p:cNvSpPr txBox="1"/>
          <p:nvPr/>
        </p:nvSpPr>
        <p:spPr>
          <a:xfrm>
            <a:off x="6371936" y="4379785"/>
            <a:ext cx="306494" cy="369332"/>
          </a:xfrm>
          <a:prstGeom prst="rect">
            <a:avLst/>
          </a:prstGeom>
          <a:noFill/>
        </p:spPr>
        <p:txBody>
          <a:bodyPr wrap="none" rtlCol="0">
            <a:spAutoFit/>
          </a:bodyPr>
          <a:lstStyle/>
          <a:p>
            <a:r>
              <a:rPr lang="en-US" dirty="0" smtClean="0"/>
              <a:t>2</a:t>
            </a:r>
            <a:endParaRPr lang="en-US" dirty="0"/>
          </a:p>
        </p:txBody>
      </p:sp>
      <p:sp>
        <p:nvSpPr>
          <p:cNvPr id="50" name="TextBox 49"/>
          <p:cNvSpPr txBox="1"/>
          <p:nvPr/>
        </p:nvSpPr>
        <p:spPr>
          <a:xfrm>
            <a:off x="6671394" y="3966136"/>
            <a:ext cx="306494" cy="369332"/>
          </a:xfrm>
          <a:prstGeom prst="rect">
            <a:avLst/>
          </a:prstGeom>
          <a:noFill/>
        </p:spPr>
        <p:txBody>
          <a:bodyPr wrap="none" rtlCol="0">
            <a:spAutoFit/>
          </a:bodyPr>
          <a:lstStyle/>
          <a:p>
            <a:r>
              <a:rPr lang="en-US" dirty="0"/>
              <a:t>3</a:t>
            </a:r>
          </a:p>
        </p:txBody>
      </p:sp>
      <p:sp>
        <p:nvSpPr>
          <p:cNvPr id="51" name="TextBox 50"/>
          <p:cNvSpPr txBox="1"/>
          <p:nvPr/>
        </p:nvSpPr>
        <p:spPr>
          <a:xfrm>
            <a:off x="6669162" y="5534112"/>
            <a:ext cx="306494" cy="369332"/>
          </a:xfrm>
          <a:prstGeom prst="rect">
            <a:avLst/>
          </a:prstGeom>
          <a:noFill/>
        </p:spPr>
        <p:txBody>
          <a:bodyPr wrap="none" rtlCol="0">
            <a:spAutoFit/>
          </a:bodyPr>
          <a:lstStyle/>
          <a:p>
            <a:r>
              <a:rPr lang="en-US" dirty="0" smtClean="0"/>
              <a:t>4</a:t>
            </a:r>
            <a:endParaRPr lang="en-US" dirty="0"/>
          </a:p>
        </p:txBody>
      </p:sp>
      <p:sp>
        <p:nvSpPr>
          <p:cNvPr id="54" name="Freeform 53"/>
          <p:cNvSpPr/>
          <p:nvPr/>
        </p:nvSpPr>
        <p:spPr>
          <a:xfrm>
            <a:off x="2239431" y="3401663"/>
            <a:ext cx="5397500" cy="2418001"/>
          </a:xfrm>
          <a:custGeom>
            <a:avLst/>
            <a:gdLst>
              <a:gd name="connsiteX0" fmla="*/ 0 w 5397500"/>
              <a:gd name="connsiteY0" fmla="*/ 1462437 h 2418001"/>
              <a:gd name="connsiteX1" fmla="*/ 1689100 w 5397500"/>
              <a:gd name="connsiteY1" fmla="*/ 2402237 h 2418001"/>
              <a:gd name="connsiteX2" fmla="*/ 1765300 w 5397500"/>
              <a:gd name="connsiteY2" fmla="*/ 776637 h 2418001"/>
              <a:gd name="connsiteX3" fmla="*/ 3632200 w 5397500"/>
              <a:gd name="connsiteY3" fmla="*/ 14637 h 2418001"/>
              <a:gd name="connsiteX4" fmla="*/ 5397500 w 5397500"/>
              <a:gd name="connsiteY4" fmla="*/ 1398937 h 2418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7500" h="2418001">
                <a:moveTo>
                  <a:pt x="0" y="1462437"/>
                </a:moveTo>
                <a:cubicBezTo>
                  <a:pt x="697441" y="1989487"/>
                  <a:pt x="1394883" y="2516537"/>
                  <a:pt x="1689100" y="2402237"/>
                </a:cubicBezTo>
                <a:cubicBezTo>
                  <a:pt x="1983317" y="2287937"/>
                  <a:pt x="1441450" y="1174570"/>
                  <a:pt x="1765300" y="776637"/>
                </a:cubicBezTo>
                <a:cubicBezTo>
                  <a:pt x="2089150" y="378704"/>
                  <a:pt x="3026833" y="-89080"/>
                  <a:pt x="3632200" y="14637"/>
                </a:cubicBezTo>
                <a:cubicBezTo>
                  <a:pt x="4237567" y="118354"/>
                  <a:pt x="4817533" y="758645"/>
                  <a:pt x="5397500" y="1398937"/>
                </a:cubicBezTo>
              </a:path>
            </a:pathLst>
          </a:custGeom>
          <a:noFill/>
          <a:ln>
            <a:solidFill>
              <a:srgbClr val="FFC000">
                <a:alpha val="9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a:off x="2163231" y="4851400"/>
            <a:ext cx="5588000" cy="1498135"/>
          </a:xfrm>
          <a:custGeom>
            <a:avLst/>
            <a:gdLst>
              <a:gd name="connsiteX0" fmla="*/ 0 w 5588000"/>
              <a:gd name="connsiteY0" fmla="*/ 0 h 1498135"/>
              <a:gd name="connsiteX1" fmla="*/ 1930400 w 5588000"/>
              <a:gd name="connsiteY1" fmla="*/ 1016000 h 1498135"/>
              <a:gd name="connsiteX2" fmla="*/ 3873500 w 5588000"/>
              <a:gd name="connsiteY2" fmla="*/ 1460500 h 1498135"/>
              <a:gd name="connsiteX3" fmla="*/ 5588000 w 5588000"/>
              <a:gd name="connsiteY3" fmla="*/ 88900 h 1498135"/>
            </a:gdLst>
            <a:ahLst/>
            <a:cxnLst>
              <a:cxn ang="0">
                <a:pos x="connsiteX0" y="connsiteY0"/>
              </a:cxn>
              <a:cxn ang="0">
                <a:pos x="connsiteX1" y="connsiteY1"/>
              </a:cxn>
              <a:cxn ang="0">
                <a:pos x="connsiteX2" y="connsiteY2"/>
              </a:cxn>
              <a:cxn ang="0">
                <a:pos x="connsiteX3" y="connsiteY3"/>
              </a:cxn>
            </a:cxnLst>
            <a:rect l="l" t="t" r="r" b="b"/>
            <a:pathLst>
              <a:path w="5588000" h="1498135">
                <a:moveTo>
                  <a:pt x="0" y="0"/>
                </a:moveTo>
                <a:cubicBezTo>
                  <a:pt x="642408" y="386291"/>
                  <a:pt x="1284817" y="772583"/>
                  <a:pt x="1930400" y="1016000"/>
                </a:cubicBezTo>
                <a:cubicBezTo>
                  <a:pt x="2575983" y="1259417"/>
                  <a:pt x="3263900" y="1615017"/>
                  <a:pt x="3873500" y="1460500"/>
                </a:cubicBezTo>
                <a:cubicBezTo>
                  <a:pt x="4483100" y="1305983"/>
                  <a:pt x="5035550" y="697441"/>
                  <a:pt x="5588000" y="88900"/>
                </a:cubicBezTo>
              </a:path>
            </a:pathLst>
          </a:custGeom>
          <a:noFill/>
          <a:ln>
            <a:solidFill>
              <a:srgbClr val="FF0000">
                <a:alpha val="9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55"/>
          <p:cNvSpPr/>
          <p:nvPr/>
        </p:nvSpPr>
        <p:spPr>
          <a:xfrm>
            <a:off x="2137831" y="4253628"/>
            <a:ext cx="5562600" cy="1733595"/>
          </a:xfrm>
          <a:custGeom>
            <a:avLst/>
            <a:gdLst>
              <a:gd name="connsiteX0" fmla="*/ 0 w 5562600"/>
              <a:gd name="connsiteY0" fmla="*/ 762872 h 1733595"/>
              <a:gd name="connsiteX1" fmla="*/ 1816100 w 5562600"/>
              <a:gd name="connsiteY1" fmla="*/ 1715372 h 1733595"/>
              <a:gd name="connsiteX2" fmla="*/ 1930400 w 5562600"/>
              <a:gd name="connsiteY2" fmla="*/ 13572 h 1733595"/>
              <a:gd name="connsiteX3" fmla="*/ 3581400 w 5562600"/>
              <a:gd name="connsiteY3" fmla="*/ 902572 h 1733595"/>
              <a:gd name="connsiteX4" fmla="*/ 5562600 w 5562600"/>
              <a:gd name="connsiteY4" fmla="*/ 635872 h 1733595"/>
              <a:gd name="connsiteX5" fmla="*/ 5562600 w 5562600"/>
              <a:gd name="connsiteY5" fmla="*/ 635872 h 1733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62600" h="1733595">
                <a:moveTo>
                  <a:pt x="0" y="762872"/>
                </a:moveTo>
                <a:cubicBezTo>
                  <a:pt x="747183" y="1301563"/>
                  <a:pt x="1494367" y="1840255"/>
                  <a:pt x="1816100" y="1715372"/>
                </a:cubicBezTo>
                <a:cubicBezTo>
                  <a:pt x="2137833" y="1590489"/>
                  <a:pt x="1636183" y="149039"/>
                  <a:pt x="1930400" y="13572"/>
                </a:cubicBezTo>
                <a:cubicBezTo>
                  <a:pt x="2224617" y="-121895"/>
                  <a:pt x="2976033" y="798855"/>
                  <a:pt x="3581400" y="902572"/>
                </a:cubicBezTo>
                <a:cubicBezTo>
                  <a:pt x="4186767" y="1006289"/>
                  <a:pt x="5562600" y="635872"/>
                  <a:pt x="5562600" y="635872"/>
                </a:cubicBezTo>
                <a:lnTo>
                  <a:pt x="5562600" y="635872"/>
                </a:lnTo>
              </a:path>
            </a:pathLst>
          </a:custGeom>
          <a:noFill/>
          <a:ln>
            <a:solidFill>
              <a:srgbClr val="FFFF00">
                <a:alpha val="9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p:cNvSpPr/>
          <p:nvPr/>
        </p:nvSpPr>
        <p:spPr>
          <a:xfrm>
            <a:off x="2163231" y="3270905"/>
            <a:ext cx="5562600" cy="1529695"/>
          </a:xfrm>
          <a:custGeom>
            <a:avLst/>
            <a:gdLst>
              <a:gd name="connsiteX0" fmla="*/ 0 w 5562600"/>
              <a:gd name="connsiteY0" fmla="*/ 1516995 h 1529695"/>
              <a:gd name="connsiteX1" fmla="*/ 1714500 w 5562600"/>
              <a:gd name="connsiteY1" fmla="*/ 742295 h 1529695"/>
              <a:gd name="connsiteX2" fmla="*/ 3581400 w 5562600"/>
              <a:gd name="connsiteY2" fmla="*/ 18395 h 1529695"/>
              <a:gd name="connsiteX3" fmla="*/ 5562600 w 5562600"/>
              <a:gd name="connsiteY3" fmla="*/ 1529695 h 1529695"/>
            </a:gdLst>
            <a:ahLst/>
            <a:cxnLst>
              <a:cxn ang="0">
                <a:pos x="connsiteX0" y="connsiteY0"/>
              </a:cxn>
              <a:cxn ang="0">
                <a:pos x="connsiteX1" y="connsiteY1"/>
              </a:cxn>
              <a:cxn ang="0">
                <a:pos x="connsiteX2" y="connsiteY2"/>
              </a:cxn>
              <a:cxn ang="0">
                <a:pos x="connsiteX3" y="connsiteY3"/>
              </a:cxn>
            </a:cxnLst>
            <a:rect l="l" t="t" r="r" b="b"/>
            <a:pathLst>
              <a:path w="5562600" h="1529695">
                <a:moveTo>
                  <a:pt x="0" y="1516995"/>
                </a:moveTo>
                <a:cubicBezTo>
                  <a:pt x="558800" y="1254528"/>
                  <a:pt x="1117600" y="992062"/>
                  <a:pt x="1714500" y="742295"/>
                </a:cubicBezTo>
                <a:cubicBezTo>
                  <a:pt x="2311400" y="492528"/>
                  <a:pt x="2940050" y="-112838"/>
                  <a:pt x="3581400" y="18395"/>
                </a:cubicBezTo>
                <a:cubicBezTo>
                  <a:pt x="4222750" y="149628"/>
                  <a:pt x="4892675" y="839661"/>
                  <a:pt x="5562600" y="1529695"/>
                </a:cubicBezTo>
              </a:path>
            </a:pathLst>
          </a:custGeom>
          <a:noFill/>
          <a:ln>
            <a:solidFill>
              <a:srgbClr val="92D050">
                <a:alpha val="9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a:off x="2150531" y="4216181"/>
            <a:ext cx="5638800" cy="838220"/>
          </a:xfrm>
          <a:custGeom>
            <a:avLst/>
            <a:gdLst>
              <a:gd name="connsiteX0" fmla="*/ 0 w 5638800"/>
              <a:gd name="connsiteY0" fmla="*/ 736819 h 838220"/>
              <a:gd name="connsiteX1" fmla="*/ 1587500 w 5638800"/>
              <a:gd name="connsiteY1" fmla="*/ 219 h 838220"/>
              <a:gd name="connsiteX2" fmla="*/ 3530600 w 5638800"/>
              <a:gd name="connsiteY2" fmla="*/ 800319 h 838220"/>
              <a:gd name="connsiteX3" fmla="*/ 5638800 w 5638800"/>
              <a:gd name="connsiteY3" fmla="*/ 635219 h 838220"/>
            </a:gdLst>
            <a:ahLst/>
            <a:cxnLst>
              <a:cxn ang="0">
                <a:pos x="connsiteX0" y="connsiteY0"/>
              </a:cxn>
              <a:cxn ang="0">
                <a:pos x="connsiteX1" y="connsiteY1"/>
              </a:cxn>
              <a:cxn ang="0">
                <a:pos x="connsiteX2" y="connsiteY2"/>
              </a:cxn>
              <a:cxn ang="0">
                <a:pos x="connsiteX3" y="connsiteY3"/>
              </a:cxn>
            </a:cxnLst>
            <a:rect l="l" t="t" r="r" b="b"/>
            <a:pathLst>
              <a:path w="5638800" h="838220">
                <a:moveTo>
                  <a:pt x="0" y="736819"/>
                </a:moveTo>
                <a:cubicBezTo>
                  <a:pt x="499533" y="363227"/>
                  <a:pt x="999067" y="-10364"/>
                  <a:pt x="1587500" y="219"/>
                </a:cubicBezTo>
                <a:cubicBezTo>
                  <a:pt x="2175933" y="10802"/>
                  <a:pt x="2855383" y="694486"/>
                  <a:pt x="3530600" y="800319"/>
                </a:cubicBezTo>
                <a:cubicBezTo>
                  <a:pt x="4205817" y="906152"/>
                  <a:pt x="4922308" y="770685"/>
                  <a:pt x="5638800" y="635219"/>
                </a:cubicBezTo>
              </a:path>
            </a:pathLst>
          </a:custGeom>
          <a:noFill/>
          <a:ln>
            <a:solidFill>
              <a:srgbClr val="0070C0">
                <a:alpha val="9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294664" y="4437903"/>
            <a:ext cx="915773" cy="915773"/>
          </a:xfrm>
          <a:prstGeom prst="ellipse">
            <a:avLst/>
          </a:prstGeom>
          <a:noFill/>
          <a:ln w="476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8" name="Oval 7"/>
          <p:cNvSpPr/>
          <p:nvPr/>
        </p:nvSpPr>
        <p:spPr>
          <a:xfrm>
            <a:off x="5296711" y="3069728"/>
            <a:ext cx="915773" cy="915773"/>
          </a:xfrm>
          <a:prstGeom prst="ellipse">
            <a:avLst/>
          </a:prstGeom>
          <a:noFill/>
          <a:ln w="476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9" name="Oval 8"/>
          <p:cNvSpPr/>
          <p:nvPr/>
        </p:nvSpPr>
        <p:spPr>
          <a:xfrm>
            <a:off x="5294664" y="5811562"/>
            <a:ext cx="915773" cy="915773"/>
          </a:xfrm>
          <a:prstGeom prst="ellipse">
            <a:avLst/>
          </a:prstGeom>
          <a:noFill/>
          <a:ln w="476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10" name="Oval 9"/>
          <p:cNvSpPr/>
          <p:nvPr/>
        </p:nvSpPr>
        <p:spPr>
          <a:xfrm>
            <a:off x="7157332" y="4437903"/>
            <a:ext cx="915773" cy="915773"/>
          </a:xfrm>
          <a:prstGeom prst="ellipse">
            <a:avLst/>
          </a:prstGeom>
          <a:noFill/>
          <a:ln w="476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7" name="Oval 6"/>
          <p:cNvSpPr/>
          <p:nvPr/>
        </p:nvSpPr>
        <p:spPr>
          <a:xfrm>
            <a:off x="3471333" y="5353676"/>
            <a:ext cx="915773" cy="915773"/>
          </a:xfrm>
          <a:prstGeom prst="ellipse">
            <a:avLst/>
          </a:prstGeom>
          <a:noFill/>
          <a:ln w="476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 name="Oval 3"/>
          <p:cNvSpPr/>
          <p:nvPr/>
        </p:nvSpPr>
        <p:spPr>
          <a:xfrm>
            <a:off x="3471333" y="3759200"/>
            <a:ext cx="915773" cy="915773"/>
          </a:xfrm>
          <a:prstGeom prst="ellipse">
            <a:avLst/>
          </a:prstGeom>
          <a:noFill/>
          <a:ln w="476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 name="Oval 4"/>
          <p:cNvSpPr/>
          <p:nvPr/>
        </p:nvSpPr>
        <p:spPr>
          <a:xfrm>
            <a:off x="1608665" y="4445000"/>
            <a:ext cx="915773" cy="915773"/>
          </a:xfrm>
          <a:prstGeom prst="ellipse">
            <a:avLst/>
          </a:prstGeom>
          <a:noFill/>
          <a:ln w="476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Tree>
    <p:extLst>
      <p:ext uri="{BB962C8B-B14F-4D97-AF65-F5344CB8AC3E}">
        <p14:creationId xmlns:p14="http://schemas.microsoft.com/office/powerpoint/2010/main" val="17541868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smtClean="0"/>
              <a:t>Network</a:t>
            </a:r>
            <a:br>
              <a:rPr lang="en-US" dirty="0" smtClean="0"/>
            </a:br>
            <a:r>
              <a:rPr lang="en-US" dirty="0"/>
              <a:t>	</a:t>
            </a:r>
            <a:r>
              <a:rPr lang="en-US" dirty="0" smtClean="0"/>
              <a:t>Test Input File</a:t>
            </a:r>
            <a:endParaRPr lang="en-US" dirty="0"/>
          </a:p>
        </p:txBody>
      </p:sp>
      <p:sp>
        <p:nvSpPr>
          <p:cNvPr id="3" name="Content Placeholder 2"/>
          <p:cNvSpPr>
            <a:spLocks noGrp="1"/>
          </p:cNvSpPr>
          <p:nvPr>
            <p:ph idx="1"/>
          </p:nvPr>
        </p:nvSpPr>
        <p:spPr>
          <a:xfrm>
            <a:off x="677334" y="2160589"/>
            <a:ext cx="8596668" cy="4176711"/>
          </a:xfrm>
        </p:spPr>
        <p:txBody>
          <a:bodyPr>
            <a:normAutofit/>
          </a:bodyPr>
          <a:lstStyle/>
          <a:p>
            <a:r>
              <a:rPr lang="en-US" dirty="0" smtClean="0"/>
              <a:t>For the graphical example presented above, the input file would be</a:t>
            </a:r>
          </a:p>
          <a:p>
            <a:pPr marL="0" indent="0">
              <a:buNone/>
            </a:pPr>
            <a:r>
              <a:rPr lang="en-US" dirty="0"/>
              <a:t>	</a:t>
            </a:r>
            <a:r>
              <a:rPr lang="en-US" dirty="0" smtClean="0"/>
              <a:t>“project.txt”</a:t>
            </a:r>
          </a:p>
          <a:p>
            <a:pPr marL="0" indent="0">
              <a:spcBef>
                <a:spcPts val="0"/>
              </a:spcBef>
              <a:buNone/>
            </a:pPr>
            <a:r>
              <a:rPr lang="en-US" dirty="0"/>
              <a:t>	</a:t>
            </a:r>
            <a:r>
              <a:rPr lang="en-US" dirty="0" smtClean="0"/>
              <a:t>7</a:t>
            </a:r>
          </a:p>
          <a:p>
            <a:pPr marL="0" indent="0">
              <a:spcBef>
                <a:spcPts val="0"/>
              </a:spcBef>
              <a:buNone/>
            </a:pPr>
            <a:r>
              <a:rPr lang="en-US" dirty="0"/>
              <a:t>	</a:t>
            </a:r>
            <a:r>
              <a:rPr lang="en-US" dirty="0" smtClean="0"/>
              <a:t>12,1,2,5</a:t>
            </a:r>
          </a:p>
          <a:p>
            <a:pPr marL="0" indent="0">
              <a:spcBef>
                <a:spcPts val="0"/>
              </a:spcBef>
              <a:buNone/>
            </a:pPr>
            <a:r>
              <a:rPr lang="en-US" dirty="0"/>
              <a:t>	</a:t>
            </a:r>
            <a:r>
              <a:rPr lang="en-US" dirty="0" smtClean="0"/>
              <a:t>13,1,3,1</a:t>
            </a:r>
          </a:p>
          <a:p>
            <a:pPr marL="0" indent="0">
              <a:spcBef>
                <a:spcPts val="0"/>
              </a:spcBef>
              <a:buNone/>
            </a:pPr>
            <a:r>
              <a:rPr lang="en-US" dirty="0"/>
              <a:t>	</a:t>
            </a:r>
            <a:r>
              <a:rPr lang="en-US" dirty="0" smtClean="0"/>
              <a:t>24,2,4,2</a:t>
            </a:r>
          </a:p>
          <a:p>
            <a:pPr marL="0" indent="0">
              <a:spcBef>
                <a:spcPts val="0"/>
              </a:spcBef>
              <a:buNone/>
            </a:pPr>
            <a:r>
              <a:rPr lang="en-US" dirty="0"/>
              <a:t>	</a:t>
            </a:r>
            <a:r>
              <a:rPr lang="en-US" dirty="0" smtClean="0"/>
              <a:t>25,2,5,4</a:t>
            </a:r>
          </a:p>
          <a:p>
            <a:pPr marL="0" indent="0">
              <a:spcBef>
                <a:spcPts val="0"/>
              </a:spcBef>
              <a:buNone/>
            </a:pPr>
            <a:r>
              <a:rPr lang="en-US" dirty="0"/>
              <a:t>	</a:t>
            </a:r>
            <a:r>
              <a:rPr lang="en-US" dirty="0" smtClean="0"/>
              <a:t>32,3,2,1</a:t>
            </a:r>
          </a:p>
          <a:p>
            <a:pPr marL="0" indent="0">
              <a:spcBef>
                <a:spcPts val="0"/>
              </a:spcBef>
              <a:buNone/>
            </a:pPr>
            <a:r>
              <a:rPr lang="en-US" dirty="0"/>
              <a:t>	</a:t>
            </a:r>
            <a:r>
              <a:rPr lang="en-US" dirty="0" smtClean="0"/>
              <a:t>36,3,6,1</a:t>
            </a:r>
          </a:p>
          <a:p>
            <a:pPr marL="0" indent="0">
              <a:spcBef>
                <a:spcPts val="0"/>
              </a:spcBef>
              <a:buNone/>
            </a:pPr>
            <a:r>
              <a:rPr lang="en-US" dirty="0"/>
              <a:t>	</a:t>
            </a:r>
            <a:r>
              <a:rPr lang="en-US" dirty="0" smtClean="0"/>
              <a:t>47,4,7,3</a:t>
            </a:r>
          </a:p>
          <a:p>
            <a:pPr marL="0" indent="0">
              <a:spcBef>
                <a:spcPts val="0"/>
              </a:spcBef>
              <a:buNone/>
            </a:pPr>
            <a:r>
              <a:rPr lang="en-US" dirty="0"/>
              <a:t>	</a:t>
            </a:r>
            <a:r>
              <a:rPr lang="en-US" dirty="0" smtClean="0"/>
              <a:t>57,5,7,2</a:t>
            </a:r>
          </a:p>
          <a:p>
            <a:pPr marL="0" indent="0">
              <a:spcBef>
                <a:spcPts val="0"/>
              </a:spcBef>
              <a:buNone/>
            </a:pPr>
            <a:r>
              <a:rPr lang="en-US" dirty="0"/>
              <a:t>	</a:t>
            </a:r>
            <a:r>
              <a:rPr lang="en-US" dirty="0" smtClean="0"/>
              <a:t>67,6,7,4</a:t>
            </a:r>
            <a:endParaRPr lang="en-US" dirty="0"/>
          </a:p>
        </p:txBody>
      </p:sp>
    </p:spTree>
    <p:extLst>
      <p:ext uri="{BB962C8B-B14F-4D97-AF65-F5344CB8AC3E}">
        <p14:creationId xmlns:p14="http://schemas.microsoft.com/office/powerpoint/2010/main" val="3131346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smtClean="0"/>
              <a:t>Network</a:t>
            </a:r>
            <a:br>
              <a:rPr lang="en-US" dirty="0" smtClean="0"/>
            </a:br>
            <a:r>
              <a:rPr lang="en-US" dirty="0"/>
              <a:t>	</a:t>
            </a:r>
            <a:r>
              <a:rPr lang="en-US" dirty="0" smtClean="0"/>
              <a:t>Program Output</a:t>
            </a:r>
            <a:endParaRPr lang="en-US" dirty="0"/>
          </a:p>
        </p:txBody>
      </p:sp>
      <p:sp>
        <p:nvSpPr>
          <p:cNvPr id="3" name="Content Placeholder 2"/>
          <p:cNvSpPr>
            <a:spLocks noGrp="1"/>
          </p:cNvSpPr>
          <p:nvPr>
            <p:ph idx="1"/>
          </p:nvPr>
        </p:nvSpPr>
        <p:spPr/>
        <p:txBody>
          <a:bodyPr>
            <a:normAutofit lnSpcReduction="10000"/>
          </a:bodyPr>
          <a:lstStyle/>
          <a:p>
            <a:r>
              <a:rPr lang="en-US" dirty="0" smtClean="0"/>
              <a:t>When run against the input file above, my program produces the following output (with debug output removed):</a:t>
            </a:r>
          </a:p>
          <a:p>
            <a:pPr marL="0" indent="0">
              <a:buNone/>
            </a:pPr>
            <a:r>
              <a:rPr lang="en-US" dirty="0"/>
              <a:t>	</a:t>
            </a:r>
            <a:r>
              <a:rPr lang="en-US" dirty="0" smtClean="0"/>
              <a:t>&gt;&gt; project.py --</a:t>
            </a:r>
            <a:r>
              <a:rPr lang="en-US" dirty="0" err="1" smtClean="0"/>
              <a:t>infile</a:t>
            </a:r>
            <a:r>
              <a:rPr lang="en-US" dirty="0" smtClean="0"/>
              <a:t> project.txt --k 6 </a:t>
            </a:r>
            <a:r>
              <a:rPr lang="en-US" dirty="0" smtClean="0"/>
              <a:t>--source 1 --sink 7 &gt; </a:t>
            </a:r>
            <a:r>
              <a:rPr lang="en-US" dirty="0" smtClean="0"/>
              <a:t>output.txt</a:t>
            </a:r>
          </a:p>
          <a:p>
            <a:pPr marL="457200" lvl="1" indent="0">
              <a:buNone/>
            </a:pPr>
            <a:r>
              <a:rPr lang="en-US" dirty="0">
                <a:latin typeface="Courier New" panose="02070309020205020404" pitchFamily="49" charset="0"/>
                <a:cs typeface="Courier New" panose="02070309020205020404" pitchFamily="49" charset="0"/>
              </a:rPr>
              <a:t>ECE 643 Project Part 4</a:t>
            </a:r>
            <a:endParaRPr lang="en-US" dirty="0" smtClean="0">
              <a:latin typeface="Courier New" panose="02070309020205020404" pitchFamily="49" charset="0"/>
              <a:cs typeface="Courier New" panose="02070309020205020404" pitchFamily="49" charset="0"/>
            </a:endParaRPr>
          </a:p>
          <a:p>
            <a:pPr marL="457200" lvl="1" indent="0">
              <a:spcBef>
                <a:spcPts val="0"/>
              </a:spcBef>
              <a:buNone/>
            </a:pPr>
            <a:r>
              <a:rPr lang="en-US" dirty="0">
                <a:latin typeface="Courier New" panose="02070309020205020404" pitchFamily="49" charset="0"/>
                <a:cs typeface="Courier New" panose="02070309020205020404" pitchFamily="49" charset="0"/>
              </a:rPr>
              <a:t>Found KSP 1</a:t>
            </a:r>
          </a:p>
          <a:p>
            <a:pPr marL="457200" lvl="1" indent="0">
              <a:spcBef>
                <a:spcPts val="0"/>
              </a:spcBef>
              <a:buNone/>
            </a:pPr>
            <a:r>
              <a:rPr lang="en-US" dirty="0">
                <a:latin typeface="Courier New" panose="02070309020205020404" pitchFamily="49" charset="0"/>
                <a:cs typeface="Courier New" panose="02070309020205020404" pitchFamily="49" charset="0"/>
              </a:rPr>
              <a:t>1 -&gt; 3 -&gt; 6 -&gt; 7 (Cost: 6): </a:t>
            </a:r>
          </a:p>
          <a:p>
            <a:pPr marL="457200" lvl="1" indent="0">
              <a:spcBef>
                <a:spcPts val="0"/>
              </a:spcBef>
              <a:buNone/>
            </a:pPr>
            <a:r>
              <a:rPr lang="en-US" dirty="0">
                <a:latin typeface="Courier New" panose="02070309020205020404" pitchFamily="49" charset="0"/>
                <a:cs typeface="Courier New" panose="02070309020205020404" pitchFamily="49" charset="0"/>
              </a:rPr>
              <a:t>Found KSP 2</a:t>
            </a:r>
          </a:p>
          <a:p>
            <a:pPr marL="457200" lvl="1" indent="0">
              <a:spcBef>
                <a:spcPts val="0"/>
              </a:spcBef>
              <a:buNone/>
            </a:pPr>
            <a:r>
              <a:rPr lang="en-US" dirty="0">
                <a:latin typeface="Courier New" panose="02070309020205020404" pitchFamily="49" charset="0"/>
                <a:cs typeface="Courier New" panose="02070309020205020404" pitchFamily="49" charset="0"/>
              </a:rPr>
              <a:t>1 -&gt; 3 -&gt; 2 -&gt; 4 -&gt; 7 (Cost: 7): </a:t>
            </a:r>
          </a:p>
          <a:p>
            <a:pPr marL="457200" lvl="1" indent="0">
              <a:spcBef>
                <a:spcPts val="0"/>
              </a:spcBef>
              <a:buNone/>
            </a:pPr>
            <a:r>
              <a:rPr lang="en-US" dirty="0">
                <a:latin typeface="Courier New" panose="02070309020205020404" pitchFamily="49" charset="0"/>
                <a:cs typeface="Courier New" panose="02070309020205020404" pitchFamily="49" charset="0"/>
              </a:rPr>
              <a:t>Found KSP 3</a:t>
            </a:r>
          </a:p>
          <a:p>
            <a:pPr marL="457200" lvl="1" indent="0">
              <a:spcBef>
                <a:spcPts val="0"/>
              </a:spcBef>
              <a:buNone/>
            </a:pPr>
            <a:r>
              <a:rPr lang="en-US" dirty="0">
                <a:latin typeface="Courier New" panose="02070309020205020404" pitchFamily="49" charset="0"/>
                <a:cs typeface="Courier New" panose="02070309020205020404" pitchFamily="49" charset="0"/>
              </a:rPr>
              <a:t>1 -&gt; 3 -&gt; 2 -&gt; 5 -&gt; 7 (Cost: 8): </a:t>
            </a:r>
          </a:p>
          <a:p>
            <a:pPr marL="457200" lvl="1" indent="0">
              <a:spcBef>
                <a:spcPts val="0"/>
              </a:spcBef>
              <a:buNone/>
            </a:pPr>
            <a:r>
              <a:rPr lang="en-US" dirty="0">
                <a:latin typeface="Courier New" panose="02070309020205020404" pitchFamily="49" charset="0"/>
                <a:cs typeface="Courier New" panose="02070309020205020404" pitchFamily="49" charset="0"/>
              </a:rPr>
              <a:t>Found KSP 4</a:t>
            </a:r>
          </a:p>
          <a:p>
            <a:pPr marL="457200" lvl="1" indent="0">
              <a:spcBef>
                <a:spcPts val="0"/>
              </a:spcBef>
              <a:buNone/>
            </a:pPr>
            <a:r>
              <a:rPr lang="en-US" dirty="0">
                <a:latin typeface="Courier New" panose="02070309020205020404" pitchFamily="49" charset="0"/>
                <a:cs typeface="Courier New" panose="02070309020205020404" pitchFamily="49" charset="0"/>
              </a:rPr>
              <a:t>1 -&gt; 2 -&gt; 4 -&gt; 7 (Cost: 10): </a:t>
            </a:r>
          </a:p>
          <a:p>
            <a:pPr marL="457200" lvl="1" indent="0">
              <a:spcBef>
                <a:spcPts val="0"/>
              </a:spcBef>
              <a:buNone/>
            </a:pPr>
            <a:r>
              <a:rPr lang="en-US" dirty="0">
                <a:latin typeface="Courier New" panose="02070309020205020404" pitchFamily="49" charset="0"/>
                <a:cs typeface="Courier New" panose="02070309020205020404" pitchFamily="49" charset="0"/>
              </a:rPr>
              <a:t>Found KSP 5</a:t>
            </a:r>
          </a:p>
          <a:p>
            <a:pPr marL="457200" lvl="1" indent="0">
              <a:spcBef>
                <a:spcPts val="0"/>
              </a:spcBef>
              <a:buNone/>
            </a:pPr>
            <a:r>
              <a:rPr lang="en-US" dirty="0">
                <a:latin typeface="Courier New" panose="02070309020205020404" pitchFamily="49" charset="0"/>
                <a:cs typeface="Courier New" panose="02070309020205020404" pitchFamily="49" charset="0"/>
              </a:rPr>
              <a:t>1 -&gt; 2 -&gt; 5 -&gt; 7 (Cost: 11): </a:t>
            </a:r>
          </a:p>
          <a:p>
            <a:pPr marL="457200" lvl="1" indent="0">
              <a:spcBef>
                <a:spcPts val="0"/>
              </a:spcBef>
              <a:buNone/>
            </a:pPr>
            <a:r>
              <a:rPr lang="en-US" dirty="0">
                <a:latin typeface="Courier New" panose="02070309020205020404" pitchFamily="49" charset="0"/>
                <a:cs typeface="Courier New" panose="02070309020205020404" pitchFamily="49" charset="0"/>
              </a:rPr>
              <a:t>Not enough paths to find KSP 6</a:t>
            </a:r>
            <a:endParaRPr lang="en-US" dirty="0" smtClean="0">
              <a:latin typeface="Courier New" panose="02070309020205020404" pitchFamily="49" charset="0"/>
              <a:cs typeface="Courier New" panose="02070309020205020404" pitchFamily="49" charset="0"/>
            </a:endParaRPr>
          </a:p>
          <a:p>
            <a:pPr lvl="1"/>
            <a:endParaRPr lang="en-US" dirty="0"/>
          </a:p>
        </p:txBody>
      </p:sp>
    </p:spTree>
    <p:extLst>
      <p:ext uri="{BB962C8B-B14F-4D97-AF65-F5344CB8AC3E}">
        <p14:creationId xmlns:p14="http://schemas.microsoft.com/office/powerpoint/2010/main" val="2596043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Problem Statement</a:t>
            </a:r>
          </a:p>
          <a:p>
            <a:r>
              <a:rPr lang="en-US" dirty="0" smtClean="0"/>
              <a:t>My Approach</a:t>
            </a:r>
          </a:p>
          <a:p>
            <a:pPr lvl="1"/>
            <a:r>
              <a:rPr lang="en-US" dirty="0" smtClean="0"/>
              <a:t>Data structures</a:t>
            </a:r>
          </a:p>
          <a:p>
            <a:pPr lvl="1"/>
            <a:r>
              <a:rPr lang="en-US" dirty="0" smtClean="0"/>
              <a:t>Implementation of Dijkstra’s Algorithm</a:t>
            </a:r>
          </a:p>
          <a:p>
            <a:pPr lvl="1"/>
            <a:r>
              <a:rPr lang="en-US" dirty="0" smtClean="0"/>
              <a:t>Implementation of Yen’s Algorithm</a:t>
            </a:r>
          </a:p>
          <a:p>
            <a:r>
              <a:rPr lang="en-US" dirty="0" smtClean="0"/>
              <a:t>Example Network</a:t>
            </a:r>
          </a:p>
          <a:p>
            <a:pPr lvl="1"/>
            <a:r>
              <a:rPr lang="en-US" dirty="0" smtClean="0"/>
              <a:t>Graphical Solution</a:t>
            </a:r>
          </a:p>
          <a:p>
            <a:pPr lvl="1"/>
            <a:r>
              <a:rPr lang="en-US" dirty="0" smtClean="0"/>
              <a:t>Test Input File</a:t>
            </a:r>
          </a:p>
          <a:p>
            <a:pPr lvl="1"/>
            <a:r>
              <a:rPr lang="en-US" dirty="0" smtClean="0"/>
              <a:t>Program Output</a:t>
            </a:r>
          </a:p>
          <a:p>
            <a:pPr lvl="1"/>
            <a:endParaRPr lang="en-US" dirty="0"/>
          </a:p>
        </p:txBody>
      </p:sp>
    </p:spTree>
    <p:extLst>
      <p:ext uri="{BB962C8B-B14F-4D97-AF65-F5344CB8AC3E}">
        <p14:creationId xmlns:p14="http://schemas.microsoft.com/office/powerpoint/2010/main" val="41955376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r>
              <a:rPr lang="en-US" dirty="0" smtClean="0"/>
              <a:t>Find the K shortest paths in a network</a:t>
            </a:r>
          </a:p>
          <a:p>
            <a:r>
              <a:rPr lang="en-US" dirty="0" smtClean="0"/>
              <a:t>The network will be built of nodes and edges</a:t>
            </a:r>
          </a:p>
          <a:p>
            <a:r>
              <a:rPr lang="en-US" dirty="0" smtClean="0"/>
              <a:t>Assumptions:</a:t>
            </a:r>
          </a:p>
          <a:p>
            <a:pPr lvl="1"/>
            <a:r>
              <a:rPr lang="en-US" dirty="0" smtClean="0"/>
              <a:t>Each edge will have a cost &gt;= 0</a:t>
            </a:r>
          </a:p>
          <a:p>
            <a:pPr lvl="1"/>
            <a:r>
              <a:rPr lang="en-US" dirty="0" smtClean="0"/>
              <a:t>The network will not contain any loops</a:t>
            </a:r>
          </a:p>
          <a:p>
            <a:r>
              <a:rPr lang="en-US" dirty="0" smtClean="0"/>
              <a:t>If at least K paths do not exist in the network, print all available paths and a failure message</a:t>
            </a:r>
            <a:endParaRPr lang="en-US" dirty="0"/>
          </a:p>
        </p:txBody>
      </p:sp>
    </p:spTree>
    <p:extLst>
      <p:ext uri="{BB962C8B-B14F-4D97-AF65-F5344CB8AC3E}">
        <p14:creationId xmlns:p14="http://schemas.microsoft.com/office/powerpoint/2010/main" val="16933199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Approach</a:t>
            </a:r>
            <a:endParaRPr lang="en-US" dirty="0"/>
          </a:p>
        </p:txBody>
      </p:sp>
      <p:sp>
        <p:nvSpPr>
          <p:cNvPr id="3" name="Content Placeholder 2"/>
          <p:cNvSpPr>
            <a:spLocks noGrp="1"/>
          </p:cNvSpPr>
          <p:nvPr>
            <p:ph idx="1"/>
          </p:nvPr>
        </p:nvSpPr>
        <p:spPr/>
        <p:txBody>
          <a:bodyPr/>
          <a:lstStyle/>
          <a:p>
            <a:r>
              <a:rPr lang="en-US" dirty="0" smtClean="0"/>
              <a:t>KSP algorithm implemented in Python</a:t>
            </a:r>
          </a:p>
          <a:p>
            <a:r>
              <a:rPr lang="en-US" dirty="0" smtClean="0"/>
              <a:t>Python selected because:</a:t>
            </a:r>
          </a:p>
          <a:p>
            <a:pPr lvl="1"/>
            <a:r>
              <a:rPr lang="en-US" dirty="0" smtClean="0"/>
              <a:t>Previous experience</a:t>
            </a:r>
          </a:p>
          <a:p>
            <a:pPr lvl="1"/>
            <a:r>
              <a:rPr lang="en-US" dirty="0" smtClean="0"/>
              <a:t>Object oriented</a:t>
            </a:r>
          </a:p>
          <a:p>
            <a:pPr lvl="1"/>
            <a:r>
              <a:rPr lang="en-US" dirty="0" smtClean="0"/>
              <a:t>Interpreter environment allows quick prototyping</a:t>
            </a:r>
          </a:p>
          <a:p>
            <a:pPr lvl="1"/>
            <a:r>
              <a:rPr lang="en-US" dirty="0" smtClean="0"/>
              <a:t>Built-in libraries support features needed for this project:</a:t>
            </a:r>
          </a:p>
          <a:p>
            <a:pPr lvl="2"/>
            <a:r>
              <a:rPr lang="en-US" dirty="0" smtClean="0"/>
              <a:t>Intuitive control flow structures</a:t>
            </a:r>
          </a:p>
          <a:p>
            <a:pPr lvl="2"/>
            <a:r>
              <a:rPr lang="en-US" dirty="0" smtClean="0"/>
              <a:t>Sorting and iterating over lists of any type</a:t>
            </a:r>
          </a:p>
          <a:p>
            <a:pPr lvl="2"/>
            <a:r>
              <a:rPr lang="en-US" dirty="0" smtClean="0"/>
              <a:t>Parsing command line arguments</a:t>
            </a:r>
          </a:p>
        </p:txBody>
      </p:sp>
    </p:spTree>
    <p:extLst>
      <p:ext uri="{BB962C8B-B14F-4D97-AF65-F5344CB8AC3E}">
        <p14:creationId xmlns:p14="http://schemas.microsoft.com/office/powerpoint/2010/main" val="12376733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Approach</a:t>
            </a:r>
            <a:br>
              <a:rPr lang="en-US" dirty="0" smtClean="0"/>
            </a:br>
            <a:r>
              <a:rPr lang="en-US" dirty="0"/>
              <a:t>	</a:t>
            </a:r>
            <a:r>
              <a:rPr lang="en-US" dirty="0" smtClean="0"/>
              <a:t>Data Structures</a:t>
            </a:r>
            <a:endParaRPr lang="en-US" dirty="0"/>
          </a:p>
        </p:txBody>
      </p:sp>
      <p:sp>
        <p:nvSpPr>
          <p:cNvPr id="3" name="Content Placeholder 2"/>
          <p:cNvSpPr>
            <a:spLocks noGrp="1"/>
          </p:cNvSpPr>
          <p:nvPr>
            <p:ph idx="1"/>
          </p:nvPr>
        </p:nvSpPr>
        <p:spPr/>
        <p:txBody>
          <a:bodyPr/>
          <a:lstStyle/>
          <a:p>
            <a:r>
              <a:rPr lang="en-US" dirty="0" smtClean="0"/>
              <a:t>Created two data structures: Node and Path</a:t>
            </a:r>
          </a:p>
          <a:p>
            <a:r>
              <a:rPr lang="en-US" dirty="0" smtClean="0"/>
              <a:t>Node</a:t>
            </a:r>
          </a:p>
          <a:p>
            <a:pPr lvl="1"/>
            <a:r>
              <a:rPr lang="en-US" dirty="0" smtClean="0"/>
              <a:t>A class that contains a list of edges and an index to identify the Node</a:t>
            </a:r>
          </a:p>
          <a:p>
            <a:pPr lvl="1"/>
            <a:r>
              <a:rPr lang="en-US" dirty="0" smtClean="0"/>
              <a:t>Provides member functions to:  </a:t>
            </a:r>
            <a:r>
              <a:rPr lang="en-US" dirty="0"/>
              <a:t>R</a:t>
            </a:r>
            <a:r>
              <a:rPr lang="en-US" dirty="0" smtClean="0"/>
              <a:t>eturn a list of all available edges, Determine the cost of an edge from the Node, or Add/Break/Fix edges from the Node</a:t>
            </a:r>
          </a:p>
          <a:p>
            <a:r>
              <a:rPr lang="en-US" dirty="0" smtClean="0"/>
              <a:t>Path</a:t>
            </a:r>
          </a:p>
          <a:p>
            <a:pPr lvl="1"/>
            <a:r>
              <a:rPr lang="en-US" dirty="0" smtClean="0"/>
              <a:t>A class that contains a list of Nodes</a:t>
            </a:r>
          </a:p>
          <a:p>
            <a:pPr lvl="1"/>
            <a:r>
              <a:rPr lang="en-US" dirty="0" smtClean="0"/>
              <a:t>Uses python operator overloading to allow adding of paths and direct indexing of the internal Node list</a:t>
            </a:r>
          </a:p>
          <a:p>
            <a:pPr lvl="1"/>
            <a:r>
              <a:rPr lang="en-US" dirty="0" smtClean="0"/>
              <a:t>Provides member functions to print out all Nodes in the Path and its total cost</a:t>
            </a:r>
          </a:p>
        </p:txBody>
      </p:sp>
    </p:spTree>
    <p:extLst>
      <p:ext uri="{BB962C8B-B14F-4D97-AF65-F5344CB8AC3E}">
        <p14:creationId xmlns:p14="http://schemas.microsoft.com/office/powerpoint/2010/main" val="7151529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My Approach</a:t>
            </a:r>
            <a:br>
              <a:rPr lang="en-US" dirty="0" smtClean="0"/>
            </a:br>
            <a:r>
              <a:rPr lang="en-US" dirty="0"/>
              <a:t>	</a:t>
            </a:r>
            <a:r>
              <a:rPr lang="en-US" dirty="0" smtClean="0"/>
              <a:t>Dijkstra’s Algorithm (1)</a:t>
            </a:r>
            <a:endParaRPr lang="en-US" dirty="0"/>
          </a:p>
        </p:txBody>
      </p:sp>
      <p:sp>
        <p:nvSpPr>
          <p:cNvPr id="3" name="Content Placeholder 2"/>
          <p:cNvSpPr>
            <a:spLocks noGrp="1"/>
          </p:cNvSpPr>
          <p:nvPr>
            <p:ph idx="1"/>
          </p:nvPr>
        </p:nvSpPr>
        <p:spPr/>
        <p:txBody>
          <a:bodyPr>
            <a:normAutofit fontScale="92500"/>
          </a:bodyPr>
          <a:lstStyle/>
          <a:p>
            <a:r>
              <a:rPr lang="en-US" dirty="0" smtClean="0"/>
              <a:t>I implemented Dijkstra’s Algorithm as a Python function that takes 3 arguments </a:t>
            </a:r>
          </a:p>
          <a:p>
            <a:pPr lvl="1"/>
            <a:r>
              <a:rPr lang="en-US" dirty="0" smtClean="0"/>
              <a:t>a list of Nodes, an integer of the source Node’s index, an integer of the sink Node’s index</a:t>
            </a:r>
          </a:p>
          <a:p>
            <a:r>
              <a:rPr lang="en-US" dirty="0" smtClean="0"/>
              <a:t>I utilized Python’s ability to iterate through a list in a </a:t>
            </a:r>
            <a:r>
              <a:rPr lang="en-US" dirty="0" smtClean="0">
                <a:solidFill>
                  <a:srgbClr val="0070C0"/>
                </a:solidFill>
              </a:rPr>
              <a:t>for</a:t>
            </a:r>
            <a:r>
              <a:rPr lang="en-US" dirty="0" smtClean="0"/>
              <a:t> loop to first search through all edges from the current node:</a:t>
            </a:r>
          </a:p>
          <a:p>
            <a:pPr lvl="1"/>
            <a:r>
              <a:rPr lang="en-US" dirty="0">
                <a:solidFill>
                  <a:srgbClr val="0070C0"/>
                </a:solidFill>
              </a:rPr>
              <a:t>for</a:t>
            </a:r>
            <a:r>
              <a:rPr lang="en-US" dirty="0"/>
              <a:t> edge </a:t>
            </a:r>
            <a:r>
              <a:rPr lang="en-US" dirty="0">
                <a:solidFill>
                  <a:srgbClr val="0070C0"/>
                </a:solidFill>
              </a:rPr>
              <a:t>in</a:t>
            </a:r>
            <a:r>
              <a:rPr lang="en-US" dirty="0"/>
              <a:t> </a:t>
            </a:r>
            <a:r>
              <a:rPr lang="en-US" dirty="0" err="1"/>
              <a:t>current_node.getEdgesFrom</a:t>
            </a:r>
            <a:r>
              <a:rPr lang="en-US" dirty="0" smtClean="0"/>
              <a:t>():</a:t>
            </a:r>
          </a:p>
          <a:p>
            <a:r>
              <a:rPr lang="en-US" dirty="0" smtClean="0"/>
              <a:t>And then to check if the destination node exists in the visited list:</a:t>
            </a:r>
          </a:p>
          <a:p>
            <a:pPr lvl="1"/>
            <a:r>
              <a:rPr lang="en-US" dirty="0">
                <a:solidFill>
                  <a:srgbClr val="0070C0"/>
                </a:solidFill>
              </a:rPr>
              <a:t>if not </a:t>
            </a:r>
            <a:r>
              <a:rPr lang="en-US" dirty="0"/>
              <a:t>any(</a:t>
            </a:r>
            <a:r>
              <a:rPr lang="en-US" dirty="0" err="1"/>
              <a:t>n_visited.index</a:t>
            </a:r>
            <a:r>
              <a:rPr lang="en-US" dirty="0"/>
              <a:t> == </a:t>
            </a:r>
            <a:r>
              <a:rPr lang="en-US" dirty="0" err="1"/>
              <a:t>edge.toNode</a:t>
            </a:r>
            <a:r>
              <a:rPr lang="en-US" dirty="0"/>
              <a:t> </a:t>
            </a:r>
            <a:r>
              <a:rPr lang="en-US" dirty="0">
                <a:solidFill>
                  <a:srgbClr val="0070C0"/>
                </a:solidFill>
              </a:rPr>
              <a:t>for</a:t>
            </a:r>
            <a:r>
              <a:rPr lang="en-US" dirty="0"/>
              <a:t> </a:t>
            </a:r>
            <a:r>
              <a:rPr lang="en-US" dirty="0" err="1"/>
              <a:t>n_visited</a:t>
            </a:r>
            <a:r>
              <a:rPr lang="en-US" dirty="0"/>
              <a:t> </a:t>
            </a:r>
            <a:r>
              <a:rPr lang="en-US" dirty="0">
                <a:solidFill>
                  <a:srgbClr val="0070C0"/>
                </a:solidFill>
              </a:rPr>
              <a:t>in</a:t>
            </a:r>
            <a:r>
              <a:rPr lang="en-US" dirty="0"/>
              <a:t> visited):</a:t>
            </a:r>
            <a:endParaRPr lang="en-US" dirty="0" smtClean="0"/>
          </a:p>
          <a:p>
            <a:r>
              <a:rPr lang="en-US" dirty="0" smtClean="0"/>
              <a:t>And then to enumerate through the </a:t>
            </a:r>
            <a:r>
              <a:rPr lang="en-US" dirty="0" err="1" smtClean="0"/>
              <a:t>cost_list</a:t>
            </a:r>
            <a:r>
              <a:rPr lang="en-US" dirty="0" smtClean="0"/>
              <a:t>, a list variable I created that stores two values per entry (A Node and the Path used to reach that Node).  The </a:t>
            </a:r>
            <a:r>
              <a:rPr lang="en-US" dirty="0" err="1" smtClean="0"/>
              <a:t>cost_list</a:t>
            </a:r>
            <a:r>
              <a:rPr lang="en-US" dirty="0" smtClean="0"/>
              <a:t> represents the potential nodes to select for visiting:</a:t>
            </a:r>
          </a:p>
          <a:p>
            <a:pPr lvl="1"/>
            <a:r>
              <a:rPr lang="en-US" dirty="0">
                <a:solidFill>
                  <a:srgbClr val="0070C0"/>
                </a:solidFill>
              </a:rPr>
              <a:t>for</a:t>
            </a:r>
            <a:r>
              <a:rPr lang="en-US" dirty="0"/>
              <a:t> </a:t>
            </a:r>
            <a:r>
              <a:rPr lang="en-US" dirty="0" err="1"/>
              <a:t>idx</a:t>
            </a:r>
            <a:r>
              <a:rPr lang="en-US" dirty="0"/>
              <a:t>, (</a:t>
            </a:r>
            <a:r>
              <a:rPr lang="en-US" dirty="0" err="1"/>
              <a:t>n_cost</a:t>
            </a:r>
            <a:r>
              <a:rPr lang="en-US" dirty="0"/>
              <a:t>, </a:t>
            </a:r>
            <a:r>
              <a:rPr lang="en-US" dirty="0" err="1"/>
              <a:t>p_cost</a:t>
            </a:r>
            <a:r>
              <a:rPr lang="en-US" dirty="0"/>
              <a:t>) </a:t>
            </a:r>
            <a:r>
              <a:rPr lang="en-US" dirty="0">
                <a:solidFill>
                  <a:srgbClr val="0070C0"/>
                </a:solidFill>
              </a:rPr>
              <a:t>in</a:t>
            </a:r>
            <a:r>
              <a:rPr lang="en-US" dirty="0"/>
              <a:t> enumerate(</a:t>
            </a:r>
            <a:r>
              <a:rPr lang="en-US" dirty="0" err="1"/>
              <a:t>cost_list</a:t>
            </a:r>
            <a:r>
              <a:rPr lang="en-US" dirty="0"/>
              <a:t>):</a:t>
            </a:r>
          </a:p>
        </p:txBody>
      </p:sp>
    </p:spTree>
    <p:extLst>
      <p:ext uri="{BB962C8B-B14F-4D97-AF65-F5344CB8AC3E}">
        <p14:creationId xmlns:p14="http://schemas.microsoft.com/office/powerpoint/2010/main" val="29050208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My Approach</a:t>
            </a:r>
            <a:br>
              <a:rPr lang="en-US" dirty="0" smtClean="0"/>
            </a:br>
            <a:r>
              <a:rPr lang="en-US" dirty="0"/>
              <a:t>	</a:t>
            </a:r>
            <a:r>
              <a:rPr lang="en-US" dirty="0" smtClean="0"/>
              <a:t>Dijkstra’s Algorithm (2)</a:t>
            </a:r>
            <a:endParaRPr lang="en-US" dirty="0"/>
          </a:p>
        </p:txBody>
      </p:sp>
      <p:sp>
        <p:nvSpPr>
          <p:cNvPr id="3" name="Content Placeholder 2"/>
          <p:cNvSpPr>
            <a:spLocks noGrp="1"/>
          </p:cNvSpPr>
          <p:nvPr>
            <p:ph idx="1"/>
          </p:nvPr>
        </p:nvSpPr>
        <p:spPr/>
        <p:txBody>
          <a:bodyPr/>
          <a:lstStyle/>
          <a:p>
            <a:r>
              <a:rPr lang="en-US" dirty="0" smtClean="0"/>
              <a:t>I also used the concept of a </a:t>
            </a:r>
            <a:r>
              <a:rPr lang="en-US" dirty="0" smtClean="0">
                <a:solidFill>
                  <a:srgbClr val="0070C0"/>
                </a:solidFill>
              </a:rPr>
              <a:t>for-else</a:t>
            </a:r>
            <a:r>
              <a:rPr lang="en-US" dirty="0" smtClean="0"/>
              <a:t> loop in Python</a:t>
            </a:r>
          </a:p>
          <a:p>
            <a:r>
              <a:rPr lang="en-US" dirty="0" smtClean="0"/>
              <a:t>If the search of the </a:t>
            </a:r>
            <a:r>
              <a:rPr lang="en-US" dirty="0" err="1" smtClean="0"/>
              <a:t>cost_list</a:t>
            </a:r>
            <a:r>
              <a:rPr lang="en-US" dirty="0" smtClean="0"/>
              <a:t> using a </a:t>
            </a:r>
            <a:r>
              <a:rPr lang="en-US" dirty="0" smtClean="0">
                <a:solidFill>
                  <a:srgbClr val="0070C0"/>
                </a:solidFill>
              </a:rPr>
              <a:t>for</a:t>
            </a:r>
            <a:r>
              <a:rPr lang="en-US" dirty="0" smtClean="0"/>
              <a:t> loop does not find an entry for the Node, that condition is equivalent to the Node having an infinite cost in the pseudo-code Dijkstra implementation.  This condition is handled by an </a:t>
            </a:r>
            <a:r>
              <a:rPr lang="en-US" dirty="0" smtClean="0">
                <a:solidFill>
                  <a:srgbClr val="0070C0"/>
                </a:solidFill>
              </a:rPr>
              <a:t>else</a:t>
            </a:r>
            <a:r>
              <a:rPr lang="en-US" dirty="0" smtClean="0"/>
              <a:t> statement after the </a:t>
            </a:r>
            <a:r>
              <a:rPr lang="en-US" dirty="0" smtClean="0">
                <a:solidFill>
                  <a:srgbClr val="0070C0"/>
                </a:solidFill>
              </a:rPr>
              <a:t>for</a:t>
            </a:r>
            <a:r>
              <a:rPr lang="en-US" dirty="0" smtClean="0"/>
              <a:t> loop.</a:t>
            </a:r>
          </a:p>
          <a:p>
            <a:r>
              <a:rPr lang="en-US" dirty="0" smtClean="0"/>
              <a:t>Then I used Python’s built-in sort </a:t>
            </a:r>
            <a:r>
              <a:rPr lang="en-US" dirty="0" err="1" smtClean="0"/>
              <a:t>fuction</a:t>
            </a:r>
            <a:r>
              <a:rPr lang="en-US" dirty="0" smtClean="0"/>
              <a:t> to determine the lowest cost entry in the </a:t>
            </a:r>
            <a:r>
              <a:rPr lang="en-US" dirty="0" err="1" smtClean="0"/>
              <a:t>cost_list</a:t>
            </a:r>
            <a:r>
              <a:rPr lang="en-US" dirty="0"/>
              <a:t> </a:t>
            </a:r>
            <a:r>
              <a:rPr lang="en-US" dirty="0" smtClean="0"/>
              <a:t>and used a </a:t>
            </a:r>
            <a:r>
              <a:rPr lang="en-US" dirty="0" smtClean="0">
                <a:solidFill>
                  <a:srgbClr val="0070C0"/>
                </a:solidFill>
              </a:rPr>
              <a:t>lambda</a:t>
            </a:r>
            <a:r>
              <a:rPr lang="en-US" dirty="0" smtClean="0"/>
              <a:t> function to key the sort based on Path cost.</a:t>
            </a:r>
          </a:p>
          <a:p>
            <a:pPr lvl="1"/>
            <a:r>
              <a:rPr lang="en-US" dirty="0" err="1"/>
              <a:t>cost_list.sort</a:t>
            </a:r>
            <a:r>
              <a:rPr lang="en-US" dirty="0"/>
              <a:t>(key = </a:t>
            </a:r>
            <a:r>
              <a:rPr lang="en-US" dirty="0">
                <a:solidFill>
                  <a:srgbClr val="0070C0"/>
                </a:solidFill>
              </a:rPr>
              <a:t>lambda</a:t>
            </a:r>
            <a:r>
              <a:rPr lang="en-US" dirty="0"/>
              <a:t> cost: cost[1].</a:t>
            </a:r>
            <a:r>
              <a:rPr lang="en-US" dirty="0" err="1"/>
              <a:t>getPathCost</a:t>
            </a:r>
            <a:r>
              <a:rPr lang="en-US" dirty="0" smtClean="0"/>
              <a:t>())</a:t>
            </a:r>
          </a:p>
          <a:p>
            <a:r>
              <a:rPr lang="en-US" dirty="0" smtClean="0"/>
              <a:t>After sorting, the first item in </a:t>
            </a:r>
            <a:r>
              <a:rPr lang="en-US" dirty="0" err="1" smtClean="0"/>
              <a:t>cost_list</a:t>
            </a:r>
            <a:r>
              <a:rPr lang="en-US" dirty="0" smtClean="0"/>
              <a:t> is the next node to visit.  I add that  Node to the visited list and repeat the loop until reaching the sink Node</a:t>
            </a:r>
          </a:p>
        </p:txBody>
      </p:sp>
    </p:spTree>
    <p:extLst>
      <p:ext uri="{BB962C8B-B14F-4D97-AF65-F5344CB8AC3E}">
        <p14:creationId xmlns:p14="http://schemas.microsoft.com/office/powerpoint/2010/main" val="10244632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Approach</a:t>
            </a:r>
            <a:br>
              <a:rPr lang="en-US" dirty="0" smtClean="0"/>
            </a:br>
            <a:r>
              <a:rPr lang="en-US" dirty="0" smtClean="0"/>
              <a:t>	Yen’s Algorithm (1)</a:t>
            </a:r>
            <a:endParaRPr lang="en-US" dirty="0"/>
          </a:p>
        </p:txBody>
      </p:sp>
      <p:sp>
        <p:nvSpPr>
          <p:cNvPr id="3" name="Content Placeholder 2"/>
          <p:cNvSpPr>
            <a:spLocks noGrp="1"/>
          </p:cNvSpPr>
          <p:nvPr>
            <p:ph idx="1"/>
          </p:nvPr>
        </p:nvSpPr>
        <p:spPr/>
        <p:txBody>
          <a:bodyPr>
            <a:normAutofit/>
          </a:bodyPr>
          <a:lstStyle/>
          <a:p>
            <a:r>
              <a:rPr lang="en-US" dirty="0" smtClean="0"/>
              <a:t>I implemented Yen’s Algorithm to find the K shortest paths in a network as a function that takes 4 arguments </a:t>
            </a:r>
          </a:p>
          <a:p>
            <a:pPr lvl="1"/>
            <a:r>
              <a:rPr lang="en-US" dirty="0" smtClean="0"/>
              <a:t>a list of Nodes, an integer of the source Node’s index, an integer of the sink Node’s index, and an integer K of the number of shortest paths to find</a:t>
            </a:r>
          </a:p>
          <a:p>
            <a:r>
              <a:rPr lang="en-US" dirty="0" smtClean="0"/>
              <a:t>The algorithm first uses my implementation of Dijkstra’s Algorithm to find the initial shortest path</a:t>
            </a:r>
          </a:p>
          <a:p>
            <a:r>
              <a:rPr lang="en-US" dirty="0" smtClean="0"/>
              <a:t>The algorithm then iterates through each node of that shortest path and breaks select edges.  My Node data structure allows an edge to be temporarily set as “broken”.  Broken edges will not be returned from the function </a:t>
            </a:r>
            <a:r>
              <a:rPr lang="en-US" b="1" dirty="0" err="1" smtClean="0"/>
              <a:t>Node.getEdgesFrom</a:t>
            </a:r>
            <a:r>
              <a:rPr lang="en-US" b="1" dirty="0" smtClean="0"/>
              <a:t>()</a:t>
            </a:r>
          </a:p>
          <a:p>
            <a:r>
              <a:rPr lang="en-US" dirty="0" smtClean="0"/>
              <a:t>After breaking edges, the algorithm again uses Dijkstra’s Algorithm to find the shortest spur paths and adds them to a list</a:t>
            </a:r>
            <a:endParaRPr lang="en-US" dirty="0"/>
          </a:p>
        </p:txBody>
      </p:sp>
    </p:spTree>
    <p:extLst>
      <p:ext uri="{BB962C8B-B14F-4D97-AF65-F5344CB8AC3E}">
        <p14:creationId xmlns:p14="http://schemas.microsoft.com/office/powerpoint/2010/main" val="41832353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Approach</a:t>
            </a:r>
            <a:br>
              <a:rPr lang="en-US" dirty="0" smtClean="0"/>
            </a:br>
            <a:r>
              <a:rPr lang="en-US" dirty="0" smtClean="0"/>
              <a:t>	Yen’s Algorithm (2)</a:t>
            </a:r>
            <a:endParaRPr lang="en-US" dirty="0"/>
          </a:p>
        </p:txBody>
      </p:sp>
      <p:sp>
        <p:nvSpPr>
          <p:cNvPr id="3" name="Content Placeholder 2"/>
          <p:cNvSpPr>
            <a:spLocks noGrp="1"/>
          </p:cNvSpPr>
          <p:nvPr>
            <p:ph idx="1"/>
          </p:nvPr>
        </p:nvSpPr>
        <p:spPr/>
        <p:txBody>
          <a:bodyPr/>
          <a:lstStyle/>
          <a:p>
            <a:r>
              <a:rPr lang="en-US" dirty="0" smtClean="0"/>
              <a:t>The spur shortest path and root path (the path used to reach that spur node) are added together by overloading the + operator for the Path class:</a:t>
            </a:r>
          </a:p>
          <a:p>
            <a:pPr lvl="1">
              <a:spcBef>
                <a:spcPts val="0"/>
              </a:spcBef>
            </a:pPr>
            <a:r>
              <a:rPr lang="en-US" dirty="0"/>
              <a:t>	</a:t>
            </a:r>
            <a:r>
              <a:rPr lang="en-US" dirty="0" err="1">
                <a:solidFill>
                  <a:srgbClr val="0070C0"/>
                </a:solidFill>
              </a:rPr>
              <a:t>def</a:t>
            </a:r>
            <a:r>
              <a:rPr lang="en-US" dirty="0">
                <a:solidFill>
                  <a:srgbClr val="0070C0"/>
                </a:solidFill>
              </a:rPr>
              <a:t> </a:t>
            </a:r>
            <a:r>
              <a:rPr lang="en-US" dirty="0"/>
              <a:t>__add__(self, other</a:t>
            </a:r>
            <a:r>
              <a:rPr lang="en-US" dirty="0" smtClean="0"/>
              <a:t>):</a:t>
            </a:r>
          </a:p>
          <a:p>
            <a:pPr marL="457200" lvl="1" indent="0">
              <a:spcBef>
                <a:spcPts val="0"/>
              </a:spcBef>
              <a:buNone/>
            </a:pPr>
            <a:r>
              <a:rPr lang="en-US" dirty="0"/>
              <a:t>		temp = Path(self)</a:t>
            </a:r>
          </a:p>
          <a:p>
            <a:pPr marL="457200" lvl="1" indent="0">
              <a:spcBef>
                <a:spcPts val="0"/>
              </a:spcBef>
              <a:buNone/>
            </a:pPr>
            <a:r>
              <a:rPr lang="en-US" dirty="0"/>
              <a:t>		</a:t>
            </a:r>
            <a:r>
              <a:rPr lang="en-US" dirty="0">
                <a:solidFill>
                  <a:srgbClr val="0070C0"/>
                </a:solidFill>
              </a:rPr>
              <a:t>for</a:t>
            </a:r>
            <a:r>
              <a:rPr lang="en-US" dirty="0"/>
              <a:t> </a:t>
            </a:r>
            <a:r>
              <a:rPr lang="en-US" dirty="0" err="1"/>
              <a:t>other_node</a:t>
            </a:r>
            <a:r>
              <a:rPr lang="en-US" dirty="0"/>
              <a:t> </a:t>
            </a:r>
            <a:r>
              <a:rPr lang="en-US" dirty="0">
                <a:solidFill>
                  <a:srgbClr val="0070C0"/>
                </a:solidFill>
              </a:rPr>
              <a:t>in</a:t>
            </a:r>
            <a:r>
              <a:rPr lang="en-US" dirty="0"/>
              <a:t> other[:]:</a:t>
            </a:r>
          </a:p>
          <a:p>
            <a:pPr marL="457200" lvl="1" indent="0">
              <a:spcBef>
                <a:spcPts val="0"/>
              </a:spcBef>
              <a:buNone/>
            </a:pPr>
            <a:r>
              <a:rPr lang="en-US" dirty="0"/>
              <a:t>			</a:t>
            </a:r>
            <a:r>
              <a:rPr lang="en-US" dirty="0" err="1"/>
              <a:t>temp.addNode</a:t>
            </a:r>
            <a:r>
              <a:rPr lang="en-US" dirty="0"/>
              <a:t>(</a:t>
            </a:r>
            <a:r>
              <a:rPr lang="en-US" dirty="0" err="1"/>
              <a:t>other_node</a:t>
            </a:r>
            <a:r>
              <a:rPr lang="en-US" dirty="0"/>
              <a:t>)</a:t>
            </a:r>
          </a:p>
          <a:p>
            <a:pPr marL="457200" lvl="1" indent="0">
              <a:spcBef>
                <a:spcPts val="0"/>
              </a:spcBef>
              <a:buNone/>
            </a:pPr>
            <a:r>
              <a:rPr lang="en-US" dirty="0"/>
              <a:t>		</a:t>
            </a:r>
            <a:r>
              <a:rPr lang="en-US" dirty="0">
                <a:solidFill>
                  <a:srgbClr val="0070C0"/>
                </a:solidFill>
              </a:rPr>
              <a:t>return</a:t>
            </a:r>
            <a:r>
              <a:rPr lang="en-US" dirty="0"/>
              <a:t> temp</a:t>
            </a:r>
            <a:endParaRPr lang="en-US" dirty="0" smtClean="0"/>
          </a:p>
          <a:p>
            <a:r>
              <a:rPr lang="en-US" dirty="0" smtClean="0"/>
              <a:t>The algorithm also uses the sort() function (identical to the usage in Dijkstra’s algorithm) to sort all potential shortest paths by the overall Path cost</a:t>
            </a:r>
          </a:p>
          <a:p>
            <a:pPr lvl="1"/>
            <a:r>
              <a:rPr lang="en-US" dirty="0" err="1"/>
              <a:t>Bpaths.sort</a:t>
            </a:r>
            <a:r>
              <a:rPr lang="en-US" dirty="0"/>
              <a:t>(key = </a:t>
            </a:r>
            <a:r>
              <a:rPr lang="en-US" dirty="0">
                <a:solidFill>
                  <a:srgbClr val="0070C0"/>
                </a:solidFill>
              </a:rPr>
              <a:t>lambda</a:t>
            </a:r>
            <a:r>
              <a:rPr lang="en-US" dirty="0"/>
              <a:t> item: </a:t>
            </a:r>
            <a:r>
              <a:rPr lang="en-US" dirty="0" err="1"/>
              <a:t>item.getPathCost</a:t>
            </a:r>
            <a:r>
              <a:rPr lang="en-US" dirty="0" smtClean="0"/>
              <a:t>())</a:t>
            </a:r>
          </a:p>
          <a:p>
            <a:r>
              <a:rPr lang="en-US" dirty="0" smtClean="0"/>
              <a:t>After sorting </a:t>
            </a:r>
            <a:r>
              <a:rPr lang="en-US" dirty="0" err="1" smtClean="0"/>
              <a:t>Bpaths</a:t>
            </a:r>
            <a:r>
              <a:rPr lang="en-US" dirty="0" smtClean="0"/>
              <a:t>, the first item is removed and added as a K shortest path</a:t>
            </a:r>
          </a:p>
          <a:p>
            <a:pPr lvl="1"/>
            <a:endParaRPr lang="en-US" dirty="0" smtClean="0"/>
          </a:p>
          <a:p>
            <a:pPr lvl="1"/>
            <a:endParaRPr lang="en-US" dirty="0"/>
          </a:p>
          <a:p>
            <a:pPr lvl="1"/>
            <a:endParaRPr lang="en-US" dirty="0" smtClean="0"/>
          </a:p>
          <a:p>
            <a:pPr lvl="1"/>
            <a:endParaRPr lang="en-US" dirty="0"/>
          </a:p>
          <a:p>
            <a:pPr lvl="1"/>
            <a:endParaRPr lang="en-US" dirty="0" smtClean="0"/>
          </a:p>
        </p:txBody>
      </p:sp>
    </p:spTree>
    <p:extLst>
      <p:ext uri="{BB962C8B-B14F-4D97-AF65-F5344CB8AC3E}">
        <p14:creationId xmlns:p14="http://schemas.microsoft.com/office/powerpoint/2010/main" val="228631402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993</TotalTime>
  <Words>900</Words>
  <Application>Microsoft Office PowerPoint</Application>
  <PresentationFormat>Widescreen</PresentationFormat>
  <Paragraphs>148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Courier New</vt:lpstr>
      <vt:lpstr>Trebuchet MS</vt:lpstr>
      <vt:lpstr>Wingdings 3</vt:lpstr>
      <vt:lpstr>Facet</vt:lpstr>
      <vt:lpstr>ECE 643 – Spring 2015</vt:lpstr>
      <vt:lpstr>Overview</vt:lpstr>
      <vt:lpstr>Problem Statement</vt:lpstr>
      <vt:lpstr>My Approach</vt:lpstr>
      <vt:lpstr>My Approach  Data Structures</vt:lpstr>
      <vt:lpstr>My Approach  Dijkstra’s Algorithm (1)</vt:lpstr>
      <vt:lpstr>My Approach  Dijkstra’s Algorithm (2)</vt:lpstr>
      <vt:lpstr>My Approach  Yen’s Algorithm (1)</vt:lpstr>
      <vt:lpstr>My Approach  Yen’s Algorithm (2)</vt:lpstr>
      <vt:lpstr>My Approach  Yen’s Algorithm (3)</vt:lpstr>
      <vt:lpstr>Example Network  How to Run Program</vt:lpstr>
      <vt:lpstr>Example Network  Graphical Solution</vt:lpstr>
      <vt:lpstr>Example Network  Test Input File</vt:lpstr>
      <vt:lpstr>Example Network  Program Output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 643 – Spring 2015</dc:title>
  <dc:creator>Joe</dc:creator>
  <cp:lastModifiedBy>Joe</cp:lastModifiedBy>
  <cp:revision>28</cp:revision>
  <dcterms:created xsi:type="dcterms:W3CDTF">2015-04-20T23:16:26Z</dcterms:created>
  <dcterms:modified xsi:type="dcterms:W3CDTF">2015-04-26T12:31:10Z</dcterms:modified>
</cp:coreProperties>
</file>