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9" r:id="rId2"/>
    <p:sldId id="257" r:id="rId3"/>
    <p:sldId id="259" r:id="rId4"/>
    <p:sldId id="260" r:id="rId5"/>
    <p:sldId id="262" r:id="rId6"/>
    <p:sldId id="293" r:id="rId7"/>
    <p:sldId id="263" r:id="rId8"/>
    <p:sldId id="264" r:id="rId9"/>
    <p:sldId id="277" r:id="rId10"/>
    <p:sldId id="281" r:id="rId11"/>
    <p:sldId id="282" r:id="rId12"/>
    <p:sldId id="283" r:id="rId13"/>
    <p:sldId id="285" r:id="rId14"/>
    <p:sldId id="29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63" d="100"/>
          <a:sy n="63" d="100"/>
        </p:scale>
        <p:origin x="6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2912055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652262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194564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260398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6658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2385390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26852497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400530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669809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46971-F11F-4D83-887B-61A302A9074E}"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20527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46971-F11F-4D83-887B-61A302A9074E}"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812887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46971-F11F-4D83-887B-61A302A9074E}"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9360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46971-F11F-4D83-887B-61A302A9074E}"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896057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A46971-F11F-4D83-887B-61A302A9074E}"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1080386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A46971-F11F-4D83-887B-61A302A9074E}"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EBE2-8A59-4ECF-B5C0-B2C1FF80079D}" type="slidenum">
              <a:rPr lang="en-US" smtClean="0"/>
              <a:t>‹#›</a:t>
            </a:fld>
            <a:endParaRPr lang="en-US"/>
          </a:p>
        </p:txBody>
      </p:sp>
    </p:spTree>
    <p:extLst>
      <p:ext uri="{BB962C8B-B14F-4D97-AF65-F5344CB8AC3E}">
        <p14:creationId xmlns:p14="http://schemas.microsoft.com/office/powerpoint/2010/main" val="378598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2AEBE2-8A59-4ECF-B5C0-B2C1FF80079D}" type="slidenum">
              <a:rPr lang="en-US" smtClean="0"/>
              <a:t>‹#›</a:t>
            </a:fld>
            <a:endParaRPr lang="en-US"/>
          </a:p>
        </p:txBody>
      </p:sp>
      <p:sp>
        <p:nvSpPr>
          <p:cNvPr id="5" name="Date Placeholder 4"/>
          <p:cNvSpPr>
            <a:spLocks noGrp="1"/>
          </p:cNvSpPr>
          <p:nvPr>
            <p:ph type="dt" sz="half" idx="10"/>
          </p:nvPr>
        </p:nvSpPr>
        <p:spPr/>
        <p:txBody>
          <a:bodyPr/>
          <a:lstStyle/>
          <a:p>
            <a:fld id="{EBA46971-F11F-4D83-887B-61A302A9074E}" type="datetimeFigureOut">
              <a:rPr lang="en-US" smtClean="0"/>
              <a:t>4/17/2025</a:t>
            </a:fld>
            <a:endParaRPr lang="en-US"/>
          </a:p>
        </p:txBody>
      </p:sp>
    </p:spTree>
    <p:extLst>
      <p:ext uri="{BB962C8B-B14F-4D97-AF65-F5344CB8AC3E}">
        <p14:creationId xmlns:p14="http://schemas.microsoft.com/office/powerpoint/2010/main" val="2263079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BA46971-F11F-4D83-887B-61A302A9074E}" type="datetimeFigureOut">
              <a:rPr lang="en-US" smtClean="0"/>
              <a:t>4/17/2025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2AEBE2-8A59-4ECF-B5C0-B2C1FF80079D}" type="slidenum">
              <a:rPr lang="en-US" smtClean="0"/>
              <a:t>‹#›</a:t>
            </a:fld>
            <a:endParaRPr lang="en-US"/>
          </a:p>
        </p:txBody>
      </p:sp>
    </p:spTree>
    <p:extLst>
      <p:ext uri="{BB962C8B-B14F-4D97-AF65-F5344CB8AC3E}">
        <p14:creationId xmlns:p14="http://schemas.microsoft.com/office/powerpoint/2010/main" val="31099405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CC631E9-1559-4F34-AB4F-6BC54496E08A}"/>
              </a:ext>
            </a:extLst>
          </p:cNvPr>
          <p:cNvSpPr txBox="1">
            <a:spLocks/>
          </p:cNvSpPr>
          <p:nvPr/>
        </p:nvSpPr>
        <p:spPr>
          <a:xfrm>
            <a:off x="1524000" y="584895"/>
            <a:ext cx="9144000" cy="168751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dirty="0">
                <a:latin typeface="Times New Roman" panose="02020603050405020304" pitchFamily="18" charset="0"/>
                <a:cs typeface="Times New Roman" panose="02020603050405020304" pitchFamily="18" charset="0"/>
              </a:rPr>
              <a:t>Major Project on</a:t>
            </a:r>
          </a:p>
          <a:p>
            <a:pPr algn="ctr"/>
            <a:r>
              <a:rPr lang="en-US" sz="4000" b="1" dirty="0">
                <a:solidFill>
                  <a:schemeClr val="tx1">
                    <a:lumMod val="85000"/>
                    <a:lumOff val="15000"/>
                  </a:schemeClr>
                </a:solidFill>
                <a:latin typeface="Times New Roman" panose="02020603050405020304" pitchFamily="18" charset="0"/>
                <a:cs typeface="Times New Roman" panose="02020603050405020304" pitchFamily="18" charset="0"/>
              </a:rPr>
              <a:t>A.I. Driven System for Traffic Violation and Detection</a:t>
            </a:r>
            <a:endParaRPr lang="en-US" sz="4800" b="1" dirty="0">
              <a:latin typeface="Times New Roman" panose="02020603050405020304" pitchFamily="18" charset="0"/>
              <a:cs typeface="Times New Roman" panose="02020603050405020304" pitchFamily="18" charset="0"/>
            </a:endParaRPr>
          </a:p>
        </p:txBody>
      </p:sp>
      <p:sp>
        <p:nvSpPr>
          <p:cNvPr id="8" name="Title 6">
            <a:extLst>
              <a:ext uri="{FF2B5EF4-FFF2-40B4-BE49-F238E27FC236}">
                <a16:creationId xmlns:a16="http://schemas.microsoft.com/office/drawing/2014/main" id="{A03E6206-C6CD-4CB6-B9CD-069D200494B7}"/>
              </a:ext>
            </a:extLst>
          </p:cNvPr>
          <p:cNvSpPr txBox="1">
            <a:spLocks/>
          </p:cNvSpPr>
          <p:nvPr/>
        </p:nvSpPr>
        <p:spPr>
          <a:xfrm>
            <a:off x="1468918" y="2612444"/>
            <a:ext cx="5135082" cy="1426722"/>
          </a:xfrm>
          <a:prstGeom prst="rect">
            <a:avLst/>
          </a:prstGeom>
          <a:noFill/>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 </a:t>
            </a:r>
          </a:p>
          <a:p>
            <a:r>
              <a:rPr lang="en-US" sz="9600" b="1" dirty="0">
                <a:latin typeface="Times New Roman" panose="02020603050405020304" pitchFamily="18" charset="0"/>
                <a:cs typeface="Times New Roman" panose="02020603050405020304" pitchFamily="18" charset="0"/>
              </a:rPr>
              <a:t>Under the guidance of :</a:t>
            </a:r>
          </a:p>
          <a:p>
            <a:endParaRPr lang="en-US" sz="9600" b="1"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Dr. </a:t>
            </a:r>
            <a:r>
              <a:rPr lang="en-US" sz="8000" dirty="0" err="1">
                <a:latin typeface="Times New Roman" panose="02020603050405020304" pitchFamily="18" charset="0"/>
                <a:cs typeface="Times New Roman" panose="02020603050405020304" pitchFamily="18" charset="0"/>
              </a:rPr>
              <a:t>Chandradeep</a:t>
            </a:r>
            <a:r>
              <a:rPr lang="en-US" sz="8000" dirty="0">
                <a:latin typeface="Times New Roman" panose="02020603050405020304" pitchFamily="18" charset="0"/>
                <a:cs typeface="Times New Roman" panose="02020603050405020304" pitchFamily="18" charset="0"/>
              </a:rPr>
              <a:t> Bhatt</a:t>
            </a:r>
            <a:endParaRPr lang="en-US" sz="9600"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(Dept. of Computer Science and Engineering)</a:t>
            </a:r>
          </a:p>
          <a:p>
            <a:pPr algn="ctr"/>
            <a:endParaRPr lang="en-US" sz="4800" b="1" dirty="0"/>
          </a:p>
        </p:txBody>
      </p:sp>
      <p:sp>
        <p:nvSpPr>
          <p:cNvPr id="9" name="Title 6">
            <a:extLst>
              <a:ext uri="{FF2B5EF4-FFF2-40B4-BE49-F238E27FC236}">
                <a16:creationId xmlns:a16="http://schemas.microsoft.com/office/drawing/2014/main" id="{8887BD5B-A4A3-4565-BBEF-6AC0D4E1C118}"/>
              </a:ext>
            </a:extLst>
          </p:cNvPr>
          <p:cNvSpPr txBox="1">
            <a:spLocks/>
          </p:cNvSpPr>
          <p:nvPr/>
        </p:nvSpPr>
        <p:spPr>
          <a:xfrm>
            <a:off x="7014402" y="2612444"/>
            <a:ext cx="4841241" cy="60660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latin typeface="Times New Roman" panose="02020603050405020304" pitchFamily="18" charset="0"/>
                <a:cs typeface="Times New Roman" panose="02020603050405020304" pitchFamily="18" charset="0"/>
              </a:rPr>
              <a:t>Submitted By :</a:t>
            </a:r>
          </a:p>
        </p:txBody>
      </p:sp>
      <p:sp>
        <p:nvSpPr>
          <p:cNvPr id="10" name="Title 6">
            <a:extLst>
              <a:ext uri="{FF2B5EF4-FFF2-40B4-BE49-F238E27FC236}">
                <a16:creationId xmlns:a16="http://schemas.microsoft.com/office/drawing/2014/main" id="{0CB05795-000C-435D-AA4D-C6B1F138DFEC}"/>
              </a:ext>
            </a:extLst>
          </p:cNvPr>
          <p:cNvSpPr txBox="1">
            <a:spLocks/>
          </p:cNvSpPr>
          <p:nvPr/>
        </p:nvSpPr>
        <p:spPr>
          <a:xfrm>
            <a:off x="2462760" y="4932821"/>
            <a:ext cx="8717205" cy="1293744"/>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900" b="1" dirty="0">
                <a:latin typeface="Times New Roman" panose="02020603050405020304" pitchFamily="18" charset="0"/>
                <a:cs typeface="Times New Roman" panose="02020603050405020304" pitchFamily="18" charset="0"/>
              </a:rPr>
              <a:t>Department of Computer Science and Engineering</a:t>
            </a:r>
            <a:endParaRPr lang="en-US" sz="2900" dirty="0">
              <a:latin typeface="Times New Roman" panose="02020603050405020304" pitchFamily="18" charset="0"/>
              <a:cs typeface="Times New Roman" panose="02020603050405020304" pitchFamily="18" charset="0"/>
            </a:endParaRPr>
          </a:p>
          <a:p>
            <a:pPr algn="ctr"/>
            <a:r>
              <a:rPr lang="en-US" sz="2900" b="1" dirty="0">
                <a:latin typeface="Times New Roman" panose="02020603050405020304" pitchFamily="18" charset="0"/>
                <a:cs typeface="Times New Roman" panose="02020603050405020304" pitchFamily="18" charset="0"/>
              </a:rPr>
              <a:t>Graphic Era Hill University (Dehradun)</a:t>
            </a:r>
          </a:p>
        </p:txBody>
      </p:sp>
      <p:sp>
        <p:nvSpPr>
          <p:cNvPr id="2" name="TextBox 1">
            <a:extLst>
              <a:ext uri="{FF2B5EF4-FFF2-40B4-BE49-F238E27FC236}">
                <a16:creationId xmlns:a16="http://schemas.microsoft.com/office/drawing/2014/main" id="{C5A6F985-669E-947B-E460-772ECA037E21}"/>
              </a:ext>
            </a:extLst>
          </p:cNvPr>
          <p:cNvSpPr txBox="1"/>
          <p:nvPr/>
        </p:nvSpPr>
        <p:spPr>
          <a:xfrm>
            <a:off x="7014402" y="3219047"/>
            <a:ext cx="4511040" cy="923330"/>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Shristi </a:t>
            </a:r>
            <a:r>
              <a:rPr lang="en-US" sz="1800" dirty="0" err="1">
                <a:latin typeface="Times New Roman" panose="02020603050405020304" pitchFamily="18" charset="0"/>
                <a:cs typeface="Times New Roman" panose="02020603050405020304" pitchFamily="18" charset="0"/>
              </a:rPr>
              <a:t>Gusain</a:t>
            </a:r>
            <a:r>
              <a:rPr lang="en-US" sz="1800" dirty="0">
                <a:latin typeface="Times New Roman" panose="02020603050405020304" pitchFamily="18" charset="0"/>
                <a:cs typeface="Times New Roman" panose="02020603050405020304" pitchFamily="18" charset="0"/>
              </a:rPr>
              <a:t> (Univ Roll No : 2218050)</a:t>
            </a:r>
          </a:p>
          <a:p>
            <a:r>
              <a:rPr lang="en-US" sz="1800" dirty="0">
                <a:latin typeface="Times New Roman" panose="02020603050405020304" pitchFamily="18" charset="0"/>
                <a:cs typeface="Times New Roman" panose="02020603050405020304" pitchFamily="18" charset="0"/>
              </a:rPr>
              <a:t>Nidhi </a:t>
            </a:r>
            <a:r>
              <a:rPr lang="en-US" sz="1800" dirty="0" err="1">
                <a:latin typeface="Times New Roman" panose="02020603050405020304" pitchFamily="18" charset="0"/>
                <a:cs typeface="Times New Roman" panose="02020603050405020304" pitchFamily="18" charset="0"/>
              </a:rPr>
              <a:t>Kaintura</a:t>
            </a:r>
            <a:r>
              <a:rPr lang="en-US" sz="1800" dirty="0">
                <a:latin typeface="Times New Roman" panose="02020603050405020304" pitchFamily="18" charset="0"/>
                <a:cs typeface="Times New Roman" panose="02020603050405020304" pitchFamily="18" charset="0"/>
              </a:rPr>
              <a:t> (Univ Roll No : 2118830)</a:t>
            </a:r>
          </a:p>
          <a:p>
            <a:endParaRPr lang="en-IN" dirty="0"/>
          </a:p>
        </p:txBody>
      </p:sp>
      <p:pic>
        <p:nvPicPr>
          <p:cNvPr id="6" name="Picture 5" descr="A logo with a mountain and text&#10;&#10;AI-generated content may be incorrect.">
            <a:extLst>
              <a:ext uri="{FF2B5EF4-FFF2-40B4-BE49-F238E27FC236}">
                <a16:creationId xmlns:a16="http://schemas.microsoft.com/office/drawing/2014/main" id="{0005EAF6-D949-6B2D-B466-DED2846E9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680" y="5005791"/>
            <a:ext cx="1383030" cy="1294996"/>
          </a:xfrm>
          <a:prstGeom prst="rect">
            <a:avLst/>
          </a:prstGeom>
        </p:spPr>
      </p:pic>
      <p:sp>
        <p:nvSpPr>
          <p:cNvPr id="3" name="TextBox 2">
            <a:extLst>
              <a:ext uri="{FF2B5EF4-FFF2-40B4-BE49-F238E27FC236}">
                <a16:creationId xmlns:a16="http://schemas.microsoft.com/office/drawing/2014/main" id="{8B28B7DA-C97F-E770-9113-7866FB34D208}"/>
              </a:ext>
            </a:extLst>
          </p:cNvPr>
          <p:cNvSpPr txBox="1"/>
          <p:nvPr/>
        </p:nvSpPr>
        <p:spPr>
          <a:xfrm>
            <a:off x="7014402" y="3825650"/>
            <a:ext cx="2936240" cy="369332"/>
          </a:xfrm>
          <a:prstGeom prst="rect">
            <a:avLst/>
          </a:prstGeom>
          <a:noFill/>
        </p:spPr>
        <p:txBody>
          <a:bodyPr wrap="square" rtlCol="0">
            <a:spAutoFit/>
          </a:bodyPr>
          <a:lstStyle/>
          <a:p>
            <a:r>
              <a:rPr lang="en-IN" dirty="0"/>
              <a:t>(</a:t>
            </a:r>
            <a:r>
              <a:rPr lang="en-IN" b="1" dirty="0">
                <a:latin typeface="Times New Roman" panose="02020603050405020304" pitchFamily="18" charset="0"/>
                <a:cs typeface="Times New Roman" panose="02020603050405020304" pitchFamily="18" charset="0"/>
              </a:rPr>
              <a:t>Project Group No. : 427</a:t>
            </a:r>
            <a:r>
              <a:rPr lang="en-IN" dirty="0"/>
              <a:t>)  </a:t>
            </a:r>
          </a:p>
        </p:txBody>
      </p:sp>
    </p:spTree>
    <p:extLst>
      <p:ext uri="{BB962C8B-B14F-4D97-AF65-F5344CB8AC3E}">
        <p14:creationId xmlns:p14="http://schemas.microsoft.com/office/powerpoint/2010/main" val="156342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632565" y="441736"/>
            <a:ext cx="8302752" cy="769441"/>
          </a:xfrm>
          <a:prstGeom prst="rect">
            <a:avLst/>
          </a:prstGeom>
          <a:noFill/>
        </p:spPr>
        <p:txBody>
          <a:bodyPr wrap="square" rtlCol="0">
            <a:spAutoFit/>
          </a:bodyPr>
          <a:lstStyle/>
          <a:p>
            <a:r>
              <a:rPr lang="en-GB" sz="4400" b="1" u="sng" dirty="0">
                <a:solidFill>
                  <a:schemeClr val="tx2">
                    <a:lumMod val="60000"/>
                    <a:lumOff val="40000"/>
                  </a:schemeClr>
                </a:solidFill>
                <a:latin typeface="Times New Roman" panose="02020603050405020304" pitchFamily="18" charset="0"/>
                <a:cs typeface="Times New Roman" panose="02020603050405020304" pitchFamily="18" charset="0"/>
              </a:rPr>
              <a:t>IMPLEMENTATION</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5" y="2278791"/>
            <a:ext cx="11112591" cy="3456183"/>
          </a:xfrm>
        </p:spPr>
        <p:txBody>
          <a:bodyPr>
            <a:normAutofit/>
          </a:bodyPr>
          <a:lstStyle/>
          <a:p>
            <a:pPr marL="0" indent="0">
              <a:buNone/>
            </a:pPr>
            <a:br>
              <a:rPr lang="en-US" dirty="0"/>
            </a:br>
            <a:endParaRPr lang="en-US" dirty="0"/>
          </a:p>
          <a:p>
            <a:pPr marL="0" indent="0" algn="just">
              <a:buNone/>
            </a:pPr>
            <a:endParaRPr lang="en-GB"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394B3378-4710-9B2D-9427-4D112AFE2084}"/>
              </a:ext>
            </a:extLst>
          </p:cNvPr>
          <p:cNvSpPr txBox="1"/>
          <p:nvPr/>
        </p:nvSpPr>
        <p:spPr>
          <a:xfrm>
            <a:off x="632565" y="1283319"/>
            <a:ext cx="9377680"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entry point for users is a GUI built using Python’s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module.. Scripts like StartProject.py, Home.py, and Detection.py form the interactive layer, allowing users to launch detection modules, view results, and export data.</a:t>
            </a:r>
            <a:endParaRPr lang="en-IN" dirty="0">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1FCA8424-E291-A773-1A8A-F5FD7BDEBACC}"/>
              </a:ext>
            </a:extLst>
          </p:cNvPr>
          <p:cNvPicPr>
            <a:picLocks noChangeAspect="1"/>
          </p:cNvPicPr>
          <p:nvPr/>
        </p:nvPicPr>
        <p:blipFill>
          <a:blip r:embed="rId2">
            <a:extLst>
              <a:ext uri="{28A0092B-C50C-407E-A947-70E740481C1C}">
                <a14:useLocalDpi xmlns:a14="http://schemas.microsoft.com/office/drawing/2010/main" val="0"/>
              </a:ext>
            </a:extLst>
          </a:blip>
          <a:srcRect b="8309"/>
          <a:stretch/>
        </p:blipFill>
        <p:spPr>
          <a:xfrm>
            <a:off x="2186432" y="2317339"/>
            <a:ext cx="6748885" cy="40989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40983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FFA83F08-EF00-4AD1-AEBB-41CB9574CDDF}"/>
              </a:ext>
            </a:extLst>
          </p:cNvPr>
          <p:cNvSpPr/>
          <p:nvPr/>
        </p:nvSpPr>
        <p:spPr>
          <a:xfrm>
            <a:off x="10667999" y="6000750"/>
            <a:ext cx="523875" cy="485775"/>
          </a:xfrm>
          <a:prstGeom prst="ellipse">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Bell MT" panose="02020503060305020303" pitchFamily="18" charset="0"/>
              </a:rPr>
              <a:t>13</a:t>
            </a:r>
          </a:p>
        </p:txBody>
      </p:sp>
      <p:pic>
        <p:nvPicPr>
          <p:cNvPr id="8" name="Picture 7" descr="A screenshot of a computer&#10;&#10;AI-generated content may be incorrect.">
            <a:extLst>
              <a:ext uri="{FF2B5EF4-FFF2-40B4-BE49-F238E27FC236}">
                <a16:creationId xmlns:a16="http://schemas.microsoft.com/office/drawing/2014/main" id="{C9643E26-7B40-CBEE-104C-4316472CB7C3}"/>
              </a:ext>
            </a:extLst>
          </p:cNvPr>
          <p:cNvPicPr>
            <a:picLocks noChangeAspect="1"/>
          </p:cNvPicPr>
          <p:nvPr/>
        </p:nvPicPr>
        <p:blipFill>
          <a:blip r:embed="rId2">
            <a:extLst>
              <a:ext uri="{28A0092B-C50C-407E-A947-70E740481C1C}">
                <a14:useLocalDpi xmlns:a14="http://schemas.microsoft.com/office/drawing/2010/main" val="0"/>
              </a:ext>
            </a:extLst>
          </a:blip>
          <a:srcRect b="7155"/>
          <a:stretch/>
        </p:blipFill>
        <p:spPr>
          <a:xfrm>
            <a:off x="557561" y="669073"/>
            <a:ext cx="8867317" cy="5331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15437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a:extLst>
              <a:ext uri="{FF2B5EF4-FFF2-40B4-BE49-F238E27FC236}">
                <a16:creationId xmlns:a16="http://schemas.microsoft.com/office/drawing/2014/main" id="{DA8D043A-7BEE-B0EE-7C2F-A13514F0506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7132"/>
          <a:stretch/>
        </p:blipFill>
        <p:spPr>
          <a:xfrm>
            <a:off x="990595" y="780584"/>
            <a:ext cx="8325890" cy="52201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1611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 screen&#10;&#10;AI-generated content may be incorrect.">
            <a:extLst>
              <a:ext uri="{FF2B5EF4-FFF2-40B4-BE49-F238E27FC236}">
                <a16:creationId xmlns:a16="http://schemas.microsoft.com/office/drawing/2014/main" id="{BCC2D928-0F09-0012-4F45-83044AF1BE0A}"/>
              </a:ext>
            </a:extLst>
          </p:cNvPr>
          <p:cNvPicPr>
            <a:picLocks noChangeAspect="1"/>
          </p:cNvPicPr>
          <p:nvPr/>
        </p:nvPicPr>
        <p:blipFill>
          <a:blip r:embed="rId2">
            <a:extLst>
              <a:ext uri="{28A0092B-C50C-407E-A947-70E740481C1C}">
                <a14:useLocalDpi xmlns:a14="http://schemas.microsoft.com/office/drawing/2010/main" val="0"/>
              </a:ext>
            </a:extLst>
          </a:blip>
          <a:srcRect b="8075"/>
          <a:stretch/>
        </p:blipFill>
        <p:spPr>
          <a:xfrm>
            <a:off x="1449660" y="429323"/>
            <a:ext cx="7326350" cy="27041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A screenshot of a computer screen&#10;&#10;AI-generated content may be incorrect.">
            <a:extLst>
              <a:ext uri="{FF2B5EF4-FFF2-40B4-BE49-F238E27FC236}">
                <a16:creationId xmlns:a16="http://schemas.microsoft.com/office/drawing/2014/main" id="{C0CD4AAA-0026-F68F-26D0-E6796DE60BBD}"/>
              </a:ext>
            </a:extLst>
          </p:cNvPr>
          <p:cNvPicPr>
            <a:picLocks noChangeAspect="1"/>
          </p:cNvPicPr>
          <p:nvPr/>
        </p:nvPicPr>
        <p:blipFill>
          <a:blip r:embed="rId3">
            <a:extLst>
              <a:ext uri="{28A0092B-C50C-407E-A947-70E740481C1C}">
                <a14:useLocalDpi xmlns:a14="http://schemas.microsoft.com/office/drawing/2010/main" val="0"/>
              </a:ext>
            </a:extLst>
          </a:blip>
          <a:srcRect b="7254"/>
          <a:stretch/>
        </p:blipFill>
        <p:spPr>
          <a:xfrm>
            <a:off x="1449660" y="3428999"/>
            <a:ext cx="7326350" cy="29996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912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867159"/>
            <a:ext cx="10515600" cy="941322"/>
          </a:xfrm>
        </p:spPr>
        <p:txBody>
          <a:bodyPr>
            <a:normAutofit/>
          </a:bodyPr>
          <a:lstStyle/>
          <a:p>
            <a:r>
              <a:rPr lang="en-GB" sz="4400" b="1" u="sng" dirty="0">
                <a:latin typeface="Times New Roman" panose="02020603050405020304" pitchFamily="18" charset="0"/>
                <a:cs typeface="Times New Roman" panose="02020603050405020304" pitchFamily="18" charset="0"/>
              </a:rPr>
              <a:t>FUTURE SCOPE</a:t>
            </a:r>
            <a:endParaRPr lang="en-US" sz="4400" u="sng"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838200" y="2141537"/>
            <a:ext cx="10515600" cy="4351338"/>
          </a:xfrm>
        </p:spPr>
        <p:txBody>
          <a:bodyPr/>
          <a:lstStyle/>
          <a:p>
            <a:pPr>
              <a:lnSpc>
                <a:spcPct val="150000"/>
              </a:lnSpc>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Adding more real life features </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Making this system more robust</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Adding Wrong Way Detection and </a:t>
            </a:r>
            <a:r>
              <a:rPr lang="en-US" dirty="0" err="1">
                <a:latin typeface="Times New Roman" panose="02020603050405020304" pitchFamily="18" charset="0"/>
                <a:cs typeface="Times New Roman" panose="02020603050405020304" pitchFamily="18" charset="0"/>
              </a:rPr>
              <a:t>overspeeding</a:t>
            </a:r>
            <a:r>
              <a:rPr lang="en-US" dirty="0">
                <a:latin typeface="Times New Roman" panose="02020603050405020304" pitchFamily="18" charset="0"/>
                <a:cs typeface="Times New Roman" panose="02020603050405020304" pitchFamily="18" charset="0"/>
              </a:rPr>
              <a:t> detection</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Adding more traffic violation conditions</a:t>
            </a:r>
          </a:p>
          <a:p>
            <a:pPr marL="0" indent="0">
              <a:lnSpc>
                <a:spcPct val="150000"/>
              </a:lnSpc>
              <a:buNone/>
            </a:pPr>
            <a:endParaRPr lang="en-US" dirty="0"/>
          </a:p>
          <a:p>
            <a:pPr>
              <a:lnSpc>
                <a:spcPct val="150000"/>
              </a:lnSpc>
              <a:buFont typeface="Wingdings" panose="05000000000000000000" pitchFamily="2" charset="2"/>
              <a:buChar char="Ø"/>
            </a:pPr>
            <a:endParaRPr lang="en-US" dirty="0"/>
          </a:p>
        </p:txBody>
      </p:sp>
    </p:spTree>
    <p:extLst>
      <p:ext uri="{BB962C8B-B14F-4D97-AF65-F5344CB8AC3E}">
        <p14:creationId xmlns:p14="http://schemas.microsoft.com/office/powerpoint/2010/main" val="2720053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F93767-2DDB-43A5-BF79-ED24E52220B3}"/>
              </a:ext>
            </a:extLst>
          </p:cNvPr>
          <p:cNvSpPr txBox="1"/>
          <p:nvPr/>
        </p:nvSpPr>
        <p:spPr>
          <a:xfrm>
            <a:off x="599660" y="2232855"/>
            <a:ext cx="10992679" cy="1569660"/>
          </a:xfrm>
          <a:prstGeom prst="rect">
            <a:avLst/>
          </a:prstGeom>
          <a:noFill/>
        </p:spPr>
        <p:txBody>
          <a:bodyPr wrap="square" rtlCol="0">
            <a:spAutoFit/>
          </a:bodyPr>
          <a:lstStyle/>
          <a:p>
            <a:pPr algn="ctr"/>
            <a:r>
              <a:rPr lang="en-GB" sz="9600" dirty="0"/>
              <a:t>THANK YOU</a:t>
            </a:r>
          </a:p>
        </p:txBody>
      </p:sp>
    </p:spTree>
    <p:extLst>
      <p:ext uri="{BB962C8B-B14F-4D97-AF65-F5344CB8AC3E}">
        <p14:creationId xmlns:p14="http://schemas.microsoft.com/office/powerpoint/2010/main" val="91738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05E86693-1D01-443D-AA83-B699EB3A3428}"/>
              </a:ext>
            </a:extLst>
          </p:cNvPr>
          <p:cNvSpPr>
            <a:spLocks noGrp="1"/>
          </p:cNvSpPr>
          <p:nvPr>
            <p:ph type="title"/>
          </p:nvPr>
        </p:nvSpPr>
        <p:spPr>
          <a:xfrm>
            <a:off x="838200" y="633478"/>
            <a:ext cx="10515600" cy="1325563"/>
          </a:xfrm>
        </p:spPr>
        <p:txBody>
          <a:bodyPr>
            <a:normAutofit/>
          </a:bodyPr>
          <a:lstStyle/>
          <a:p>
            <a:r>
              <a:rPr lang="en-GB" sz="4400" b="1" u="sng" dirty="0">
                <a:latin typeface="Times New Roman" panose="02020603050405020304" pitchFamily="18" charset="0"/>
                <a:cs typeface="Times New Roman" panose="02020603050405020304" pitchFamily="18" charset="0"/>
              </a:rPr>
              <a:t>OBJECTIVES</a:t>
            </a:r>
            <a:endParaRPr lang="en-US" sz="4400" u="sng" dirty="0">
              <a:latin typeface="Times New Roman" panose="02020603050405020304" pitchFamily="18" charset="0"/>
              <a:cs typeface="Times New Roman" panose="02020603050405020304" pitchFamily="18" charset="0"/>
            </a:endParaRPr>
          </a:p>
        </p:txBody>
      </p:sp>
      <p:sp>
        <p:nvSpPr>
          <p:cNvPr id="16" name="Content Placeholder 2">
            <a:extLst>
              <a:ext uri="{FF2B5EF4-FFF2-40B4-BE49-F238E27FC236}">
                <a16:creationId xmlns:a16="http://schemas.microsoft.com/office/drawing/2014/main" id="{7E74BE60-7CAC-4745-A815-F38BA931B00A}"/>
              </a:ext>
            </a:extLst>
          </p:cNvPr>
          <p:cNvSpPr>
            <a:spLocks noGrp="1"/>
          </p:cNvSpPr>
          <p:nvPr>
            <p:ph idx="1"/>
          </p:nvPr>
        </p:nvSpPr>
        <p:spPr>
          <a:xfrm>
            <a:off x="645160" y="1684337"/>
            <a:ext cx="8905240" cy="4351338"/>
          </a:xfrm>
        </p:spPr>
        <p:txBody>
          <a:bodyPr/>
          <a:lstStyle/>
          <a:p>
            <a:pPr>
              <a:buFont typeface="Wingdings" panose="05000000000000000000" pitchFamily="2" charset="2"/>
              <a:buChar char="Ø"/>
            </a:pPr>
            <a:r>
              <a:rPr lang="en-US" dirty="0"/>
              <a:t> </a:t>
            </a:r>
            <a:r>
              <a:rPr lang="en-US" sz="2600" dirty="0">
                <a:latin typeface="Times New Roman" panose="02020603050405020304" pitchFamily="18" charset="0"/>
                <a:cs typeface="Times New Roman" panose="02020603050405020304" pitchFamily="18" charset="0"/>
              </a:rPr>
              <a:t>The primary objective is to design and implement an automated traffic rule violation detection system.</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To enhance road safety and improve the surveillance</a:t>
            </a:r>
          </a:p>
          <a:p>
            <a:pPr>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 Detecting and tracking the vehicle and their activities such as helmet detection, number plate detection and sending the challans</a:t>
            </a:r>
            <a:r>
              <a:rPr lang="en-US" dirty="0"/>
              <a:t>.</a:t>
            </a:r>
          </a:p>
        </p:txBody>
      </p:sp>
    </p:spTree>
    <p:extLst>
      <p:ext uri="{BB962C8B-B14F-4D97-AF65-F5344CB8AC3E}">
        <p14:creationId xmlns:p14="http://schemas.microsoft.com/office/powerpoint/2010/main" val="61337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031A-393C-4366-8082-CCF0EBEB21C4}"/>
              </a:ext>
            </a:extLst>
          </p:cNvPr>
          <p:cNvSpPr>
            <a:spLocks noGrp="1"/>
          </p:cNvSpPr>
          <p:nvPr>
            <p:ph type="title"/>
          </p:nvPr>
        </p:nvSpPr>
        <p:spPr>
          <a:xfrm>
            <a:off x="838200" y="633478"/>
            <a:ext cx="10515600" cy="1325563"/>
          </a:xfrm>
        </p:spPr>
        <p:txBody>
          <a:bodyPr>
            <a:normAutofit/>
          </a:bodyPr>
          <a:lstStyle/>
          <a:p>
            <a:r>
              <a:rPr lang="en-GB" sz="4400" b="1" u="sng" dirty="0">
                <a:latin typeface="Times New Roman" panose="02020603050405020304" pitchFamily="18" charset="0"/>
                <a:cs typeface="Times New Roman" panose="02020603050405020304" pitchFamily="18" charset="0"/>
              </a:rPr>
              <a:t>OVERVIEW</a:t>
            </a:r>
            <a:endParaRPr lang="en-US" sz="44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A931BD-643E-41D4-BC58-039438FB6E8A}"/>
              </a:ext>
            </a:extLst>
          </p:cNvPr>
          <p:cNvSpPr>
            <a:spLocks noGrp="1"/>
          </p:cNvSpPr>
          <p:nvPr>
            <p:ph idx="1"/>
          </p:nvPr>
        </p:nvSpPr>
        <p:spPr>
          <a:xfrm>
            <a:off x="838200" y="1723709"/>
            <a:ext cx="8596668" cy="3880773"/>
          </a:xfrm>
        </p:spPr>
        <p:txBody>
          <a:bodyPr>
            <a:normAutofit/>
          </a:bodyPr>
          <a:lstStyle/>
          <a:p>
            <a:pPr marL="0" indent="0">
              <a:buNone/>
            </a:pPr>
            <a:endParaRPr lang="en-US" dirty="0"/>
          </a:p>
          <a:p>
            <a:pPr marL="0" indent="0">
              <a:buNone/>
            </a:pPr>
            <a:r>
              <a:rPr lang="en-US" sz="2700" dirty="0">
                <a:latin typeface="Times New Roman" panose="02020603050405020304" pitchFamily="18" charset="0"/>
                <a:cs typeface="Times New Roman" panose="02020603050405020304" pitchFamily="18" charset="0"/>
              </a:rPr>
              <a:t>The System contains two main components –</a:t>
            </a:r>
          </a:p>
          <a:p>
            <a:pPr marL="0" indent="0">
              <a:buNone/>
            </a:pPr>
            <a:endParaRPr lang="en-US" sz="2700" dirty="0">
              <a:latin typeface="Times New Roman" panose="02020603050405020304" pitchFamily="18" charset="0"/>
              <a:cs typeface="Times New Roman" panose="02020603050405020304" pitchFamily="18" charset="0"/>
            </a:endParaRPr>
          </a:p>
          <a:p>
            <a:pPr lvl="0" fontAlgn="base"/>
            <a:r>
              <a:rPr lang="en-US" sz="2700" dirty="0">
                <a:latin typeface="Times New Roman" panose="02020603050405020304" pitchFamily="18" charset="0"/>
                <a:cs typeface="Times New Roman" panose="02020603050405020304" pitchFamily="18" charset="0"/>
              </a:rPr>
              <a:t> Vehicle Detection Model (YOLOv5)</a:t>
            </a:r>
          </a:p>
          <a:p>
            <a:pPr lvl="0" fontAlgn="base"/>
            <a:r>
              <a:rPr lang="en-US" sz="2700" dirty="0">
                <a:latin typeface="Times New Roman" panose="02020603050405020304" pitchFamily="18" charset="0"/>
                <a:cs typeface="Times New Roman" panose="02020603050405020304" pitchFamily="18" charset="0"/>
              </a:rPr>
              <a:t> Graphical User Interface (</a:t>
            </a:r>
            <a:r>
              <a:rPr lang="en-US" sz="2700" dirty="0" err="1">
                <a:latin typeface="Times New Roman" panose="02020603050405020304" pitchFamily="18" charset="0"/>
                <a:cs typeface="Times New Roman" panose="02020603050405020304" pitchFamily="18" charset="0"/>
              </a:rPr>
              <a:t>Tkinter</a:t>
            </a:r>
            <a:r>
              <a:rPr lang="en-US" sz="27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4238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DC5F-A959-4AA5-B316-1636B5368540}"/>
              </a:ext>
            </a:extLst>
          </p:cNvPr>
          <p:cNvSpPr>
            <a:spLocks noGrp="1"/>
          </p:cNvSpPr>
          <p:nvPr>
            <p:ph type="title"/>
          </p:nvPr>
        </p:nvSpPr>
        <p:spPr>
          <a:xfrm>
            <a:off x="903249" y="479425"/>
            <a:ext cx="9322420" cy="1325563"/>
          </a:xfrm>
        </p:spPr>
        <p:txBody>
          <a:bodyPr>
            <a:normAutofit/>
          </a:bodyPr>
          <a:lstStyle/>
          <a:p>
            <a:r>
              <a:rPr lang="en-GB" sz="4000" b="1" u="sng" dirty="0">
                <a:latin typeface="Times New Roman" panose="02020603050405020304" pitchFamily="18" charset="0"/>
                <a:cs typeface="Times New Roman" panose="02020603050405020304" pitchFamily="18" charset="0"/>
              </a:rPr>
              <a:t>SEQUENCE DIAGRAM </a:t>
            </a:r>
            <a:endParaRPr lang="en-US" sz="4000" u="sng" dirty="0">
              <a:latin typeface="Times New Roman" panose="02020603050405020304" pitchFamily="18" charset="0"/>
              <a:cs typeface="Times New Roman" panose="02020603050405020304" pitchFamily="18" charset="0"/>
            </a:endParaRPr>
          </a:p>
        </p:txBody>
      </p:sp>
      <p:pic>
        <p:nvPicPr>
          <p:cNvPr id="10" name="Content Placeholder 9" descr="A screenshot of a computer screen&#10;&#10;AI-generated content may be incorrect.">
            <a:extLst>
              <a:ext uri="{FF2B5EF4-FFF2-40B4-BE49-F238E27FC236}">
                <a16:creationId xmlns:a16="http://schemas.microsoft.com/office/drawing/2014/main" id="{01E2B413-C8F4-365A-A258-29466455FA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6208" y="1488281"/>
            <a:ext cx="8962982" cy="47229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00502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632565" y="665256"/>
            <a:ext cx="7576339" cy="769441"/>
          </a:xfrm>
          <a:prstGeom prst="rect">
            <a:avLst/>
          </a:prstGeom>
          <a:noFill/>
        </p:spPr>
        <p:txBody>
          <a:bodyPr wrap="square" rtlCol="0">
            <a:spAutoFit/>
          </a:bodyPr>
          <a:lstStyle/>
          <a:p>
            <a:r>
              <a:rPr lang="en-GB" sz="4400" b="1" u="sng" dirty="0">
                <a:solidFill>
                  <a:schemeClr val="tx2">
                    <a:lumMod val="60000"/>
                    <a:lumOff val="40000"/>
                  </a:schemeClr>
                </a:solidFill>
                <a:latin typeface="Times New Roman" panose="02020603050405020304" pitchFamily="18" charset="0"/>
                <a:cs typeface="Times New Roman" panose="02020603050405020304" pitchFamily="18" charset="0"/>
              </a:rPr>
              <a:t>METHODOLOGY</a:t>
            </a: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sz="2500" b="1" dirty="0">
                <a:latin typeface="Times New Roman" panose="02020603050405020304" pitchFamily="18" charset="0"/>
                <a:cs typeface="Times New Roman" panose="02020603050405020304" pitchFamily="18" charset="0"/>
              </a:rPr>
              <a:t>Vehicle Classification:</a:t>
            </a:r>
          </a:p>
          <a:p>
            <a:pPr marL="0" indent="0">
              <a:buNone/>
            </a:pPr>
            <a:r>
              <a:rPr lang="en-US" sz="2500" dirty="0">
                <a:latin typeface="Times New Roman" panose="02020603050405020304" pitchFamily="18" charset="0"/>
                <a:cs typeface="Times New Roman" panose="02020603050405020304" pitchFamily="18" charset="0"/>
              </a:rPr>
              <a:t>An object detection model YOLOv5 is used to classify the vehicles. </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Working of  YOLOv5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Splits the image into a grid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grid cell : </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Predicts bounding boxes</a:t>
            </a:r>
          </a:p>
          <a:p>
            <a:pPr lvl="1">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Predicts class probabilities (e.g., helmet, bike, person)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Uses a neural network to do all this in one forward pass (fast)</a:t>
            </a:r>
            <a:endParaRPr lang="en-GB" sz="2000" dirty="0">
              <a:latin typeface="Times New Roman" panose="02020603050405020304" pitchFamily="18" charset="0"/>
              <a:cs typeface="Times New Roman" panose="02020603050405020304" pitchFamily="18" charset="0"/>
            </a:endParaRPr>
          </a:p>
          <a:p>
            <a:pPr marL="0" indent="0" algn="just">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026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og and a bicycle in a cage&#10;&#10;AI-generated content may be incorrect.">
            <a:extLst>
              <a:ext uri="{FF2B5EF4-FFF2-40B4-BE49-F238E27FC236}">
                <a16:creationId xmlns:a16="http://schemas.microsoft.com/office/drawing/2014/main" id="{B4D5ADAC-F478-A696-79E6-FC9C08C84E6D}"/>
              </a:ext>
            </a:extLst>
          </p:cNvPr>
          <p:cNvPicPr>
            <a:picLocks noChangeAspect="1"/>
          </p:cNvPicPr>
          <p:nvPr/>
        </p:nvPicPr>
        <p:blipFill>
          <a:blip r:embed="rId2">
            <a:extLst>
              <a:ext uri="{28A0092B-C50C-407E-A947-70E740481C1C}">
                <a14:useLocalDpi xmlns:a14="http://schemas.microsoft.com/office/drawing/2010/main" val="0"/>
              </a:ext>
            </a:extLst>
          </a:blip>
          <a:srcRect t="12615" b="12751"/>
          <a:stretch/>
        </p:blipFill>
        <p:spPr>
          <a:xfrm>
            <a:off x="1304693" y="758283"/>
            <a:ext cx="7627434" cy="51295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29468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60E8846-1C35-471A-A60C-0FCC292137BD}"/>
              </a:ext>
            </a:extLst>
          </p:cNvPr>
          <p:cNvSpPr txBox="1"/>
          <p:nvPr/>
        </p:nvSpPr>
        <p:spPr>
          <a:xfrm>
            <a:off x="833119" y="590365"/>
            <a:ext cx="7914265" cy="769441"/>
          </a:xfrm>
          <a:prstGeom prst="rect">
            <a:avLst/>
          </a:prstGeom>
          <a:noFill/>
        </p:spPr>
        <p:txBody>
          <a:bodyPr wrap="square" rtlCol="0">
            <a:spAutoFit/>
          </a:bodyPr>
          <a:lstStyle/>
          <a:p>
            <a:r>
              <a:rPr lang="en-GB" sz="4400" b="1" u="sng" dirty="0">
                <a:solidFill>
                  <a:schemeClr val="tx2">
                    <a:lumMod val="60000"/>
                    <a:lumOff val="40000"/>
                  </a:schemeClr>
                </a:solidFill>
                <a:latin typeface="Times New Roman" panose="02020603050405020304" pitchFamily="18" charset="0"/>
                <a:cs typeface="Times New Roman" panose="02020603050405020304" pitchFamily="18" charset="0"/>
              </a:rPr>
              <a:t>METHODOLOGY </a:t>
            </a:r>
            <a:r>
              <a:rPr lang="en-GB" sz="4400" u="sng" dirty="0">
                <a:solidFill>
                  <a:schemeClr val="tx2">
                    <a:lumMod val="60000"/>
                    <a:lumOff val="40000"/>
                  </a:schemeClr>
                </a:solidFill>
                <a:latin typeface="Times New Roman" panose="02020603050405020304" pitchFamily="18" charset="0"/>
                <a:cs typeface="Times New Roman" panose="02020603050405020304" pitchFamily="18" charset="0"/>
              </a:rPr>
              <a:t>(Cont.)</a:t>
            </a:r>
          </a:p>
        </p:txBody>
      </p:sp>
      <p:sp>
        <p:nvSpPr>
          <p:cNvPr id="9" name="Content Placeholder 2">
            <a:extLst>
              <a:ext uri="{FF2B5EF4-FFF2-40B4-BE49-F238E27FC236}">
                <a16:creationId xmlns:a16="http://schemas.microsoft.com/office/drawing/2014/main" id="{1BC3E919-1879-47B6-923A-3180D2CADE53}"/>
              </a:ext>
            </a:extLst>
          </p:cNvPr>
          <p:cNvSpPr>
            <a:spLocks noGrp="1"/>
          </p:cNvSpPr>
          <p:nvPr>
            <p:ph idx="1"/>
          </p:nvPr>
        </p:nvSpPr>
        <p:spPr>
          <a:xfrm>
            <a:off x="833119" y="1499830"/>
            <a:ext cx="9541245" cy="4117565"/>
          </a:xfrm>
        </p:spPr>
        <p:txBody>
          <a:bodyPr>
            <a:noAutofit/>
          </a:bodyPr>
          <a:lstStyle/>
          <a:p>
            <a:pPr marL="0" indent="0" algn="just">
              <a:buNone/>
            </a:pPr>
            <a:r>
              <a:rPr lang="en-GB" sz="2500" b="1" dirty="0">
                <a:latin typeface="Times New Roman" panose="02020603050405020304" pitchFamily="18" charset="0"/>
                <a:cs typeface="Times New Roman" panose="02020603050405020304" pitchFamily="18" charset="0"/>
              </a:rPr>
              <a:t>Bounding Box Predictions:</a:t>
            </a:r>
          </a:p>
          <a:p>
            <a:pPr marL="0" indent="0" algn="just">
              <a:buNone/>
            </a:pPr>
            <a:r>
              <a:rPr lang="en-US" sz="2000" dirty="0">
                <a:latin typeface="Times New Roman" panose="02020603050405020304" pitchFamily="18" charset="0"/>
                <a:cs typeface="Times New Roman" panose="02020603050405020304" pitchFamily="18" charset="0"/>
              </a:rPr>
              <a:t>In YOLOv5, bounding boxes are rectangular boxes used to define the position and scale of objects in an image. They are represented by four parameters: x, y, w, and h, where x and y are the center coordinates of the box, and w and h are the width and height, respectively. YOLOv5 uses anchor boxes as templates for predicting bounding boxes. It predicts bounding boxes at multiple scales, allowing them to detect objects of varying sizes.</a:t>
            </a:r>
          </a:p>
          <a:p>
            <a:pPr marL="0" indent="0" algn="just">
              <a:buNone/>
            </a:pPr>
            <a:r>
              <a:rPr lang="en-US" sz="2500" dirty="0">
                <a:latin typeface="Times New Roman" panose="02020603050405020304" pitchFamily="18" charset="0"/>
                <a:cs typeface="Times New Roman" panose="02020603050405020304" pitchFamily="18" charset="0"/>
              </a:rPr>
              <a:t>	</a:t>
            </a:r>
          </a:p>
        </p:txBody>
      </p:sp>
      <p:pic>
        <p:nvPicPr>
          <p:cNvPr id="3" name="Picture 2" descr="A diagram of a box&#10;&#10;AI-generated content may be incorrect.">
            <a:extLst>
              <a:ext uri="{FF2B5EF4-FFF2-40B4-BE49-F238E27FC236}">
                <a16:creationId xmlns:a16="http://schemas.microsoft.com/office/drawing/2014/main" id="{8324B3F6-C7FC-1703-16FE-55BA6A130F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3812672"/>
            <a:ext cx="2876867" cy="24881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679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3459267-71E5-4722-BCA6-8A9CDAE050A2}"/>
              </a:ext>
            </a:extLst>
          </p:cNvPr>
          <p:cNvSpPr txBox="1"/>
          <p:nvPr/>
        </p:nvSpPr>
        <p:spPr>
          <a:xfrm>
            <a:off x="424313" y="553496"/>
            <a:ext cx="8302752" cy="769441"/>
          </a:xfrm>
          <a:prstGeom prst="rect">
            <a:avLst/>
          </a:prstGeom>
          <a:noFill/>
        </p:spPr>
        <p:txBody>
          <a:bodyPr wrap="square" rtlCol="0">
            <a:spAutoFit/>
          </a:bodyPr>
          <a:lstStyle/>
          <a:p>
            <a:r>
              <a:rPr lang="en-GB" sz="4400" b="1" u="sng" dirty="0">
                <a:solidFill>
                  <a:schemeClr val="tx2">
                    <a:lumMod val="60000"/>
                    <a:lumOff val="40000"/>
                  </a:schemeClr>
                </a:solidFill>
                <a:latin typeface="Times New Roman" panose="02020603050405020304" pitchFamily="18" charset="0"/>
                <a:cs typeface="Times New Roman" panose="02020603050405020304" pitchFamily="18" charset="0"/>
              </a:rPr>
              <a:t>METHODOLOGY </a:t>
            </a:r>
            <a:r>
              <a:rPr lang="en-GB" sz="4400" u="sng" dirty="0">
                <a:solidFill>
                  <a:schemeClr val="tx2">
                    <a:lumMod val="60000"/>
                    <a:lumOff val="40000"/>
                  </a:schemeClr>
                </a:solidFill>
                <a:latin typeface="Times New Roman" panose="02020603050405020304" pitchFamily="18" charset="0"/>
                <a:cs typeface="Times New Roman" panose="02020603050405020304" pitchFamily="18" charset="0"/>
              </a:rPr>
              <a:t>(Cont.)</a:t>
            </a:r>
          </a:p>
        </p:txBody>
      </p:sp>
      <p:sp>
        <p:nvSpPr>
          <p:cNvPr id="8" name="Content Placeholder 2">
            <a:extLst>
              <a:ext uri="{FF2B5EF4-FFF2-40B4-BE49-F238E27FC236}">
                <a16:creationId xmlns:a16="http://schemas.microsoft.com/office/drawing/2014/main" id="{041E1758-20E7-4AF3-A980-CA6BDA3B1095}"/>
              </a:ext>
            </a:extLst>
          </p:cNvPr>
          <p:cNvSpPr>
            <a:spLocks noGrp="1"/>
          </p:cNvSpPr>
          <p:nvPr>
            <p:ph idx="1"/>
          </p:nvPr>
        </p:nvSpPr>
        <p:spPr>
          <a:xfrm>
            <a:off x="505593" y="1178560"/>
            <a:ext cx="9541245" cy="3574744"/>
          </a:xfrm>
        </p:spPr>
        <p:txBody>
          <a:bodyPr>
            <a:normAutofit lnSpcReduction="10000"/>
          </a:bodyPr>
          <a:lstStyle/>
          <a:p>
            <a:pPr marL="0" indent="0" algn="just">
              <a:buNone/>
            </a:pPr>
            <a:endParaRPr lang="en-GB" sz="2400" b="1" dirty="0">
              <a:latin typeface="Times New Roman" panose="02020603050405020304" pitchFamily="18" charset="0"/>
              <a:cs typeface="Times New Roman" panose="02020603050405020304" pitchFamily="18" charset="0"/>
            </a:endParaRPr>
          </a:p>
          <a:p>
            <a:pPr marL="0" indent="0" algn="just">
              <a:buNone/>
            </a:pPr>
            <a:r>
              <a:rPr lang="en-GB" sz="2800" b="1" dirty="0">
                <a:latin typeface="Times New Roman" panose="02020603050405020304" pitchFamily="18" charset="0"/>
                <a:cs typeface="Times New Roman" panose="02020603050405020304" pitchFamily="18" charset="0"/>
              </a:rPr>
              <a:t>Class Prediction:</a:t>
            </a:r>
          </a:p>
          <a:p>
            <a:pPr marL="0" indent="0" algn="just">
              <a:buNone/>
            </a:pPr>
            <a:r>
              <a:rPr lang="en-US" sz="2000" dirty="0">
                <a:latin typeface="Times New Roman" panose="02020603050405020304" pitchFamily="18" charset="0"/>
                <a:cs typeface="Times New Roman" panose="02020603050405020304" pitchFamily="18" charset="0"/>
              </a:rPr>
              <a:t>In YOLOv5, </a:t>
            </a:r>
            <a:r>
              <a:rPr lang="en-US" sz="2000" b="1" dirty="0">
                <a:latin typeface="Times New Roman" panose="02020603050405020304" pitchFamily="18" charset="0"/>
                <a:cs typeface="Times New Roman" panose="02020603050405020304" pitchFamily="18" charset="0"/>
              </a:rPr>
              <a:t>class prediction</a:t>
            </a:r>
            <a:r>
              <a:rPr lang="en-US" sz="2000" dirty="0">
                <a:latin typeface="Times New Roman" panose="02020603050405020304" pitchFamily="18" charset="0"/>
                <a:cs typeface="Times New Roman" panose="02020603050405020304" pitchFamily="18" charset="0"/>
              </a:rPr>
              <a:t> is the process of identifying </a:t>
            </a:r>
            <a:r>
              <a:rPr lang="en-US" sz="2000" i="1" dirty="0">
                <a:latin typeface="Times New Roman" panose="02020603050405020304" pitchFamily="18" charset="0"/>
                <a:cs typeface="Times New Roman" panose="02020603050405020304" pitchFamily="18" charset="0"/>
              </a:rPr>
              <a:t>what</a:t>
            </a:r>
            <a:r>
              <a:rPr lang="en-US" sz="2000" dirty="0">
                <a:latin typeface="Times New Roman" panose="02020603050405020304" pitchFamily="18" charset="0"/>
                <a:cs typeface="Times New Roman" panose="02020603050405020304" pitchFamily="18" charset="0"/>
              </a:rPr>
              <a:t> object is in the detected bounding box — e.g., </a:t>
            </a:r>
            <a:r>
              <a:rPr lang="en-US" sz="2000" i="1" dirty="0">
                <a:latin typeface="Times New Roman" panose="02020603050405020304" pitchFamily="18" charset="0"/>
                <a:cs typeface="Times New Roman" panose="02020603050405020304" pitchFamily="18" charset="0"/>
              </a:rPr>
              <a:t>car</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bike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helmet</a:t>
            </a:r>
            <a:r>
              <a:rPr lang="en-US" sz="2000" dirty="0">
                <a:latin typeface="Times New Roman" panose="02020603050405020304" pitchFamily="18" charset="0"/>
                <a:cs typeface="Times New Roman" panose="02020603050405020304" pitchFamily="18" charset="0"/>
              </a:rPr>
              <a:t>, etc. A confidence score (also called </a:t>
            </a:r>
            <a:r>
              <a:rPr lang="en-US" sz="2000" dirty="0" err="1">
                <a:latin typeface="Times New Roman" panose="02020603050405020304" pitchFamily="18" charset="0"/>
                <a:cs typeface="Times New Roman" panose="02020603050405020304" pitchFamily="18" charset="0"/>
              </a:rPr>
              <a:t>objectness</a:t>
            </a:r>
            <a:r>
              <a:rPr lang="en-US" sz="2000" dirty="0">
                <a:latin typeface="Times New Roman" panose="02020603050405020304" pitchFamily="18" charset="0"/>
                <a:cs typeface="Times New Roman" panose="02020603050405020304" pitchFamily="18" charset="0"/>
              </a:rPr>
              <a:t> score) is also predicted, indicating the likelihood of a particular box containing an object.</a:t>
            </a:r>
          </a:p>
          <a:p>
            <a:pPr marL="0" indent="0" algn="just">
              <a:buNone/>
            </a:pPr>
            <a:r>
              <a:rPr lang="en-US" sz="2000" dirty="0">
                <a:latin typeface="Times New Roman" panose="02020603050405020304" pitchFamily="18" charset="0"/>
                <a:cs typeface="Times New Roman" panose="02020603050405020304" pitchFamily="18" charset="0"/>
              </a:rPr>
              <a:t>The class probability is typically calculated using a </a:t>
            </a:r>
            <a:r>
              <a:rPr lang="en-US" sz="2000"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function on the output of the network, ensuring that the probabilities for all classes sum to one.</a:t>
            </a:r>
          </a:p>
          <a:p>
            <a:pPr marL="0" indent="0" algn="just">
              <a:buNone/>
            </a:pPr>
            <a:endParaRPr lang="en-GB" b="1" dirty="0">
              <a:latin typeface="Calibri" panose="020F0502020204030204" pitchFamily="34" charset="0"/>
              <a:cs typeface="Calibri" panose="020F0502020204030204" pitchFamily="34" charset="0"/>
            </a:endParaRPr>
          </a:p>
          <a:p>
            <a:pPr marL="0" indent="0" algn="just">
              <a:buNone/>
            </a:pPr>
            <a:r>
              <a:rPr lang="en-US" dirty="0"/>
              <a:t>	</a:t>
            </a:r>
          </a:p>
          <a:p>
            <a:pPr marL="0" indent="0" algn="just">
              <a:buNone/>
            </a:pPr>
            <a:endParaRPr lang="en-US" dirty="0"/>
          </a:p>
        </p:txBody>
      </p:sp>
    </p:spTree>
    <p:extLst>
      <p:ext uri="{BB962C8B-B14F-4D97-AF65-F5344CB8AC3E}">
        <p14:creationId xmlns:p14="http://schemas.microsoft.com/office/powerpoint/2010/main" val="996949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390559-7BA4-413C-A186-5847529CE660}"/>
              </a:ext>
            </a:extLst>
          </p:cNvPr>
          <p:cNvSpPr txBox="1"/>
          <p:nvPr/>
        </p:nvSpPr>
        <p:spPr>
          <a:xfrm>
            <a:off x="632566" y="543336"/>
            <a:ext cx="8302752" cy="769441"/>
          </a:xfrm>
          <a:prstGeom prst="rect">
            <a:avLst/>
          </a:prstGeom>
          <a:noFill/>
        </p:spPr>
        <p:txBody>
          <a:bodyPr wrap="square" rtlCol="0">
            <a:spAutoFit/>
          </a:bodyPr>
          <a:lstStyle/>
          <a:p>
            <a:r>
              <a:rPr lang="en-GB" sz="4400" b="1" u="sng" dirty="0">
                <a:solidFill>
                  <a:schemeClr val="tx2">
                    <a:lumMod val="60000"/>
                    <a:lumOff val="40000"/>
                  </a:schemeClr>
                </a:solidFill>
                <a:latin typeface="Times New Roman" panose="02020603050405020304" pitchFamily="18" charset="0"/>
                <a:cs typeface="Times New Roman" panose="02020603050405020304" pitchFamily="18" charset="0"/>
              </a:rPr>
              <a:t>METHODOLOGY </a:t>
            </a:r>
            <a:r>
              <a:rPr lang="en-GB" sz="4400" u="sng" dirty="0">
                <a:solidFill>
                  <a:schemeClr val="tx2">
                    <a:lumMod val="60000"/>
                    <a:lumOff val="40000"/>
                  </a:schemeClr>
                </a:solidFill>
                <a:latin typeface="Times New Roman" panose="02020603050405020304" pitchFamily="18" charset="0"/>
                <a:cs typeface="Times New Roman" panose="02020603050405020304" pitchFamily="18" charset="0"/>
              </a:rPr>
              <a:t>(Cont.)</a:t>
            </a:r>
            <a:endParaRPr lang="en-GB" sz="4400" b="1" u="sng" dirty="0">
              <a:solidFill>
                <a:schemeClr val="tx2">
                  <a:lumMod val="60000"/>
                  <a:lumOff val="40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0F0F885-9006-406F-B61F-A8AFA23C4F77}"/>
              </a:ext>
            </a:extLst>
          </p:cNvPr>
          <p:cNvSpPr>
            <a:spLocks noGrp="1"/>
          </p:cNvSpPr>
          <p:nvPr>
            <p:ph idx="1"/>
          </p:nvPr>
        </p:nvSpPr>
        <p:spPr>
          <a:xfrm>
            <a:off x="632566" y="1799398"/>
            <a:ext cx="10926868" cy="4707930"/>
          </a:xfrm>
        </p:spPr>
        <p:txBody>
          <a:bodyPr>
            <a:normAutofit/>
          </a:bodyPr>
          <a:lstStyle/>
          <a:p>
            <a:pPr marL="0" indent="0" algn="just">
              <a:buNone/>
            </a:pPr>
            <a:r>
              <a:rPr lang="en-GB" sz="2800" b="1" dirty="0">
                <a:latin typeface="Times New Roman" panose="02020603050405020304" pitchFamily="18" charset="0"/>
                <a:cs typeface="Times New Roman" panose="02020603050405020304" pitchFamily="18" charset="0"/>
              </a:rPr>
              <a:t>Violation Detection:</a:t>
            </a:r>
          </a:p>
          <a:p>
            <a:r>
              <a:rPr lang="en-US" sz="2000" dirty="0">
                <a:latin typeface="Times New Roman" panose="02020603050405020304" pitchFamily="18" charset="0"/>
                <a:cs typeface="Times New Roman" panose="02020603050405020304" pitchFamily="18" charset="0"/>
              </a:rPr>
              <a:t>The vehicles are detected using YOLOv5 model. After detecting the vehicles, violation cases are checked. The detected objects have a green bounding box. </a:t>
            </a:r>
          </a:p>
          <a:p>
            <a:r>
              <a:rPr lang="en-US" sz="2000" dirty="0">
                <a:latin typeface="Times New Roman" panose="02020603050405020304" pitchFamily="18" charset="0"/>
                <a:cs typeface="Times New Roman" panose="02020603050405020304" pitchFamily="18" charset="0"/>
              </a:rPr>
              <a:t>If a ‘motorcycle’ is detected with a ‘person’ but without a ‘helmet’, it's considered a violation and in the next step the number plate in being tried to identify.</a:t>
            </a:r>
          </a:p>
          <a:p>
            <a:r>
              <a:rPr lang="en-US" sz="2000" dirty="0">
                <a:latin typeface="Times New Roman" panose="02020603050405020304" pitchFamily="18" charset="0"/>
                <a:cs typeface="Times New Roman" panose="02020603050405020304" pitchFamily="18" charset="0"/>
              </a:rPr>
              <a:t>Hence, the number plate if identified is detected in the system which will further be used to send the e-challan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Calibri" panose="020F0502020204030204" pitchFamily="34" charset="0"/>
              <a:cs typeface="Calibri" panose="020F0502020204030204" pitchFamily="34" charset="0"/>
            </a:endParaRPr>
          </a:p>
          <a:p>
            <a:pPr marL="0" indent="0" algn="just">
              <a:buNone/>
            </a:pPr>
            <a:endParaRPr lang="en-GB"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0388016"/>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747</TotalTime>
  <Words>572</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Bell MT</vt:lpstr>
      <vt:lpstr>Calibri</vt:lpstr>
      <vt:lpstr>Times New Roman</vt:lpstr>
      <vt:lpstr>Trebuchet MS</vt:lpstr>
      <vt:lpstr>Wingdings</vt:lpstr>
      <vt:lpstr>Wingdings 3</vt:lpstr>
      <vt:lpstr>Facet</vt:lpstr>
      <vt:lpstr>PowerPoint Presentation</vt:lpstr>
      <vt:lpstr>OBJECTIVES</vt:lpstr>
      <vt:lpstr>OVERVIEW</vt:lpstr>
      <vt:lpstr>SEQUENCE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ANMS</dc:creator>
  <cp:lastModifiedBy>NIDHI KAINTURA</cp:lastModifiedBy>
  <cp:revision>82</cp:revision>
  <dcterms:created xsi:type="dcterms:W3CDTF">2019-06-24T09:56:15Z</dcterms:created>
  <dcterms:modified xsi:type="dcterms:W3CDTF">2025-04-17T08:35:40Z</dcterms:modified>
</cp:coreProperties>
</file>