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4"/>
    <p:restoredTop sz="94643"/>
  </p:normalViewPr>
  <p:slideViewPr>
    <p:cSldViewPr snapToGrid="0" snapToObjects="1">
      <p:cViewPr varScale="1">
        <p:scale>
          <a:sx n="97" d="100"/>
          <a:sy n="97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9283-9FEA-6A4F-BF70-20893AD80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78937-79C7-D944-8790-4D5BE8AE5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D4A7-FAA6-B94C-9BC3-2304D7EF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EB30-AB04-6349-A9B4-3FED7D894AE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9878-9224-FA4E-8964-3155EF55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2E11B-699A-8F45-9341-034A7E3D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CF16-8D77-4744-BE58-50E3889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9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A181-E037-8D4D-948E-48E433D6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3D16B-A0C1-7943-A76D-4849B6DC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9D834-CE41-5F4C-AFCA-4D7054A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EB30-AB04-6349-A9B4-3FED7D894AE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03BF9-9F48-F14B-8B6C-54B782F0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4E136-F987-634D-AEF4-BB427F8E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CF16-8D77-4744-BE58-50E3889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9FAF7-451B-4D4E-9E61-3F7156947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85EB5-0164-6548-9AEB-214B30F06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8573-4E9E-EF49-8DE2-75F74A37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EB30-AB04-6349-A9B4-3FED7D894AE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CA25C-E87A-BE47-9AD2-8FDA6D82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3107-9ACE-B34A-8312-4336A0B9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CF16-8D77-4744-BE58-50E3889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4E99-3E90-C24A-9A07-38762FE2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3D46-72E2-2C41-85AF-5641D413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1B0C4-6AF0-DF49-8449-9B408E89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EB30-AB04-6349-A9B4-3FED7D894AE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8170-0261-CF4C-81B7-5B13F3DB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1B914-E3B0-C34D-A44B-AC5FF890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CF16-8D77-4744-BE58-50E3889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37C4-F36E-5740-9ACB-99511F97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28C3F-63AB-E74D-A154-D5D2BFFC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DE3B-94B3-2E4F-8E59-F4F46019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EB30-AB04-6349-A9B4-3FED7D894AE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1AC3C-46BE-1D46-93A1-658CBD34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EDDB-9518-B14F-A7EA-613A5D53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CF16-8D77-4744-BE58-50E3889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BF4E-8CA8-604E-8C61-0033EE1C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913B-269A-3943-AB3C-AB381D147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B4E67-F7E4-F248-B140-29C4ACB1F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AF8B-1B1A-3D4D-BF2A-217F5F89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EB30-AB04-6349-A9B4-3FED7D894AE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B7E29-331C-1C41-B78F-098883D9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5AB31-E464-F249-ADA7-B1C9C584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CF16-8D77-4744-BE58-50E3889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0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126C-B515-7349-BE87-FB20F8D4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B42C4-4D5F-B14D-8C1C-0AD99A2F5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88578-D7DD-5942-9378-5E59207D3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129F3-1792-6D42-98B5-4F3BF48A8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DDA70-582B-1740-906E-3A2B8337E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0170F-AC67-804A-B634-72CF71FE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EB30-AB04-6349-A9B4-3FED7D894AE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A0EB1-4777-0D49-B782-6DF014AA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64D57-6743-FB47-9111-6E6927B3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CF16-8D77-4744-BE58-50E3889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8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D7D8-E031-2F40-9C3E-22C6105B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B60BB-6C9A-484C-969A-B7909D24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EB30-AB04-6349-A9B4-3FED7D894AE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59F1B-ACAD-E648-B7AA-C5D3DBF2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8E1F1-12AF-F04F-8C52-8A713974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CF16-8D77-4744-BE58-50E3889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C225A-86FE-2E45-BCCB-822DC2C0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EB30-AB04-6349-A9B4-3FED7D894AE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2A6C4-269D-8E47-8F28-5376E60D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B37DE-2060-4245-AE31-19E0D4F3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CF16-8D77-4744-BE58-50E3889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0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8CD-9737-6A47-8198-573EB79A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118C-9F37-4346-96AC-7E5846E4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C0C10-9962-A04A-AE54-3349A2D8E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7443-EDF5-1841-95E2-3C8BEE33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EB30-AB04-6349-A9B4-3FED7D894AE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B1691-5AD0-BD4D-9F4A-6E74DDFE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0A53C-142D-E246-8F49-ED489EF0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CF16-8D77-4744-BE58-50E3889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B8B9-AD7C-CD4D-8E55-77D66DA8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EF906-BCB8-844B-9EC3-9499E8A15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E2CB1-9310-DC41-9057-44AE1CD8E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1A32A-1492-2E4B-9B04-F27EE5D0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EB30-AB04-6349-A9B4-3FED7D894AE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7F967-CC78-A343-9D41-392ECBF0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3FBCC-6DFA-024A-87D7-D4C541A7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CF16-8D77-4744-BE58-50E3889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1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ADF2E-6878-3B4D-AB9E-0F188D9C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E7005-BB22-014C-80AF-FE0696ED1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FE549-DF6B-B341-946D-EFB578A19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EB30-AB04-6349-A9B4-3FED7D894AE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CF8BF-B073-844E-8A27-D113CBA3D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24D6-7421-9542-8BFB-6456A7D4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CF16-8D77-4744-BE58-50E3889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D83583-BB51-554B-9D46-7C4D2F6AF765}"/>
              </a:ext>
            </a:extLst>
          </p:cNvPr>
          <p:cNvSpPr txBox="1"/>
          <p:nvPr/>
        </p:nvSpPr>
        <p:spPr>
          <a:xfrm>
            <a:off x="221262" y="1347788"/>
            <a:ext cx="5902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doc_key</a:t>
            </a:r>
            <a:r>
              <a:rPr lang="en-US" sz="1600" dirty="0"/>
              <a:t> = {</a:t>
            </a:r>
          </a:p>
          <a:p>
            <a:pPr lvl="1"/>
            <a:r>
              <a:rPr lang="en-US" sz="1600" dirty="0"/>
              <a:t>'test1.txt’: [3, '/EECS767/</a:t>
            </a:r>
            <a:r>
              <a:rPr lang="en-US" sz="1600" dirty="0" err="1"/>
              <a:t>FiniteLoopSE</a:t>
            </a:r>
            <a:r>
              <a:rPr lang="en-US" sz="1600" dirty="0"/>
              <a:t>/test1.txt’,  '</a:t>
            </a:r>
            <a:r>
              <a:rPr lang="en-US" sz="1600" dirty="0" err="1"/>
              <a:t>no_url</a:t>
            </a:r>
            <a:r>
              <a:rPr lang="en-US" sz="1600" dirty="0"/>
              <a:t>’],</a:t>
            </a:r>
          </a:p>
          <a:p>
            <a:pPr lvl="1"/>
            <a:r>
              <a:rPr lang="en-US" sz="1600" dirty="0"/>
              <a:t>'test3.txt’: [2, '/EECS767/</a:t>
            </a:r>
            <a:r>
              <a:rPr lang="en-US" sz="1600" dirty="0" err="1"/>
              <a:t>FiniteLoopSE</a:t>
            </a:r>
            <a:r>
              <a:rPr lang="en-US" sz="1600" dirty="0"/>
              <a:t>/test3.txt', '</a:t>
            </a:r>
            <a:r>
              <a:rPr lang="en-US" sz="1600" dirty="0" err="1"/>
              <a:t>no_url</a:t>
            </a:r>
            <a:r>
              <a:rPr lang="en-US" sz="1600" dirty="0"/>
              <a:t>’],</a:t>
            </a:r>
          </a:p>
          <a:p>
            <a:pPr lvl="1"/>
            <a:r>
              <a:rPr lang="en-US" sz="1600" dirty="0"/>
              <a:t>'test4.txt’: [0, '/EECS767/</a:t>
            </a:r>
            <a:r>
              <a:rPr lang="en-US" sz="1600" dirty="0" err="1"/>
              <a:t>FiniteLoopSE</a:t>
            </a:r>
            <a:r>
              <a:rPr lang="en-US" sz="1600" dirty="0"/>
              <a:t>/test4.txt', '</a:t>
            </a:r>
            <a:r>
              <a:rPr lang="en-US" sz="1600" dirty="0" err="1"/>
              <a:t>no_url</a:t>
            </a:r>
            <a:r>
              <a:rPr lang="en-US" sz="1600" dirty="0"/>
              <a:t>’],</a:t>
            </a:r>
          </a:p>
          <a:p>
            <a:pPr lvl="1"/>
            <a:r>
              <a:rPr lang="en-US" sz="1600" dirty="0"/>
              <a:t>'test2.txt’: [1, '/EECS767/</a:t>
            </a:r>
            <a:r>
              <a:rPr lang="en-US" sz="1600" dirty="0" err="1"/>
              <a:t>FiniteLoopSE</a:t>
            </a:r>
            <a:r>
              <a:rPr lang="en-US" sz="1600" dirty="0"/>
              <a:t>/test2.txt', '</a:t>
            </a:r>
            <a:r>
              <a:rPr lang="en-US" sz="1600" dirty="0" err="1"/>
              <a:t>no_url</a:t>
            </a:r>
            <a:r>
              <a:rPr lang="en-US" sz="1600" dirty="0"/>
              <a:t>']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08DD4-D205-C64D-91B3-61213908B576}"/>
              </a:ext>
            </a:extLst>
          </p:cNvPr>
          <p:cNvSpPr txBox="1"/>
          <p:nvPr/>
        </p:nvSpPr>
        <p:spPr>
          <a:xfrm>
            <a:off x="1547906" y="4062111"/>
            <a:ext cx="2944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Index = {</a:t>
            </a:r>
          </a:p>
          <a:p>
            <a:pPr lvl="1"/>
            <a:r>
              <a:rPr lang="en-US" sz="1600" dirty="0"/>
              <a:t>'gold': [0, 0, 1, 1],</a:t>
            </a:r>
          </a:p>
          <a:p>
            <a:pPr lvl="1"/>
            <a:r>
              <a:rPr lang="en-US" sz="1600" dirty="0"/>
              <a:t>'shipment': [0, 0, 1, 1],</a:t>
            </a:r>
          </a:p>
          <a:p>
            <a:pPr lvl="1"/>
            <a:r>
              <a:rPr lang="en-US" sz="1600" dirty="0"/>
              <a:t>'</a:t>
            </a:r>
            <a:r>
              <a:rPr lang="en-US" sz="1600" dirty="0" err="1"/>
              <a:t>deliveri</a:t>
            </a:r>
            <a:r>
              <a:rPr lang="en-US" sz="1600" dirty="0"/>
              <a:t>': [0, 1, 0, 0],</a:t>
            </a:r>
          </a:p>
          <a:p>
            <a:pPr lvl="1"/>
            <a:r>
              <a:rPr lang="en-US" sz="1600" dirty="0"/>
              <a:t>'</a:t>
            </a:r>
            <a:r>
              <a:rPr lang="en-US" sz="1600" dirty="0" err="1"/>
              <a:t>damag</a:t>
            </a:r>
            <a:r>
              <a:rPr lang="en-US" sz="1600" dirty="0"/>
              <a:t>': [1, 0, 0, 1], </a:t>
            </a:r>
          </a:p>
          <a:p>
            <a:pPr lvl="1"/>
            <a:r>
              <a:rPr lang="en-US" sz="1600" dirty="0"/>
              <a:t>'silver': [0, 2, 0, 0], </a:t>
            </a:r>
          </a:p>
          <a:p>
            <a:pPr lvl="1"/>
            <a:r>
              <a:rPr lang="en-US" sz="1600" dirty="0"/>
              <a:t>'fire': [0, 0, 0, 1], </a:t>
            </a:r>
          </a:p>
          <a:p>
            <a:pPr lvl="1"/>
            <a:r>
              <a:rPr lang="en-US" sz="1600" dirty="0"/>
              <a:t>'truck': [1, 1, 1, 0], </a:t>
            </a:r>
          </a:p>
          <a:p>
            <a:pPr lvl="1"/>
            <a:r>
              <a:rPr lang="en-US" sz="1600" dirty="0"/>
              <a:t>'</a:t>
            </a:r>
            <a:r>
              <a:rPr lang="en-US" sz="1600" dirty="0" err="1"/>
              <a:t>arriv</a:t>
            </a:r>
            <a:r>
              <a:rPr lang="en-US" sz="1600" dirty="0"/>
              <a:t>': [1, 1, 1, 0]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11FBBF41-4DE3-2744-BAFD-EB7A9AA40260}"/>
              </a:ext>
            </a:extLst>
          </p:cNvPr>
          <p:cNvSpPr/>
          <p:nvPr/>
        </p:nvSpPr>
        <p:spPr>
          <a:xfrm>
            <a:off x="1843741" y="2964541"/>
            <a:ext cx="1377387" cy="431118"/>
          </a:xfrm>
          <a:prstGeom prst="wedgeRectCallout">
            <a:avLst>
              <a:gd name="adj1" fmla="val -53375"/>
              <a:gd name="adj2" fmla="val -1468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Document ID</a:t>
            </a:r>
          </a:p>
        </p:txBody>
      </p: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D2FF9B70-ED96-8E41-B4C7-ED79D5DE0309}"/>
              </a:ext>
            </a:extLst>
          </p:cNvPr>
          <p:cNvSpPr/>
          <p:nvPr/>
        </p:nvSpPr>
        <p:spPr>
          <a:xfrm>
            <a:off x="6123459" y="1753722"/>
            <a:ext cx="1296900" cy="568734"/>
          </a:xfrm>
          <a:prstGeom prst="wedgeRectCallout">
            <a:avLst>
              <a:gd name="adj1" fmla="val -104492"/>
              <a:gd name="adj2" fmla="val -82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Document URL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465BC-0985-E248-A8C6-69896AB22A0C}"/>
              </a:ext>
            </a:extLst>
          </p:cNvPr>
          <p:cNvSpPr txBox="1"/>
          <p:nvPr/>
        </p:nvSpPr>
        <p:spPr>
          <a:xfrm>
            <a:off x="5633839" y="4183269"/>
            <a:ext cx="33292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proximity = {</a:t>
            </a:r>
          </a:p>
          <a:p>
            <a:pPr lvl="1"/>
            <a:r>
              <a:rPr lang="en-US" sz="1600" dirty="0"/>
              <a:t>'gold': [(2, 1), (3, 1)], </a:t>
            </a:r>
          </a:p>
          <a:p>
            <a:pPr lvl="1"/>
            <a:r>
              <a:rPr lang="en-US" sz="1600" dirty="0"/>
              <a:t>'shipment': [(2, 0), (3, 0)],</a:t>
            </a:r>
          </a:p>
          <a:p>
            <a:pPr lvl="1"/>
            <a:r>
              <a:rPr lang="en-US" sz="1600" dirty="0"/>
              <a:t>‘</a:t>
            </a:r>
            <a:r>
              <a:rPr lang="en-US" sz="1600" dirty="0" err="1"/>
              <a:t>deliveri</a:t>
            </a:r>
            <a:r>
              <a:rPr lang="en-US" sz="1600" dirty="0"/>
              <a:t>': [(1, 0)], </a:t>
            </a:r>
          </a:p>
          <a:p>
            <a:pPr lvl="1"/>
            <a:r>
              <a:rPr lang="en-US" sz="1600" dirty="0"/>
              <a:t>'</a:t>
            </a:r>
            <a:r>
              <a:rPr lang="en-US" sz="1600" dirty="0" err="1"/>
              <a:t>damag</a:t>
            </a:r>
            <a:r>
              <a:rPr lang="en-US" sz="1600" dirty="0"/>
              <a:t>': [(0, 2), (3, 2)], </a:t>
            </a:r>
          </a:p>
          <a:p>
            <a:pPr lvl="1"/>
            <a:r>
              <a:rPr lang="en-US" sz="1600" dirty="0"/>
              <a:t>'silver': [(1, 1), (1, 3)], </a:t>
            </a:r>
          </a:p>
          <a:p>
            <a:pPr lvl="1"/>
            <a:r>
              <a:rPr lang="en-US" sz="1600" dirty="0"/>
              <a:t>'fire': [(3, 3)], </a:t>
            </a:r>
          </a:p>
          <a:p>
            <a:pPr lvl="1"/>
            <a:r>
              <a:rPr lang="en-US" sz="1600" dirty="0"/>
              <a:t>'truck': [(0, 0), (1, 4), (2, 3)], </a:t>
            </a:r>
          </a:p>
          <a:p>
            <a:pPr lvl="1"/>
            <a:r>
              <a:rPr lang="en-US" sz="1600" dirty="0"/>
              <a:t>'</a:t>
            </a:r>
            <a:r>
              <a:rPr lang="en-US" sz="1600" dirty="0" err="1"/>
              <a:t>arriv</a:t>
            </a:r>
            <a:r>
              <a:rPr lang="en-US" sz="1600" dirty="0"/>
              <a:t>': [(0, 1), (1, 2), (2, 2)]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AB2511AA-25F9-9944-A0B8-26191872A36F}"/>
              </a:ext>
            </a:extLst>
          </p:cNvPr>
          <p:cNvSpPr/>
          <p:nvPr/>
        </p:nvSpPr>
        <p:spPr>
          <a:xfrm>
            <a:off x="9328238" y="3180100"/>
            <a:ext cx="1714502" cy="1010863"/>
          </a:xfrm>
          <a:prstGeom prst="wedgeRectCallout">
            <a:avLst>
              <a:gd name="adj1" fmla="val -146048"/>
              <a:gd name="adj2" fmla="val 847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Proximity from beginning of document (post-tokenization)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DDCB1-4706-D042-8968-0DC18203612D}"/>
              </a:ext>
            </a:extLst>
          </p:cNvPr>
          <p:cNvSpPr txBox="1"/>
          <p:nvPr/>
        </p:nvSpPr>
        <p:spPr>
          <a:xfrm>
            <a:off x="7759406" y="1529085"/>
            <a:ext cx="2286309" cy="184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title_map</a:t>
            </a:r>
            <a:r>
              <a:rPr lang="en-US" sz="1600" dirty="0"/>
              <a:t> = {</a:t>
            </a:r>
          </a:p>
          <a:p>
            <a:pPr lvl="1"/>
            <a:r>
              <a:rPr lang="en-US" sz="1600" dirty="0"/>
              <a:t>test1.txt: ‘Test 1’,</a:t>
            </a:r>
          </a:p>
          <a:p>
            <a:pPr lvl="1"/>
            <a:r>
              <a:rPr lang="en-US" sz="1600" dirty="0"/>
              <a:t>test2.txt: ‘Test 2’,</a:t>
            </a:r>
          </a:p>
          <a:p>
            <a:pPr lvl="1"/>
            <a:r>
              <a:rPr lang="en-US" sz="1600" dirty="0"/>
              <a:t>test3.txt: ‘Test 3’,</a:t>
            </a:r>
          </a:p>
          <a:p>
            <a:pPr lvl="1"/>
            <a:r>
              <a:rPr lang="en-US" sz="1600" dirty="0"/>
              <a:t>test4.txt: ‘Test 4’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A99E1CBA-7332-4446-9638-14B5570549EC}"/>
              </a:ext>
            </a:extLst>
          </p:cNvPr>
          <p:cNvSpPr/>
          <p:nvPr/>
        </p:nvSpPr>
        <p:spPr>
          <a:xfrm>
            <a:off x="190945" y="3088137"/>
            <a:ext cx="1113854" cy="577439"/>
          </a:xfrm>
          <a:prstGeom prst="wedgeRectCallout">
            <a:avLst>
              <a:gd name="adj1" fmla="val 14518"/>
              <a:gd name="adj2" fmla="val -1363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Document Name</a:t>
            </a:r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207E72FB-8E5C-C444-8486-4DBF55FE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 Output Data Structures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B321C0-87FF-8F47-A909-8231C05C2891}"/>
              </a:ext>
            </a:extLst>
          </p:cNvPr>
          <p:cNvSpPr txBox="1"/>
          <p:nvPr/>
        </p:nvSpPr>
        <p:spPr>
          <a:xfrm>
            <a:off x="9222128" y="4790805"/>
            <a:ext cx="1410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num_docs</a:t>
            </a:r>
            <a:r>
              <a:rPr lang="en-US" sz="1600" dirty="0"/>
              <a:t> = 4</a:t>
            </a:r>
          </a:p>
        </p:txBody>
      </p:sp>
      <p:sp>
        <p:nvSpPr>
          <p:cNvPr id="50" name="Rectangular Callout 49">
            <a:extLst>
              <a:ext uri="{FF2B5EF4-FFF2-40B4-BE49-F238E27FC236}">
                <a16:creationId xmlns:a16="http://schemas.microsoft.com/office/drawing/2014/main" id="{92BB2D9D-8535-0949-83EB-B18F8B93F8BB}"/>
              </a:ext>
            </a:extLst>
          </p:cNvPr>
          <p:cNvSpPr/>
          <p:nvPr/>
        </p:nvSpPr>
        <p:spPr>
          <a:xfrm>
            <a:off x="9628561" y="5755824"/>
            <a:ext cx="1613869" cy="828526"/>
          </a:xfrm>
          <a:prstGeom prst="wedgeRectCallout">
            <a:avLst>
              <a:gd name="adj1" fmla="val -3598"/>
              <a:gd name="adj2" fmla="val -1371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Total Number of Documents – for validation</a:t>
            </a:r>
          </a:p>
        </p:txBody>
      </p:sp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EA24C946-702A-2244-9A66-5AC8EA7F9A86}"/>
              </a:ext>
            </a:extLst>
          </p:cNvPr>
          <p:cNvSpPr/>
          <p:nvPr/>
        </p:nvSpPr>
        <p:spPr>
          <a:xfrm>
            <a:off x="10239946" y="1745017"/>
            <a:ext cx="1113854" cy="577439"/>
          </a:xfrm>
          <a:prstGeom prst="wedgeRectCallout">
            <a:avLst>
              <a:gd name="adj1" fmla="val -102939"/>
              <a:gd name="adj2" fmla="val -169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Document Title</a:t>
            </a:r>
          </a:p>
        </p:txBody>
      </p:sp>
      <p:sp>
        <p:nvSpPr>
          <p:cNvPr id="52" name="Rectangular Callout 51">
            <a:extLst>
              <a:ext uri="{FF2B5EF4-FFF2-40B4-BE49-F238E27FC236}">
                <a16:creationId xmlns:a16="http://schemas.microsoft.com/office/drawing/2014/main" id="{8784A526-5E8E-1344-BEB3-5CAFBF6ED7BD}"/>
              </a:ext>
            </a:extLst>
          </p:cNvPr>
          <p:cNvSpPr/>
          <p:nvPr/>
        </p:nvSpPr>
        <p:spPr>
          <a:xfrm>
            <a:off x="3328464" y="2964541"/>
            <a:ext cx="1806244" cy="431118"/>
          </a:xfrm>
          <a:prstGeom prst="wedgeRectCallout">
            <a:avLst>
              <a:gd name="adj1" fmla="val -53375"/>
              <a:gd name="adj2" fmla="val -1468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Cached Document Location</a:t>
            </a:r>
          </a:p>
        </p:txBody>
      </p:sp>
      <p:sp>
        <p:nvSpPr>
          <p:cNvPr id="53" name="Rectangular Callout 52">
            <a:extLst>
              <a:ext uri="{FF2B5EF4-FFF2-40B4-BE49-F238E27FC236}">
                <a16:creationId xmlns:a16="http://schemas.microsoft.com/office/drawing/2014/main" id="{FC4FFCBE-60F3-534C-964D-436D3C3E286C}"/>
              </a:ext>
            </a:extLst>
          </p:cNvPr>
          <p:cNvSpPr/>
          <p:nvPr/>
        </p:nvSpPr>
        <p:spPr>
          <a:xfrm>
            <a:off x="2854199" y="3690350"/>
            <a:ext cx="1377387" cy="431118"/>
          </a:xfrm>
          <a:prstGeom prst="wedgeRectCallout">
            <a:avLst>
              <a:gd name="adj1" fmla="val -56439"/>
              <a:gd name="adj2" fmla="val 1240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Index = Document ID</a:t>
            </a:r>
          </a:p>
        </p:txBody>
      </p: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53C53725-9541-9742-9ED9-B684FE6B8CB8}"/>
              </a:ext>
            </a:extLst>
          </p:cNvPr>
          <p:cNvSpPr/>
          <p:nvPr/>
        </p:nvSpPr>
        <p:spPr>
          <a:xfrm>
            <a:off x="6106602" y="3376856"/>
            <a:ext cx="1377387" cy="431118"/>
          </a:xfrm>
          <a:prstGeom prst="wedgeRectCallout">
            <a:avLst>
              <a:gd name="adj1" fmla="val 42630"/>
              <a:gd name="adj2" fmla="val 2186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Document ID</a:t>
            </a:r>
          </a:p>
        </p:txBody>
      </p:sp>
    </p:spTree>
    <p:extLst>
      <p:ext uri="{BB962C8B-B14F-4D97-AF65-F5344CB8AC3E}">
        <p14:creationId xmlns:p14="http://schemas.microsoft.com/office/powerpoint/2010/main" val="325610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D7DB4F32-0B7E-AC4C-B6AB-D44C79D905D5}"/>
              </a:ext>
            </a:extLst>
          </p:cNvPr>
          <p:cNvSpPr txBox="1"/>
          <p:nvPr/>
        </p:nvSpPr>
        <p:spPr>
          <a:xfrm>
            <a:off x="7332475" y="4204056"/>
            <a:ext cx="3900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termDict</a:t>
            </a:r>
            <a:r>
              <a:rPr lang="en-US" sz="1600" dirty="0">
                <a:solidFill>
                  <a:schemeClr val="accent1"/>
                </a:solidFill>
              </a:rPr>
              <a:t> = {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'gold': [[2, 0.65], [3,0.378]],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'shipment': [[2, 0.65], [3, 0.378]],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</a:t>
            </a:r>
            <a:r>
              <a:rPr lang="en-US" sz="1600" dirty="0" err="1">
                <a:solidFill>
                  <a:schemeClr val="accent1"/>
                </a:solidFill>
              </a:rPr>
              <a:t>deliveri</a:t>
            </a:r>
            <a:r>
              <a:rPr lang="en-US" sz="1600" dirty="0">
                <a:solidFill>
                  <a:schemeClr val="accent1"/>
                </a:solidFill>
              </a:rPr>
              <a:t>': [[1, 0.57]],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</a:t>
            </a:r>
            <a:r>
              <a:rPr lang="en-US" sz="1600" dirty="0" err="1">
                <a:solidFill>
                  <a:schemeClr val="accent1"/>
                </a:solidFill>
              </a:rPr>
              <a:t>damag</a:t>
            </a:r>
            <a:r>
              <a:rPr lang="en-US" sz="1600" dirty="0">
                <a:solidFill>
                  <a:schemeClr val="accent1"/>
                </a:solidFill>
              </a:rPr>
              <a:t>’: [[0, 0.858], [3, 0.378]],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'silver': [[1, 0.805]],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'fire’: [[3, 0.755]],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'truck’: [[0, 0.356], [1, 0.118], [2, 0.27]],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</a:t>
            </a:r>
            <a:r>
              <a:rPr lang="en-US" sz="1600" dirty="0" err="1">
                <a:solidFill>
                  <a:schemeClr val="accent1"/>
                </a:solidFill>
              </a:rPr>
              <a:t>arriv</a:t>
            </a:r>
            <a:r>
              <a:rPr lang="en-US" sz="1600" dirty="0">
                <a:solidFill>
                  <a:schemeClr val="accent1"/>
                </a:solidFill>
              </a:rPr>
              <a:t>’: [[0, 0.356], [1, 0.118], [2,0.27]]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D87B3-4853-7E43-8901-2196794A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Transformation: index -&gt; </a:t>
            </a:r>
            <a:r>
              <a:rPr lang="en-US" dirty="0" err="1"/>
              <a:t>termDict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29DF7-4DCF-2948-B69B-B5CD837F1D37}"/>
              </a:ext>
            </a:extLst>
          </p:cNvPr>
          <p:cNvSpPr txBox="1"/>
          <p:nvPr/>
        </p:nvSpPr>
        <p:spPr>
          <a:xfrm>
            <a:off x="370616" y="1690688"/>
            <a:ext cx="2944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Index = {</a:t>
            </a:r>
          </a:p>
          <a:p>
            <a:pPr lvl="1"/>
            <a:r>
              <a:rPr lang="en-US" sz="1600" dirty="0"/>
              <a:t>'gold': [0, 0, 1, 1],</a:t>
            </a:r>
          </a:p>
          <a:p>
            <a:pPr lvl="1"/>
            <a:r>
              <a:rPr lang="en-US" sz="1600" dirty="0"/>
              <a:t>'shipment': [0, 0, 1, 1],</a:t>
            </a:r>
          </a:p>
          <a:p>
            <a:pPr lvl="1"/>
            <a:r>
              <a:rPr lang="en-US" sz="1600" dirty="0"/>
              <a:t>'</a:t>
            </a:r>
            <a:r>
              <a:rPr lang="en-US" sz="1600" dirty="0" err="1"/>
              <a:t>deliveri</a:t>
            </a:r>
            <a:r>
              <a:rPr lang="en-US" sz="1600" dirty="0"/>
              <a:t>': [0, 1, 0, 0],</a:t>
            </a:r>
          </a:p>
          <a:p>
            <a:pPr lvl="1"/>
            <a:r>
              <a:rPr lang="en-US" sz="1600" dirty="0"/>
              <a:t>'</a:t>
            </a:r>
            <a:r>
              <a:rPr lang="en-US" sz="1600" dirty="0" err="1"/>
              <a:t>damag</a:t>
            </a:r>
            <a:r>
              <a:rPr lang="en-US" sz="1600" dirty="0"/>
              <a:t>': [1, 0, 0, 1], </a:t>
            </a:r>
          </a:p>
          <a:p>
            <a:pPr lvl="1"/>
            <a:r>
              <a:rPr lang="en-US" sz="1600" dirty="0"/>
              <a:t>'silver': [0, 2, 0, 0], </a:t>
            </a:r>
          </a:p>
          <a:p>
            <a:pPr lvl="1"/>
            <a:r>
              <a:rPr lang="en-US" sz="1600" dirty="0"/>
              <a:t>'fire': [0, 0, 0, 1], </a:t>
            </a:r>
          </a:p>
          <a:p>
            <a:pPr lvl="1"/>
            <a:r>
              <a:rPr lang="en-US" sz="1600" dirty="0"/>
              <a:t>'truck': [1, 1, 1, 0], </a:t>
            </a:r>
          </a:p>
          <a:p>
            <a:pPr lvl="1"/>
            <a:r>
              <a:rPr lang="en-US" sz="1600" dirty="0"/>
              <a:t>'</a:t>
            </a:r>
            <a:r>
              <a:rPr lang="en-US" sz="1600" dirty="0" err="1"/>
              <a:t>arriv</a:t>
            </a:r>
            <a:r>
              <a:rPr lang="en-US" sz="1600" dirty="0"/>
              <a:t>': [1, 1, 1, 0]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CBD70-57FE-DE4E-9964-8896416233B4}"/>
              </a:ext>
            </a:extLst>
          </p:cNvPr>
          <p:cNvSpPr txBox="1"/>
          <p:nvPr/>
        </p:nvSpPr>
        <p:spPr>
          <a:xfrm>
            <a:off x="4194810" y="1794510"/>
            <a:ext cx="4400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docVector</a:t>
            </a:r>
            <a:r>
              <a:rPr lang="en-US" sz="1600" dirty="0">
                <a:solidFill>
                  <a:srgbClr val="00B050"/>
                </a:solidFill>
              </a:rPr>
              <a:t> = [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[0.356, 0.858, 0.0, 0.0, 0.0, 0.0, 0.0, 0.356], 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[0.118, 0.0, 0.57, 0.0, 0.0, 0.0, 0.805, 0.118], 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[0.27, 0.0, 0.0, 0.0, 0.65, 0.65, 0.0, 0.27], 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[0.0, 0.378, 0.0, 0.755, 0.378, 0.378, 0.0, 0.0]</a:t>
            </a:r>
          </a:p>
          <a:p>
            <a:r>
              <a:rPr lang="en-US" sz="1600" dirty="0">
                <a:solidFill>
                  <a:srgbClr val="00B050"/>
                </a:solidFill>
              </a:rPr>
              <a:t>]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F2D3235-6751-B842-97BA-82D4887920E9}"/>
              </a:ext>
            </a:extLst>
          </p:cNvPr>
          <p:cNvSpPr/>
          <p:nvPr/>
        </p:nvSpPr>
        <p:spPr>
          <a:xfrm flipH="1">
            <a:off x="8515350" y="2069439"/>
            <a:ext cx="388620" cy="1019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193D9-01D7-D643-9071-8E49CD5957B2}"/>
              </a:ext>
            </a:extLst>
          </p:cNvPr>
          <p:cNvSpPr txBox="1"/>
          <p:nvPr/>
        </p:nvSpPr>
        <p:spPr>
          <a:xfrm>
            <a:off x="8903970" y="241006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Documents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2F1A4-032B-AA45-925F-6D8BD3E0F141}"/>
              </a:ext>
            </a:extLst>
          </p:cNvPr>
          <p:cNvSpPr/>
          <p:nvPr/>
        </p:nvSpPr>
        <p:spPr>
          <a:xfrm>
            <a:off x="4674870" y="1965617"/>
            <a:ext cx="3920490" cy="4444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3296B4-83D8-684D-AB58-38ABC91EE354}"/>
              </a:ext>
            </a:extLst>
          </p:cNvPr>
          <p:cNvSpPr/>
          <p:nvPr/>
        </p:nvSpPr>
        <p:spPr>
          <a:xfrm>
            <a:off x="1425527" y="1965617"/>
            <a:ext cx="262890" cy="29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D82753-1B90-2E47-BF3F-5F1D4FB88EB9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1688417" y="2114379"/>
            <a:ext cx="2986453" cy="7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6DBCE4AB-C458-8A4D-B19E-897CFD461390}"/>
              </a:ext>
            </a:extLst>
          </p:cNvPr>
          <p:cNvSpPr/>
          <p:nvPr/>
        </p:nvSpPr>
        <p:spPr>
          <a:xfrm rot="5400000" flipH="1">
            <a:off x="6396990" y="1536173"/>
            <a:ext cx="388620" cy="3832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B38BAA-3B8F-984D-B9F9-08D7C45A4C03}"/>
              </a:ext>
            </a:extLst>
          </p:cNvPr>
          <p:cNvSpPr txBox="1"/>
          <p:nvPr/>
        </p:nvSpPr>
        <p:spPr>
          <a:xfrm>
            <a:off x="6213157" y="3684119"/>
            <a:ext cx="75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Terms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D986FC-5E51-C542-8EBB-6CAECCE789F9}"/>
              </a:ext>
            </a:extLst>
          </p:cNvPr>
          <p:cNvSpPr/>
          <p:nvPr/>
        </p:nvSpPr>
        <p:spPr>
          <a:xfrm>
            <a:off x="4703445" y="2570574"/>
            <a:ext cx="434340" cy="2544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7D3C51-B668-2E46-9ADB-517391F82CDC}"/>
              </a:ext>
            </a:extLst>
          </p:cNvPr>
          <p:cNvSpPr/>
          <p:nvPr/>
        </p:nvSpPr>
        <p:spPr>
          <a:xfrm>
            <a:off x="1828800" y="3655983"/>
            <a:ext cx="304800" cy="314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4FC4FB-E176-B04D-B16E-F7E35F4EEAD0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 flipV="1">
            <a:off x="2133600" y="2697781"/>
            <a:ext cx="2569845" cy="1115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C9E7EC18-193B-BE40-A742-9E2BA83EC1CC}"/>
              </a:ext>
            </a:extLst>
          </p:cNvPr>
          <p:cNvSpPr/>
          <p:nvPr/>
        </p:nvSpPr>
        <p:spPr>
          <a:xfrm>
            <a:off x="2133600" y="1570893"/>
            <a:ext cx="2344615" cy="321264"/>
          </a:xfrm>
          <a:prstGeom prst="wedgeRectCallout">
            <a:avLst>
              <a:gd name="adj1" fmla="val -833"/>
              <a:gd name="adj2" fmla="val 1281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ID = index</a:t>
            </a:r>
          </a:p>
        </p:txBody>
      </p: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468CED88-F0F8-A848-8D1A-CD0E7C8DE541}"/>
              </a:ext>
            </a:extLst>
          </p:cNvPr>
          <p:cNvSpPr/>
          <p:nvPr/>
        </p:nvSpPr>
        <p:spPr>
          <a:xfrm>
            <a:off x="1981200" y="4928359"/>
            <a:ext cx="2601058" cy="321264"/>
          </a:xfrm>
          <a:prstGeom prst="wedgeRectCallout">
            <a:avLst>
              <a:gd name="adj1" fmla="val 6167"/>
              <a:gd name="adj2" fmla="val -5651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Term Index = Vector Index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EB6856-F2FF-2944-8214-169FF0D9FDB8}"/>
              </a:ext>
            </a:extLst>
          </p:cNvPr>
          <p:cNvSpPr/>
          <p:nvPr/>
        </p:nvSpPr>
        <p:spPr>
          <a:xfrm>
            <a:off x="5137785" y="2824988"/>
            <a:ext cx="491490" cy="264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19F739-2B91-FE4A-BE1B-84A88F09DE11}"/>
              </a:ext>
            </a:extLst>
          </p:cNvPr>
          <p:cNvSpPr/>
          <p:nvPr/>
        </p:nvSpPr>
        <p:spPr>
          <a:xfrm>
            <a:off x="9481185" y="5197863"/>
            <a:ext cx="894031" cy="283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53F143-BD97-DA40-B79A-E721D2DDD192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5383530" y="3089241"/>
            <a:ext cx="4544671" cy="210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6DFBA3C0-62E7-A34C-B0F1-6DFB2C4623AA}"/>
              </a:ext>
            </a:extLst>
          </p:cNvPr>
          <p:cNvSpPr/>
          <p:nvPr/>
        </p:nvSpPr>
        <p:spPr>
          <a:xfrm>
            <a:off x="8398412" y="3588502"/>
            <a:ext cx="3562929" cy="409791"/>
          </a:xfrm>
          <a:prstGeom prst="wedgeRectCallout">
            <a:avLst>
              <a:gd name="adj1" fmla="val -18146"/>
              <a:gd name="adj2" fmla="val 179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Tuple = [Document ID, Term Weight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31F0D2-D7F6-374E-AB21-D53CE5472B93}"/>
              </a:ext>
            </a:extLst>
          </p:cNvPr>
          <p:cNvSpPr/>
          <p:nvPr/>
        </p:nvSpPr>
        <p:spPr>
          <a:xfrm>
            <a:off x="7601536" y="2046579"/>
            <a:ext cx="605204" cy="29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ular Callout 32">
            <a:extLst>
              <a:ext uri="{FF2B5EF4-FFF2-40B4-BE49-F238E27FC236}">
                <a16:creationId xmlns:a16="http://schemas.microsoft.com/office/drawing/2014/main" id="{B6E4342A-9EF2-E34D-8598-8BCDF8B07118}"/>
              </a:ext>
            </a:extLst>
          </p:cNvPr>
          <p:cNvSpPr/>
          <p:nvPr/>
        </p:nvSpPr>
        <p:spPr>
          <a:xfrm>
            <a:off x="10058399" y="1853840"/>
            <a:ext cx="1731645" cy="652284"/>
          </a:xfrm>
          <a:prstGeom prst="wedgeRectCallout">
            <a:avLst>
              <a:gd name="adj1" fmla="val -157251"/>
              <a:gd name="adj2" fmla="val 22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Normalized TF/IDF Weight</a:t>
            </a:r>
          </a:p>
        </p:txBody>
      </p:sp>
    </p:spTree>
    <p:extLst>
      <p:ext uri="{BB962C8B-B14F-4D97-AF65-F5344CB8AC3E}">
        <p14:creationId xmlns:p14="http://schemas.microsoft.com/office/powerpoint/2010/main" val="125724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26B3-0D99-D94D-836B-7C2AA723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Transformation: proximity -&gt; </a:t>
            </a:r>
            <a:r>
              <a:rPr lang="en-US" dirty="0" err="1"/>
              <a:t>proxDict</a:t>
            </a:r>
            <a:r>
              <a:rPr lang="en-US" dirty="0"/>
              <a:t> and </a:t>
            </a:r>
            <a:r>
              <a:rPr lang="en-US" dirty="0" err="1"/>
              <a:t>doc_key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AB62-52A8-0843-A33D-36AADEC7C134}"/>
              </a:ext>
            </a:extLst>
          </p:cNvPr>
          <p:cNvSpPr txBox="1"/>
          <p:nvPr/>
        </p:nvSpPr>
        <p:spPr>
          <a:xfrm>
            <a:off x="6862823" y="1819897"/>
            <a:ext cx="3181477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proxDict</a:t>
            </a:r>
            <a:r>
              <a:rPr lang="en-US" sz="1600" dirty="0">
                <a:solidFill>
                  <a:schemeClr val="accent1"/>
                </a:solidFill>
              </a:rPr>
              <a:t> = {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‘gold’: { 2: [2], 3: [2] },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‘shipment’: { 2: [0], 3: [0] ],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’</a:t>
            </a:r>
            <a:r>
              <a:rPr lang="en-US" sz="1600" dirty="0" err="1">
                <a:solidFill>
                  <a:schemeClr val="accent1"/>
                </a:solidFill>
              </a:rPr>
              <a:t>deliveri</a:t>
            </a:r>
            <a:r>
              <a:rPr lang="en-US" sz="1600" dirty="0">
                <a:solidFill>
                  <a:schemeClr val="accent1"/>
                </a:solidFill>
              </a:rPr>
              <a:t>’: { 1; [0] },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‘</a:t>
            </a:r>
            <a:r>
              <a:rPr lang="en-US" sz="1600" dirty="0" err="1">
                <a:solidFill>
                  <a:schemeClr val="accent1"/>
                </a:solidFill>
              </a:rPr>
              <a:t>damag</a:t>
            </a:r>
            <a:r>
              <a:rPr lang="en-US" sz="1600" dirty="0">
                <a:solidFill>
                  <a:schemeClr val="accent1"/>
                </a:solidFill>
              </a:rPr>
              <a:t>’: { 0: [2], 3: [2] }, ‘silver’: { 1: [1,3] },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‘fire’: {3: [3] },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‘truck’: {0: [0], 1: [4], 2: [3] },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’</a:t>
            </a:r>
            <a:r>
              <a:rPr lang="en-US" sz="1600" dirty="0" err="1">
                <a:solidFill>
                  <a:schemeClr val="accent1"/>
                </a:solidFill>
              </a:rPr>
              <a:t>arriv</a:t>
            </a:r>
            <a:r>
              <a:rPr lang="en-US" sz="1600" dirty="0">
                <a:solidFill>
                  <a:schemeClr val="accent1"/>
                </a:solidFill>
              </a:rPr>
              <a:t>’: {0: [1], 1: [2], 3: [2] }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059A4-BE66-6D44-9733-9F5A3458CF83}"/>
              </a:ext>
            </a:extLst>
          </p:cNvPr>
          <p:cNvSpPr txBox="1"/>
          <p:nvPr/>
        </p:nvSpPr>
        <p:spPr>
          <a:xfrm>
            <a:off x="838201" y="1819897"/>
            <a:ext cx="29386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proximity = {</a:t>
            </a:r>
          </a:p>
          <a:p>
            <a:pPr lvl="1"/>
            <a:r>
              <a:rPr lang="en-US" sz="1600" dirty="0"/>
              <a:t>'gold': [(2, 1), (3, 1)], </a:t>
            </a:r>
          </a:p>
          <a:p>
            <a:pPr lvl="1"/>
            <a:r>
              <a:rPr lang="en-US" sz="1600" dirty="0"/>
              <a:t>'shipment': [(2, 0), (3, 0)],</a:t>
            </a:r>
          </a:p>
          <a:p>
            <a:pPr lvl="1"/>
            <a:r>
              <a:rPr lang="en-US" sz="1600" dirty="0"/>
              <a:t>‘</a:t>
            </a:r>
            <a:r>
              <a:rPr lang="en-US" sz="1600" dirty="0" err="1"/>
              <a:t>deliveri</a:t>
            </a:r>
            <a:r>
              <a:rPr lang="en-US" sz="1600" dirty="0"/>
              <a:t>': [(1, 0)], </a:t>
            </a:r>
          </a:p>
          <a:p>
            <a:pPr lvl="1"/>
            <a:r>
              <a:rPr lang="en-US" sz="1600" dirty="0"/>
              <a:t>'</a:t>
            </a:r>
            <a:r>
              <a:rPr lang="en-US" sz="1600" dirty="0" err="1"/>
              <a:t>damag</a:t>
            </a:r>
            <a:r>
              <a:rPr lang="en-US" sz="1600" dirty="0"/>
              <a:t>': [(0, 2), (3, 2)], </a:t>
            </a:r>
          </a:p>
          <a:p>
            <a:pPr lvl="1"/>
            <a:r>
              <a:rPr lang="en-US" sz="1600" dirty="0"/>
              <a:t>'silver': [(1, 1), (1, 3)], </a:t>
            </a:r>
          </a:p>
          <a:p>
            <a:pPr lvl="1"/>
            <a:r>
              <a:rPr lang="en-US" sz="1600" dirty="0"/>
              <a:t>'fire': [(3, 3)], </a:t>
            </a:r>
          </a:p>
          <a:p>
            <a:pPr lvl="1"/>
            <a:r>
              <a:rPr lang="en-US" sz="1600" dirty="0"/>
              <a:t>'truck': [(0, 0), (1, 4), (2, 3)], </a:t>
            </a:r>
          </a:p>
          <a:p>
            <a:pPr lvl="1"/>
            <a:r>
              <a:rPr lang="en-US" sz="1600" dirty="0"/>
              <a:t>'</a:t>
            </a:r>
            <a:r>
              <a:rPr lang="en-US" sz="1600" dirty="0" err="1"/>
              <a:t>arriv</a:t>
            </a:r>
            <a:r>
              <a:rPr lang="en-US" sz="1600" dirty="0"/>
              <a:t>': [(0, 1), (1, 2), (2, 2)]</a:t>
            </a:r>
          </a:p>
          <a:p>
            <a:r>
              <a:rPr lang="en-US" sz="1600" dirty="0"/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3BFD14-43CD-2C45-8709-CF8D0BE4727D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3776871" y="3097170"/>
            <a:ext cx="308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16F956-CE18-5D45-A5EF-B14BFF64864D}"/>
              </a:ext>
            </a:extLst>
          </p:cNvPr>
          <p:cNvSpPr txBox="1"/>
          <p:nvPr/>
        </p:nvSpPr>
        <p:spPr>
          <a:xfrm>
            <a:off x="4418699" y="1924274"/>
            <a:ext cx="1802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Convert arrays of tuples to dictionaries of arrays for look 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E6256-500D-5248-AB56-47E5E2ABDFB6}"/>
              </a:ext>
            </a:extLst>
          </p:cNvPr>
          <p:cNvSpPr txBox="1"/>
          <p:nvPr/>
        </p:nvSpPr>
        <p:spPr>
          <a:xfrm>
            <a:off x="6377362" y="4638286"/>
            <a:ext cx="5655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doc_key</a:t>
            </a:r>
            <a:r>
              <a:rPr lang="en-US" sz="1600" dirty="0">
                <a:solidFill>
                  <a:schemeClr val="accent1"/>
                </a:solidFill>
              </a:rPr>
              <a:t> = [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{'test4.txt': [0, '/EECS767/</a:t>
            </a:r>
            <a:r>
              <a:rPr lang="en-US" sz="1600" dirty="0" err="1">
                <a:solidFill>
                  <a:schemeClr val="accent1"/>
                </a:solidFill>
              </a:rPr>
              <a:t>FiniteLoopSE</a:t>
            </a:r>
            <a:r>
              <a:rPr lang="en-US" sz="1600" dirty="0">
                <a:solidFill>
                  <a:schemeClr val="accent1"/>
                </a:solidFill>
              </a:rPr>
              <a:t>/test4.txt', '</a:t>
            </a:r>
            <a:r>
              <a:rPr lang="en-US" sz="1600" dirty="0" err="1">
                <a:solidFill>
                  <a:schemeClr val="accent1"/>
                </a:solidFill>
              </a:rPr>
              <a:t>no_url</a:t>
            </a:r>
            <a:r>
              <a:rPr lang="en-US" sz="1600" dirty="0">
                <a:solidFill>
                  <a:schemeClr val="accent1"/>
                </a:solidFill>
              </a:rPr>
              <a:t>']},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{'test2.txt': [1, '/EECS767/</a:t>
            </a:r>
            <a:r>
              <a:rPr lang="en-US" sz="1600" dirty="0" err="1">
                <a:solidFill>
                  <a:schemeClr val="accent1"/>
                </a:solidFill>
              </a:rPr>
              <a:t>FiniteLoopSE</a:t>
            </a:r>
            <a:r>
              <a:rPr lang="en-US" sz="1600" dirty="0">
                <a:solidFill>
                  <a:schemeClr val="accent1"/>
                </a:solidFill>
              </a:rPr>
              <a:t>/test2.txt', '</a:t>
            </a:r>
            <a:r>
              <a:rPr lang="en-US" sz="1600" dirty="0" err="1">
                <a:solidFill>
                  <a:schemeClr val="accent1"/>
                </a:solidFill>
              </a:rPr>
              <a:t>no_url</a:t>
            </a:r>
            <a:r>
              <a:rPr lang="en-US" sz="1600" dirty="0">
                <a:solidFill>
                  <a:schemeClr val="accent1"/>
                </a:solidFill>
              </a:rPr>
              <a:t>']},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{'test3.txt': [2, '/EECS767/</a:t>
            </a:r>
            <a:r>
              <a:rPr lang="en-US" sz="1600" dirty="0" err="1">
                <a:solidFill>
                  <a:schemeClr val="accent1"/>
                </a:solidFill>
              </a:rPr>
              <a:t>FiniteLoopSE</a:t>
            </a:r>
            <a:r>
              <a:rPr lang="en-US" sz="1600" dirty="0">
                <a:solidFill>
                  <a:schemeClr val="accent1"/>
                </a:solidFill>
              </a:rPr>
              <a:t>/test3.txt', '</a:t>
            </a:r>
            <a:r>
              <a:rPr lang="en-US" sz="1600" dirty="0" err="1">
                <a:solidFill>
                  <a:schemeClr val="accent1"/>
                </a:solidFill>
              </a:rPr>
              <a:t>no_url</a:t>
            </a:r>
            <a:r>
              <a:rPr lang="en-US" sz="1600" dirty="0">
                <a:solidFill>
                  <a:schemeClr val="accent1"/>
                </a:solidFill>
              </a:rPr>
              <a:t>']},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{'test1.txt': [3, '/EECS767/</a:t>
            </a:r>
            <a:r>
              <a:rPr lang="en-US" sz="1600" dirty="0" err="1">
                <a:solidFill>
                  <a:schemeClr val="accent1"/>
                </a:solidFill>
              </a:rPr>
              <a:t>FiniteLoopSE</a:t>
            </a:r>
            <a:r>
              <a:rPr lang="en-US" sz="1600" dirty="0">
                <a:solidFill>
                  <a:schemeClr val="accent1"/>
                </a:solidFill>
              </a:rPr>
              <a:t>/test1.txt', '</a:t>
            </a:r>
            <a:r>
              <a:rPr lang="en-US" sz="1600" dirty="0" err="1">
                <a:solidFill>
                  <a:schemeClr val="accent1"/>
                </a:solidFill>
              </a:rPr>
              <a:t>no_url</a:t>
            </a:r>
            <a:r>
              <a:rPr lang="en-US" sz="1600" dirty="0">
                <a:solidFill>
                  <a:schemeClr val="accent1"/>
                </a:solidFill>
              </a:rPr>
              <a:t>’]}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55BC6-BA3A-CC4C-81BC-4A82482041FF}"/>
              </a:ext>
            </a:extLst>
          </p:cNvPr>
          <p:cNvSpPr txBox="1"/>
          <p:nvPr/>
        </p:nvSpPr>
        <p:spPr>
          <a:xfrm>
            <a:off x="193803" y="4638286"/>
            <a:ext cx="5570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doc_key</a:t>
            </a:r>
            <a:r>
              <a:rPr lang="en-US" sz="1600" dirty="0"/>
              <a:t> = {</a:t>
            </a:r>
          </a:p>
          <a:p>
            <a:pPr lvl="1"/>
            <a:r>
              <a:rPr lang="en-US" sz="1600" dirty="0"/>
              <a:t>'test1.txt’: [3, '/EECS767/</a:t>
            </a:r>
            <a:r>
              <a:rPr lang="en-US" sz="1600" dirty="0" err="1"/>
              <a:t>FiniteLoopSE</a:t>
            </a:r>
            <a:r>
              <a:rPr lang="en-US" sz="1600" dirty="0"/>
              <a:t>/test1.txt’,  '</a:t>
            </a:r>
            <a:r>
              <a:rPr lang="en-US" sz="1600" dirty="0" err="1"/>
              <a:t>no_url</a:t>
            </a:r>
            <a:r>
              <a:rPr lang="en-US" sz="1600" dirty="0"/>
              <a:t>’],</a:t>
            </a:r>
          </a:p>
          <a:p>
            <a:pPr lvl="1"/>
            <a:r>
              <a:rPr lang="en-US" sz="1600" dirty="0"/>
              <a:t>'test3.txt’: [2, '/EECS767/</a:t>
            </a:r>
            <a:r>
              <a:rPr lang="en-US" sz="1600" dirty="0" err="1"/>
              <a:t>FiniteLoopSE</a:t>
            </a:r>
            <a:r>
              <a:rPr lang="en-US" sz="1600" dirty="0"/>
              <a:t>/test3.txt', '</a:t>
            </a:r>
            <a:r>
              <a:rPr lang="en-US" sz="1600" dirty="0" err="1"/>
              <a:t>no_url</a:t>
            </a:r>
            <a:r>
              <a:rPr lang="en-US" sz="1600" dirty="0"/>
              <a:t>’],</a:t>
            </a:r>
          </a:p>
          <a:p>
            <a:pPr lvl="1"/>
            <a:r>
              <a:rPr lang="en-US" sz="1600" dirty="0"/>
              <a:t>'test4.txt’: [0, '/EECS767/</a:t>
            </a:r>
            <a:r>
              <a:rPr lang="en-US" sz="1600" dirty="0" err="1"/>
              <a:t>FiniteLoopSE</a:t>
            </a:r>
            <a:r>
              <a:rPr lang="en-US" sz="1600" dirty="0"/>
              <a:t>/test4.txt', '</a:t>
            </a:r>
            <a:r>
              <a:rPr lang="en-US" sz="1600" dirty="0" err="1"/>
              <a:t>no_url</a:t>
            </a:r>
            <a:r>
              <a:rPr lang="en-US" sz="1600" dirty="0"/>
              <a:t>’],</a:t>
            </a:r>
          </a:p>
          <a:p>
            <a:pPr lvl="1"/>
            <a:r>
              <a:rPr lang="en-US" sz="1600" dirty="0"/>
              <a:t>'test2.txt’: [1, '/EECS767/</a:t>
            </a:r>
            <a:r>
              <a:rPr lang="en-US" sz="1600" dirty="0" err="1"/>
              <a:t>FiniteLoopSE</a:t>
            </a:r>
            <a:r>
              <a:rPr lang="en-US" sz="1600" dirty="0"/>
              <a:t>/test2.txt', '</a:t>
            </a:r>
            <a:r>
              <a:rPr lang="en-US" sz="1600" dirty="0" err="1"/>
              <a:t>no_url</a:t>
            </a:r>
            <a:r>
              <a:rPr lang="en-US" sz="1600" dirty="0"/>
              <a:t>']</a:t>
            </a:r>
          </a:p>
          <a:p>
            <a:r>
              <a:rPr lang="en-US" sz="1600" dirty="0"/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FA8111-B0E0-C64A-BEF6-487D0113139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764696" y="5423116"/>
            <a:ext cx="61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E916D6-4BF5-3B47-B496-094B0985825C}"/>
              </a:ext>
            </a:extLst>
          </p:cNvPr>
          <p:cNvSpPr txBox="1"/>
          <p:nvPr/>
        </p:nvSpPr>
        <p:spPr>
          <a:xfrm>
            <a:off x="3648947" y="6115612"/>
            <a:ext cx="545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Convert dictionary to sorted array of dictionaries based on Document ID for look up</a:t>
            </a:r>
          </a:p>
        </p:txBody>
      </p:sp>
    </p:spTree>
    <p:extLst>
      <p:ext uri="{BB962C8B-B14F-4D97-AF65-F5344CB8AC3E}">
        <p14:creationId xmlns:p14="http://schemas.microsoft.com/office/powerpoint/2010/main" val="212189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407D-63C1-5441-A8E4-CE5769EF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Output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05722-ED9F-2E46-891E-011B063F74A0}"/>
              </a:ext>
            </a:extLst>
          </p:cNvPr>
          <p:cNvSpPr txBox="1"/>
          <p:nvPr/>
        </p:nvSpPr>
        <p:spPr>
          <a:xfrm>
            <a:off x="370616" y="1690688"/>
            <a:ext cx="4353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docVector</a:t>
            </a:r>
            <a:r>
              <a:rPr lang="en-US" sz="1600" dirty="0">
                <a:solidFill>
                  <a:srgbClr val="00B050"/>
                </a:solidFill>
              </a:rPr>
              <a:t> = [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[0.356, 0.858, 0.0, 0.0, 0.0, 0.0, 0.0, 0.356], 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[0.118, 0.0, 0.57, 0.0, 0.0, 0.0, 0.805, 0.118], 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[0.27, 0.0, 0.0, 0.0, 0.65, 0.65, 0.0, 0.27], 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[0.0, 0.378, 0.0, 0.755, 0.378, 0.378, 0.0, 0.0]</a:t>
            </a:r>
          </a:p>
          <a:p>
            <a:r>
              <a:rPr lang="en-US" sz="1600" dirty="0">
                <a:solidFill>
                  <a:srgbClr val="00B050"/>
                </a:solidFill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66B6B-9C9D-B347-816B-75482169052D}"/>
              </a:ext>
            </a:extLst>
          </p:cNvPr>
          <p:cNvSpPr txBox="1"/>
          <p:nvPr/>
        </p:nvSpPr>
        <p:spPr>
          <a:xfrm>
            <a:off x="370616" y="5288340"/>
            <a:ext cx="6961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doc_key</a:t>
            </a:r>
            <a:r>
              <a:rPr lang="en-US" sz="1600" dirty="0">
                <a:solidFill>
                  <a:schemeClr val="accent1"/>
                </a:solidFill>
              </a:rPr>
              <a:t> = [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{'test4.txt': [0, '/home/terrapin/EECS767/</a:t>
            </a:r>
            <a:r>
              <a:rPr lang="en-US" sz="1600" dirty="0" err="1">
                <a:solidFill>
                  <a:schemeClr val="accent1"/>
                </a:solidFill>
              </a:rPr>
              <a:t>FiniteLoopSE</a:t>
            </a:r>
            <a:r>
              <a:rPr lang="en-US" sz="1600" dirty="0">
                <a:solidFill>
                  <a:schemeClr val="accent1"/>
                </a:solidFill>
              </a:rPr>
              <a:t>/test4.txt', '</a:t>
            </a:r>
            <a:r>
              <a:rPr lang="en-US" sz="1600" dirty="0" err="1">
                <a:solidFill>
                  <a:schemeClr val="accent1"/>
                </a:solidFill>
              </a:rPr>
              <a:t>no_url</a:t>
            </a:r>
            <a:r>
              <a:rPr lang="en-US" sz="1600" dirty="0">
                <a:solidFill>
                  <a:schemeClr val="accent1"/>
                </a:solidFill>
              </a:rPr>
              <a:t>']}, {'test2.txt': [1, '/home/terrapin/EECS767/</a:t>
            </a:r>
            <a:r>
              <a:rPr lang="en-US" sz="1600" dirty="0" err="1">
                <a:solidFill>
                  <a:schemeClr val="accent1"/>
                </a:solidFill>
              </a:rPr>
              <a:t>FiniteLoopSE</a:t>
            </a:r>
            <a:r>
              <a:rPr lang="en-US" sz="1600" dirty="0">
                <a:solidFill>
                  <a:schemeClr val="accent1"/>
                </a:solidFill>
              </a:rPr>
              <a:t>/test2.txt', '</a:t>
            </a:r>
            <a:r>
              <a:rPr lang="en-US" sz="1600" dirty="0" err="1">
                <a:solidFill>
                  <a:schemeClr val="accent1"/>
                </a:solidFill>
              </a:rPr>
              <a:t>no_url</a:t>
            </a:r>
            <a:r>
              <a:rPr lang="en-US" sz="1600" dirty="0">
                <a:solidFill>
                  <a:schemeClr val="accent1"/>
                </a:solidFill>
              </a:rPr>
              <a:t>']}, {'test3.txt': [2, '/home/terrapin/EECS767/</a:t>
            </a:r>
            <a:r>
              <a:rPr lang="en-US" sz="1600" dirty="0" err="1">
                <a:solidFill>
                  <a:schemeClr val="accent1"/>
                </a:solidFill>
              </a:rPr>
              <a:t>FiniteLoopSE</a:t>
            </a:r>
            <a:r>
              <a:rPr lang="en-US" sz="1600" dirty="0">
                <a:solidFill>
                  <a:schemeClr val="accent1"/>
                </a:solidFill>
              </a:rPr>
              <a:t>/test3.txt', '</a:t>
            </a:r>
            <a:r>
              <a:rPr lang="en-US" sz="1600" dirty="0" err="1">
                <a:solidFill>
                  <a:schemeClr val="accent1"/>
                </a:solidFill>
              </a:rPr>
              <a:t>no_url</a:t>
            </a:r>
            <a:r>
              <a:rPr lang="en-US" sz="1600" dirty="0">
                <a:solidFill>
                  <a:schemeClr val="accent1"/>
                </a:solidFill>
              </a:rPr>
              <a:t>']}, {'test1.txt': [3, '/home/terrapin/EECS767/</a:t>
            </a:r>
            <a:r>
              <a:rPr lang="en-US" sz="1600" dirty="0" err="1">
                <a:solidFill>
                  <a:schemeClr val="accent1"/>
                </a:solidFill>
              </a:rPr>
              <a:t>FiniteLoopSE</a:t>
            </a:r>
            <a:r>
              <a:rPr lang="en-US" sz="1600" dirty="0">
                <a:solidFill>
                  <a:schemeClr val="accent1"/>
                </a:solidFill>
              </a:rPr>
              <a:t>/test1.txt', '</a:t>
            </a:r>
            <a:r>
              <a:rPr lang="en-US" sz="1600" dirty="0" err="1">
                <a:solidFill>
                  <a:schemeClr val="accent1"/>
                </a:solidFill>
              </a:rPr>
              <a:t>no_url</a:t>
            </a:r>
            <a:r>
              <a:rPr lang="en-US" sz="1600" dirty="0">
                <a:solidFill>
                  <a:schemeClr val="accent1"/>
                </a:solidFill>
              </a:rPr>
              <a:t>’]}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9BFF0-9023-4943-A832-C5E4253974D8}"/>
              </a:ext>
            </a:extLst>
          </p:cNvPr>
          <p:cNvSpPr txBox="1"/>
          <p:nvPr/>
        </p:nvSpPr>
        <p:spPr>
          <a:xfrm>
            <a:off x="9067491" y="1863181"/>
            <a:ext cx="2286309" cy="184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title_map</a:t>
            </a:r>
            <a:r>
              <a:rPr lang="en-US" sz="1600" dirty="0"/>
              <a:t> = {</a:t>
            </a:r>
          </a:p>
          <a:p>
            <a:pPr lvl="1"/>
            <a:r>
              <a:rPr lang="en-US" sz="1600" dirty="0"/>
              <a:t>test1.txt: ‘Test 1’,</a:t>
            </a:r>
          </a:p>
          <a:p>
            <a:pPr lvl="1"/>
            <a:r>
              <a:rPr lang="en-US" sz="1600" dirty="0"/>
              <a:t>test2.txt: ‘Test 2’,</a:t>
            </a:r>
          </a:p>
          <a:p>
            <a:pPr lvl="1"/>
            <a:r>
              <a:rPr lang="en-US" sz="1600" dirty="0"/>
              <a:t>test3.txt: ‘Test 3’,</a:t>
            </a:r>
          </a:p>
          <a:p>
            <a:pPr lvl="1"/>
            <a:r>
              <a:rPr lang="en-US" sz="1600" dirty="0"/>
              <a:t>test4.txt: ‘Test 4’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F9932-2B48-D547-9681-3781FA3CDDEC}"/>
              </a:ext>
            </a:extLst>
          </p:cNvPr>
          <p:cNvSpPr txBox="1"/>
          <p:nvPr/>
        </p:nvSpPr>
        <p:spPr>
          <a:xfrm>
            <a:off x="2547508" y="2997072"/>
            <a:ext cx="3181477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proxDict</a:t>
            </a:r>
            <a:r>
              <a:rPr lang="en-US" sz="1600" dirty="0">
                <a:solidFill>
                  <a:schemeClr val="accent1"/>
                </a:solidFill>
              </a:rPr>
              <a:t> = {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‘gold’: { 2: [2], 3: [2] },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‘shipment’: { 2: [0], 3: [0] ],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’</a:t>
            </a:r>
            <a:r>
              <a:rPr lang="en-US" sz="1600" dirty="0" err="1">
                <a:solidFill>
                  <a:schemeClr val="accent1"/>
                </a:solidFill>
              </a:rPr>
              <a:t>deliveri</a:t>
            </a:r>
            <a:r>
              <a:rPr lang="en-US" sz="1600" dirty="0">
                <a:solidFill>
                  <a:schemeClr val="accent1"/>
                </a:solidFill>
              </a:rPr>
              <a:t>’: { 1; [0] },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‘</a:t>
            </a:r>
            <a:r>
              <a:rPr lang="en-US" sz="1600" dirty="0" err="1">
                <a:solidFill>
                  <a:schemeClr val="accent1"/>
                </a:solidFill>
              </a:rPr>
              <a:t>damag</a:t>
            </a:r>
            <a:r>
              <a:rPr lang="en-US" sz="1600" dirty="0">
                <a:solidFill>
                  <a:schemeClr val="accent1"/>
                </a:solidFill>
              </a:rPr>
              <a:t>’: { 0: [2], 3: [2] }, ‘silver’: { 1: [1,3] },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‘fire’: {3: [3] },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‘truck’: {0: [0], 1: [4], 2: [3] },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’</a:t>
            </a:r>
            <a:r>
              <a:rPr lang="en-US" sz="1600" dirty="0" err="1">
                <a:solidFill>
                  <a:schemeClr val="accent1"/>
                </a:solidFill>
              </a:rPr>
              <a:t>arriv</a:t>
            </a:r>
            <a:r>
              <a:rPr lang="en-US" sz="1600" dirty="0">
                <a:solidFill>
                  <a:schemeClr val="accent1"/>
                </a:solidFill>
              </a:rPr>
              <a:t>’: {0: [1], 1: [2], 3: [2] }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AE921-E054-A845-AB8A-864AE877C3BB}"/>
              </a:ext>
            </a:extLst>
          </p:cNvPr>
          <p:cNvSpPr txBox="1"/>
          <p:nvPr/>
        </p:nvSpPr>
        <p:spPr>
          <a:xfrm>
            <a:off x="7332475" y="4204056"/>
            <a:ext cx="3900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termDict</a:t>
            </a:r>
            <a:r>
              <a:rPr lang="en-US" sz="1600" dirty="0">
                <a:solidFill>
                  <a:schemeClr val="accent1"/>
                </a:solidFill>
              </a:rPr>
              <a:t> = {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'gold': [[2, 0.65], [3,0.378]],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'shipment': [[2, 0.65], [3, 0.378]],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</a:t>
            </a:r>
            <a:r>
              <a:rPr lang="en-US" sz="1600" dirty="0" err="1">
                <a:solidFill>
                  <a:schemeClr val="accent1"/>
                </a:solidFill>
              </a:rPr>
              <a:t>deliveri</a:t>
            </a:r>
            <a:r>
              <a:rPr lang="en-US" sz="1600" dirty="0">
                <a:solidFill>
                  <a:schemeClr val="accent1"/>
                </a:solidFill>
              </a:rPr>
              <a:t>': [[1, 0.57]],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</a:t>
            </a:r>
            <a:r>
              <a:rPr lang="en-US" sz="1600" dirty="0" err="1">
                <a:solidFill>
                  <a:schemeClr val="accent1"/>
                </a:solidFill>
              </a:rPr>
              <a:t>damag</a:t>
            </a:r>
            <a:r>
              <a:rPr lang="en-US" sz="1600" dirty="0">
                <a:solidFill>
                  <a:schemeClr val="accent1"/>
                </a:solidFill>
              </a:rPr>
              <a:t>’: [[0, 0.858], [3, 0.378]],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'silver': [[1, 0.805]],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'fire’: [[3, 0.755]],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'truck’: [[0, 0.356], [1, 0.118], [2, 0.27]],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</a:t>
            </a:r>
            <a:r>
              <a:rPr lang="en-US" sz="1600" dirty="0" err="1">
                <a:solidFill>
                  <a:schemeClr val="accent1"/>
                </a:solidFill>
              </a:rPr>
              <a:t>arriv</a:t>
            </a:r>
            <a:r>
              <a:rPr lang="en-US" sz="1600" dirty="0">
                <a:solidFill>
                  <a:schemeClr val="accent1"/>
                </a:solidFill>
              </a:rPr>
              <a:t>’: [[0, 0.356], [1, 0.118], [2,0.27]]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E13A0-3B70-E745-B850-DFFD1FCDBBCF}"/>
              </a:ext>
            </a:extLst>
          </p:cNvPr>
          <p:cNvSpPr txBox="1"/>
          <p:nvPr/>
        </p:nvSpPr>
        <p:spPr>
          <a:xfrm>
            <a:off x="5617582" y="1793210"/>
            <a:ext cx="31814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termIDF</a:t>
            </a:r>
            <a:r>
              <a:rPr lang="en-US" sz="1600" dirty="0">
                <a:solidFill>
                  <a:schemeClr val="accent1"/>
                </a:solidFill>
              </a:rPr>
              <a:t> = {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'gold': 0.301,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'shipment': 0.301,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</a:t>
            </a:r>
            <a:r>
              <a:rPr lang="en-US" sz="1600" dirty="0" err="1">
                <a:solidFill>
                  <a:schemeClr val="accent1"/>
                </a:solidFill>
              </a:rPr>
              <a:t>deliveri</a:t>
            </a:r>
            <a:r>
              <a:rPr lang="en-US" sz="1600" dirty="0">
                <a:solidFill>
                  <a:schemeClr val="accent1"/>
                </a:solidFill>
              </a:rPr>
              <a:t>': 0.602,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</a:t>
            </a:r>
            <a:r>
              <a:rPr lang="en-US" sz="1600" dirty="0" err="1">
                <a:solidFill>
                  <a:schemeClr val="accent1"/>
                </a:solidFill>
              </a:rPr>
              <a:t>damag</a:t>
            </a:r>
            <a:r>
              <a:rPr lang="en-US" sz="1600" dirty="0">
                <a:solidFill>
                  <a:schemeClr val="accent1"/>
                </a:solidFill>
              </a:rPr>
              <a:t>': 0.301,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'silver': 0.602,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'fire': 0.602,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'truck': 0.125,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</a:t>
            </a:r>
            <a:r>
              <a:rPr lang="en-US" sz="1600" dirty="0" err="1">
                <a:solidFill>
                  <a:schemeClr val="accent1"/>
                </a:solidFill>
              </a:rPr>
              <a:t>arriv</a:t>
            </a:r>
            <a:r>
              <a:rPr lang="en-US" sz="1600" dirty="0">
                <a:solidFill>
                  <a:schemeClr val="accent1"/>
                </a:solidFill>
              </a:rPr>
              <a:t>': 0.125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81EEF3F5-5F6C-BF48-B557-26501D443684}"/>
              </a:ext>
            </a:extLst>
          </p:cNvPr>
          <p:cNvSpPr/>
          <p:nvPr/>
        </p:nvSpPr>
        <p:spPr>
          <a:xfrm>
            <a:off x="8614611" y="3416968"/>
            <a:ext cx="2081463" cy="505327"/>
          </a:xfrm>
          <a:prstGeom prst="wedgeRectCallout">
            <a:avLst>
              <a:gd name="adj1" fmla="val -64764"/>
              <a:gd name="adj2" fmla="val 157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fix in code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90E2A589-5EFC-9345-A516-67CBB6E070FA}"/>
              </a:ext>
            </a:extLst>
          </p:cNvPr>
          <p:cNvSpPr/>
          <p:nvPr/>
        </p:nvSpPr>
        <p:spPr>
          <a:xfrm>
            <a:off x="650493" y="3768142"/>
            <a:ext cx="2081463" cy="505327"/>
          </a:xfrm>
          <a:prstGeom prst="wedgeRectCallout">
            <a:avLst>
              <a:gd name="adj1" fmla="val 63208"/>
              <a:gd name="adj2" fmla="val 86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fix in code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7B214991-372C-6644-A7A4-521268142C37}"/>
              </a:ext>
            </a:extLst>
          </p:cNvPr>
          <p:cNvSpPr/>
          <p:nvPr/>
        </p:nvSpPr>
        <p:spPr>
          <a:xfrm>
            <a:off x="7290837" y="1017115"/>
            <a:ext cx="2081463" cy="505327"/>
          </a:xfrm>
          <a:prstGeom prst="wedgeRectCallout">
            <a:avLst>
              <a:gd name="adj1" fmla="val -64764"/>
              <a:gd name="adj2" fmla="val 157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fix in code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5B5DBB29-6860-764F-83D3-B83DE12075BD}"/>
              </a:ext>
            </a:extLst>
          </p:cNvPr>
          <p:cNvSpPr/>
          <p:nvPr/>
        </p:nvSpPr>
        <p:spPr>
          <a:xfrm>
            <a:off x="3401903" y="1360419"/>
            <a:ext cx="2081463" cy="505327"/>
          </a:xfrm>
          <a:prstGeom prst="wedgeRectCallout">
            <a:avLst>
              <a:gd name="adj1" fmla="val -138432"/>
              <a:gd name="adj2" fmla="val 603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Processing Artifact</a:t>
            </a:r>
          </a:p>
        </p:txBody>
      </p:sp>
    </p:spTree>
    <p:extLst>
      <p:ext uri="{BB962C8B-B14F-4D97-AF65-F5344CB8AC3E}">
        <p14:creationId xmlns:p14="http://schemas.microsoft.com/office/powerpoint/2010/main" val="393139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9CAF71B1-7746-5743-8408-196DC98508F9}"/>
              </a:ext>
            </a:extLst>
          </p:cNvPr>
          <p:cNvSpPr txBox="1"/>
          <p:nvPr/>
        </p:nvSpPr>
        <p:spPr>
          <a:xfrm>
            <a:off x="991343" y="3351541"/>
            <a:ext cx="22399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termIDF</a:t>
            </a:r>
            <a:r>
              <a:rPr lang="en-US" sz="1600" dirty="0">
                <a:solidFill>
                  <a:schemeClr val="accent1"/>
                </a:solidFill>
              </a:rPr>
              <a:t> = {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'gold': 0.301,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'shipment': 0.301,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</a:t>
            </a:r>
            <a:r>
              <a:rPr lang="en-US" sz="1600" dirty="0" err="1">
                <a:solidFill>
                  <a:schemeClr val="accent1"/>
                </a:solidFill>
              </a:rPr>
              <a:t>deliveri</a:t>
            </a:r>
            <a:r>
              <a:rPr lang="en-US" sz="1600" dirty="0">
                <a:solidFill>
                  <a:schemeClr val="accent1"/>
                </a:solidFill>
              </a:rPr>
              <a:t>': 0.602,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</a:t>
            </a:r>
            <a:r>
              <a:rPr lang="en-US" sz="1600" dirty="0" err="1">
                <a:solidFill>
                  <a:schemeClr val="accent1"/>
                </a:solidFill>
              </a:rPr>
              <a:t>damag</a:t>
            </a:r>
            <a:r>
              <a:rPr lang="en-US" sz="1600" dirty="0">
                <a:solidFill>
                  <a:schemeClr val="accent1"/>
                </a:solidFill>
              </a:rPr>
              <a:t>': 0.301,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'silver': 0.602,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'fire': 0.602,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'truck': 0.125,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</a:t>
            </a:r>
            <a:r>
              <a:rPr lang="en-US" sz="1600" dirty="0" err="1">
                <a:solidFill>
                  <a:schemeClr val="accent1"/>
                </a:solidFill>
              </a:rPr>
              <a:t>arriv</a:t>
            </a:r>
            <a:r>
              <a:rPr lang="en-US" sz="1600" dirty="0">
                <a:solidFill>
                  <a:schemeClr val="accent1"/>
                </a:solidFill>
              </a:rPr>
              <a:t>': 0.125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E8E85-F667-EC4B-9BE9-E693C0A3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to Corpus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A63FC-1FAA-4448-A58C-9AE7E503ACC0}"/>
              </a:ext>
            </a:extLst>
          </p:cNvPr>
          <p:cNvSpPr txBox="1"/>
          <p:nvPr/>
        </p:nvSpPr>
        <p:spPr>
          <a:xfrm>
            <a:off x="205207" y="1922201"/>
            <a:ext cx="239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query = [ silver, and, gold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EE215-B32B-5C49-8B29-D4BB00DB3588}"/>
              </a:ext>
            </a:extLst>
          </p:cNvPr>
          <p:cNvSpPr txBox="1"/>
          <p:nvPr/>
        </p:nvSpPr>
        <p:spPr>
          <a:xfrm>
            <a:off x="3178866" y="1922201"/>
            <a:ext cx="1994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query = [ silver, gold 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91CB21-3620-7041-8947-3F9521881714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598235" y="2091478"/>
            <a:ext cx="580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F6988A-20DB-DB43-AF81-131B0DDCC968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1750300" y="2212551"/>
            <a:ext cx="2828315" cy="140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D021E4-A953-E64F-BAEE-590CCC438D23}"/>
              </a:ext>
            </a:extLst>
          </p:cNvPr>
          <p:cNvSpPr/>
          <p:nvPr/>
        </p:nvSpPr>
        <p:spPr>
          <a:xfrm>
            <a:off x="4511842" y="1943351"/>
            <a:ext cx="455953" cy="315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F46833-1589-0348-8632-D4E01FF34990}"/>
              </a:ext>
            </a:extLst>
          </p:cNvPr>
          <p:cNvSpPr/>
          <p:nvPr/>
        </p:nvSpPr>
        <p:spPr>
          <a:xfrm>
            <a:off x="1522323" y="3621561"/>
            <a:ext cx="455953" cy="315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3AFE4-81D1-C949-823D-844ECB8300DD}"/>
              </a:ext>
            </a:extLst>
          </p:cNvPr>
          <p:cNvSpPr txBox="1"/>
          <p:nvPr/>
        </p:nvSpPr>
        <p:spPr>
          <a:xfrm>
            <a:off x="2808179" y="3357132"/>
            <a:ext cx="3900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termDict</a:t>
            </a:r>
            <a:r>
              <a:rPr lang="en-US" sz="1600" dirty="0">
                <a:solidFill>
                  <a:schemeClr val="accent1"/>
                </a:solidFill>
              </a:rPr>
              <a:t> = {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'gold': [[2, 0.65], [3,0.378]],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'shipment': [[2, 0.65], [3, 0.378]],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</a:t>
            </a:r>
            <a:r>
              <a:rPr lang="en-US" sz="1600" dirty="0" err="1">
                <a:solidFill>
                  <a:schemeClr val="accent1"/>
                </a:solidFill>
              </a:rPr>
              <a:t>deliveri</a:t>
            </a:r>
            <a:r>
              <a:rPr lang="en-US" sz="1600" dirty="0">
                <a:solidFill>
                  <a:schemeClr val="accent1"/>
                </a:solidFill>
              </a:rPr>
              <a:t>': [[1, 0.57]],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</a:t>
            </a:r>
            <a:r>
              <a:rPr lang="en-US" sz="1600" dirty="0" err="1">
                <a:solidFill>
                  <a:schemeClr val="accent1"/>
                </a:solidFill>
              </a:rPr>
              <a:t>damag</a:t>
            </a:r>
            <a:r>
              <a:rPr lang="en-US" sz="1600" dirty="0">
                <a:solidFill>
                  <a:schemeClr val="accent1"/>
                </a:solidFill>
              </a:rPr>
              <a:t>’: [[0, 0.858], [3, 0.378]],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'silver': [[1, 0.805]],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'fire’: [[3, 0.755]],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'truck’: [[0, 0.356], [1, 0.118], [2, 0.27]],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'</a:t>
            </a:r>
            <a:r>
              <a:rPr lang="en-US" sz="1600" dirty="0" err="1">
                <a:solidFill>
                  <a:schemeClr val="accent1"/>
                </a:solidFill>
              </a:rPr>
              <a:t>arriv</a:t>
            </a:r>
            <a:r>
              <a:rPr lang="en-US" sz="1600" dirty="0">
                <a:solidFill>
                  <a:schemeClr val="accent1"/>
                </a:solidFill>
              </a:rPr>
              <a:t>’: [[0, 0.356], [1, 0.118], [2,0.27]]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91589E-4D3E-454D-8B8A-E153E8068615}"/>
              </a:ext>
            </a:extLst>
          </p:cNvPr>
          <p:cNvCxnSpPr>
            <a:cxnSpLocks/>
            <a:stCxn id="13" idx="4"/>
            <a:endCxn id="22" idx="0"/>
          </p:cNvCxnSpPr>
          <p:nvPr/>
        </p:nvCxnSpPr>
        <p:spPr>
          <a:xfrm flipH="1">
            <a:off x="3557551" y="2258738"/>
            <a:ext cx="1182268" cy="137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928F7BC-069D-7744-8DD5-F59D28D91B44}"/>
              </a:ext>
            </a:extLst>
          </p:cNvPr>
          <p:cNvSpPr/>
          <p:nvPr/>
        </p:nvSpPr>
        <p:spPr>
          <a:xfrm>
            <a:off x="3301091" y="3630670"/>
            <a:ext cx="512920" cy="315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97D5CF6-12B5-1E4E-A8F2-E0360155630C}"/>
              </a:ext>
            </a:extLst>
          </p:cNvPr>
          <p:cNvSpPr/>
          <p:nvPr/>
        </p:nvSpPr>
        <p:spPr>
          <a:xfrm>
            <a:off x="4298895" y="4606034"/>
            <a:ext cx="459375" cy="315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9E2C7F-6D26-4C41-AC18-100406EF2D00}"/>
              </a:ext>
            </a:extLst>
          </p:cNvPr>
          <p:cNvSpPr txBox="1"/>
          <p:nvPr/>
        </p:nvSpPr>
        <p:spPr>
          <a:xfrm>
            <a:off x="5269627" y="1360442"/>
            <a:ext cx="6961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doc_key</a:t>
            </a:r>
            <a:r>
              <a:rPr lang="en-US" sz="1600" dirty="0">
                <a:solidFill>
                  <a:schemeClr val="accent1"/>
                </a:solidFill>
              </a:rPr>
              <a:t> = [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{'test4.txt': [0, '/home/terrapin/EECS767/</a:t>
            </a:r>
            <a:r>
              <a:rPr lang="en-US" sz="1600" dirty="0" err="1">
                <a:solidFill>
                  <a:schemeClr val="accent1"/>
                </a:solidFill>
              </a:rPr>
              <a:t>FiniteLoopSE</a:t>
            </a:r>
            <a:r>
              <a:rPr lang="en-US" sz="1600" dirty="0">
                <a:solidFill>
                  <a:schemeClr val="accent1"/>
                </a:solidFill>
              </a:rPr>
              <a:t>/test4.txt', '</a:t>
            </a:r>
            <a:r>
              <a:rPr lang="en-US" sz="1600" dirty="0" err="1">
                <a:solidFill>
                  <a:schemeClr val="accent1"/>
                </a:solidFill>
              </a:rPr>
              <a:t>no_url</a:t>
            </a:r>
            <a:r>
              <a:rPr lang="en-US" sz="1600" dirty="0">
                <a:solidFill>
                  <a:schemeClr val="accent1"/>
                </a:solidFill>
              </a:rPr>
              <a:t>']}, {'test2.txt': [1, '/home/terrapin/EECS767/</a:t>
            </a:r>
            <a:r>
              <a:rPr lang="en-US" sz="1600" dirty="0" err="1">
                <a:solidFill>
                  <a:schemeClr val="accent1"/>
                </a:solidFill>
              </a:rPr>
              <a:t>FiniteLoopSE</a:t>
            </a:r>
            <a:r>
              <a:rPr lang="en-US" sz="1600" dirty="0">
                <a:solidFill>
                  <a:schemeClr val="accent1"/>
                </a:solidFill>
              </a:rPr>
              <a:t>/test2.txt', '</a:t>
            </a:r>
            <a:r>
              <a:rPr lang="en-US" sz="1600" dirty="0" err="1">
                <a:solidFill>
                  <a:schemeClr val="accent1"/>
                </a:solidFill>
              </a:rPr>
              <a:t>no_url</a:t>
            </a:r>
            <a:r>
              <a:rPr lang="en-US" sz="1600" dirty="0">
                <a:solidFill>
                  <a:schemeClr val="accent1"/>
                </a:solidFill>
              </a:rPr>
              <a:t>']}, {'test3.txt': [2, '/home/terrapin/EECS767/</a:t>
            </a:r>
            <a:r>
              <a:rPr lang="en-US" sz="1600" dirty="0" err="1">
                <a:solidFill>
                  <a:schemeClr val="accent1"/>
                </a:solidFill>
              </a:rPr>
              <a:t>FiniteLoopSE</a:t>
            </a:r>
            <a:r>
              <a:rPr lang="en-US" sz="1600" dirty="0">
                <a:solidFill>
                  <a:schemeClr val="accent1"/>
                </a:solidFill>
              </a:rPr>
              <a:t>/test3.txt', '</a:t>
            </a:r>
            <a:r>
              <a:rPr lang="en-US" sz="1600" dirty="0" err="1">
                <a:solidFill>
                  <a:schemeClr val="accent1"/>
                </a:solidFill>
              </a:rPr>
              <a:t>no_url</a:t>
            </a:r>
            <a:r>
              <a:rPr lang="en-US" sz="1600" dirty="0">
                <a:solidFill>
                  <a:schemeClr val="accent1"/>
                </a:solidFill>
              </a:rPr>
              <a:t>']}, {'test1.txt': [3, '/home/terrapin/EECS767/</a:t>
            </a:r>
            <a:r>
              <a:rPr lang="en-US" sz="1600" dirty="0" err="1">
                <a:solidFill>
                  <a:schemeClr val="accent1"/>
                </a:solidFill>
              </a:rPr>
              <a:t>FiniteLoopSE</a:t>
            </a:r>
            <a:r>
              <a:rPr lang="en-US" sz="1600" dirty="0">
                <a:solidFill>
                  <a:schemeClr val="accent1"/>
                </a:solidFill>
              </a:rPr>
              <a:t>/test1.txt', '</a:t>
            </a:r>
            <a:r>
              <a:rPr lang="en-US" sz="1600" dirty="0" err="1">
                <a:solidFill>
                  <a:schemeClr val="accent1"/>
                </a:solidFill>
              </a:rPr>
              <a:t>no_url</a:t>
            </a:r>
            <a:r>
              <a:rPr lang="en-US" sz="1600" dirty="0">
                <a:solidFill>
                  <a:schemeClr val="accent1"/>
                </a:solidFill>
              </a:rPr>
              <a:t>’]}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CD740FD-1B65-4245-AA5B-D4E6E43ACCF4}"/>
              </a:ext>
            </a:extLst>
          </p:cNvPr>
          <p:cNvSpPr/>
          <p:nvPr/>
        </p:nvSpPr>
        <p:spPr>
          <a:xfrm>
            <a:off x="3934949" y="3621561"/>
            <a:ext cx="227977" cy="315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C8D8123-E52B-EB44-A973-7F83E2382450}"/>
              </a:ext>
            </a:extLst>
          </p:cNvPr>
          <p:cNvSpPr/>
          <p:nvPr/>
        </p:nvSpPr>
        <p:spPr>
          <a:xfrm>
            <a:off x="5612539" y="2127384"/>
            <a:ext cx="1142297" cy="315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24918B-9F76-EC48-960B-FD015D8DC25E}"/>
              </a:ext>
            </a:extLst>
          </p:cNvPr>
          <p:cNvCxnSpPr>
            <a:cxnSpLocks/>
            <a:stCxn id="45" idx="4"/>
            <a:endCxn id="44" idx="7"/>
          </p:cNvCxnSpPr>
          <p:nvPr/>
        </p:nvCxnSpPr>
        <p:spPr>
          <a:xfrm flipH="1">
            <a:off x="4129540" y="2442771"/>
            <a:ext cx="2054148" cy="122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AFDC415-E2AA-314D-983F-936DD3703645}"/>
              </a:ext>
            </a:extLst>
          </p:cNvPr>
          <p:cNvSpPr/>
          <p:nvPr/>
        </p:nvSpPr>
        <p:spPr>
          <a:xfrm>
            <a:off x="6736895" y="2370618"/>
            <a:ext cx="227977" cy="315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F90E9C7-E1CF-1641-91DF-A32E77392CDB}"/>
              </a:ext>
            </a:extLst>
          </p:cNvPr>
          <p:cNvSpPr/>
          <p:nvPr/>
        </p:nvSpPr>
        <p:spPr>
          <a:xfrm>
            <a:off x="4002621" y="5086393"/>
            <a:ext cx="253069" cy="3100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43D7EA-616B-0944-9B5E-1BC4C62A524E}"/>
              </a:ext>
            </a:extLst>
          </p:cNvPr>
          <p:cNvSpPr txBox="1"/>
          <p:nvPr/>
        </p:nvSpPr>
        <p:spPr>
          <a:xfrm>
            <a:off x="7913412" y="2781186"/>
            <a:ext cx="31814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proxDict</a:t>
            </a:r>
            <a:r>
              <a:rPr lang="en-US" sz="1600" dirty="0">
                <a:solidFill>
                  <a:schemeClr val="accent1"/>
                </a:solidFill>
              </a:rPr>
              <a:t> = {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‘gold’: { 2: [2], 3: [2] },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‘shipment’: { 2: [0], 3: [0] ],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’</a:t>
            </a:r>
            <a:r>
              <a:rPr lang="en-US" sz="1600" dirty="0" err="1">
                <a:solidFill>
                  <a:schemeClr val="accent1"/>
                </a:solidFill>
              </a:rPr>
              <a:t>deliveri</a:t>
            </a:r>
            <a:r>
              <a:rPr lang="en-US" sz="1600" dirty="0">
                <a:solidFill>
                  <a:schemeClr val="accent1"/>
                </a:solidFill>
              </a:rPr>
              <a:t>’: { 1; [0] },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‘</a:t>
            </a:r>
            <a:r>
              <a:rPr lang="en-US" sz="1600" dirty="0" err="1">
                <a:solidFill>
                  <a:schemeClr val="accent1"/>
                </a:solidFill>
              </a:rPr>
              <a:t>damag</a:t>
            </a:r>
            <a:r>
              <a:rPr lang="en-US" sz="1600" dirty="0">
                <a:solidFill>
                  <a:schemeClr val="accent1"/>
                </a:solidFill>
              </a:rPr>
              <a:t>’: { 0: [2], 3: [2] }, ‘silver’: { 1: [1,3] },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‘fire’: {3: [3] },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‘truck’: {0: [0], 1: [4], 2: [3] },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’</a:t>
            </a:r>
            <a:r>
              <a:rPr lang="en-US" sz="1600" dirty="0" err="1">
                <a:solidFill>
                  <a:schemeClr val="accent1"/>
                </a:solidFill>
              </a:rPr>
              <a:t>arriv</a:t>
            </a:r>
            <a:r>
              <a:rPr lang="en-US" sz="1600" dirty="0">
                <a:solidFill>
                  <a:schemeClr val="accent1"/>
                </a:solidFill>
              </a:rPr>
              <a:t>’: {0: [1], 1: [2], 3: [2] }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D51DE04-B9CF-A140-8669-9B8F68BEF4C4}"/>
              </a:ext>
            </a:extLst>
          </p:cNvPr>
          <p:cNvSpPr/>
          <p:nvPr/>
        </p:nvSpPr>
        <p:spPr>
          <a:xfrm flipH="1">
            <a:off x="8454025" y="3055234"/>
            <a:ext cx="437933" cy="315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175C18-BF79-A84A-B9C0-BFB0D8260236}"/>
              </a:ext>
            </a:extLst>
          </p:cNvPr>
          <p:cNvCxnSpPr>
            <a:cxnSpLocks/>
            <a:stCxn id="13" idx="4"/>
            <a:endCxn id="51" idx="2"/>
          </p:cNvCxnSpPr>
          <p:nvPr/>
        </p:nvCxnSpPr>
        <p:spPr>
          <a:xfrm>
            <a:off x="4739819" y="2258738"/>
            <a:ext cx="4152139" cy="95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2DC2DE1-291B-334E-B7E5-9CA6988A66A0}"/>
              </a:ext>
            </a:extLst>
          </p:cNvPr>
          <p:cNvSpPr/>
          <p:nvPr/>
        </p:nvSpPr>
        <p:spPr>
          <a:xfrm flipH="1">
            <a:off x="9088995" y="4511478"/>
            <a:ext cx="182590" cy="3026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6341B7-879A-874B-B44D-4B4FCF341550}"/>
              </a:ext>
            </a:extLst>
          </p:cNvPr>
          <p:cNvCxnSpPr>
            <a:cxnSpLocks/>
            <a:stCxn id="59" idx="6"/>
            <a:endCxn id="61" idx="6"/>
          </p:cNvCxnSpPr>
          <p:nvPr/>
        </p:nvCxnSpPr>
        <p:spPr>
          <a:xfrm flipH="1">
            <a:off x="4255690" y="4662804"/>
            <a:ext cx="4833305" cy="57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5C96B36-8658-354E-B4BF-BFAE22F09761}"/>
              </a:ext>
            </a:extLst>
          </p:cNvPr>
          <p:cNvSpPr txBox="1"/>
          <p:nvPr/>
        </p:nvSpPr>
        <p:spPr>
          <a:xfrm>
            <a:off x="8672991" y="5177546"/>
            <a:ext cx="2286309" cy="184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title_map</a:t>
            </a:r>
            <a:r>
              <a:rPr lang="en-US" sz="1600" dirty="0"/>
              <a:t> = {</a:t>
            </a:r>
          </a:p>
          <a:p>
            <a:pPr lvl="1"/>
            <a:r>
              <a:rPr lang="en-US" sz="1600" dirty="0"/>
              <a:t>test1.txt: ‘Test 1’,</a:t>
            </a:r>
          </a:p>
          <a:p>
            <a:pPr lvl="1"/>
            <a:r>
              <a:rPr lang="en-US" sz="1600" dirty="0"/>
              <a:t>test2.txt: ‘Test 2’,</a:t>
            </a:r>
          </a:p>
          <a:p>
            <a:pPr lvl="1"/>
            <a:r>
              <a:rPr lang="en-US" sz="1600" dirty="0"/>
              <a:t>test3.txt: ‘Test 3’,</a:t>
            </a:r>
          </a:p>
          <a:p>
            <a:pPr lvl="1"/>
            <a:r>
              <a:rPr lang="en-US" sz="1600" dirty="0"/>
              <a:t>test4.txt: ‘Test 4’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DA08B1A-2D04-7D49-8DF9-AF5C82BE934E}"/>
              </a:ext>
            </a:extLst>
          </p:cNvPr>
          <p:cNvSpPr/>
          <p:nvPr/>
        </p:nvSpPr>
        <p:spPr>
          <a:xfrm>
            <a:off x="8933001" y="5447139"/>
            <a:ext cx="1142297" cy="315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E27ED7-4F2C-9340-9E89-C01204E49544}"/>
              </a:ext>
            </a:extLst>
          </p:cNvPr>
          <p:cNvCxnSpPr>
            <a:cxnSpLocks/>
            <a:stCxn id="45" idx="4"/>
            <a:endCxn id="72" idx="2"/>
          </p:cNvCxnSpPr>
          <p:nvPr/>
        </p:nvCxnSpPr>
        <p:spPr>
          <a:xfrm>
            <a:off x="6183688" y="2442771"/>
            <a:ext cx="2749313" cy="316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73FADF5-7098-C74F-8782-C7370DE487F3}"/>
              </a:ext>
            </a:extLst>
          </p:cNvPr>
          <p:cNvSpPr/>
          <p:nvPr/>
        </p:nvSpPr>
        <p:spPr>
          <a:xfrm>
            <a:off x="3299260" y="2923801"/>
            <a:ext cx="1323474" cy="409074"/>
          </a:xfrm>
          <a:prstGeom prst="wedgeRectCallout">
            <a:avLst>
              <a:gd name="adj1" fmla="val -106287"/>
              <a:gd name="adj2" fmla="val 21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Term IDF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628D9EB-1010-564E-AC55-D1B384471C99}"/>
              </a:ext>
            </a:extLst>
          </p:cNvPr>
          <p:cNvSpPr/>
          <p:nvPr/>
        </p:nvSpPr>
        <p:spPr>
          <a:xfrm>
            <a:off x="633075" y="2695579"/>
            <a:ext cx="1965160" cy="409074"/>
          </a:xfrm>
          <a:prstGeom prst="wedgeRectCallout">
            <a:avLst>
              <a:gd name="adj1" fmla="val 66310"/>
              <a:gd name="adj2" fmla="val -187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Ingest Tokenizer</a:t>
            </a:r>
          </a:p>
        </p:txBody>
      </p: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32AACDC3-2A16-7046-AAB7-A1F8AEAA223B}"/>
              </a:ext>
            </a:extLst>
          </p:cNvPr>
          <p:cNvSpPr/>
          <p:nvPr/>
        </p:nvSpPr>
        <p:spPr>
          <a:xfrm>
            <a:off x="5579845" y="3041982"/>
            <a:ext cx="1921699" cy="747924"/>
          </a:xfrm>
          <a:prstGeom prst="wedgeRectCallout">
            <a:avLst>
              <a:gd name="adj1" fmla="val -78142"/>
              <a:gd name="adj2" fmla="val -398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Documents containing the terms in the query</a:t>
            </a:r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851B8B88-397E-FC40-820B-EFD539B13D5D}"/>
              </a:ext>
            </a:extLst>
          </p:cNvPr>
          <p:cNvSpPr/>
          <p:nvPr/>
        </p:nvSpPr>
        <p:spPr>
          <a:xfrm>
            <a:off x="6144103" y="4026479"/>
            <a:ext cx="1663639" cy="588229"/>
          </a:xfrm>
          <a:prstGeom prst="wedgeRectCallout">
            <a:avLst>
              <a:gd name="adj1" fmla="val -135977"/>
              <a:gd name="adj2" fmla="val 663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 the Cosine Similarity</a:t>
            </a:r>
          </a:p>
        </p:txBody>
      </p:sp>
      <p:sp>
        <p:nvSpPr>
          <p:cNvPr id="57" name="Rectangular Callout 56">
            <a:extLst>
              <a:ext uri="{FF2B5EF4-FFF2-40B4-BE49-F238E27FC236}">
                <a16:creationId xmlns:a16="http://schemas.microsoft.com/office/drawing/2014/main" id="{FFB281EB-E548-204F-A2C0-39DB4D72C9DB}"/>
              </a:ext>
            </a:extLst>
          </p:cNvPr>
          <p:cNvSpPr/>
          <p:nvPr/>
        </p:nvSpPr>
        <p:spPr>
          <a:xfrm>
            <a:off x="10339587" y="3837155"/>
            <a:ext cx="1204169" cy="588229"/>
          </a:xfrm>
          <a:prstGeom prst="wedgeRectCallout">
            <a:avLst>
              <a:gd name="adj1" fmla="val -94041"/>
              <a:gd name="adj2" fmla="val -28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Grab the Proximities</a:t>
            </a:r>
          </a:p>
        </p:txBody>
      </p:sp>
    </p:spTree>
    <p:extLst>
      <p:ext uri="{BB962C8B-B14F-4D97-AF65-F5344CB8AC3E}">
        <p14:creationId xmlns:p14="http://schemas.microsoft.com/office/powerpoint/2010/main" val="364259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1981</Words>
  <Application>Microsoft Macintosh PowerPoint</Application>
  <PresentationFormat>Widescreen</PresentationFormat>
  <Paragraphs>205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Ingest Output Data Structures</vt:lpstr>
      <vt:lpstr>Processing Transformation: index -&gt; termDict </vt:lpstr>
      <vt:lpstr>Processing Transformation: proximity -&gt; proxDict and doc_key </vt:lpstr>
      <vt:lpstr>Processing Output Data Structures</vt:lpstr>
      <vt:lpstr>Query to Corpus Mapping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Andrews, Ronald L</dc:creator>
  <cp:lastModifiedBy>Andrews, Ronald L</cp:lastModifiedBy>
  <cp:revision>15</cp:revision>
  <dcterms:created xsi:type="dcterms:W3CDTF">2018-04-19T03:01:36Z</dcterms:created>
  <dcterms:modified xsi:type="dcterms:W3CDTF">2018-04-19T05:28:28Z</dcterms:modified>
</cp:coreProperties>
</file>