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58" r:id="rId4"/>
    <p:sldId id="259" r:id="rId5"/>
    <p:sldId id="262" r:id="rId6"/>
    <p:sldId id="261"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726"/>
  </p:normalViewPr>
  <p:slideViewPr>
    <p:cSldViewPr snapToGrid="0">
      <p:cViewPr varScale="1">
        <p:scale>
          <a:sx n="95" d="100"/>
          <a:sy n="95" d="100"/>
        </p:scale>
        <p:origin x="200"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2/19/25</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5597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2/19/25</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10819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2/19/25</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370975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2/19/25</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1400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2/19/25</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193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2/19/25</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3551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2/19/25</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440750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2/19/25</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098748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2/19/25</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07929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2/19/25</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861244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2/19/25</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905963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2/19/25</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264075650"/>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7B0BF3-86C3-099D-3744-55B2D90BC4FB}"/>
              </a:ext>
            </a:extLst>
          </p:cNvPr>
          <p:cNvSpPr>
            <a:spLocks noGrp="1"/>
          </p:cNvSpPr>
          <p:nvPr>
            <p:ph type="ctrTitle"/>
          </p:nvPr>
        </p:nvSpPr>
        <p:spPr>
          <a:xfrm>
            <a:off x="4983900" y="1079500"/>
            <a:ext cx="6119131" cy="2138400"/>
          </a:xfrm>
        </p:spPr>
        <p:txBody>
          <a:bodyPr>
            <a:normAutofit/>
          </a:bodyPr>
          <a:lstStyle/>
          <a:p>
            <a:r>
              <a:rPr lang="en-US" dirty="0"/>
              <a:t>Towards Transparent Crime Prediction: A Random Forest and XAI Approach</a:t>
            </a:r>
          </a:p>
        </p:txBody>
      </p:sp>
      <p:sp>
        <p:nvSpPr>
          <p:cNvPr id="3" name="Subtitle 2">
            <a:extLst>
              <a:ext uri="{FF2B5EF4-FFF2-40B4-BE49-F238E27FC236}">
                <a16:creationId xmlns:a16="http://schemas.microsoft.com/office/drawing/2014/main" id="{A00BE527-0157-8465-21E8-AEE89D861DA3}"/>
              </a:ext>
            </a:extLst>
          </p:cNvPr>
          <p:cNvSpPr>
            <a:spLocks noGrp="1"/>
          </p:cNvSpPr>
          <p:nvPr>
            <p:ph type="subTitle" idx="1"/>
          </p:nvPr>
        </p:nvSpPr>
        <p:spPr>
          <a:xfrm>
            <a:off x="4980779" y="4113213"/>
            <a:ext cx="6125372" cy="1655762"/>
          </a:xfrm>
        </p:spPr>
        <p:txBody>
          <a:bodyPr>
            <a:normAutofit/>
          </a:bodyPr>
          <a:lstStyle/>
          <a:p>
            <a:r>
              <a:rPr lang="en-US" dirty="0"/>
              <a:t>Nidhiben Patel</a:t>
            </a:r>
          </a:p>
        </p:txBody>
      </p:sp>
      <p:pic>
        <p:nvPicPr>
          <p:cNvPr id="4" name="Picture 3">
            <a:extLst>
              <a:ext uri="{FF2B5EF4-FFF2-40B4-BE49-F238E27FC236}">
                <a16:creationId xmlns:a16="http://schemas.microsoft.com/office/drawing/2014/main" id="{32FB6320-06CB-07FA-07AB-1BC62751A038}"/>
              </a:ext>
            </a:extLst>
          </p:cNvPr>
          <p:cNvPicPr>
            <a:picLocks noChangeAspect="1"/>
          </p:cNvPicPr>
          <p:nvPr/>
        </p:nvPicPr>
        <p:blipFill>
          <a:blip r:embed="rId2"/>
          <a:srcRect l="30466" r="41363"/>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555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ECCEF-36FD-E1BA-3063-51B06258BAA6}"/>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10AE856A-693D-0CD6-7CAC-ACCE19ACF457}"/>
              </a:ext>
            </a:extLst>
          </p:cNvPr>
          <p:cNvSpPr>
            <a:spLocks noGrp="1"/>
          </p:cNvSpPr>
          <p:nvPr>
            <p:ph idx="1"/>
          </p:nvPr>
        </p:nvSpPr>
        <p:spPr/>
        <p:txBody>
          <a:bodyPr/>
          <a:lstStyle/>
          <a:p>
            <a:r>
              <a:rPr lang="en-US" dirty="0"/>
              <a:t>1.https://</a:t>
            </a:r>
            <a:r>
              <a:rPr lang="en-US" dirty="0" err="1"/>
              <a:t>www.paloaltonetworks.com</a:t>
            </a:r>
            <a:r>
              <a:rPr lang="en-US" dirty="0"/>
              <a:t>/</a:t>
            </a:r>
            <a:r>
              <a:rPr lang="en-US" dirty="0" err="1"/>
              <a:t>cyberpedia</a:t>
            </a:r>
            <a:r>
              <a:rPr lang="en-US" dirty="0"/>
              <a:t>/explainable-ai#:~:text=XAI aims to make </a:t>
            </a:r>
            <a:r>
              <a:rPr lang="en-US" dirty="0" err="1"/>
              <a:t>AI,at</a:t>
            </a:r>
            <a:r>
              <a:rPr lang="en-US" dirty="0"/>
              <a:t> their decisions or predictions.</a:t>
            </a:r>
          </a:p>
          <a:p>
            <a:r>
              <a:rPr lang="en-US" dirty="0"/>
              <a:t>2. https://</a:t>
            </a:r>
            <a:r>
              <a:rPr lang="en-US" dirty="0" err="1"/>
              <a:t>www.ibm.com</a:t>
            </a:r>
            <a:r>
              <a:rPr lang="en-US" dirty="0"/>
              <a:t>/think/topics/explainable-ai</a:t>
            </a:r>
          </a:p>
          <a:p>
            <a:r>
              <a:rPr lang="en-US" dirty="0"/>
              <a:t>3.10.1016/j.ssaho.2022.100342 </a:t>
            </a:r>
          </a:p>
          <a:p>
            <a:r>
              <a:rPr lang="en-US" dirty="0"/>
              <a:t>4.10.1109/ACCESS.2023.3286344 </a:t>
            </a:r>
          </a:p>
          <a:p>
            <a:r>
              <a:rPr lang="en-US" dirty="0"/>
              <a:t>5.https://</a:t>
            </a:r>
            <a:r>
              <a:rPr lang="en-US" dirty="0" err="1"/>
              <a:t>doi.org</a:t>
            </a:r>
            <a:r>
              <a:rPr lang="en-US" dirty="0"/>
              <a:t>/10.1007/s12652-023-04530-y </a:t>
            </a:r>
          </a:p>
          <a:p>
            <a:r>
              <a:rPr lang="en-US" dirty="0"/>
              <a:t>6. Image: https://</a:t>
            </a:r>
            <a:r>
              <a:rPr lang="en-US" dirty="0" err="1"/>
              <a:t>www.markovml.com</a:t>
            </a:r>
            <a:r>
              <a:rPr lang="en-US" dirty="0"/>
              <a:t>/blog/lime-vs-</a:t>
            </a:r>
            <a:r>
              <a:rPr lang="en-US" dirty="0" err="1"/>
              <a:t>shap</a:t>
            </a:r>
            <a:endParaRPr lang="en-US" dirty="0"/>
          </a:p>
          <a:p>
            <a:endParaRPr lang="en-US" dirty="0"/>
          </a:p>
        </p:txBody>
      </p:sp>
    </p:spTree>
    <p:extLst>
      <p:ext uri="{BB962C8B-B14F-4D97-AF65-F5344CB8AC3E}">
        <p14:creationId xmlns:p14="http://schemas.microsoft.com/office/powerpoint/2010/main" val="188597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C9F62-04A9-2C14-0F54-2A8DBC3776E0}"/>
              </a:ext>
            </a:extLst>
          </p:cNvPr>
          <p:cNvSpPr>
            <a:spLocks noGrp="1"/>
          </p:cNvSpPr>
          <p:nvPr>
            <p:ph type="title"/>
          </p:nvPr>
        </p:nvSpPr>
        <p:spPr/>
        <p:txBody>
          <a:bodyPr>
            <a:normAutofit/>
          </a:bodyPr>
          <a:lstStyle/>
          <a:p>
            <a:r>
              <a:rPr lang="en-US" dirty="0"/>
              <a:t>What is XAI and why it’s important?</a:t>
            </a:r>
          </a:p>
        </p:txBody>
      </p:sp>
      <p:sp>
        <p:nvSpPr>
          <p:cNvPr id="3" name="Content Placeholder 2">
            <a:extLst>
              <a:ext uri="{FF2B5EF4-FFF2-40B4-BE49-F238E27FC236}">
                <a16:creationId xmlns:a16="http://schemas.microsoft.com/office/drawing/2014/main" id="{9A26E249-0234-54ED-81D6-8600174358BD}"/>
              </a:ext>
            </a:extLst>
          </p:cNvPr>
          <p:cNvSpPr>
            <a:spLocks noGrp="1"/>
          </p:cNvSpPr>
          <p:nvPr>
            <p:ph idx="1"/>
          </p:nvPr>
        </p:nvSpPr>
        <p:spPr/>
        <p:txBody>
          <a:bodyPr/>
          <a:lstStyle/>
          <a:p>
            <a:r>
              <a:rPr lang="en-US" dirty="0"/>
              <a:t>Explainable AI (XAI) is a set of techniques and processes that make artificial intelligence (AI) systems more transparent and understandable to humans. In simpler terms, it's about making AI less of a "black box" and more of a "glass box" so we can see how it arrives at its decisions. (1)</a:t>
            </a:r>
          </a:p>
          <a:p>
            <a:r>
              <a:rPr lang="en-US" dirty="0"/>
              <a:t>XAI helps uncover hidden biases in AI models by revealing which factors are most influential in their predictions. </a:t>
            </a:r>
          </a:p>
          <a:p>
            <a:r>
              <a:rPr lang="en-US" dirty="0"/>
              <a:t>XAI makes AI systems more transparent, interpretable, and trustworthy, which is crucial for their responsible development and deployment.(2)</a:t>
            </a:r>
          </a:p>
        </p:txBody>
      </p:sp>
    </p:spTree>
    <p:extLst>
      <p:ext uri="{BB962C8B-B14F-4D97-AF65-F5344CB8AC3E}">
        <p14:creationId xmlns:p14="http://schemas.microsoft.com/office/powerpoint/2010/main" val="1410497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AE619-3E92-899B-4779-D3C9B0156E80}"/>
              </a:ext>
            </a:extLst>
          </p:cNvPr>
          <p:cNvSpPr>
            <a:spLocks noGrp="1"/>
          </p:cNvSpPr>
          <p:nvPr>
            <p:ph type="title"/>
          </p:nvPr>
        </p:nvSpPr>
        <p:spPr/>
        <p:txBody>
          <a:bodyPr>
            <a:normAutofit fontScale="90000"/>
          </a:bodyPr>
          <a:lstStyle/>
          <a:p>
            <a:r>
              <a:rPr lang="en-US" dirty="0"/>
              <a:t>Research Questions guiding the review.</a:t>
            </a:r>
          </a:p>
        </p:txBody>
      </p:sp>
      <p:sp>
        <p:nvSpPr>
          <p:cNvPr id="3" name="Content Placeholder 2">
            <a:extLst>
              <a:ext uri="{FF2B5EF4-FFF2-40B4-BE49-F238E27FC236}">
                <a16:creationId xmlns:a16="http://schemas.microsoft.com/office/drawing/2014/main" id="{E2C7CF4C-F188-DF15-5372-0557F097DC26}"/>
              </a:ext>
            </a:extLst>
          </p:cNvPr>
          <p:cNvSpPr>
            <a:spLocks noGrp="1"/>
          </p:cNvSpPr>
          <p:nvPr>
            <p:ph idx="1"/>
          </p:nvPr>
        </p:nvSpPr>
        <p:spPr/>
        <p:txBody>
          <a:bodyPr/>
          <a:lstStyle/>
          <a:p>
            <a:r>
              <a:rPr lang="en-US" dirty="0"/>
              <a:t>how to improve the transparency and interpretability of crime prediction models?</a:t>
            </a:r>
          </a:p>
          <a:p>
            <a:r>
              <a:rPr lang="en-US" dirty="0"/>
              <a:t>How does the integration of XAI techniques improve the transparency of crime prediction models?</a:t>
            </a:r>
          </a:p>
          <a:p>
            <a:r>
              <a:rPr lang="en-US" dirty="0"/>
              <a:t>What are the specific limitations of existing crime prediction models?</a:t>
            </a:r>
          </a:p>
        </p:txBody>
      </p:sp>
    </p:spTree>
    <p:extLst>
      <p:ext uri="{BB962C8B-B14F-4D97-AF65-F5344CB8AC3E}">
        <p14:creationId xmlns:p14="http://schemas.microsoft.com/office/powerpoint/2010/main" val="3029871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9EB4-1147-B0CB-1D9E-6EDBA6E8ADDA}"/>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828F47E7-F7B3-0ED9-F05D-D7BBD70791B2}"/>
              </a:ext>
            </a:extLst>
          </p:cNvPr>
          <p:cNvSpPr>
            <a:spLocks noGrp="1"/>
          </p:cNvSpPr>
          <p:nvPr>
            <p:ph idx="1"/>
          </p:nvPr>
        </p:nvSpPr>
        <p:spPr>
          <a:xfrm>
            <a:off x="1079500" y="1790700"/>
            <a:ext cx="10026650" cy="4610100"/>
          </a:xfrm>
        </p:spPr>
        <p:txBody>
          <a:bodyPr>
            <a:normAutofit fontScale="92500" lnSpcReduction="10000"/>
          </a:bodyPr>
          <a:lstStyle/>
          <a:p>
            <a:r>
              <a:rPr lang="en-US" dirty="0"/>
              <a:t>Crime Prediction Using Machine Learning and Deep Learning: A Systematic Review and Future Directions(3) 2023</a:t>
            </a:r>
          </a:p>
          <a:p>
            <a:pPr marL="702900" lvl="1" indent="-342900">
              <a:buFont typeface="Arial" panose="020B0604020202020204" pitchFamily="34" charset="0"/>
              <a:buChar char="•"/>
            </a:pPr>
            <a:r>
              <a:rPr lang="en-US" dirty="0"/>
              <a:t>This paper aims to predict crime using machine learning and deep learning techniques. It </a:t>
            </a:r>
            <a:r>
              <a:rPr lang="en-US" i="0" dirty="0"/>
              <a:t>reviews</a:t>
            </a:r>
            <a:r>
              <a:rPr lang="en-US" dirty="0"/>
              <a:t> over 150 articles to provide insights into datasets and methodologies. The goal is to enhance prediction accuracy and assist law enforcement strategies.</a:t>
            </a:r>
          </a:p>
          <a:p>
            <a:pPr marL="702900" lvl="1" indent="-342900">
              <a:buFont typeface="Arial" panose="020B0604020202020204" pitchFamily="34" charset="0"/>
              <a:buChar char="•"/>
            </a:pPr>
            <a:r>
              <a:rPr lang="en-US" dirty="0"/>
              <a:t>Covers crime analysis, spatial analysis, human behavior analysis, and social media analysis and Discusses 40 different datasets.</a:t>
            </a:r>
          </a:p>
          <a:p>
            <a:pPr marL="702900" lvl="1" indent="-342900">
              <a:buFont typeface="Arial" panose="020B0604020202020204" pitchFamily="34" charset="0"/>
              <a:buChar char="•"/>
            </a:pPr>
            <a:r>
              <a:rPr lang="en-US" dirty="0"/>
              <a:t>Limitations:</a:t>
            </a:r>
          </a:p>
          <a:p>
            <a:pPr marL="1422900" lvl="2" indent="-342900">
              <a:buFont typeface="Arial" panose="020B0604020202020204" pitchFamily="34" charset="0"/>
              <a:buChar char="•"/>
            </a:pPr>
            <a:r>
              <a:rPr lang="en-US" dirty="0"/>
              <a:t>Data quality issues</a:t>
            </a:r>
          </a:p>
          <a:p>
            <a:pPr marL="1422900" lvl="2" indent="-342900">
              <a:buFont typeface="Arial" panose="020B0604020202020204" pitchFamily="34" charset="0"/>
              <a:buChar char="•"/>
            </a:pPr>
            <a:r>
              <a:rPr lang="en-US" dirty="0"/>
              <a:t>Overfitting in some models</a:t>
            </a:r>
          </a:p>
          <a:p>
            <a:pPr marL="1422900" lvl="2" indent="-342900">
              <a:buFont typeface="Arial" panose="020B0604020202020204" pitchFamily="34" charset="0"/>
              <a:buChar char="•"/>
            </a:pPr>
            <a:r>
              <a:rPr lang="en-US" dirty="0"/>
              <a:t>Limited discussion on interpretability of deep learning models</a:t>
            </a:r>
          </a:p>
          <a:p>
            <a:pPr marL="702900"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1029362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AECFF-B8A5-CF21-A353-AE0EDB4766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5AB846-6B2B-08D0-7FCC-A9A60F31ACCF}"/>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D59B0225-FD40-24EE-E584-9CA63511B375}"/>
              </a:ext>
            </a:extLst>
          </p:cNvPr>
          <p:cNvSpPr>
            <a:spLocks noGrp="1"/>
          </p:cNvSpPr>
          <p:nvPr>
            <p:ph idx="1"/>
          </p:nvPr>
        </p:nvSpPr>
        <p:spPr>
          <a:xfrm>
            <a:off x="1079500" y="1790700"/>
            <a:ext cx="10026650" cy="4610100"/>
          </a:xfrm>
        </p:spPr>
        <p:txBody>
          <a:bodyPr>
            <a:normAutofit/>
          </a:bodyPr>
          <a:lstStyle/>
          <a:p>
            <a:r>
              <a:rPr lang="en-US" dirty="0"/>
              <a:t>Artificial Intelligence &amp; Crime Prediction: A Systematic Literature Review(4) 2022</a:t>
            </a:r>
          </a:p>
          <a:p>
            <a:r>
              <a:rPr lang="en-US" dirty="0"/>
              <a:t>Investigates AI strategies in crime prediction by reviewing 120 research papers published between 2008 and 2021. Identifies crime categories, methodologies, and techniques used, with supervised learning being the most applied..</a:t>
            </a:r>
          </a:p>
          <a:p>
            <a:pPr marL="702900" lvl="1" indent="-342900">
              <a:buFont typeface="Arial" panose="020B0604020202020204" pitchFamily="34" charset="0"/>
              <a:buChar char="•"/>
            </a:pPr>
            <a:r>
              <a:rPr lang="en-US" dirty="0"/>
              <a:t>Categorizes crime analysis types into five aspects: crime analysis, spatial analysis, human behavior analysis, social media analysis, and others.</a:t>
            </a:r>
          </a:p>
          <a:p>
            <a:pPr marL="702900" lvl="1" indent="-342900">
              <a:buFont typeface="Arial" panose="020B0604020202020204" pitchFamily="34" charset="0"/>
              <a:buChar char="•"/>
            </a:pPr>
            <a:r>
              <a:rPr lang="en-US" dirty="0"/>
              <a:t>Limitations:</a:t>
            </a:r>
          </a:p>
          <a:p>
            <a:pPr marL="1422900" lvl="2" indent="-342900">
              <a:buFont typeface="Arial" panose="020B0604020202020204" pitchFamily="34" charset="0"/>
              <a:buChar char="•"/>
            </a:pPr>
            <a:r>
              <a:rPr lang="en-US" dirty="0"/>
              <a:t>Time constraints in research</a:t>
            </a:r>
          </a:p>
          <a:p>
            <a:pPr marL="1422900" lvl="2" indent="-342900">
              <a:buFont typeface="Arial" panose="020B0604020202020204" pitchFamily="34" charset="0"/>
              <a:buChar char="•"/>
            </a:pPr>
            <a:r>
              <a:rPr lang="en-US" dirty="0"/>
              <a:t>Bias and fairness issues in models</a:t>
            </a:r>
          </a:p>
          <a:p>
            <a:pPr marL="1422900" lvl="2" indent="-342900">
              <a:buFont typeface="Arial" panose="020B0604020202020204" pitchFamily="34" charset="0"/>
              <a:buChar char="•"/>
            </a:pPr>
            <a:r>
              <a:rPr lang="en-US" dirty="0"/>
              <a:t>Data availability challenges</a:t>
            </a:r>
          </a:p>
          <a:p>
            <a:pPr marL="702900"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424470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EBE43-0105-4422-B915-571AAC0939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809AB7-DB0F-C189-938E-FB3CC03E4A8C}"/>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6DE9C616-03A4-625C-DD7F-D9DDB54D3513}"/>
              </a:ext>
            </a:extLst>
          </p:cNvPr>
          <p:cNvSpPr>
            <a:spLocks noGrp="1"/>
          </p:cNvSpPr>
          <p:nvPr>
            <p:ph idx="1"/>
          </p:nvPr>
        </p:nvSpPr>
        <p:spPr>
          <a:xfrm>
            <a:off x="1079500" y="1790700"/>
            <a:ext cx="10026650" cy="4862348"/>
          </a:xfrm>
        </p:spPr>
        <p:txBody>
          <a:bodyPr>
            <a:normAutofit fontScale="92500" lnSpcReduction="10000"/>
          </a:bodyPr>
          <a:lstStyle/>
          <a:p>
            <a:r>
              <a:rPr lang="en-US" dirty="0"/>
              <a:t>Machine Learning in Crime Prediction(5) 2023</a:t>
            </a:r>
          </a:p>
          <a:p>
            <a:pPr marL="702900" lvl="1" indent="-342900">
              <a:buFont typeface="Arial" panose="020B0604020202020204" pitchFamily="34" charset="0"/>
              <a:buChar char="•"/>
            </a:pPr>
            <a:r>
              <a:rPr lang="en-US" dirty="0"/>
              <a:t>Evaluates state-of-the-art crime prediction techniques over the last decade, discussing challenges and future work. Reviews 68 machine learning papers focusing on methodologies and datasets.</a:t>
            </a:r>
          </a:p>
          <a:p>
            <a:pPr marL="702900" lvl="1" indent="-342900">
              <a:buFont typeface="Arial" panose="020B0604020202020204" pitchFamily="34" charset="0"/>
              <a:buChar char="•"/>
            </a:pPr>
            <a:r>
              <a:rPr lang="en-US" dirty="0"/>
              <a:t>Covers crime analysis, spatial-temporal crime hotspot prediction, suspect prediction, feature selection, and social media crime prediction.</a:t>
            </a:r>
          </a:p>
          <a:p>
            <a:pPr marL="702900" lvl="1" indent="-342900">
              <a:buFont typeface="Arial" panose="020B0604020202020204" pitchFamily="34" charset="0"/>
              <a:buChar char="•"/>
            </a:pPr>
            <a:r>
              <a:rPr lang="en-US" dirty="0"/>
              <a:t>Future Directions: Recommends focusing on explainable AI, new deep learning models, unsupervised learning, developing new public datasets, cross-country models.</a:t>
            </a:r>
          </a:p>
          <a:p>
            <a:pPr marL="702900" lvl="1" indent="-342900">
              <a:buFont typeface="Arial" panose="020B0604020202020204" pitchFamily="34" charset="0"/>
              <a:buChar char="•"/>
            </a:pPr>
            <a:r>
              <a:rPr lang="en-US" dirty="0"/>
              <a:t>Limitations:</a:t>
            </a:r>
          </a:p>
          <a:p>
            <a:pPr marL="1422900" lvl="2" indent="-342900">
              <a:buFont typeface="Arial" panose="020B0604020202020204" pitchFamily="34" charset="0"/>
              <a:buChar char="•"/>
            </a:pPr>
            <a:r>
              <a:rPr lang="en-US" dirty="0"/>
              <a:t>Computational challenges and efficiency issues</a:t>
            </a:r>
          </a:p>
          <a:p>
            <a:pPr marL="1422900" lvl="2" indent="-342900">
              <a:buFont typeface="Arial" panose="020B0604020202020204" pitchFamily="34" charset="0"/>
              <a:buChar char="•"/>
            </a:pPr>
            <a:r>
              <a:rPr lang="en-US" dirty="0"/>
              <a:t>Lack of labeled data in real-world scenarios</a:t>
            </a:r>
          </a:p>
          <a:p>
            <a:pPr marL="1422900" lvl="2" indent="-342900">
              <a:buFont typeface="Arial" panose="020B0604020202020204" pitchFamily="34" charset="0"/>
              <a:buChar char="•"/>
            </a:pPr>
            <a:r>
              <a:rPr lang="en-US" dirty="0"/>
              <a:t>Limited interpretability of complex models</a:t>
            </a:r>
          </a:p>
          <a:p>
            <a:pPr marL="702900"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1515979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04895-0835-79AD-7649-C531EC00A7E4}"/>
              </a:ext>
            </a:extLst>
          </p:cNvPr>
          <p:cNvSpPr>
            <a:spLocks noGrp="1"/>
          </p:cNvSpPr>
          <p:nvPr>
            <p:ph type="title"/>
          </p:nvPr>
        </p:nvSpPr>
        <p:spPr>
          <a:xfrm>
            <a:off x="540988" y="540033"/>
            <a:ext cx="3884962" cy="1331604"/>
          </a:xfrm>
        </p:spPr>
        <p:txBody>
          <a:bodyPr anchor="b">
            <a:normAutofit/>
          </a:bodyPr>
          <a:lstStyle/>
          <a:p>
            <a:pPr algn="ctr"/>
            <a:r>
              <a:rPr lang="en-US" dirty="0"/>
              <a:t>Research Gaps and Significance</a:t>
            </a:r>
            <a:endParaRPr lang="en-US"/>
          </a:p>
        </p:txBody>
      </p:sp>
      <p:cxnSp>
        <p:nvCxnSpPr>
          <p:cNvPr id="14" name="Straight Connector 13">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3B988938-1B67-DB5B-553C-21B16AB7BA0C}"/>
              </a:ext>
            </a:extLst>
          </p:cNvPr>
          <p:cNvSpPr>
            <a:spLocks noGrp="1"/>
          </p:cNvSpPr>
          <p:nvPr>
            <p:ph idx="1"/>
          </p:nvPr>
        </p:nvSpPr>
        <p:spPr>
          <a:xfrm>
            <a:off x="540988" y="2759076"/>
            <a:ext cx="3884962" cy="3009899"/>
          </a:xfrm>
        </p:spPr>
        <p:txBody>
          <a:bodyPr>
            <a:normAutofit/>
          </a:bodyPr>
          <a:lstStyle/>
          <a:p>
            <a:r>
              <a:rPr lang="en-US" dirty="0"/>
              <a:t>Lack of Interpretability</a:t>
            </a:r>
          </a:p>
          <a:p>
            <a:r>
              <a:rPr lang="en-US" dirty="0"/>
              <a:t>Bias and Fairness</a:t>
            </a:r>
          </a:p>
          <a:p>
            <a:r>
              <a:rPr lang="en-US" dirty="0"/>
              <a:t>Robustness and Generalizability</a:t>
            </a:r>
          </a:p>
          <a:p>
            <a:endParaRPr lang="en-US" dirty="0"/>
          </a:p>
        </p:txBody>
      </p:sp>
      <p:sp>
        <p:nvSpPr>
          <p:cNvPr id="16" name="Rectangle 15">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Content Placeholder 4" descr="A diagram of a diagram of a diagram&#10;&#10;AI-generated content may be incorrect.">
            <a:extLst>
              <a:ext uri="{FF2B5EF4-FFF2-40B4-BE49-F238E27FC236}">
                <a16:creationId xmlns:a16="http://schemas.microsoft.com/office/drawing/2014/main" id="{AA667FAB-7B18-C5A2-8203-973C3ECA076A}"/>
              </a:ext>
            </a:extLst>
          </p:cNvPr>
          <p:cNvPicPr>
            <a:picLocks noChangeAspect="1"/>
          </p:cNvPicPr>
          <p:nvPr/>
        </p:nvPicPr>
        <p:blipFill>
          <a:blip r:embed="rId2"/>
          <a:stretch>
            <a:fillRect/>
          </a:stretch>
        </p:blipFill>
        <p:spPr>
          <a:xfrm>
            <a:off x="5425988" y="540032"/>
            <a:ext cx="6424141" cy="2783935"/>
          </a:xfrm>
          <a:prstGeom prst="rect">
            <a:avLst/>
          </a:prstGeom>
        </p:spPr>
      </p:pic>
    </p:spTree>
    <p:extLst>
      <p:ext uri="{BB962C8B-B14F-4D97-AF65-F5344CB8AC3E}">
        <p14:creationId xmlns:p14="http://schemas.microsoft.com/office/powerpoint/2010/main" val="5097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7BC53A-BE69-9F9F-1F13-A0DFE66F3DE2}"/>
              </a:ext>
            </a:extLst>
          </p:cNvPr>
          <p:cNvSpPr>
            <a:spLocks noGrp="1"/>
          </p:cNvSpPr>
          <p:nvPr>
            <p:ph type="title"/>
          </p:nvPr>
        </p:nvSpPr>
        <p:spPr>
          <a:xfrm>
            <a:off x="1080000" y="592787"/>
            <a:ext cx="6120000" cy="1278850"/>
          </a:xfrm>
        </p:spPr>
        <p:txBody>
          <a:bodyPr anchor="b">
            <a:normAutofit/>
          </a:bodyPr>
          <a:lstStyle/>
          <a:p>
            <a:pPr algn="ctr"/>
            <a:r>
              <a:rPr lang="en-US" dirty="0"/>
              <a:t>Goal</a:t>
            </a:r>
          </a:p>
        </p:txBody>
      </p:sp>
      <p:cxnSp>
        <p:nvCxnSpPr>
          <p:cNvPr id="21" name="Straight Connector 20">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00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2A29DD-5AD3-5928-C58A-6937C752FC00}"/>
              </a:ext>
            </a:extLst>
          </p:cNvPr>
          <p:cNvSpPr>
            <a:spLocks noGrp="1"/>
          </p:cNvSpPr>
          <p:nvPr>
            <p:ph idx="1"/>
          </p:nvPr>
        </p:nvSpPr>
        <p:spPr>
          <a:xfrm>
            <a:off x="1080000" y="2759076"/>
            <a:ext cx="6121400" cy="3009899"/>
          </a:xfrm>
        </p:spPr>
        <p:txBody>
          <a:bodyPr>
            <a:normAutofit/>
          </a:bodyPr>
          <a:lstStyle/>
          <a:p>
            <a:pPr marL="0" indent="0">
              <a:lnSpc>
                <a:spcPct val="115000"/>
              </a:lnSpc>
              <a:buNone/>
            </a:pPr>
            <a:r>
              <a:rPr lang="en-US" sz="1700"/>
              <a:t>This project aims to address these critical gaps by developing a robust and explainable crime prediction model using Random Forest and Explainable AI (XAI) techniques. By focusing on transparency, data quality, bias mitigation, and handling complex features, our project seeks to create a more reliable and ethically sound crime prediction system. This will enhance decision-making in law enforcement, build trust in AI solutions, and ultimately contribute to safer communities.</a:t>
            </a:r>
          </a:p>
        </p:txBody>
      </p:sp>
      <p:sp>
        <p:nvSpPr>
          <p:cNvPr id="23" name="Rectangle 22">
            <a:extLst>
              <a:ext uri="{FF2B5EF4-FFF2-40B4-BE49-F238E27FC236}">
                <a16:creationId xmlns:a16="http://schemas.microsoft.com/office/drawing/2014/main" id="{CE7512AD-9E2D-4DC1-B4A2-A93A51CDE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4850" y="0"/>
            <a:ext cx="3867150"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7" name="Graphic 6" descr="Head with Gears">
            <a:extLst>
              <a:ext uri="{FF2B5EF4-FFF2-40B4-BE49-F238E27FC236}">
                <a16:creationId xmlns:a16="http://schemas.microsoft.com/office/drawing/2014/main" id="{D2141DBD-0CEA-8196-F20F-58B8850786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3650" y="2045319"/>
            <a:ext cx="2767362" cy="2767362"/>
          </a:xfrm>
          <a:prstGeom prst="rect">
            <a:avLst/>
          </a:prstGeom>
        </p:spPr>
      </p:pic>
    </p:spTree>
    <p:extLst>
      <p:ext uri="{BB962C8B-B14F-4D97-AF65-F5344CB8AC3E}">
        <p14:creationId xmlns:p14="http://schemas.microsoft.com/office/powerpoint/2010/main" val="2259797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0D5AC-0B04-BA04-139D-72B1FC751413}"/>
              </a:ext>
            </a:extLst>
          </p:cNvPr>
          <p:cNvSpPr>
            <a:spLocks noGrp="1"/>
          </p:cNvSpPr>
          <p:nvPr>
            <p:ph type="title"/>
          </p:nvPr>
        </p:nvSpPr>
        <p:spPr/>
        <p:txBody>
          <a:bodyPr/>
          <a:lstStyle/>
          <a:p>
            <a:r>
              <a:rPr lang="en-US" dirty="0"/>
              <a:t>Next Steps(most likely?!)</a:t>
            </a:r>
          </a:p>
        </p:txBody>
      </p:sp>
      <p:pic>
        <p:nvPicPr>
          <p:cNvPr id="5" name="Content Placeholder 4" descr="A diagram of a data flow&#10;&#10;AI-generated content may be incorrect.">
            <a:extLst>
              <a:ext uri="{FF2B5EF4-FFF2-40B4-BE49-F238E27FC236}">
                <a16:creationId xmlns:a16="http://schemas.microsoft.com/office/drawing/2014/main" id="{A67DAC27-38B5-003B-4AD9-18B1513C32F0}"/>
              </a:ext>
            </a:extLst>
          </p:cNvPr>
          <p:cNvPicPr>
            <a:picLocks noGrp="1" noChangeAspect="1"/>
          </p:cNvPicPr>
          <p:nvPr>
            <p:ph idx="1"/>
          </p:nvPr>
        </p:nvPicPr>
        <p:blipFill>
          <a:blip r:embed="rId2"/>
          <a:stretch>
            <a:fillRect/>
          </a:stretch>
        </p:blipFill>
        <p:spPr>
          <a:xfrm>
            <a:off x="1079500" y="1845048"/>
            <a:ext cx="10026650" cy="3820153"/>
          </a:xfrm>
        </p:spPr>
      </p:pic>
    </p:spTree>
    <p:extLst>
      <p:ext uri="{BB962C8B-B14F-4D97-AF65-F5344CB8AC3E}">
        <p14:creationId xmlns:p14="http://schemas.microsoft.com/office/powerpoint/2010/main" val="2396641098"/>
      </p:ext>
    </p:extLst>
  </p:cSld>
  <p:clrMapOvr>
    <a:masterClrMapping/>
  </p:clrMapOvr>
</p:sld>
</file>

<file path=ppt/theme/theme1.xml><?xml version="1.0" encoding="utf-8"?>
<a:theme xmlns:a="http://schemas.openxmlformats.org/drawingml/2006/main" name="LeafVTI">
  <a:themeElements>
    <a:clrScheme name="AnalogousFromLightSeed_2SEEDS">
      <a:dk1>
        <a:srgbClr val="000000"/>
      </a:dk1>
      <a:lt1>
        <a:srgbClr val="FFFFFF"/>
      </a:lt1>
      <a:dk2>
        <a:srgbClr val="412C24"/>
      </a:dk2>
      <a:lt2>
        <a:srgbClr val="E2E8E7"/>
      </a:lt2>
      <a:accent1>
        <a:srgbClr val="BA7E85"/>
      </a:accent1>
      <a:accent2>
        <a:srgbClr val="C796AF"/>
      </a:accent2>
      <a:accent3>
        <a:srgbClr val="C19C8B"/>
      </a:accent3>
      <a:accent4>
        <a:srgbClr val="75ADA2"/>
      </a:accent4>
      <a:accent5>
        <a:srgbClr val="7CACB9"/>
      </a:accent5>
      <a:accent6>
        <a:srgbClr val="7E94BA"/>
      </a:accent6>
      <a:hlink>
        <a:srgbClr val="568E88"/>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357</TotalTime>
  <Words>647</Words>
  <Application>Microsoft Macintosh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 Light</vt:lpstr>
      <vt:lpstr>Rockwell Nova Light</vt:lpstr>
      <vt:lpstr>Wingdings</vt:lpstr>
      <vt:lpstr>LeafVTI</vt:lpstr>
      <vt:lpstr>Towards Transparent Crime Prediction: A Random Forest and XAI Approach</vt:lpstr>
      <vt:lpstr>What is XAI and why it’s important?</vt:lpstr>
      <vt:lpstr>Research Questions guiding the review.</vt:lpstr>
      <vt:lpstr>Literature review</vt:lpstr>
      <vt:lpstr>Literature review</vt:lpstr>
      <vt:lpstr>Literature review</vt:lpstr>
      <vt:lpstr>Research Gaps and Significance</vt:lpstr>
      <vt:lpstr>Goal</vt:lpstr>
      <vt:lpstr>Next Steps(most likely?!)</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Nidhiben Patel</dc:creator>
  <cp:lastModifiedBy>Nidhiben Patel</cp:lastModifiedBy>
  <cp:revision>1</cp:revision>
  <dcterms:created xsi:type="dcterms:W3CDTF">2025-02-19T18:26:28Z</dcterms:created>
  <dcterms:modified xsi:type="dcterms:W3CDTF">2025-02-20T00:23:43Z</dcterms:modified>
</cp:coreProperties>
</file>