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445250" cx="11430000"/>
  <p:notesSz cx="11430000" cy="6445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juBbmL+x88rZcuNc112tx/5Y7I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905375" y="483375"/>
            <a:ext cx="7620375" cy="2416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43000" y="3061475"/>
            <a:ext cx="9144000" cy="2900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1143000" y="3061475"/>
            <a:ext cx="9144000" cy="2900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905375" y="483375"/>
            <a:ext cx="7620375" cy="2416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1143000" y="3061475"/>
            <a:ext cx="9144000" cy="2900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:notes"/>
          <p:cNvSpPr/>
          <p:nvPr>
            <p:ph idx="2" type="sldImg"/>
          </p:nvPr>
        </p:nvSpPr>
        <p:spPr>
          <a:xfrm>
            <a:off x="1905375" y="483375"/>
            <a:ext cx="7620375" cy="2416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1143000" y="3061475"/>
            <a:ext cx="9144000" cy="2900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1905375" y="483375"/>
            <a:ext cx="7620375" cy="2416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143000" y="3061475"/>
            <a:ext cx="9144000" cy="2900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905375" y="483375"/>
            <a:ext cx="7620375" cy="2416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1143000" y="3061475"/>
            <a:ext cx="9144000" cy="2900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905375" y="483375"/>
            <a:ext cx="7620375" cy="2416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1143000" y="3061475"/>
            <a:ext cx="9144000" cy="2900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1905375" y="483375"/>
            <a:ext cx="7620375" cy="2416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1143000" y="3061475"/>
            <a:ext cx="9144000" cy="2900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905375" y="483375"/>
            <a:ext cx="7620375" cy="2416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1143000" y="3061475"/>
            <a:ext cx="9144000" cy="2900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905375" y="483375"/>
            <a:ext cx="7620375" cy="2416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1143000" y="3061475"/>
            <a:ext cx="9144000" cy="2900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905375" y="483375"/>
            <a:ext cx="7620375" cy="2416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1143000" y="3061475"/>
            <a:ext cx="9144000" cy="2900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905375" y="483375"/>
            <a:ext cx="7620375" cy="2416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1143000" y="3061475"/>
            <a:ext cx="9144000" cy="29003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905375" y="483375"/>
            <a:ext cx="7620375" cy="24169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/>
          <p:nvPr>
            <p:ph type="title"/>
          </p:nvPr>
        </p:nvSpPr>
        <p:spPr>
          <a:xfrm>
            <a:off x="607466" y="771302"/>
            <a:ext cx="10215067" cy="1557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50">
                <a:solidFill>
                  <a:srgbClr val="5C4E3D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607001" y="1692922"/>
            <a:ext cx="10035540" cy="3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0" type="dt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607466" y="771302"/>
            <a:ext cx="10215067" cy="1557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50">
                <a:solidFill>
                  <a:srgbClr val="5C4E3D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0" type="dt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607466" y="771302"/>
            <a:ext cx="10215067" cy="1557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50">
                <a:solidFill>
                  <a:srgbClr val="5C4E3D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2" type="body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50">
                <a:solidFill>
                  <a:srgbClr val="5C4E3D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subTitle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idx="11" type="ftr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9525"/>
            <a:ext cx="11430000" cy="6429375"/>
          </a:xfrm>
          <a:custGeom>
            <a:rect b="b" l="l" r="r" t="t"/>
            <a:pathLst>
              <a:path extrusionOk="0" h="6429375" w="11430000">
                <a:moveTo>
                  <a:pt x="11430000" y="0"/>
                </a:moveTo>
                <a:lnTo>
                  <a:pt x="0" y="0"/>
                </a:lnTo>
                <a:lnTo>
                  <a:pt x="0" y="6429375"/>
                </a:lnTo>
                <a:lnTo>
                  <a:pt x="11430000" y="6429375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D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2"/>
          <p:cNvSpPr txBox="1"/>
          <p:nvPr>
            <p:ph type="title"/>
          </p:nvPr>
        </p:nvSpPr>
        <p:spPr>
          <a:xfrm>
            <a:off x="607466" y="771302"/>
            <a:ext cx="10215067" cy="1557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50" u="none" cap="none" strike="noStrike">
                <a:solidFill>
                  <a:srgbClr val="5C4E3D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2"/>
          <p:cNvSpPr txBox="1"/>
          <p:nvPr>
            <p:ph idx="1" type="body"/>
          </p:nvPr>
        </p:nvSpPr>
        <p:spPr>
          <a:xfrm>
            <a:off x="607001" y="1692922"/>
            <a:ext cx="10035540" cy="3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2"/>
          <p:cNvSpPr txBox="1"/>
          <p:nvPr>
            <p:ph idx="10" type="dt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hyperlink" Target="mailto:nidhishsharma060504@gmail.com" TargetMode="External"/><Relationship Id="rId5" Type="http://schemas.openxmlformats.org/officeDocument/2006/relationships/hyperlink" Target="https://gamma.app/?utm_source=made-with-gamma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Relationship Id="rId4" Type="http://schemas.openxmlformats.org/officeDocument/2006/relationships/hyperlink" Target="https://gamma.app/?utm_source=made-with-gamma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hyperlink" Target="https://gamma.app/?utm_source=made-with-gamma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9.png"/><Relationship Id="rId5" Type="http://schemas.openxmlformats.org/officeDocument/2006/relationships/hyperlink" Target="https://gamma.app/?utm_source=made-with-gamma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0.png"/><Relationship Id="rId10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17.png"/><Relationship Id="rId8" Type="http://schemas.openxmlformats.org/officeDocument/2006/relationships/hyperlink" Target="https://gamma.app/?utm_source=made-with-gamma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jpg"/><Relationship Id="rId4" Type="http://schemas.openxmlformats.org/officeDocument/2006/relationships/hyperlink" Target="https://gamma.app/?utm_source=made-with-gamma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15.jpg"/><Relationship Id="rId7" Type="http://schemas.openxmlformats.org/officeDocument/2006/relationships/image" Target="../media/image12.jpg"/><Relationship Id="rId8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26.png"/><Relationship Id="rId11" Type="http://schemas.openxmlformats.org/officeDocument/2006/relationships/image" Target="../media/image16.png"/><Relationship Id="rId10" Type="http://schemas.openxmlformats.org/officeDocument/2006/relationships/image" Target="../media/image3.png"/><Relationship Id="rId9" Type="http://schemas.openxmlformats.org/officeDocument/2006/relationships/hyperlink" Target="https://gamma.app/?utm_source=made-with-gamma" TargetMode="External"/><Relationship Id="rId5" Type="http://schemas.openxmlformats.org/officeDocument/2006/relationships/image" Target="../media/image32.png"/><Relationship Id="rId6" Type="http://schemas.openxmlformats.org/officeDocument/2006/relationships/image" Target="../media/image13.png"/><Relationship Id="rId7" Type="http://schemas.openxmlformats.org/officeDocument/2006/relationships/image" Target="../media/image23.png"/><Relationship Id="rId8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hyperlink" Target="https://gamma.app/?utm_source=made-with-gamma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8.png"/><Relationship Id="rId7" Type="http://schemas.openxmlformats.org/officeDocument/2006/relationships/hyperlink" Target="https://gamma.app/?utm_source=made-with-gamma" TargetMode="External"/><Relationship Id="rId8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jpg"/><Relationship Id="rId4" Type="http://schemas.openxmlformats.org/officeDocument/2006/relationships/hyperlink" Target="https://gamma.app/?utm_source=made-with-gamma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25"/>
            <a:ext cx="4286250" cy="6429373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"/>
          <p:cNvSpPr txBox="1"/>
          <p:nvPr>
            <p:ph type="title"/>
          </p:nvPr>
        </p:nvSpPr>
        <p:spPr>
          <a:xfrm>
            <a:off x="607466" y="771302"/>
            <a:ext cx="10215067" cy="1557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">
            <a:spAutoFit/>
          </a:bodyPr>
          <a:lstStyle/>
          <a:p>
            <a:pPr indent="-1931670" lvl="0" marL="6527800" marR="5080" rtl="0" algn="l">
              <a:lnSpc>
                <a:spcPct val="1276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 Recommendation System</a:t>
            </a:r>
            <a:endParaRPr/>
          </a:p>
        </p:txBody>
      </p:sp>
      <p:sp>
        <p:nvSpPr>
          <p:cNvPr id="46" name="Google Shape;46;p1"/>
          <p:cNvSpPr txBox="1"/>
          <p:nvPr/>
        </p:nvSpPr>
        <p:spPr>
          <a:xfrm>
            <a:off x="4893716" y="3397897"/>
            <a:ext cx="3195955" cy="2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marR="5080" rtl="0" algn="l">
              <a:lnSpc>
                <a:spcPct val="135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Presented by </a:t>
            </a:r>
            <a:r>
              <a:rPr b="1" lang="en-US" sz="15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Nidhish Sharma </a:t>
            </a:r>
            <a:r>
              <a:rPr lang="en-US" sz="15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Student code : iitrprai_24082677 </a:t>
            </a:r>
            <a:r>
              <a:rPr lang="en-US" sz="1500" u="sng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nidhishsharma060504@gmail.com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Minor in AI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IIT Ropar x Masai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Module E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7" name="Google Shape;47;p1"/>
          <p:cNvGrpSpPr/>
          <p:nvPr/>
        </p:nvGrpSpPr>
        <p:grpSpPr>
          <a:xfrm>
            <a:off x="9181465" y="5857994"/>
            <a:ext cx="2159000" cy="504926"/>
            <a:chOff x="9181465" y="5857994"/>
            <a:chExt cx="2159000" cy="504926"/>
          </a:xfrm>
        </p:grpSpPr>
        <p:pic>
          <p:nvPicPr>
            <p:cNvPr id="48" name="Google Shape;48;p1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80245" y="5926073"/>
              <a:ext cx="1754504" cy="41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181465" y="5857994"/>
              <a:ext cx="2159000" cy="5049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24"/>
            <a:ext cx="114300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0"/>
          <p:cNvSpPr txBox="1"/>
          <p:nvPr>
            <p:ph type="title"/>
          </p:nvPr>
        </p:nvSpPr>
        <p:spPr>
          <a:xfrm>
            <a:off x="607466" y="2857277"/>
            <a:ext cx="5367655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&amp; Future Work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647700" y="4133850"/>
            <a:ext cx="47625" cy="47625"/>
          </a:xfrm>
          <a:custGeom>
            <a:rect b="b" l="l" r="r" t="t"/>
            <a:pathLst>
              <a:path extrusionOk="0" h="47625" w="47625">
                <a:moveTo>
                  <a:pt x="26972" y="0"/>
                </a:moveTo>
                <a:lnTo>
                  <a:pt x="20652" y="0"/>
                </a:lnTo>
                <a:lnTo>
                  <a:pt x="17616" y="596"/>
                </a:lnTo>
                <a:lnTo>
                  <a:pt x="0" y="20650"/>
                </a:lnTo>
                <a:lnTo>
                  <a:pt x="0" y="26974"/>
                </a:lnTo>
                <a:lnTo>
                  <a:pt x="20652" y="47625"/>
                </a:lnTo>
                <a:lnTo>
                  <a:pt x="26972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50"/>
                </a:lnTo>
                <a:lnTo>
                  <a:pt x="30008" y="596"/>
                </a:lnTo>
                <a:lnTo>
                  <a:pt x="26972" y="0"/>
                </a:lnTo>
                <a:close/>
              </a:path>
            </a:pathLst>
          </a:custGeom>
          <a:solidFill>
            <a:srgbClr val="4441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"/>
          <p:cNvSpPr/>
          <p:nvPr/>
        </p:nvSpPr>
        <p:spPr>
          <a:xfrm>
            <a:off x="647700" y="4438650"/>
            <a:ext cx="47625" cy="47625"/>
          </a:xfrm>
          <a:custGeom>
            <a:rect b="b" l="l" r="r" t="t"/>
            <a:pathLst>
              <a:path extrusionOk="0" h="47625" w="47625">
                <a:moveTo>
                  <a:pt x="26972" y="0"/>
                </a:moveTo>
                <a:lnTo>
                  <a:pt x="20652" y="0"/>
                </a:lnTo>
                <a:lnTo>
                  <a:pt x="17616" y="596"/>
                </a:lnTo>
                <a:lnTo>
                  <a:pt x="0" y="20650"/>
                </a:lnTo>
                <a:lnTo>
                  <a:pt x="0" y="26974"/>
                </a:lnTo>
                <a:lnTo>
                  <a:pt x="20652" y="47625"/>
                </a:lnTo>
                <a:lnTo>
                  <a:pt x="26972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50"/>
                </a:lnTo>
                <a:lnTo>
                  <a:pt x="30008" y="596"/>
                </a:lnTo>
                <a:lnTo>
                  <a:pt x="26972" y="0"/>
                </a:lnTo>
                <a:close/>
              </a:path>
            </a:pathLst>
          </a:custGeom>
          <a:solidFill>
            <a:srgbClr val="4441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"/>
          <p:cNvSpPr/>
          <p:nvPr/>
        </p:nvSpPr>
        <p:spPr>
          <a:xfrm>
            <a:off x="895350" y="4743450"/>
            <a:ext cx="47625" cy="47625"/>
          </a:xfrm>
          <a:custGeom>
            <a:rect b="b" l="l" r="r" t="t"/>
            <a:pathLst>
              <a:path extrusionOk="0" h="47625" w="47625">
                <a:moveTo>
                  <a:pt x="47625" y="23812"/>
                </a:moveTo>
                <a:lnTo>
                  <a:pt x="47625" y="26974"/>
                </a:lnTo>
                <a:lnTo>
                  <a:pt x="47019" y="30010"/>
                </a:lnTo>
                <a:lnTo>
                  <a:pt x="45813" y="32918"/>
                </a:lnTo>
                <a:lnTo>
                  <a:pt x="44603" y="35839"/>
                </a:lnTo>
                <a:lnTo>
                  <a:pt x="32926" y="45808"/>
                </a:lnTo>
                <a:lnTo>
                  <a:pt x="30008" y="47015"/>
                </a:lnTo>
                <a:lnTo>
                  <a:pt x="26972" y="47625"/>
                </a:lnTo>
                <a:lnTo>
                  <a:pt x="23812" y="47625"/>
                </a:lnTo>
                <a:lnTo>
                  <a:pt x="20652" y="47625"/>
                </a:lnTo>
                <a:lnTo>
                  <a:pt x="17616" y="47015"/>
                </a:lnTo>
                <a:lnTo>
                  <a:pt x="14698" y="45808"/>
                </a:lnTo>
                <a:lnTo>
                  <a:pt x="11781" y="44602"/>
                </a:lnTo>
                <a:lnTo>
                  <a:pt x="1811" y="32918"/>
                </a:lnTo>
                <a:lnTo>
                  <a:pt x="605" y="30010"/>
                </a:lnTo>
                <a:lnTo>
                  <a:pt x="0" y="26974"/>
                </a:lnTo>
                <a:lnTo>
                  <a:pt x="0" y="23812"/>
                </a:lnTo>
                <a:lnTo>
                  <a:pt x="0" y="20650"/>
                </a:lnTo>
                <a:lnTo>
                  <a:pt x="6974" y="6972"/>
                </a:lnTo>
                <a:lnTo>
                  <a:pt x="9207" y="4737"/>
                </a:lnTo>
                <a:lnTo>
                  <a:pt x="11781" y="3022"/>
                </a:lnTo>
                <a:lnTo>
                  <a:pt x="14698" y="1816"/>
                </a:lnTo>
                <a:lnTo>
                  <a:pt x="17616" y="596"/>
                </a:lnTo>
                <a:lnTo>
                  <a:pt x="20652" y="0"/>
                </a:lnTo>
                <a:lnTo>
                  <a:pt x="23812" y="0"/>
                </a:lnTo>
                <a:lnTo>
                  <a:pt x="26972" y="0"/>
                </a:lnTo>
                <a:lnTo>
                  <a:pt x="30008" y="596"/>
                </a:lnTo>
                <a:lnTo>
                  <a:pt x="32926" y="1816"/>
                </a:lnTo>
                <a:lnTo>
                  <a:pt x="35843" y="3022"/>
                </a:lnTo>
                <a:lnTo>
                  <a:pt x="38417" y="4737"/>
                </a:lnTo>
                <a:lnTo>
                  <a:pt x="40650" y="6972"/>
                </a:lnTo>
                <a:lnTo>
                  <a:pt x="42882" y="9207"/>
                </a:lnTo>
                <a:lnTo>
                  <a:pt x="44603" y="11785"/>
                </a:lnTo>
                <a:lnTo>
                  <a:pt x="45813" y="14693"/>
                </a:lnTo>
                <a:lnTo>
                  <a:pt x="47019" y="17614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noFill/>
          <a:ln cap="flat" cmpd="sng" w="9525">
            <a:solidFill>
              <a:srgbClr val="444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"/>
          <p:cNvSpPr/>
          <p:nvPr/>
        </p:nvSpPr>
        <p:spPr>
          <a:xfrm>
            <a:off x="895350" y="5038725"/>
            <a:ext cx="47625" cy="47625"/>
          </a:xfrm>
          <a:custGeom>
            <a:rect b="b" l="l" r="r" t="t"/>
            <a:pathLst>
              <a:path extrusionOk="0" h="47625" w="47625">
                <a:moveTo>
                  <a:pt x="47625" y="23812"/>
                </a:moveTo>
                <a:lnTo>
                  <a:pt x="47625" y="26974"/>
                </a:lnTo>
                <a:lnTo>
                  <a:pt x="47019" y="30010"/>
                </a:lnTo>
                <a:lnTo>
                  <a:pt x="45813" y="32918"/>
                </a:lnTo>
                <a:lnTo>
                  <a:pt x="44603" y="35839"/>
                </a:lnTo>
                <a:lnTo>
                  <a:pt x="42882" y="38417"/>
                </a:lnTo>
                <a:lnTo>
                  <a:pt x="40650" y="40652"/>
                </a:lnTo>
                <a:lnTo>
                  <a:pt x="38417" y="42887"/>
                </a:lnTo>
                <a:lnTo>
                  <a:pt x="35843" y="44602"/>
                </a:lnTo>
                <a:lnTo>
                  <a:pt x="32926" y="45808"/>
                </a:lnTo>
                <a:lnTo>
                  <a:pt x="30008" y="47015"/>
                </a:lnTo>
                <a:lnTo>
                  <a:pt x="26972" y="47625"/>
                </a:lnTo>
                <a:lnTo>
                  <a:pt x="23812" y="47625"/>
                </a:lnTo>
                <a:lnTo>
                  <a:pt x="20652" y="47625"/>
                </a:lnTo>
                <a:lnTo>
                  <a:pt x="17616" y="47015"/>
                </a:lnTo>
                <a:lnTo>
                  <a:pt x="14698" y="45808"/>
                </a:lnTo>
                <a:lnTo>
                  <a:pt x="11781" y="44602"/>
                </a:lnTo>
                <a:lnTo>
                  <a:pt x="9207" y="42887"/>
                </a:lnTo>
                <a:lnTo>
                  <a:pt x="6974" y="40652"/>
                </a:lnTo>
                <a:lnTo>
                  <a:pt x="4742" y="38417"/>
                </a:lnTo>
                <a:lnTo>
                  <a:pt x="3021" y="35839"/>
                </a:lnTo>
                <a:lnTo>
                  <a:pt x="1811" y="32918"/>
                </a:lnTo>
                <a:lnTo>
                  <a:pt x="605" y="30010"/>
                </a:lnTo>
                <a:lnTo>
                  <a:pt x="0" y="26974"/>
                </a:lnTo>
                <a:lnTo>
                  <a:pt x="0" y="23812"/>
                </a:lnTo>
                <a:lnTo>
                  <a:pt x="0" y="20650"/>
                </a:lnTo>
                <a:lnTo>
                  <a:pt x="6974" y="6972"/>
                </a:lnTo>
                <a:lnTo>
                  <a:pt x="9207" y="4737"/>
                </a:lnTo>
                <a:lnTo>
                  <a:pt x="11781" y="3022"/>
                </a:lnTo>
                <a:lnTo>
                  <a:pt x="14698" y="1816"/>
                </a:lnTo>
                <a:lnTo>
                  <a:pt x="17616" y="596"/>
                </a:lnTo>
                <a:lnTo>
                  <a:pt x="20652" y="0"/>
                </a:lnTo>
                <a:lnTo>
                  <a:pt x="23812" y="0"/>
                </a:lnTo>
                <a:lnTo>
                  <a:pt x="26972" y="0"/>
                </a:lnTo>
                <a:lnTo>
                  <a:pt x="30008" y="596"/>
                </a:lnTo>
                <a:lnTo>
                  <a:pt x="32926" y="1816"/>
                </a:lnTo>
                <a:lnTo>
                  <a:pt x="35843" y="3022"/>
                </a:lnTo>
                <a:lnTo>
                  <a:pt x="38417" y="4737"/>
                </a:lnTo>
                <a:lnTo>
                  <a:pt x="40650" y="6972"/>
                </a:lnTo>
                <a:lnTo>
                  <a:pt x="42882" y="9207"/>
                </a:lnTo>
                <a:lnTo>
                  <a:pt x="44603" y="11772"/>
                </a:lnTo>
                <a:lnTo>
                  <a:pt x="45813" y="14693"/>
                </a:lnTo>
                <a:lnTo>
                  <a:pt x="47019" y="17614"/>
                </a:lnTo>
                <a:lnTo>
                  <a:pt x="47625" y="20650"/>
                </a:lnTo>
                <a:lnTo>
                  <a:pt x="47625" y="23812"/>
                </a:lnTo>
                <a:close/>
              </a:path>
            </a:pathLst>
          </a:custGeom>
          <a:noFill/>
          <a:ln cap="flat" cmpd="sng" w="9525">
            <a:solidFill>
              <a:srgbClr val="444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"/>
          <p:cNvSpPr/>
          <p:nvPr/>
        </p:nvSpPr>
        <p:spPr>
          <a:xfrm>
            <a:off x="895350" y="5343526"/>
            <a:ext cx="47625" cy="47625"/>
          </a:xfrm>
          <a:custGeom>
            <a:rect b="b" l="l" r="r" t="t"/>
            <a:pathLst>
              <a:path extrusionOk="0" h="47625" w="47625">
                <a:moveTo>
                  <a:pt x="47625" y="23812"/>
                </a:moveTo>
                <a:lnTo>
                  <a:pt x="47625" y="26967"/>
                </a:lnTo>
                <a:lnTo>
                  <a:pt x="47019" y="30003"/>
                </a:lnTo>
                <a:lnTo>
                  <a:pt x="32926" y="45808"/>
                </a:lnTo>
                <a:lnTo>
                  <a:pt x="30008" y="47019"/>
                </a:lnTo>
                <a:lnTo>
                  <a:pt x="26972" y="47625"/>
                </a:lnTo>
                <a:lnTo>
                  <a:pt x="23812" y="47625"/>
                </a:lnTo>
                <a:lnTo>
                  <a:pt x="20652" y="47625"/>
                </a:lnTo>
                <a:lnTo>
                  <a:pt x="17616" y="47019"/>
                </a:lnTo>
                <a:lnTo>
                  <a:pt x="14698" y="45808"/>
                </a:lnTo>
                <a:lnTo>
                  <a:pt x="11781" y="44598"/>
                </a:lnTo>
                <a:lnTo>
                  <a:pt x="0" y="26967"/>
                </a:lnTo>
                <a:lnTo>
                  <a:pt x="0" y="23812"/>
                </a:lnTo>
                <a:lnTo>
                  <a:pt x="0" y="20651"/>
                </a:lnTo>
                <a:lnTo>
                  <a:pt x="14698" y="1811"/>
                </a:lnTo>
                <a:lnTo>
                  <a:pt x="17616" y="599"/>
                </a:lnTo>
                <a:lnTo>
                  <a:pt x="20652" y="0"/>
                </a:lnTo>
                <a:lnTo>
                  <a:pt x="23812" y="0"/>
                </a:lnTo>
                <a:lnTo>
                  <a:pt x="26972" y="0"/>
                </a:lnTo>
                <a:lnTo>
                  <a:pt x="30008" y="599"/>
                </a:lnTo>
                <a:lnTo>
                  <a:pt x="32926" y="1811"/>
                </a:lnTo>
                <a:lnTo>
                  <a:pt x="35843" y="3016"/>
                </a:lnTo>
                <a:lnTo>
                  <a:pt x="47625" y="20651"/>
                </a:lnTo>
                <a:lnTo>
                  <a:pt x="47625" y="23812"/>
                </a:lnTo>
                <a:close/>
              </a:path>
            </a:pathLst>
          </a:custGeom>
          <a:noFill/>
          <a:ln cap="flat" cmpd="sng" w="9525">
            <a:solidFill>
              <a:srgbClr val="4441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607466" y="3613753"/>
            <a:ext cx="9818370" cy="1840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The project successfully delivered a content-based movie recommendation system with an intuitive interface and accurate suggestions.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60350" marR="2146300" rtl="0" algn="l">
              <a:lnSpc>
                <a:spcPct val="1667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Learnings: Importance of thorough preprocessing and feature engineering for quality recommendations Future Improvements: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08634" marR="3935729" rtl="0" algn="l">
              <a:lnSpc>
                <a:spcPct val="161500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Integrate collaborative filtering to incorporate user preferences and ratings Enhance user interface with richer interactivity and filters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08634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Expand dataset to include more movies and multimedia features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0" name="Google Shape;190;p10"/>
          <p:cNvGrpSpPr/>
          <p:nvPr/>
        </p:nvGrpSpPr>
        <p:grpSpPr>
          <a:xfrm>
            <a:off x="9271507" y="5904678"/>
            <a:ext cx="2158492" cy="535745"/>
            <a:chOff x="9271507" y="5904678"/>
            <a:chExt cx="2158492" cy="535745"/>
          </a:xfrm>
        </p:grpSpPr>
        <p:pic>
          <p:nvPicPr>
            <p:cNvPr id="191" name="Google Shape;191;p10">
              <a:hlinkClick r:id="rId4"/>
            </p:cNvPr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580244" y="5926074"/>
              <a:ext cx="1754504" cy="41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71507" y="5904678"/>
              <a:ext cx="2158492" cy="5357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/>
          <p:nvPr>
            <p:ph type="title"/>
          </p:nvPr>
        </p:nvSpPr>
        <p:spPr>
          <a:xfrm>
            <a:off x="3555161" y="2698210"/>
            <a:ext cx="4319905" cy="956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00"/>
              <a:t>Thank You</a:t>
            </a:r>
            <a:endParaRPr sz="6100"/>
          </a:p>
        </p:txBody>
      </p:sp>
      <p:grpSp>
        <p:nvGrpSpPr>
          <p:cNvPr id="198" name="Google Shape;198;p11"/>
          <p:cNvGrpSpPr/>
          <p:nvPr/>
        </p:nvGrpSpPr>
        <p:grpSpPr>
          <a:xfrm>
            <a:off x="9429495" y="5870837"/>
            <a:ext cx="2000503" cy="569586"/>
            <a:chOff x="9429495" y="5870837"/>
            <a:chExt cx="2000503" cy="569586"/>
          </a:xfrm>
        </p:grpSpPr>
        <p:pic>
          <p:nvPicPr>
            <p:cNvPr id="199" name="Google Shape;199;p11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429495" y="5870837"/>
              <a:ext cx="2000503" cy="5695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/>
          <p:nvPr/>
        </p:nvSpPr>
        <p:spPr>
          <a:xfrm>
            <a:off x="0" y="9525"/>
            <a:ext cx="11430000" cy="6429375"/>
          </a:xfrm>
          <a:custGeom>
            <a:rect b="b" l="l" r="r" t="t"/>
            <a:pathLst>
              <a:path extrusionOk="0" h="6429375" w="11430000">
                <a:moveTo>
                  <a:pt x="11430000" y="0"/>
                </a:moveTo>
                <a:lnTo>
                  <a:pt x="0" y="0"/>
                </a:lnTo>
                <a:lnTo>
                  <a:pt x="0" y="6429375"/>
                </a:lnTo>
                <a:lnTo>
                  <a:pt x="11430000" y="6429375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DFA">
              <a:alpha val="8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"/>
          <p:cNvSpPr txBox="1"/>
          <p:nvPr>
            <p:ph type="title"/>
          </p:nvPr>
        </p:nvSpPr>
        <p:spPr>
          <a:xfrm>
            <a:off x="607466" y="814450"/>
            <a:ext cx="5350510" cy="667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/>
              <a:t>Problem Statement</a:t>
            </a:r>
            <a:endParaRPr sz="4200"/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0" y="3886200"/>
            <a:ext cx="666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0" y="4257675"/>
            <a:ext cx="666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0" y="4619625"/>
            <a:ext cx="666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0" y="4981575"/>
            <a:ext cx="666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0" y="5343526"/>
            <a:ext cx="66675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idx="1" type="body"/>
          </p:nvPr>
        </p:nvSpPr>
        <p:spPr>
          <a:xfrm>
            <a:off x="607001" y="1692922"/>
            <a:ext cx="10035540" cy="3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2665095" rtl="0" algn="l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Finding the right movie is challenging due to the large number of options available. Users often waste time searching and may not get personalized suggestions.</a:t>
            </a:r>
            <a:endParaRPr/>
          </a:p>
          <a:p>
            <a:pPr indent="0" lvl="0" marL="12700" marR="508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project develops a </a:t>
            </a:r>
            <a:r>
              <a:rPr b="1" lang="en-US">
                <a:latin typeface="Trebuchet MS"/>
                <a:ea typeface="Trebuchet MS"/>
                <a:cs typeface="Trebuchet MS"/>
                <a:sym typeface="Trebuchet MS"/>
              </a:rPr>
              <a:t>Content-Based Recommendation System </a:t>
            </a:r>
            <a:r>
              <a:rPr lang="en-US"/>
              <a:t>that recommends movies based on genres, cast, crew, keywords, and overview to provide relevant, user-specific recommendations.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C4E3D"/>
                </a:solidFill>
                <a:latin typeface="Cambria"/>
                <a:ea typeface="Cambria"/>
                <a:cs typeface="Cambria"/>
                <a:sym typeface="Cambria"/>
              </a:rPr>
              <a:t>Why Movie Recommendation is Needed?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indent="0" lvl="0" marL="322580" marR="4625975" rtl="0" algn="l">
              <a:lnSpc>
                <a:spcPct val="1604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lang="en-US"/>
              <a:t>Abundance of available movies overwhelms users Difficulty in discovering personalized, relevant content Generic recommendation leads to poor user satisfaction</a:t>
            </a:r>
            <a:endParaRPr/>
          </a:p>
          <a:p>
            <a:pPr indent="0" lvl="0" marL="322580" marR="3983990" rtl="0" algn="l">
              <a:lnSpc>
                <a:spcPct val="158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Content-based recommendations leverage movie attributes Improves user engagement by matching preferences to content</a:t>
            </a:r>
            <a:endParaRPr/>
          </a:p>
        </p:txBody>
      </p:sp>
      <p:grpSp>
        <p:nvGrpSpPr>
          <p:cNvPr id="62" name="Google Shape;62;p2"/>
          <p:cNvGrpSpPr/>
          <p:nvPr/>
        </p:nvGrpSpPr>
        <p:grpSpPr>
          <a:xfrm>
            <a:off x="9326753" y="5926073"/>
            <a:ext cx="2007996" cy="419100"/>
            <a:chOff x="9326753" y="5926073"/>
            <a:chExt cx="2007996" cy="419100"/>
          </a:xfrm>
        </p:grpSpPr>
        <p:pic>
          <p:nvPicPr>
            <p:cNvPr id="63" name="Google Shape;63;p2">
              <a:hlinkClick r:id="rId4"/>
            </p:cNvPr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580245" y="5926073"/>
              <a:ext cx="1754504" cy="41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326753" y="5974549"/>
              <a:ext cx="2006600" cy="32049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3"/>
          <p:cNvGrpSpPr/>
          <p:nvPr/>
        </p:nvGrpSpPr>
        <p:grpSpPr>
          <a:xfrm>
            <a:off x="0" y="9525"/>
            <a:ext cx="7143750" cy="6429373"/>
            <a:chOff x="0" y="9525"/>
            <a:chExt cx="7143750" cy="6429373"/>
          </a:xfrm>
        </p:grpSpPr>
        <p:pic>
          <p:nvPicPr>
            <p:cNvPr id="70" name="Google Shape;70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9525"/>
              <a:ext cx="7143750" cy="6429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90500" y="1666874"/>
              <a:ext cx="6762749" cy="31051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2" name="Google Shape;72;p3"/>
          <p:cNvSpPr txBox="1"/>
          <p:nvPr>
            <p:ph type="title"/>
          </p:nvPr>
        </p:nvSpPr>
        <p:spPr>
          <a:xfrm>
            <a:off x="607466" y="771302"/>
            <a:ext cx="10215067" cy="1557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200">
            <a:spAutoFit/>
          </a:bodyPr>
          <a:lstStyle/>
          <a:p>
            <a:pPr indent="0" lvl="0" marL="7155815" marR="5080" rtl="0" algn="l">
              <a:lnSpc>
                <a:spcPct val="1276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Outcome</a:t>
            </a:r>
            <a:endParaRPr/>
          </a:p>
        </p:txBody>
      </p:sp>
      <p:sp>
        <p:nvSpPr>
          <p:cNvPr id="73" name="Google Shape;73;p3"/>
          <p:cNvSpPr txBox="1"/>
          <p:nvPr/>
        </p:nvSpPr>
        <p:spPr>
          <a:xfrm>
            <a:off x="7751216" y="2523369"/>
            <a:ext cx="2983865" cy="2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5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A fully functional </a:t>
            </a:r>
            <a:r>
              <a:rPr b="1"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 Recommendation System </a:t>
            </a: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web application has been developed using Python and Streamlit. Users can search for a movie and receive a list of similar movies along with their posters. The system effectively analyzes movie features like genres, cast, crew, keywords, and overview to provide personalized recommendations.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4" name="Google Shape;74;p3"/>
          <p:cNvGrpSpPr/>
          <p:nvPr/>
        </p:nvGrpSpPr>
        <p:grpSpPr>
          <a:xfrm>
            <a:off x="9223375" y="5872365"/>
            <a:ext cx="2159000" cy="504926"/>
            <a:chOff x="9223375" y="5872365"/>
            <a:chExt cx="2159000" cy="504926"/>
          </a:xfrm>
        </p:grpSpPr>
        <p:pic>
          <p:nvPicPr>
            <p:cNvPr id="75" name="Google Shape;75;p3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80245" y="5926073"/>
              <a:ext cx="1754504" cy="41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223375" y="5872365"/>
              <a:ext cx="2159000" cy="5049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607466" y="771302"/>
            <a:ext cx="10215067" cy="1557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56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Objectives</a:t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619125" y="2580716"/>
            <a:ext cx="387985" cy="312420"/>
          </a:xfrm>
          <a:custGeom>
            <a:rect b="b" l="l" r="r" t="t"/>
            <a:pathLst>
              <a:path extrusionOk="0" h="312419" w="387984">
                <a:moveTo>
                  <a:pt x="240217" y="0"/>
                </a:moveTo>
                <a:lnTo>
                  <a:pt x="234770" y="2730"/>
                </a:lnTo>
                <a:lnTo>
                  <a:pt x="134490" y="303568"/>
                </a:lnTo>
                <a:lnTo>
                  <a:pt x="137214" y="309016"/>
                </a:lnTo>
                <a:lnTo>
                  <a:pt x="147389" y="312407"/>
                </a:lnTo>
                <a:lnTo>
                  <a:pt x="152841" y="309676"/>
                </a:lnTo>
                <a:lnTo>
                  <a:pt x="253117" y="8839"/>
                </a:lnTo>
                <a:lnTo>
                  <a:pt x="250393" y="3390"/>
                </a:lnTo>
                <a:lnTo>
                  <a:pt x="240217" y="0"/>
                </a:lnTo>
                <a:close/>
              </a:path>
              <a:path extrusionOk="0" h="312419" w="387984">
                <a:moveTo>
                  <a:pt x="94466" y="67945"/>
                </a:moveTo>
                <a:lnTo>
                  <a:pt x="1210" y="150837"/>
                </a:lnTo>
                <a:lnTo>
                  <a:pt x="0" y="153441"/>
                </a:lnTo>
                <a:lnTo>
                  <a:pt x="0" y="159016"/>
                </a:lnTo>
                <a:lnTo>
                  <a:pt x="1210" y="161620"/>
                </a:lnTo>
                <a:lnTo>
                  <a:pt x="3268" y="163499"/>
                </a:lnTo>
                <a:lnTo>
                  <a:pt x="94466" y="244589"/>
                </a:lnTo>
                <a:lnTo>
                  <a:pt x="100582" y="244221"/>
                </a:lnTo>
                <a:lnTo>
                  <a:pt x="107726" y="236220"/>
                </a:lnTo>
                <a:lnTo>
                  <a:pt x="107364" y="230111"/>
                </a:lnTo>
                <a:lnTo>
                  <a:pt x="24283" y="156235"/>
                </a:lnTo>
                <a:lnTo>
                  <a:pt x="107299" y="82410"/>
                </a:lnTo>
                <a:lnTo>
                  <a:pt x="107666" y="76301"/>
                </a:lnTo>
                <a:lnTo>
                  <a:pt x="104095" y="72301"/>
                </a:lnTo>
                <a:lnTo>
                  <a:pt x="100582" y="68300"/>
                </a:lnTo>
                <a:lnTo>
                  <a:pt x="94466" y="67945"/>
                </a:lnTo>
                <a:close/>
              </a:path>
              <a:path extrusionOk="0" h="312419" w="387984">
                <a:moveTo>
                  <a:pt x="293141" y="67830"/>
                </a:moveTo>
                <a:lnTo>
                  <a:pt x="287030" y="68186"/>
                </a:lnTo>
                <a:lnTo>
                  <a:pt x="283452" y="72301"/>
                </a:lnTo>
                <a:lnTo>
                  <a:pt x="279881" y="76301"/>
                </a:lnTo>
                <a:lnTo>
                  <a:pt x="280248" y="82410"/>
                </a:lnTo>
                <a:lnTo>
                  <a:pt x="363264" y="156235"/>
                </a:lnTo>
                <a:lnTo>
                  <a:pt x="280248" y="230047"/>
                </a:lnTo>
                <a:lnTo>
                  <a:pt x="279881" y="236169"/>
                </a:lnTo>
                <a:lnTo>
                  <a:pt x="287030" y="244157"/>
                </a:lnTo>
                <a:lnTo>
                  <a:pt x="293141" y="244513"/>
                </a:lnTo>
                <a:lnTo>
                  <a:pt x="386397" y="161620"/>
                </a:lnTo>
                <a:lnTo>
                  <a:pt x="387607" y="158953"/>
                </a:lnTo>
                <a:lnTo>
                  <a:pt x="387607" y="153390"/>
                </a:lnTo>
                <a:lnTo>
                  <a:pt x="386397" y="150787"/>
                </a:lnTo>
                <a:lnTo>
                  <a:pt x="384338" y="148907"/>
                </a:lnTo>
                <a:lnTo>
                  <a:pt x="293141" y="67830"/>
                </a:lnTo>
                <a:close/>
              </a:path>
            </a:pathLst>
          </a:custGeom>
          <a:solidFill>
            <a:srgbClr val="AA83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834469" y="2543174"/>
            <a:ext cx="339725" cy="387985"/>
          </a:xfrm>
          <a:custGeom>
            <a:rect b="b" l="l" r="r" t="t"/>
            <a:pathLst>
              <a:path extrusionOk="0" h="387985" w="339725">
                <a:moveTo>
                  <a:pt x="169557" y="0"/>
                </a:moveTo>
                <a:lnTo>
                  <a:pt x="103561" y="5712"/>
                </a:lnTo>
                <a:lnTo>
                  <a:pt x="49664" y="21289"/>
                </a:lnTo>
                <a:lnTo>
                  <a:pt x="13325" y="44389"/>
                </a:lnTo>
                <a:lnTo>
                  <a:pt x="0" y="72669"/>
                </a:lnTo>
                <a:lnTo>
                  <a:pt x="0" y="314883"/>
                </a:lnTo>
                <a:lnTo>
                  <a:pt x="13325" y="343163"/>
                </a:lnTo>
                <a:lnTo>
                  <a:pt x="49664" y="366263"/>
                </a:lnTo>
                <a:lnTo>
                  <a:pt x="103561" y="381840"/>
                </a:lnTo>
                <a:lnTo>
                  <a:pt x="169557" y="387553"/>
                </a:lnTo>
                <a:lnTo>
                  <a:pt x="235546" y="381840"/>
                </a:lnTo>
                <a:lnTo>
                  <a:pt x="289439" y="366263"/>
                </a:lnTo>
                <a:lnTo>
                  <a:pt x="294066" y="363321"/>
                </a:lnTo>
                <a:lnTo>
                  <a:pt x="169557" y="363321"/>
                </a:lnTo>
                <a:lnTo>
                  <a:pt x="137399" y="361934"/>
                </a:lnTo>
                <a:lnTo>
                  <a:pt x="81602" y="351920"/>
                </a:lnTo>
                <a:lnTo>
                  <a:pt x="41935" y="335065"/>
                </a:lnTo>
                <a:lnTo>
                  <a:pt x="24218" y="316699"/>
                </a:lnTo>
                <a:lnTo>
                  <a:pt x="24218" y="251002"/>
                </a:lnTo>
                <a:lnTo>
                  <a:pt x="115589" y="251002"/>
                </a:lnTo>
                <a:lnTo>
                  <a:pt x="97087" y="248356"/>
                </a:lnTo>
                <a:lnTo>
                  <a:pt x="59871" y="239384"/>
                </a:lnTo>
                <a:lnTo>
                  <a:pt x="24218" y="222618"/>
                </a:lnTo>
                <a:lnTo>
                  <a:pt x="24218" y="154114"/>
                </a:lnTo>
                <a:lnTo>
                  <a:pt x="115589" y="154114"/>
                </a:lnTo>
                <a:lnTo>
                  <a:pt x="97087" y="151467"/>
                </a:lnTo>
                <a:lnTo>
                  <a:pt x="59871" y="142496"/>
                </a:lnTo>
                <a:lnTo>
                  <a:pt x="24218" y="125730"/>
                </a:lnTo>
                <a:lnTo>
                  <a:pt x="24218" y="70853"/>
                </a:lnTo>
                <a:lnTo>
                  <a:pt x="59194" y="43522"/>
                </a:lnTo>
                <a:lnTo>
                  <a:pt x="107875" y="29527"/>
                </a:lnTo>
                <a:lnTo>
                  <a:pt x="169557" y="24218"/>
                </a:lnTo>
                <a:lnTo>
                  <a:pt x="294046" y="24218"/>
                </a:lnTo>
                <a:lnTo>
                  <a:pt x="289439" y="21289"/>
                </a:lnTo>
                <a:lnTo>
                  <a:pt x="235546" y="5712"/>
                </a:lnTo>
                <a:lnTo>
                  <a:pt x="169557" y="0"/>
                </a:lnTo>
                <a:close/>
              </a:path>
              <a:path extrusionOk="0" h="387985" w="339725">
                <a:moveTo>
                  <a:pt x="339102" y="251002"/>
                </a:moveTo>
                <a:lnTo>
                  <a:pt x="314883" y="251002"/>
                </a:lnTo>
                <a:lnTo>
                  <a:pt x="314883" y="316699"/>
                </a:lnTo>
                <a:lnTo>
                  <a:pt x="314121" y="320484"/>
                </a:lnTo>
                <a:lnTo>
                  <a:pt x="279920" y="344017"/>
                </a:lnTo>
                <a:lnTo>
                  <a:pt x="231235" y="358013"/>
                </a:lnTo>
                <a:lnTo>
                  <a:pt x="169557" y="363321"/>
                </a:lnTo>
                <a:lnTo>
                  <a:pt x="294066" y="363321"/>
                </a:lnTo>
                <a:lnTo>
                  <a:pt x="325777" y="343163"/>
                </a:lnTo>
                <a:lnTo>
                  <a:pt x="339102" y="314883"/>
                </a:lnTo>
                <a:lnTo>
                  <a:pt x="339102" y="251002"/>
                </a:lnTo>
                <a:close/>
              </a:path>
              <a:path extrusionOk="0" h="387985" w="339725">
                <a:moveTo>
                  <a:pt x="115589" y="251002"/>
                </a:moveTo>
                <a:lnTo>
                  <a:pt x="24407" y="251002"/>
                </a:lnTo>
                <a:lnTo>
                  <a:pt x="34671" y="255824"/>
                </a:lnTo>
                <a:lnTo>
                  <a:pt x="93086" y="272226"/>
                </a:lnTo>
                <a:lnTo>
                  <a:pt x="142729" y="277813"/>
                </a:lnTo>
                <a:lnTo>
                  <a:pt x="169557" y="278549"/>
                </a:lnTo>
                <a:lnTo>
                  <a:pt x="196422" y="277813"/>
                </a:lnTo>
                <a:lnTo>
                  <a:pt x="246245" y="272226"/>
                </a:lnTo>
                <a:lnTo>
                  <a:pt x="293396" y="260194"/>
                </a:lnTo>
                <a:lnTo>
                  <a:pt x="307796" y="254330"/>
                </a:lnTo>
                <a:lnTo>
                  <a:pt x="169557" y="254330"/>
                </a:lnTo>
                <a:lnTo>
                  <a:pt x="143989" y="253626"/>
                </a:lnTo>
                <a:lnTo>
                  <a:pt x="119729" y="251594"/>
                </a:lnTo>
                <a:lnTo>
                  <a:pt x="115589" y="251002"/>
                </a:lnTo>
                <a:close/>
              </a:path>
              <a:path extrusionOk="0" h="387985" w="339725">
                <a:moveTo>
                  <a:pt x="339102" y="154114"/>
                </a:moveTo>
                <a:lnTo>
                  <a:pt x="314883" y="154114"/>
                </a:lnTo>
                <a:lnTo>
                  <a:pt x="314883" y="222618"/>
                </a:lnTo>
                <a:lnTo>
                  <a:pt x="305382" y="228535"/>
                </a:lnTo>
                <a:lnTo>
                  <a:pt x="262737" y="244030"/>
                </a:lnTo>
                <a:lnTo>
                  <a:pt x="219381" y="251594"/>
                </a:lnTo>
                <a:lnTo>
                  <a:pt x="169557" y="254330"/>
                </a:lnTo>
                <a:lnTo>
                  <a:pt x="307796" y="254330"/>
                </a:lnTo>
                <a:lnTo>
                  <a:pt x="314883" y="251002"/>
                </a:lnTo>
                <a:lnTo>
                  <a:pt x="339102" y="251002"/>
                </a:lnTo>
                <a:lnTo>
                  <a:pt x="339102" y="154114"/>
                </a:lnTo>
                <a:close/>
              </a:path>
              <a:path extrusionOk="0" h="387985" w="339725">
                <a:moveTo>
                  <a:pt x="115589" y="154114"/>
                </a:moveTo>
                <a:lnTo>
                  <a:pt x="24380" y="154114"/>
                </a:lnTo>
                <a:lnTo>
                  <a:pt x="34657" y="158936"/>
                </a:lnTo>
                <a:lnTo>
                  <a:pt x="70910" y="170688"/>
                </a:lnTo>
                <a:lnTo>
                  <a:pt x="117128" y="178784"/>
                </a:lnTo>
                <a:lnTo>
                  <a:pt x="169557" y="181660"/>
                </a:lnTo>
                <a:lnTo>
                  <a:pt x="196422" y="180924"/>
                </a:lnTo>
                <a:lnTo>
                  <a:pt x="246245" y="175338"/>
                </a:lnTo>
                <a:lnTo>
                  <a:pt x="293396" y="163306"/>
                </a:lnTo>
                <a:lnTo>
                  <a:pt x="307796" y="157441"/>
                </a:lnTo>
                <a:lnTo>
                  <a:pt x="169557" y="157441"/>
                </a:lnTo>
                <a:lnTo>
                  <a:pt x="143989" y="156738"/>
                </a:lnTo>
                <a:lnTo>
                  <a:pt x="119729" y="154706"/>
                </a:lnTo>
                <a:lnTo>
                  <a:pt x="115589" y="154114"/>
                </a:lnTo>
                <a:close/>
              </a:path>
              <a:path extrusionOk="0" h="387985" w="339725">
                <a:moveTo>
                  <a:pt x="294046" y="24218"/>
                </a:moveTo>
                <a:lnTo>
                  <a:pt x="169557" y="24218"/>
                </a:lnTo>
                <a:lnTo>
                  <a:pt x="201710" y="25606"/>
                </a:lnTo>
                <a:lnTo>
                  <a:pt x="231235" y="29527"/>
                </a:lnTo>
                <a:lnTo>
                  <a:pt x="279920" y="43522"/>
                </a:lnTo>
                <a:lnTo>
                  <a:pt x="314121" y="67068"/>
                </a:lnTo>
                <a:lnTo>
                  <a:pt x="314883" y="70853"/>
                </a:lnTo>
                <a:lnTo>
                  <a:pt x="314883" y="125730"/>
                </a:lnTo>
                <a:lnTo>
                  <a:pt x="279124" y="142496"/>
                </a:lnTo>
                <a:lnTo>
                  <a:pt x="242022" y="151467"/>
                </a:lnTo>
                <a:lnTo>
                  <a:pt x="195123" y="156738"/>
                </a:lnTo>
                <a:lnTo>
                  <a:pt x="169557" y="157441"/>
                </a:lnTo>
                <a:lnTo>
                  <a:pt x="307796" y="157441"/>
                </a:lnTo>
                <a:lnTo>
                  <a:pt x="314883" y="154114"/>
                </a:lnTo>
                <a:lnTo>
                  <a:pt x="339102" y="154114"/>
                </a:lnTo>
                <a:lnTo>
                  <a:pt x="339102" y="72669"/>
                </a:lnTo>
                <a:lnTo>
                  <a:pt x="325777" y="44389"/>
                </a:lnTo>
                <a:lnTo>
                  <a:pt x="294046" y="24218"/>
                </a:lnTo>
                <a:close/>
              </a:path>
            </a:pathLst>
          </a:custGeom>
          <a:solidFill>
            <a:srgbClr val="AA83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638804" y="3796347"/>
            <a:ext cx="349250" cy="349250"/>
          </a:xfrm>
          <a:custGeom>
            <a:rect b="b" l="l" r="r" t="t"/>
            <a:pathLst>
              <a:path extrusionOk="0" h="349250" w="349250">
                <a:moveTo>
                  <a:pt x="245740" y="220116"/>
                </a:moveTo>
                <a:lnTo>
                  <a:pt x="188932" y="220116"/>
                </a:lnTo>
                <a:lnTo>
                  <a:pt x="196274" y="231241"/>
                </a:lnTo>
                <a:lnTo>
                  <a:pt x="210726" y="238344"/>
                </a:lnTo>
                <a:lnTo>
                  <a:pt x="223058" y="247924"/>
                </a:lnTo>
                <a:lnTo>
                  <a:pt x="232879" y="259079"/>
                </a:lnTo>
                <a:lnTo>
                  <a:pt x="239797" y="270903"/>
                </a:lnTo>
                <a:lnTo>
                  <a:pt x="244339" y="281698"/>
                </a:lnTo>
                <a:lnTo>
                  <a:pt x="249286" y="291342"/>
                </a:lnTo>
                <a:lnTo>
                  <a:pt x="257626" y="301498"/>
                </a:lnTo>
                <a:lnTo>
                  <a:pt x="272345" y="313829"/>
                </a:lnTo>
                <a:lnTo>
                  <a:pt x="289545" y="326711"/>
                </a:lnTo>
                <a:lnTo>
                  <a:pt x="303120" y="337075"/>
                </a:lnTo>
                <a:lnTo>
                  <a:pt x="312737" y="344217"/>
                </a:lnTo>
                <a:lnTo>
                  <a:pt x="318061" y="347433"/>
                </a:lnTo>
                <a:lnTo>
                  <a:pt x="322228" y="348792"/>
                </a:lnTo>
                <a:lnTo>
                  <a:pt x="331232" y="347967"/>
                </a:lnTo>
                <a:lnTo>
                  <a:pt x="347198" y="331990"/>
                </a:lnTo>
                <a:lnTo>
                  <a:pt x="322832" y="331990"/>
                </a:lnTo>
                <a:lnTo>
                  <a:pt x="320104" y="329260"/>
                </a:lnTo>
                <a:lnTo>
                  <a:pt x="320104" y="322605"/>
                </a:lnTo>
                <a:lnTo>
                  <a:pt x="322832" y="319874"/>
                </a:lnTo>
                <a:lnTo>
                  <a:pt x="348314" y="319874"/>
                </a:lnTo>
                <a:lnTo>
                  <a:pt x="347657" y="317906"/>
                </a:lnTo>
                <a:lnTo>
                  <a:pt x="344439" y="312589"/>
                </a:lnTo>
                <a:lnTo>
                  <a:pt x="337289" y="302980"/>
                </a:lnTo>
                <a:lnTo>
                  <a:pt x="326901" y="289424"/>
                </a:lnTo>
                <a:lnTo>
                  <a:pt x="313973" y="272262"/>
                </a:lnTo>
                <a:lnTo>
                  <a:pt x="301625" y="257548"/>
                </a:lnTo>
                <a:lnTo>
                  <a:pt x="291428" y="249210"/>
                </a:lnTo>
                <a:lnTo>
                  <a:pt x="281754" y="244260"/>
                </a:lnTo>
                <a:lnTo>
                  <a:pt x="270981" y="239712"/>
                </a:lnTo>
                <a:lnTo>
                  <a:pt x="259152" y="232809"/>
                </a:lnTo>
                <a:lnTo>
                  <a:pt x="247998" y="223018"/>
                </a:lnTo>
                <a:lnTo>
                  <a:pt x="245740" y="220116"/>
                </a:lnTo>
                <a:close/>
              </a:path>
              <a:path extrusionOk="0" h="349250" w="349250">
                <a:moveTo>
                  <a:pt x="348314" y="319874"/>
                </a:moveTo>
                <a:lnTo>
                  <a:pt x="329491" y="319874"/>
                </a:lnTo>
                <a:lnTo>
                  <a:pt x="332219" y="322605"/>
                </a:lnTo>
                <a:lnTo>
                  <a:pt x="332219" y="329260"/>
                </a:lnTo>
                <a:lnTo>
                  <a:pt x="329491" y="331990"/>
                </a:lnTo>
                <a:lnTo>
                  <a:pt x="347198" y="331990"/>
                </a:lnTo>
                <a:lnTo>
                  <a:pt x="348188" y="331000"/>
                </a:lnTo>
                <a:lnTo>
                  <a:pt x="348965" y="322605"/>
                </a:lnTo>
                <a:lnTo>
                  <a:pt x="349021" y="321995"/>
                </a:lnTo>
                <a:lnTo>
                  <a:pt x="348314" y="319874"/>
                </a:lnTo>
                <a:close/>
              </a:path>
              <a:path extrusionOk="0" h="349250" w="349250">
                <a:moveTo>
                  <a:pt x="129584" y="0"/>
                </a:moveTo>
                <a:lnTo>
                  <a:pt x="129584" y="39433"/>
                </a:lnTo>
                <a:lnTo>
                  <a:pt x="159333" y="47895"/>
                </a:lnTo>
                <a:lnTo>
                  <a:pt x="182269" y="65916"/>
                </a:lnTo>
                <a:lnTo>
                  <a:pt x="197029" y="90961"/>
                </a:lnTo>
                <a:lnTo>
                  <a:pt x="202237" y="120586"/>
                </a:lnTo>
                <a:lnTo>
                  <a:pt x="197633" y="147592"/>
                </a:lnTo>
                <a:lnTo>
                  <a:pt x="184832" y="170815"/>
                </a:lnTo>
                <a:lnTo>
                  <a:pt x="165432" y="188598"/>
                </a:lnTo>
                <a:lnTo>
                  <a:pt x="141014" y="199377"/>
                </a:lnTo>
                <a:lnTo>
                  <a:pt x="128979" y="236842"/>
                </a:lnTo>
                <a:lnTo>
                  <a:pt x="127392" y="241846"/>
                </a:lnTo>
                <a:lnTo>
                  <a:pt x="143107" y="239712"/>
                </a:lnTo>
                <a:lnTo>
                  <a:pt x="143265" y="239712"/>
                </a:lnTo>
                <a:lnTo>
                  <a:pt x="159183" y="235262"/>
                </a:lnTo>
                <a:lnTo>
                  <a:pt x="174441" y="228714"/>
                </a:lnTo>
                <a:lnTo>
                  <a:pt x="188932" y="220116"/>
                </a:lnTo>
                <a:lnTo>
                  <a:pt x="245740" y="220116"/>
                </a:lnTo>
                <a:lnTo>
                  <a:pt x="238420" y="210712"/>
                </a:lnTo>
                <a:lnTo>
                  <a:pt x="231319" y="196265"/>
                </a:lnTo>
                <a:lnTo>
                  <a:pt x="220266" y="189001"/>
                </a:lnTo>
                <a:lnTo>
                  <a:pt x="229380" y="173678"/>
                </a:lnTo>
                <a:lnTo>
                  <a:pt x="236294" y="157032"/>
                </a:lnTo>
                <a:lnTo>
                  <a:pt x="240682" y="139266"/>
                </a:lnTo>
                <a:lnTo>
                  <a:pt x="242218" y="120586"/>
                </a:lnTo>
                <a:lnTo>
                  <a:pt x="233475" y="75204"/>
                </a:lnTo>
                <a:lnTo>
                  <a:pt x="209518" y="37666"/>
                </a:lnTo>
                <a:lnTo>
                  <a:pt x="173752" y="11442"/>
                </a:lnTo>
                <a:lnTo>
                  <a:pt x="129584" y="0"/>
                </a:lnTo>
                <a:close/>
              </a:path>
              <a:path extrusionOk="0" h="349250" w="349250">
                <a:moveTo>
                  <a:pt x="104001" y="977"/>
                </a:moveTo>
                <a:lnTo>
                  <a:pt x="62971" y="14548"/>
                </a:lnTo>
                <a:lnTo>
                  <a:pt x="29974" y="40998"/>
                </a:lnTo>
                <a:lnTo>
                  <a:pt x="7990" y="77341"/>
                </a:lnTo>
                <a:lnTo>
                  <a:pt x="0" y="120586"/>
                </a:lnTo>
                <a:lnTo>
                  <a:pt x="7721" y="164070"/>
                </a:lnTo>
                <a:lnTo>
                  <a:pt x="29132" y="200709"/>
                </a:lnTo>
                <a:lnTo>
                  <a:pt x="61598" y="227373"/>
                </a:lnTo>
                <a:lnTo>
                  <a:pt x="102487" y="240931"/>
                </a:lnTo>
                <a:lnTo>
                  <a:pt x="102487" y="200355"/>
                </a:lnTo>
                <a:lnTo>
                  <a:pt x="76946" y="190381"/>
                </a:lnTo>
                <a:lnTo>
                  <a:pt x="56988" y="172551"/>
                </a:lnTo>
                <a:lnTo>
                  <a:pt x="43997" y="148659"/>
                </a:lnTo>
                <a:lnTo>
                  <a:pt x="39374" y="120586"/>
                </a:lnTo>
                <a:lnTo>
                  <a:pt x="43219" y="95696"/>
                </a:lnTo>
                <a:lnTo>
                  <a:pt x="53893" y="74180"/>
                </a:lnTo>
                <a:lnTo>
                  <a:pt x="53997" y="73971"/>
                </a:lnTo>
                <a:lnTo>
                  <a:pt x="70496" y="56532"/>
                </a:lnTo>
                <a:lnTo>
                  <a:pt x="91514" y="44589"/>
                </a:lnTo>
                <a:lnTo>
                  <a:pt x="103018" y="4533"/>
                </a:lnTo>
                <a:lnTo>
                  <a:pt x="104001" y="977"/>
                </a:lnTo>
                <a:close/>
              </a:path>
              <a:path extrusionOk="0" h="349250" w="349250">
                <a:moveTo>
                  <a:pt x="147783" y="133972"/>
                </a:moveTo>
                <a:lnTo>
                  <a:pt x="116116" y="133972"/>
                </a:lnTo>
                <a:lnTo>
                  <a:pt x="116116" y="232600"/>
                </a:lnTo>
                <a:lnTo>
                  <a:pt x="147783" y="133972"/>
                </a:lnTo>
                <a:close/>
              </a:path>
              <a:path extrusionOk="0" h="349250" w="349250">
                <a:moveTo>
                  <a:pt x="116116" y="8255"/>
                </a:moveTo>
                <a:lnTo>
                  <a:pt x="74706" y="152298"/>
                </a:lnTo>
                <a:lnTo>
                  <a:pt x="116116" y="133972"/>
                </a:lnTo>
                <a:lnTo>
                  <a:pt x="147783" y="133972"/>
                </a:lnTo>
                <a:lnTo>
                  <a:pt x="160072" y="95696"/>
                </a:lnTo>
                <a:lnTo>
                  <a:pt x="160126" y="95529"/>
                </a:lnTo>
                <a:lnTo>
                  <a:pt x="116116" y="95529"/>
                </a:lnTo>
                <a:lnTo>
                  <a:pt x="116116" y="8255"/>
                </a:lnTo>
                <a:close/>
              </a:path>
              <a:path extrusionOk="0" h="349250" w="349250">
                <a:moveTo>
                  <a:pt x="166980" y="74180"/>
                </a:moveTo>
                <a:lnTo>
                  <a:pt x="116116" y="95529"/>
                </a:lnTo>
                <a:lnTo>
                  <a:pt x="160126" y="95529"/>
                </a:lnTo>
                <a:lnTo>
                  <a:pt x="166980" y="74180"/>
                </a:lnTo>
                <a:close/>
              </a:path>
            </a:pathLst>
          </a:custGeom>
          <a:solidFill>
            <a:srgbClr val="AA83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 txBox="1"/>
          <p:nvPr/>
        </p:nvSpPr>
        <p:spPr>
          <a:xfrm>
            <a:off x="1188789" y="2612961"/>
            <a:ext cx="4105910" cy="205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4413F"/>
                </a:solidFill>
                <a:latin typeface="Cambria"/>
                <a:ea typeface="Cambria"/>
                <a:cs typeface="Cambria"/>
                <a:sym typeface="Cambria"/>
              </a:rPr>
              <a:t>Develop Recommendation System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36830" rtl="0" algn="l">
              <a:lnSpc>
                <a:spcPct val="135400"/>
              </a:lnSpc>
              <a:spcBef>
                <a:spcPts val="46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a content-based movie recommendation system tailored for personalized suggestions.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4413F"/>
                </a:solidFill>
                <a:latin typeface="Cambria"/>
                <a:ea typeface="Cambria"/>
                <a:cs typeface="Cambria"/>
                <a:sym typeface="Cambria"/>
              </a:rPr>
              <a:t>Recommend Movies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5080" rtl="0" algn="l">
              <a:lnSpc>
                <a:spcPct val="135400"/>
              </a:lnSpc>
              <a:spcBef>
                <a:spcPts val="464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Generate recommendations based on similarity of movie content attributes.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5810250" y="3793426"/>
            <a:ext cx="387985" cy="344805"/>
          </a:xfrm>
          <a:custGeom>
            <a:rect b="b" l="l" r="r" t="t"/>
            <a:pathLst>
              <a:path extrusionOk="0" h="344804" w="387985">
                <a:moveTo>
                  <a:pt x="96888" y="0"/>
                </a:moveTo>
                <a:lnTo>
                  <a:pt x="67544" y="5917"/>
                </a:lnTo>
                <a:lnTo>
                  <a:pt x="43591" y="22059"/>
                </a:lnTo>
                <a:lnTo>
                  <a:pt x="27445" y="46012"/>
                </a:lnTo>
                <a:lnTo>
                  <a:pt x="21526" y="75361"/>
                </a:lnTo>
                <a:lnTo>
                  <a:pt x="27445" y="104705"/>
                </a:lnTo>
                <a:lnTo>
                  <a:pt x="43591" y="128658"/>
                </a:lnTo>
                <a:lnTo>
                  <a:pt x="67544" y="144804"/>
                </a:lnTo>
                <a:lnTo>
                  <a:pt x="96888" y="150723"/>
                </a:lnTo>
                <a:lnTo>
                  <a:pt x="226072" y="150723"/>
                </a:lnTo>
                <a:lnTo>
                  <a:pt x="255414" y="144804"/>
                </a:lnTo>
                <a:lnTo>
                  <a:pt x="278584" y="129184"/>
                </a:lnTo>
                <a:lnTo>
                  <a:pt x="96888" y="129184"/>
                </a:lnTo>
                <a:lnTo>
                  <a:pt x="75930" y="124955"/>
                </a:lnTo>
                <a:lnTo>
                  <a:pt x="58823" y="113422"/>
                </a:lnTo>
                <a:lnTo>
                  <a:pt x="47292" y="96314"/>
                </a:lnTo>
                <a:lnTo>
                  <a:pt x="43065" y="75361"/>
                </a:lnTo>
                <a:lnTo>
                  <a:pt x="47292" y="54404"/>
                </a:lnTo>
                <a:lnTo>
                  <a:pt x="58823" y="37296"/>
                </a:lnTo>
                <a:lnTo>
                  <a:pt x="75930" y="25766"/>
                </a:lnTo>
                <a:lnTo>
                  <a:pt x="96573" y="21602"/>
                </a:lnTo>
                <a:lnTo>
                  <a:pt x="149685" y="21602"/>
                </a:lnTo>
                <a:lnTo>
                  <a:pt x="134532" y="10067"/>
                </a:lnTo>
                <a:lnTo>
                  <a:pt x="116705" y="2633"/>
                </a:lnTo>
                <a:lnTo>
                  <a:pt x="96888" y="0"/>
                </a:lnTo>
                <a:close/>
              </a:path>
              <a:path extrusionOk="0" h="344804" w="387985">
                <a:moveTo>
                  <a:pt x="278685" y="21602"/>
                </a:moveTo>
                <a:lnTo>
                  <a:pt x="226387" y="21602"/>
                </a:lnTo>
                <a:lnTo>
                  <a:pt x="247030" y="25766"/>
                </a:lnTo>
                <a:lnTo>
                  <a:pt x="264137" y="37296"/>
                </a:lnTo>
                <a:lnTo>
                  <a:pt x="275668" y="54404"/>
                </a:lnTo>
                <a:lnTo>
                  <a:pt x="279895" y="75361"/>
                </a:lnTo>
                <a:lnTo>
                  <a:pt x="275668" y="96314"/>
                </a:lnTo>
                <a:lnTo>
                  <a:pt x="264137" y="113422"/>
                </a:lnTo>
                <a:lnTo>
                  <a:pt x="247030" y="124955"/>
                </a:lnTo>
                <a:lnTo>
                  <a:pt x="226072" y="129184"/>
                </a:lnTo>
                <a:lnTo>
                  <a:pt x="278584" y="129184"/>
                </a:lnTo>
                <a:lnTo>
                  <a:pt x="279363" y="128658"/>
                </a:lnTo>
                <a:lnTo>
                  <a:pt x="295504" y="104705"/>
                </a:lnTo>
                <a:lnTo>
                  <a:pt x="301421" y="75361"/>
                </a:lnTo>
                <a:lnTo>
                  <a:pt x="295504" y="46012"/>
                </a:lnTo>
                <a:lnTo>
                  <a:pt x="279363" y="22059"/>
                </a:lnTo>
                <a:lnTo>
                  <a:pt x="278685" y="21602"/>
                </a:lnTo>
                <a:close/>
              </a:path>
              <a:path extrusionOk="0" h="344804" w="387985">
                <a:moveTo>
                  <a:pt x="99034" y="59207"/>
                </a:moveTo>
                <a:lnTo>
                  <a:pt x="94742" y="59207"/>
                </a:lnTo>
                <a:lnTo>
                  <a:pt x="92684" y="59626"/>
                </a:lnTo>
                <a:lnTo>
                  <a:pt x="80733" y="73215"/>
                </a:lnTo>
                <a:lnTo>
                  <a:pt x="80733" y="77495"/>
                </a:lnTo>
                <a:lnTo>
                  <a:pt x="94742" y="91503"/>
                </a:lnTo>
                <a:lnTo>
                  <a:pt x="99034" y="91503"/>
                </a:lnTo>
                <a:lnTo>
                  <a:pt x="113030" y="77495"/>
                </a:lnTo>
                <a:lnTo>
                  <a:pt x="113030" y="73215"/>
                </a:lnTo>
                <a:lnTo>
                  <a:pt x="99034" y="59207"/>
                </a:lnTo>
                <a:close/>
              </a:path>
              <a:path extrusionOk="0" h="344804" w="387985">
                <a:moveTo>
                  <a:pt x="228219" y="59207"/>
                </a:moveTo>
                <a:lnTo>
                  <a:pt x="223926" y="59207"/>
                </a:lnTo>
                <a:lnTo>
                  <a:pt x="221869" y="59626"/>
                </a:lnTo>
                <a:lnTo>
                  <a:pt x="209918" y="73215"/>
                </a:lnTo>
                <a:lnTo>
                  <a:pt x="209918" y="77495"/>
                </a:lnTo>
                <a:lnTo>
                  <a:pt x="223926" y="91503"/>
                </a:lnTo>
                <a:lnTo>
                  <a:pt x="228219" y="91503"/>
                </a:lnTo>
                <a:lnTo>
                  <a:pt x="242214" y="77495"/>
                </a:lnTo>
                <a:lnTo>
                  <a:pt x="242214" y="73215"/>
                </a:lnTo>
                <a:lnTo>
                  <a:pt x="241893" y="71589"/>
                </a:lnTo>
                <a:lnTo>
                  <a:pt x="241808" y="71158"/>
                </a:lnTo>
                <a:lnTo>
                  <a:pt x="230276" y="59626"/>
                </a:lnTo>
                <a:lnTo>
                  <a:pt x="228219" y="59207"/>
                </a:lnTo>
                <a:close/>
              </a:path>
              <a:path extrusionOk="0" h="344804" w="387985">
                <a:moveTo>
                  <a:pt x="149685" y="21602"/>
                </a:moveTo>
                <a:lnTo>
                  <a:pt x="97239" y="21602"/>
                </a:lnTo>
                <a:lnTo>
                  <a:pt x="115817" y="24962"/>
                </a:lnTo>
                <a:lnTo>
                  <a:pt x="131800" y="34402"/>
                </a:lnTo>
                <a:lnTo>
                  <a:pt x="143583" y="48612"/>
                </a:lnTo>
                <a:lnTo>
                  <a:pt x="149910" y="66344"/>
                </a:lnTo>
                <a:lnTo>
                  <a:pt x="150714" y="71158"/>
                </a:lnTo>
                <a:lnTo>
                  <a:pt x="150787" y="71589"/>
                </a:lnTo>
                <a:lnTo>
                  <a:pt x="155282" y="75361"/>
                </a:lnTo>
                <a:lnTo>
                  <a:pt x="167601" y="75361"/>
                </a:lnTo>
                <a:lnTo>
                  <a:pt x="172035" y="71589"/>
                </a:lnTo>
                <a:lnTo>
                  <a:pt x="172172" y="71158"/>
                </a:lnTo>
                <a:lnTo>
                  <a:pt x="172986" y="66344"/>
                </a:lnTo>
                <a:lnTo>
                  <a:pt x="179350" y="48612"/>
                </a:lnTo>
                <a:lnTo>
                  <a:pt x="189379" y="36537"/>
                </a:lnTo>
                <a:lnTo>
                  <a:pt x="161480" y="36537"/>
                </a:lnTo>
                <a:lnTo>
                  <a:pt x="149685" y="21602"/>
                </a:lnTo>
                <a:close/>
              </a:path>
              <a:path extrusionOk="0" h="344804" w="387985">
                <a:moveTo>
                  <a:pt x="226072" y="0"/>
                </a:moveTo>
                <a:lnTo>
                  <a:pt x="206250" y="2633"/>
                </a:lnTo>
                <a:lnTo>
                  <a:pt x="188423" y="10067"/>
                </a:lnTo>
                <a:lnTo>
                  <a:pt x="173273" y="21602"/>
                </a:lnTo>
                <a:lnTo>
                  <a:pt x="161480" y="36537"/>
                </a:lnTo>
                <a:lnTo>
                  <a:pt x="189379" y="36537"/>
                </a:lnTo>
                <a:lnTo>
                  <a:pt x="191152" y="34402"/>
                </a:lnTo>
                <a:lnTo>
                  <a:pt x="207142" y="24962"/>
                </a:lnTo>
                <a:lnTo>
                  <a:pt x="225721" y="21602"/>
                </a:lnTo>
                <a:lnTo>
                  <a:pt x="278685" y="21602"/>
                </a:lnTo>
                <a:lnTo>
                  <a:pt x="255414" y="5917"/>
                </a:lnTo>
                <a:lnTo>
                  <a:pt x="226072" y="0"/>
                </a:lnTo>
                <a:close/>
              </a:path>
              <a:path extrusionOk="0" h="344804" w="387985">
                <a:moveTo>
                  <a:pt x="86118" y="193776"/>
                </a:moveTo>
                <a:lnTo>
                  <a:pt x="48844" y="193776"/>
                </a:lnTo>
                <a:lnTo>
                  <a:pt x="45148" y="200101"/>
                </a:lnTo>
                <a:lnTo>
                  <a:pt x="43065" y="207441"/>
                </a:lnTo>
                <a:lnTo>
                  <a:pt x="43065" y="301434"/>
                </a:lnTo>
                <a:lnTo>
                  <a:pt x="46453" y="318180"/>
                </a:lnTo>
                <a:lnTo>
                  <a:pt x="55686" y="331866"/>
                </a:lnTo>
                <a:lnTo>
                  <a:pt x="69372" y="341100"/>
                </a:lnTo>
                <a:lnTo>
                  <a:pt x="86118" y="344487"/>
                </a:lnTo>
                <a:lnTo>
                  <a:pt x="236829" y="344487"/>
                </a:lnTo>
                <a:lnTo>
                  <a:pt x="253583" y="341100"/>
                </a:lnTo>
                <a:lnTo>
                  <a:pt x="267273" y="331866"/>
                </a:lnTo>
                <a:lnTo>
                  <a:pt x="273282" y="322961"/>
                </a:lnTo>
                <a:lnTo>
                  <a:pt x="86118" y="322961"/>
                </a:lnTo>
                <a:lnTo>
                  <a:pt x="77729" y="321270"/>
                </a:lnTo>
                <a:lnTo>
                  <a:pt x="70888" y="316660"/>
                </a:lnTo>
                <a:lnTo>
                  <a:pt x="66280" y="309818"/>
                </a:lnTo>
                <a:lnTo>
                  <a:pt x="64592" y="301434"/>
                </a:lnTo>
                <a:lnTo>
                  <a:pt x="64592" y="215315"/>
                </a:lnTo>
                <a:lnTo>
                  <a:pt x="66176" y="207441"/>
                </a:lnTo>
                <a:lnTo>
                  <a:pt x="66280" y="206924"/>
                </a:lnTo>
                <a:lnTo>
                  <a:pt x="70873" y="200101"/>
                </a:lnTo>
                <a:lnTo>
                  <a:pt x="77729" y="195466"/>
                </a:lnTo>
                <a:lnTo>
                  <a:pt x="86118" y="193776"/>
                </a:lnTo>
                <a:close/>
              </a:path>
              <a:path extrusionOk="0" h="344804" w="387985">
                <a:moveTo>
                  <a:pt x="236829" y="172250"/>
                </a:moveTo>
                <a:lnTo>
                  <a:pt x="4838" y="172250"/>
                </a:lnTo>
                <a:lnTo>
                  <a:pt x="0" y="177088"/>
                </a:lnTo>
                <a:lnTo>
                  <a:pt x="0" y="188937"/>
                </a:lnTo>
                <a:lnTo>
                  <a:pt x="4838" y="193776"/>
                </a:lnTo>
                <a:lnTo>
                  <a:pt x="236829" y="193776"/>
                </a:lnTo>
                <a:lnTo>
                  <a:pt x="245220" y="195466"/>
                </a:lnTo>
                <a:lnTo>
                  <a:pt x="252081" y="200101"/>
                </a:lnTo>
                <a:lnTo>
                  <a:pt x="256678" y="206924"/>
                </a:lnTo>
                <a:lnTo>
                  <a:pt x="258368" y="215315"/>
                </a:lnTo>
                <a:lnTo>
                  <a:pt x="258368" y="301434"/>
                </a:lnTo>
                <a:lnTo>
                  <a:pt x="256678" y="309818"/>
                </a:lnTo>
                <a:lnTo>
                  <a:pt x="252066" y="316660"/>
                </a:lnTo>
                <a:lnTo>
                  <a:pt x="245220" y="321270"/>
                </a:lnTo>
                <a:lnTo>
                  <a:pt x="236829" y="322961"/>
                </a:lnTo>
                <a:lnTo>
                  <a:pt x="273282" y="322961"/>
                </a:lnTo>
                <a:lnTo>
                  <a:pt x="276507" y="318180"/>
                </a:lnTo>
                <a:lnTo>
                  <a:pt x="279895" y="301434"/>
                </a:lnTo>
                <a:lnTo>
                  <a:pt x="279895" y="215315"/>
                </a:lnTo>
                <a:lnTo>
                  <a:pt x="276507" y="198562"/>
                </a:lnTo>
                <a:lnTo>
                  <a:pt x="267273" y="184872"/>
                </a:lnTo>
                <a:lnTo>
                  <a:pt x="253583" y="175637"/>
                </a:lnTo>
                <a:lnTo>
                  <a:pt x="236829" y="172250"/>
                </a:lnTo>
                <a:close/>
              </a:path>
              <a:path extrusionOk="0" h="344804" w="387985">
                <a:moveTo>
                  <a:pt x="301421" y="296659"/>
                </a:moveTo>
                <a:lnTo>
                  <a:pt x="301421" y="320268"/>
                </a:lnTo>
                <a:lnTo>
                  <a:pt x="353504" y="343687"/>
                </a:lnTo>
                <a:lnTo>
                  <a:pt x="357200" y="344487"/>
                </a:lnTo>
                <a:lnTo>
                  <a:pt x="360972" y="344487"/>
                </a:lnTo>
                <a:lnTo>
                  <a:pt x="371313" y="342396"/>
                </a:lnTo>
                <a:lnTo>
                  <a:pt x="379763" y="336697"/>
                </a:lnTo>
                <a:lnTo>
                  <a:pt x="385462" y="328247"/>
                </a:lnTo>
                <a:lnTo>
                  <a:pt x="386531" y="322961"/>
                </a:lnTo>
                <a:lnTo>
                  <a:pt x="360235" y="322961"/>
                </a:lnTo>
                <a:lnTo>
                  <a:pt x="359562" y="322757"/>
                </a:lnTo>
                <a:lnTo>
                  <a:pt x="358889" y="322491"/>
                </a:lnTo>
                <a:lnTo>
                  <a:pt x="301421" y="296659"/>
                </a:lnTo>
                <a:close/>
              </a:path>
              <a:path extrusionOk="0" h="344804" w="387985">
                <a:moveTo>
                  <a:pt x="386719" y="192633"/>
                </a:moveTo>
                <a:lnTo>
                  <a:pt x="364070" y="192633"/>
                </a:lnTo>
                <a:lnTo>
                  <a:pt x="366014" y="194246"/>
                </a:lnTo>
                <a:lnTo>
                  <a:pt x="366014" y="320675"/>
                </a:lnTo>
                <a:lnTo>
                  <a:pt x="363791" y="322961"/>
                </a:lnTo>
                <a:lnTo>
                  <a:pt x="386531" y="322961"/>
                </a:lnTo>
                <a:lnTo>
                  <a:pt x="387553" y="317906"/>
                </a:lnTo>
                <a:lnTo>
                  <a:pt x="387553" y="196329"/>
                </a:lnTo>
                <a:lnTo>
                  <a:pt x="386857" y="193243"/>
                </a:lnTo>
                <a:lnTo>
                  <a:pt x="386825" y="193103"/>
                </a:lnTo>
                <a:lnTo>
                  <a:pt x="386719" y="192633"/>
                </a:lnTo>
                <a:close/>
              </a:path>
              <a:path extrusionOk="0" h="344804" w="387985">
                <a:moveTo>
                  <a:pt x="358406" y="171704"/>
                </a:moveTo>
                <a:lnTo>
                  <a:pt x="356323" y="172110"/>
                </a:lnTo>
                <a:lnTo>
                  <a:pt x="354241" y="172720"/>
                </a:lnTo>
                <a:lnTo>
                  <a:pt x="301421" y="196469"/>
                </a:lnTo>
                <a:lnTo>
                  <a:pt x="301421" y="220091"/>
                </a:lnTo>
                <a:lnTo>
                  <a:pt x="361111" y="193243"/>
                </a:lnTo>
                <a:lnTo>
                  <a:pt x="361378" y="193103"/>
                </a:lnTo>
                <a:lnTo>
                  <a:pt x="361199" y="193103"/>
                </a:lnTo>
                <a:lnTo>
                  <a:pt x="364070" y="192633"/>
                </a:lnTo>
                <a:lnTo>
                  <a:pt x="386719" y="192633"/>
                </a:lnTo>
                <a:lnTo>
                  <a:pt x="385138" y="185623"/>
                </a:lnTo>
                <a:lnTo>
                  <a:pt x="378685" y="177282"/>
                </a:lnTo>
                <a:lnTo>
                  <a:pt x="369379" y="172308"/>
                </a:lnTo>
                <a:lnTo>
                  <a:pt x="358406" y="171704"/>
                </a:lnTo>
                <a:close/>
              </a:path>
            </a:pathLst>
          </a:custGeom>
          <a:solidFill>
            <a:srgbClr val="AA83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 txBox="1"/>
          <p:nvPr/>
        </p:nvSpPr>
        <p:spPr>
          <a:xfrm>
            <a:off x="6380505" y="2612961"/>
            <a:ext cx="4316095" cy="2050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4413F"/>
                </a:solidFill>
                <a:latin typeface="Cambria"/>
                <a:ea typeface="Cambria"/>
                <a:cs typeface="Cambria"/>
                <a:sym typeface="Cambria"/>
              </a:rPr>
              <a:t>Data Preprocessing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5080" rtl="0" algn="l">
              <a:lnSpc>
                <a:spcPct val="135400"/>
              </a:lnSpc>
              <a:spcBef>
                <a:spcPts val="46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Clean and transform raw movie dataset including cast, crew &amp; genres for analysis.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795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4413F"/>
                </a:solidFill>
                <a:latin typeface="Cambria"/>
                <a:ea typeface="Cambria"/>
                <a:cs typeface="Cambria"/>
                <a:sym typeface="Cambria"/>
              </a:rPr>
              <a:t>Display Posters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marR="528320" rtl="0" algn="l">
              <a:lnSpc>
                <a:spcPct val="135400"/>
              </a:lnSpc>
              <a:spcBef>
                <a:spcPts val="464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Show movie posters alongside recommendations for enhanced user experience.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8" name="Google Shape;88;p4"/>
          <p:cNvGrpSpPr/>
          <p:nvPr/>
        </p:nvGrpSpPr>
        <p:grpSpPr>
          <a:xfrm>
            <a:off x="9378822" y="5857107"/>
            <a:ext cx="2051177" cy="504926"/>
            <a:chOff x="9378822" y="5857107"/>
            <a:chExt cx="2051177" cy="504926"/>
          </a:xfrm>
        </p:grpSpPr>
        <p:pic>
          <p:nvPicPr>
            <p:cNvPr id="89" name="Google Shape;89;p4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80244" y="5926074"/>
              <a:ext cx="1754504" cy="41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378822" y="5857107"/>
              <a:ext cx="2051177" cy="5049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/>
          <p:nvPr/>
        </p:nvSpPr>
        <p:spPr>
          <a:xfrm>
            <a:off x="0" y="0"/>
            <a:ext cx="9660890" cy="6440805"/>
          </a:xfrm>
          <a:custGeom>
            <a:rect b="b" l="l" r="r" t="t"/>
            <a:pathLst>
              <a:path extrusionOk="0" h="6440805" w="9660890">
                <a:moveTo>
                  <a:pt x="9660635" y="0"/>
                </a:moveTo>
                <a:lnTo>
                  <a:pt x="0" y="0"/>
                </a:lnTo>
                <a:lnTo>
                  <a:pt x="0" y="6440423"/>
                </a:lnTo>
                <a:lnTo>
                  <a:pt x="9660635" y="6440423"/>
                </a:lnTo>
                <a:lnTo>
                  <a:pt x="9660635" y="0"/>
                </a:lnTo>
                <a:close/>
              </a:path>
            </a:pathLst>
          </a:custGeom>
          <a:solidFill>
            <a:srgbClr val="FFFD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 txBox="1"/>
          <p:nvPr>
            <p:ph type="title"/>
          </p:nvPr>
        </p:nvSpPr>
        <p:spPr>
          <a:xfrm>
            <a:off x="511464" y="337498"/>
            <a:ext cx="2367280" cy="378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Dataset &amp; Tools</a:t>
            </a:r>
            <a:endParaRPr sz="2300"/>
          </a:p>
        </p:txBody>
      </p:sp>
      <p:sp>
        <p:nvSpPr>
          <p:cNvPr id="97" name="Google Shape;97;p5"/>
          <p:cNvSpPr txBox="1"/>
          <p:nvPr/>
        </p:nvSpPr>
        <p:spPr>
          <a:xfrm>
            <a:off x="511464" y="833652"/>
            <a:ext cx="5453380" cy="1201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5C4E3D"/>
                </a:solidFill>
                <a:latin typeface="Cambria"/>
                <a:ea typeface="Cambria"/>
                <a:cs typeface="Cambria"/>
                <a:sym typeface="Cambria"/>
              </a:rPr>
              <a:t>The project utilizes the </a:t>
            </a:r>
            <a:r>
              <a:rPr b="1" lang="en-US" sz="1000">
                <a:solidFill>
                  <a:srgbClr val="5C4E3D"/>
                </a:solidFill>
                <a:latin typeface="Cambria"/>
                <a:ea typeface="Cambria"/>
                <a:cs typeface="Cambria"/>
                <a:sym typeface="Cambria"/>
              </a:rPr>
              <a:t>TMDB 5000 Movies Dataset</a:t>
            </a:r>
            <a:r>
              <a:rPr lang="en-US" sz="1000">
                <a:solidFill>
                  <a:srgbClr val="5C4E3D"/>
                </a:solidFill>
                <a:latin typeface="Cambria"/>
                <a:ea typeface="Cambria"/>
                <a:cs typeface="Cambria"/>
                <a:sym typeface="Cambria"/>
              </a:rPr>
              <a:t>, containing extensive data on: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-135255" lvl="0" marL="14795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5C4E3D"/>
              </a:buClr>
              <a:buSzPts val="1000"/>
              <a:buFont typeface="Cambria"/>
              <a:buAutoNum type="arabicParenR"/>
            </a:pPr>
            <a:r>
              <a:rPr lang="en-US" sz="1000">
                <a:solidFill>
                  <a:srgbClr val="5C4E3D"/>
                </a:solidFill>
                <a:latin typeface="Cambria"/>
                <a:ea typeface="Cambria"/>
                <a:cs typeface="Cambria"/>
                <a:sym typeface="Cambria"/>
              </a:rPr>
              <a:t>5,000 movies with detailed metadata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-156845" lvl="0" marL="169545" rtl="0" algn="l">
              <a:lnSpc>
                <a:spcPct val="100000"/>
              </a:lnSpc>
              <a:spcBef>
                <a:spcPts val="1085"/>
              </a:spcBef>
              <a:spcAft>
                <a:spcPts val="0"/>
              </a:spcAft>
              <a:buClr>
                <a:srgbClr val="5C4E3D"/>
              </a:buClr>
              <a:buSzPts val="1000"/>
              <a:buFont typeface="Cambria"/>
              <a:buAutoNum type="arabicParenR"/>
            </a:pPr>
            <a:r>
              <a:rPr lang="en-US" sz="1000">
                <a:solidFill>
                  <a:srgbClr val="5C4E3D"/>
                </a:solidFill>
                <a:latin typeface="Cambria"/>
                <a:ea typeface="Cambria"/>
                <a:cs typeface="Cambria"/>
                <a:sym typeface="Cambria"/>
              </a:rPr>
              <a:t>Cast, crew, genres, keywords, and movie overviews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5C4E3D"/>
                </a:solidFill>
                <a:latin typeface="Cambria"/>
                <a:ea typeface="Cambria"/>
                <a:cs typeface="Cambria"/>
                <a:sym typeface="Cambria"/>
              </a:rPr>
              <a:t>Tools and Libraries:</a:t>
            </a:r>
            <a:endParaRPr sz="1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511464" y="2228728"/>
            <a:ext cx="304165" cy="127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endParaRPr sz="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9" name="Google Shape;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284" y="2471512"/>
            <a:ext cx="1296135" cy="130418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/>
          <p:nvPr/>
        </p:nvSpPr>
        <p:spPr>
          <a:xfrm>
            <a:off x="2724480" y="2228728"/>
            <a:ext cx="310515" cy="127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Pandas</a:t>
            </a:r>
            <a:endParaRPr sz="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1" name="Google Shape;10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7180" y="2471512"/>
            <a:ext cx="1296135" cy="130418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"/>
          <p:cNvSpPr txBox="1"/>
          <p:nvPr/>
        </p:nvSpPr>
        <p:spPr>
          <a:xfrm>
            <a:off x="4937495" y="2228728"/>
            <a:ext cx="217804" cy="127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NLTK</a:t>
            </a:r>
            <a:endParaRPr sz="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1076" y="2471512"/>
            <a:ext cx="1296135" cy="130418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/>
        </p:nvSpPr>
        <p:spPr>
          <a:xfrm>
            <a:off x="7150511" y="2228728"/>
            <a:ext cx="505459" cy="127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Scikit-Learn</a:t>
            </a:r>
            <a:endParaRPr sz="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64971" y="2471512"/>
            <a:ext cx="1296135" cy="86945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/>
          <p:nvPr/>
        </p:nvSpPr>
        <p:spPr>
          <a:xfrm>
            <a:off x="511464" y="4032047"/>
            <a:ext cx="381635" cy="127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Streamlit</a:t>
            </a:r>
            <a:endParaRPr sz="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3284" y="4274831"/>
            <a:ext cx="2729129" cy="149739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/>
          <p:nvPr/>
        </p:nvSpPr>
        <p:spPr>
          <a:xfrm>
            <a:off x="4929573" y="4033093"/>
            <a:ext cx="3052445" cy="281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5C4E3D"/>
                </a:solidFill>
                <a:latin typeface="Cambria"/>
                <a:ea typeface="Cambria"/>
                <a:cs typeface="Cambria"/>
                <a:sym typeface="Cambria"/>
              </a:rPr>
              <a:t>Dataset Size: ~5,000 movies</a:t>
            </a:r>
            <a:endParaRPr sz="1650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109" name="Google Shape;109;p5"/>
          <p:cNvGrpSpPr/>
          <p:nvPr/>
        </p:nvGrpSpPr>
        <p:grpSpPr>
          <a:xfrm>
            <a:off x="7833165" y="5934277"/>
            <a:ext cx="1824786" cy="426763"/>
            <a:chOff x="7833165" y="5934277"/>
            <a:chExt cx="1824786" cy="426763"/>
          </a:xfrm>
        </p:grpSpPr>
        <p:pic>
          <p:nvPicPr>
            <p:cNvPr id="110" name="Google Shape;110;p5">
              <a:hlinkClick r:id="rId8"/>
            </p:cNvPr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8097222" y="6005695"/>
              <a:ext cx="1482907" cy="3542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833165" y="5934277"/>
              <a:ext cx="1824786" cy="42676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6"/>
          <p:cNvGrpSpPr/>
          <p:nvPr/>
        </p:nvGrpSpPr>
        <p:grpSpPr>
          <a:xfrm>
            <a:off x="7143750" y="9524"/>
            <a:ext cx="4286250" cy="6429375"/>
            <a:chOff x="7143750" y="9524"/>
            <a:chExt cx="4286250" cy="6429375"/>
          </a:xfrm>
        </p:grpSpPr>
        <p:pic>
          <p:nvPicPr>
            <p:cNvPr id="117" name="Google Shape;117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43750" y="9524"/>
              <a:ext cx="4286250" cy="6429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6">
              <a:hlinkClick r:id="rId4"/>
            </p:cNvPr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580245" y="5926074"/>
              <a:ext cx="1754504" cy="41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888473" y="5860687"/>
              <a:ext cx="1460500" cy="5020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617710" y="5863431"/>
              <a:ext cx="431800" cy="4992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437495" y="5871701"/>
              <a:ext cx="520700" cy="4939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6"/>
          <p:cNvSpPr txBox="1"/>
          <p:nvPr>
            <p:ph type="title"/>
          </p:nvPr>
        </p:nvSpPr>
        <p:spPr>
          <a:xfrm>
            <a:off x="607466" y="771302"/>
            <a:ext cx="10215067" cy="1557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 &amp; Workflow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607438" y="2394553"/>
            <a:ext cx="5869305" cy="2335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The step-by-step workflow for the content-based recommendation system: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8284" lvl="0" marL="260350" marR="79375" rtl="0" algn="l">
              <a:lnSpc>
                <a:spcPct val="135400"/>
              </a:lnSpc>
              <a:spcBef>
                <a:spcPts val="1350"/>
              </a:spcBef>
              <a:spcAft>
                <a:spcPts val="0"/>
              </a:spcAft>
              <a:buClr>
                <a:srgbClr val="44413F"/>
              </a:buClr>
              <a:buSzPts val="1200"/>
              <a:buFont typeface="Trebuchet MS"/>
              <a:buAutoNum type="arabicPeriod"/>
            </a:pPr>
            <a:r>
              <a:rPr b="1"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Preprocessing: </a:t>
            </a: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Clean dataset and extract genres, cast, crew, keywords, and overview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0" marL="2603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44413F"/>
              </a:buClr>
              <a:buSzPts val="1200"/>
              <a:buFont typeface="Trebuchet MS"/>
              <a:buAutoNum type="arabicPeriod"/>
            </a:pPr>
            <a:r>
              <a:rPr b="1"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Engineering: </a:t>
            </a: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Combine attributes into a consolidated 8tags9 column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650" lvl="0" marL="2603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44413F"/>
              </a:buClr>
              <a:buSzPts val="1200"/>
              <a:buFont typeface="Trebuchet MS"/>
              <a:buAutoNum type="arabicPeriod"/>
            </a:pPr>
            <a:r>
              <a:rPr b="1"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Text Vectorization: </a:t>
            </a: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Use CountVectorizer to convert tags into numeric vectors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015" lvl="0" marL="259715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44413F"/>
              </a:buClr>
              <a:buSzPts val="1200"/>
              <a:buFont typeface="Trebuchet MS"/>
              <a:buAutoNum type="arabicPeriod"/>
            </a:pPr>
            <a:r>
              <a:rPr b="1"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Similarity Computation: </a:t>
            </a: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Calculate cosine similarity between movie vectors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47015" lvl="0" marL="259079" marR="139065" rtl="0" algn="l">
              <a:lnSpc>
                <a:spcPct val="135400"/>
              </a:lnSpc>
              <a:spcBef>
                <a:spcPts val="375"/>
              </a:spcBef>
              <a:spcAft>
                <a:spcPts val="0"/>
              </a:spcAft>
              <a:buClr>
                <a:srgbClr val="44413F"/>
              </a:buClr>
              <a:buSzPts val="1200"/>
              <a:buFont typeface="Trebuchet MS"/>
              <a:buAutoNum type="arabicPeriod"/>
            </a:pPr>
            <a:r>
              <a:rPr b="1"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Recommendation: </a:t>
            </a: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Identify and output movies similar to the user9s selected 	movie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24"/>
            <a:ext cx="114300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 txBox="1"/>
          <p:nvPr>
            <p:ph type="title"/>
          </p:nvPr>
        </p:nvSpPr>
        <p:spPr>
          <a:xfrm>
            <a:off x="607466" y="2504852"/>
            <a:ext cx="3278504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125" y="3276765"/>
            <a:ext cx="154929" cy="13555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/>
          <p:nvPr/>
        </p:nvSpPr>
        <p:spPr>
          <a:xfrm>
            <a:off x="619125" y="3495675"/>
            <a:ext cx="3295650" cy="19050"/>
          </a:xfrm>
          <a:custGeom>
            <a:rect b="b" l="l" r="r" t="t"/>
            <a:pathLst>
              <a:path extrusionOk="0" h="19050" w="3295650">
                <a:moveTo>
                  <a:pt x="3295650" y="0"/>
                </a:moveTo>
                <a:lnTo>
                  <a:pt x="0" y="0"/>
                </a:lnTo>
                <a:lnTo>
                  <a:pt x="0" y="19050"/>
                </a:lnTo>
                <a:lnTo>
                  <a:pt x="3295650" y="19050"/>
                </a:lnTo>
                <a:lnTo>
                  <a:pt x="3295650" y="0"/>
                </a:lnTo>
                <a:close/>
              </a:path>
            </a:pathLst>
          </a:custGeom>
          <a:solidFill>
            <a:srgbClr val="B78D2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"/>
          <p:cNvSpPr txBox="1"/>
          <p:nvPr/>
        </p:nvSpPr>
        <p:spPr>
          <a:xfrm>
            <a:off x="607466" y="3552069"/>
            <a:ext cx="329184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5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Collection: </a:t>
            </a: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Gather movie metadata and details from TMDB.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Datasets</a:t>
            </a: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:- TMDB 5000 Movies &amp; Credits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67175" y="3282569"/>
            <a:ext cx="154927" cy="12393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/>
          <p:nvPr/>
        </p:nvSpPr>
        <p:spPr>
          <a:xfrm>
            <a:off x="4067175" y="3495675"/>
            <a:ext cx="3295650" cy="19050"/>
          </a:xfrm>
          <a:custGeom>
            <a:rect b="b" l="l" r="r" t="t"/>
            <a:pathLst>
              <a:path extrusionOk="0" h="19050" w="3295650">
                <a:moveTo>
                  <a:pt x="3295650" y="0"/>
                </a:moveTo>
                <a:lnTo>
                  <a:pt x="0" y="0"/>
                </a:lnTo>
                <a:lnTo>
                  <a:pt x="0" y="19050"/>
                </a:lnTo>
                <a:lnTo>
                  <a:pt x="3295650" y="19050"/>
                </a:lnTo>
                <a:lnTo>
                  <a:pt x="3295650" y="0"/>
                </a:lnTo>
                <a:close/>
              </a:path>
            </a:pathLst>
          </a:custGeom>
          <a:solidFill>
            <a:srgbClr val="B78D2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 txBox="1"/>
          <p:nvPr/>
        </p:nvSpPr>
        <p:spPr>
          <a:xfrm>
            <a:off x="4055668" y="3552069"/>
            <a:ext cx="3091180" cy="768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5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Data Preprocessing: </a:t>
            </a: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Clean, tokenize and merge relevant fields into tags. Extracted genres, cast, crew, keywords, and overview.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6" name="Google Shape;13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24915" y="3276765"/>
            <a:ext cx="135559" cy="13555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/>
          <p:nvPr/>
        </p:nvSpPr>
        <p:spPr>
          <a:xfrm>
            <a:off x="7515225" y="3495675"/>
            <a:ext cx="3295650" cy="19050"/>
          </a:xfrm>
          <a:custGeom>
            <a:rect b="b" l="l" r="r" t="t"/>
            <a:pathLst>
              <a:path extrusionOk="0" h="19050" w="3295650">
                <a:moveTo>
                  <a:pt x="3295650" y="0"/>
                </a:moveTo>
                <a:lnTo>
                  <a:pt x="0" y="0"/>
                </a:lnTo>
                <a:lnTo>
                  <a:pt x="0" y="19050"/>
                </a:lnTo>
                <a:lnTo>
                  <a:pt x="3295650" y="19050"/>
                </a:lnTo>
                <a:lnTo>
                  <a:pt x="3295650" y="0"/>
                </a:lnTo>
                <a:close/>
              </a:path>
            </a:pathLst>
          </a:custGeom>
          <a:solidFill>
            <a:srgbClr val="B78D2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"/>
          <p:cNvSpPr txBox="1"/>
          <p:nvPr/>
        </p:nvSpPr>
        <p:spPr>
          <a:xfrm>
            <a:off x="7503858" y="3552069"/>
            <a:ext cx="294259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35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Vectorization: </a:t>
            </a: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Convert text tags into numerical vectors using CountVectorizer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9232" y="4895850"/>
            <a:ext cx="152292" cy="152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/>
          <p:nvPr/>
        </p:nvSpPr>
        <p:spPr>
          <a:xfrm>
            <a:off x="619125" y="5114925"/>
            <a:ext cx="5019675" cy="19050"/>
          </a:xfrm>
          <a:custGeom>
            <a:rect b="b" l="l" r="r" t="t"/>
            <a:pathLst>
              <a:path extrusionOk="0" h="19050" w="5019675">
                <a:moveTo>
                  <a:pt x="5019675" y="0"/>
                </a:moveTo>
                <a:lnTo>
                  <a:pt x="0" y="0"/>
                </a:lnTo>
                <a:lnTo>
                  <a:pt x="0" y="19050"/>
                </a:lnTo>
                <a:lnTo>
                  <a:pt x="5019675" y="19050"/>
                </a:lnTo>
                <a:lnTo>
                  <a:pt x="5019675" y="0"/>
                </a:lnTo>
                <a:close/>
              </a:path>
            </a:pathLst>
          </a:custGeom>
          <a:solidFill>
            <a:srgbClr val="B78D2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"/>
          <p:cNvSpPr txBox="1"/>
          <p:nvPr/>
        </p:nvSpPr>
        <p:spPr>
          <a:xfrm>
            <a:off x="607466" y="5171320"/>
            <a:ext cx="482981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635" lvl="0" marL="12700" marR="5080" rtl="0" algn="l">
              <a:lnSpc>
                <a:spcPct val="135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Similarity: </a:t>
            </a: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Compute </a:t>
            </a:r>
            <a:r>
              <a:rPr b="1"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Cosine Similarity </a:t>
            </a: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matrix for recommendation lookup and to measure closeness between movies.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14809" y="4895850"/>
            <a:ext cx="107696" cy="15492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/>
          <p:nvPr/>
        </p:nvSpPr>
        <p:spPr>
          <a:xfrm>
            <a:off x="5791200" y="5114925"/>
            <a:ext cx="5019675" cy="19050"/>
          </a:xfrm>
          <a:custGeom>
            <a:rect b="b" l="l" r="r" t="t"/>
            <a:pathLst>
              <a:path extrusionOk="0" h="19050" w="5019675">
                <a:moveTo>
                  <a:pt x="5019675" y="0"/>
                </a:moveTo>
                <a:lnTo>
                  <a:pt x="0" y="0"/>
                </a:lnTo>
                <a:lnTo>
                  <a:pt x="0" y="19050"/>
                </a:lnTo>
                <a:lnTo>
                  <a:pt x="5019675" y="19050"/>
                </a:lnTo>
                <a:lnTo>
                  <a:pt x="5019675" y="0"/>
                </a:lnTo>
                <a:close/>
              </a:path>
            </a:pathLst>
          </a:custGeom>
          <a:solidFill>
            <a:srgbClr val="B78D2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 txBox="1"/>
          <p:nvPr/>
        </p:nvSpPr>
        <p:spPr>
          <a:xfrm>
            <a:off x="5779693" y="5171320"/>
            <a:ext cx="47752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Web App Development: </a:t>
            </a: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Built an interactive </a:t>
            </a:r>
            <a:r>
              <a:rPr b="1"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User-Interface </a:t>
            </a: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using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Streamlit </a:t>
            </a:r>
            <a:r>
              <a:rPr lang="en-US" sz="120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to display recommendations and movie posters.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45" name="Google Shape;145;p7"/>
          <p:cNvGrpSpPr/>
          <p:nvPr/>
        </p:nvGrpSpPr>
        <p:grpSpPr>
          <a:xfrm>
            <a:off x="9423145" y="5818270"/>
            <a:ext cx="2006853" cy="526903"/>
            <a:chOff x="9423145" y="5818270"/>
            <a:chExt cx="2006853" cy="526903"/>
          </a:xfrm>
        </p:grpSpPr>
        <p:pic>
          <p:nvPicPr>
            <p:cNvPr id="146" name="Google Shape;146;p7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9423145" y="5818270"/>
              <a:ext cx="2006853" cy="5049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>
            <a:off x="0" y="0"/>
            <a:ext cx="11430000" cy="6438900"/>
          </a:xfrm>
          <a:custGeom>
            <a:rect b="b" l="l" r="r" t="t"/>
            <a:pathLst>
              <a:path extrusionOk="0" h="6438900" w="114300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DF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 txBox="1"/>
          <p:nvPr>
            <p:ph type="title"/>
          </p:nvPr>
        </p:nvSpPr>
        <p:spPr>
          <a:xfrm>
            <a:off x="606691" y="399827"/>
            <a:ext cx="3270885" cy="490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Web-App Demo</a:t>
            </a:r>
            <a:endParaRPr/>
          </a:p>
        </p:txBody>
      </p:sp>
      <p:grpSp>
        <p:nvGrpSpPr>
          <p:cNvPr id="154" name="Google Shape;154;p8"/>
          <p:cNvGrpSpPr/>
          <p:nvPr/>
        </p:nvGrpSpPr>
        <p:grpSpPr>
          <a:xfrm>
            <a:off x="619125" y="1219199"/>
            <a:ext cx="10810873" cy="5221224"/>
            <a:chOff x="619125" y="1219199"/>
            <a:chExt cx="10810873" cy="5221224"/>
          </a:xfrm>
        </p:grpSpPr>
        <p:pic>
          <p:nvPicPr>
            <p:cNvPr id="155" name="Google Shape;155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9125" y="1219199"/>
              <a:ext cx="10182224" cy="4791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8">
              <a:hlinkClick r:id="rId4"/>
            </p:cNvPr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524618" y="6017318"/>
              <a:ext cx="1905380" cy="4231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8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810875" y="5943231"/>
              <a:ext cx="495300" cy="11583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524"/>
            <a:ext cx="1143000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 txBox="1"/>
          <p:nvPr>
            <p:ph type="title"/>
          </p:nvPr>
        </p:nvSpPr>
        <p:spPr>
          <a:xfrm>
            <a:off x="607466" y="2295588"/>
            <a:ext cx="4392930" cy="46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Results &amp; Observations</a:t>
            </a:r>
            <a:endParaRPr sz="2900"/>
          </a:p>
        </p:txBody>
      </p:sp>
      <p:sp>
        <p:nvSpPr>
          <p:cNvPr id="165" name="Google Shape;165;p9"/>
          <p:cNvSpPr/>
          <p:nvPr/>
        </p:nvSpPr>
        <p:spPr>
          <a:xfrm>
            <a:off x="638175" y="3476625"/>
            <a:ext cx="47625" cy="47625"/>
          </a:xfrm>
          <a:custGeom>
            <a:rect b="b" l="l" r="r" t="t"/>
            <a:pathLst>
              <a:path extrusionOk="0" h="47625" w="47625">
                <a:moveTo>
                  <a:pt x="26972" y="0"/>
                </a:moveTo>
                <a:lnTo>
                  <a:pt x="20652" y="0"/>
                </a:lnTo>
                <a:lnTo>
                  <a:pt x="17616" y="596"/>
                </a:lnTo>
                <a:lnTo>
                  <a:pt x="0" y="20650"/>
                </a:lnTo>
                <a:lnTo>
                  <a:pt x="0" y="26974"/>
                </a:lnTo>
                <a:lnTo>
                  <a:pt x="20652" y="47625"/>
                </a:lnTo>
                <a:lnTo>
                  <a:pt x="26972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50"/>
                </a:lnTo>
                <a:lnTo>
                  <a:pt x="30008" y="596"/>
                </a:lnTo>
                <a:lnTo>
                  <a:pt x="26972" y="0"/>
                </a:lnTo>
                <a:close/>
              </a:path>
            </a:pathLst>
          </a:custGeom>
          <a:solidFill>
            <a:srgbClr val="4441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"/>
          <p:cNvSpPr/>
          <p:nvPr/>
        </p:nvSpPr>
        <p:spPr>
          <a:xfrm>
            <a:off x="638175" y="3762375"/>
            <a:ext cx="47625" cy="47625"/>
          </a:xfrm>
          <a:custGeom>
            <a:rect b="b" l="l" r="r" t="t"/>
            <a:pathLst>
              <a:path extrusionOk="0" h="47625" w="47625">
                <a:moveTo>
                  <a:pt x="26972" y="0"/>
                </a:moveTo>
                <a:lnTo>
                  <a:pt x="20652" y="0"/>
                </a:lnTo>
                <a:lnTo>
                  <a:pt x="17616" y="596"/>
                </a:lnTo>
                <a:lnTo>
                  <a:pt x="0" y="20650"/>
                </a:lnTo>
                <a:lnTo>
                  <a:pt x="0" y="26974"/>
                </a:lnTo>
                <a:lnTo>
                  <a:pt x="20652" y="47625"/>
                </a:lnTo>
                <a:lnTo>
                  <a:pt x="26972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50"/>
                </a:lnTo>
                <a:lnTo>
                  <a:pt x="30008" y="596"/>
                </a:lnTo>
                <a:lnTo>
                  <a:pt x="26972" y="0"/>
                </a:lnTo>
                <a:close/>
              </a:path>
            </a:pathLst>
          </a:custGeom>
          <a:solidFill>
            <a:srgbClr val="4441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/>
          <p:nvPr/>
        </p:nvSpPr>
        <p:spPr>
          <a:xfrm>
            <a:off x="638175" y="4057650"/>
            <a:ext cx="47625" cy="47625"/>
          </a:xfrm>
          <a:custGeom>
            <a:rect b="b" l="l" r="r" t="t"/>
            <a:pathLst>
              <a:path extrusionOk="0" h="47625" w="47625">
                <a:moveTo>
                  <a:pt x="26972" y="0"/>
                </a:moveTo>
                <a:lnTo>
                  <a:pt x="20652" y="0"/>
                </a:lnTo>
                <a:lnTo>
                  <a:pt x="17616" y="596"/>
                </a:lnTo>
                <a:lnTo>
                  <a:pt x="0" y="20650"/>
                </a:lnTo>
                <a:lnTo>
                  <a:pt x="0" y="26974"/>
                </a:lnTo>
                <a:lnTo>
                  <a:pt x="20652" y="47625"/>
                </a:lnTo>
                <a:lnTo>
                  <a:pt x="26972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50"/>
                </a:lnTo>
                <a:lnTo>
                  <a:pt x="30008" y="596"/>
                </a:lnTo>
                <a:lnTo>
                  <a:pt x="26972" y="0"/>
                </a:lnTo>
                <a:close/>
              </a:path>
            </a:pathLst>
          </a:custGeom>
          <a:solidFill>
            <a:srgbClr val="4441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"/>
          <p:cNvSpPr/>
          <p:nvPr/>
        </p:nvSpPr>
        <p:spPr>
          <a:xfrm>
            <a:off x="638175" y="4343400"/>
            <a:ext cx="47625" cy="47625"/>
          </a:xfrm>
          <a:custGeom>
            <a:rect b="b" l="l" r="r" t="t"/>
            <a:pathLst>
              <a:path extrusionOk="0" h="47625" w="47625">
                <a:moveTo>
                  <a:pt x="26972" y="0"/>
                </a:moveTo>
                <a:lnTo>
                  <a:pt x="20652" y="0"/>
                </a:lnTo>
                <a:lnTo>
                  <a:pt x="17616" y="596"/>
                </a:lnTo>
                <a:lnTo>
                  <a:pt x="0" y="20650"/>
                </a:lnTo>
                <a:lnTo>
                  <a:pt x="0" y="26974"/>
                </a:lnTo>
                <a:lnTo>
                  <a:pt x="20652" y="47625"/>
                </a:lnTo>
                <a:lnTo>
                  <a:pt x="26972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50"/>
                </a:lnTo>
                <a:lnTo>
                  <a:pt x="30008" y="596"/>
                </a:lnTo>
                <a:lnTo>
                  <a:pt x="26972" y="0"/>
                </a:lnTo>
                <a:close/>
              </a:path>
            </a:pathLst>
          </a:custGeom>
          <a:solidFill>
            <a:srgbClr val="44413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9"/>
          <p:cNvGrpSpPr/>
          <p:nvPr/>
        </p:nvGrpSpPr>
        <p:grpSpPr>
          <a:xfrm>
            <a:off x="623887" y="4662487"/>
            <a:ext cx="10182225" cy="1304925"/>
            <a:chOff x="623887" y="4662487"/>
            <a:chExt cx="10182225" cy="1304925"/>
          </a:xfrm>
        </p:grpSpPr>
        <p:sp>
          <p:nvSpPr>
            <p:cNvPr id="170" name="Google Shape;170;p9"/>
            <p:cNvSpPr/>
            <p:nvPr/>
          </p:nvSpPr>
          <p:spPr>
            <a:xfrm>
              <a:off x="623887" y="4662487"/>
              <a:ext cx="10182225" cy="1304925"/>
            </a:xfrm>
            <a:custGeom>
              <a:rect b="b" l="l" r="r" t="t"/>
              <a:pathLst>
                <a:path extrusionOk="0" h="1304925" w="10182225">
                  <a:moveTo>
                    <a:pt x="0" y="1258129"/>
                  </a:moveTo>
                  <a:lnTo>
                    <a:pt x="0" y="46786"/>
                  </a:lnTo>
                  <a:lnTo>
                    <a:pt x="0" y="40589"/>
                  </a:lnTo>
                  <a:lnTo>
                    <a:pt x="1186" y="34620"/>
                  </a:lnTo>
                  <a:lnTo>
                    <a:pt x="28887" y="3568"/>
                  </a:lnTo>
                  <a:lnTo>
                    <a:pt x="34617" y="1181"/>
                  </a:lnTo>
                  <a:lnTo>
                    <a:pt x="40590" y="0"/>
                  </a:lnTo>
                  <a:lnTo>
                    <a:pt x="46796" y="0"/>
                  </a:lnTo>
                  <a:lnTo>
                    <a:pt x="10135425" y="0"/>
                  </a:lnTo>
                  <a:lnTo>
                    <a:pt x="10141635" y="0"/>
                  </a:lnTo>
                  <a:lnTo>
                    <a:pt x="10147604" y="1181"/>
                  </a:lnTo>
                  <a:lnTo>
                    <a:pt x="10153332" y="3568"/>
                  </a:lnTo>
                  <a:lnTo>
                    <a:pt x="10159073" y="5930"/>
                  </a:lnTo>
                  <a:lnTo>
                    <a:pt x="10182225" y="40589"/>
                  </a:lnTo>
                  <a:lnTo>
                    <a:pt x="10182225" y="46786"/>
                  </a:lnTo>
                  <a:lnTo>
                    <a:pt x="10182225" y="1258129"/>
                  </a:lnTo>
                  <a:lnTo>
                    <a:pt x="10182225" y="1264335"/>
                  </a:lnTo>
                  <a:lnTo>
                    <a:pt x="10181031" y="1270303"/>
                  </a:lnTo>
                  <a:lnTo>
                    <a:pt x="10153332" y="1301358"/>
                  </a:lnTo>
                  <a:lnTo>
                    <a:pt x="10147604" y="1303735"/>
                  </a:lnTo>
                  <a:lnTo>
                    <a:pt x="10141635" y="1304921"/>
                  </a:lnTo>
                  <a:lnTo>
                    <a:pt x="10135425" y="1304926"/>
                  </a:lnTo>
                  <a:lnTo>
                    <a:pt x="46796" y="1304926"/>
                  </a:lnTo>
                  <a:lnTo>
                    <a:pt x="40590" y="1304921"/>
                  </a:lnTo>
                  <a:lnTo>
                    <a:pt x="34617" y="1303735"/>
                  </a:lnTo>
                  <a:lnTo>
                    <a:pt x="28887" y="1301358"/>
                  </a:lnTo>
                  <a:lnTo>
                    <a:pt x="23152" y="1298987"/>
                  </a:lnTo>
                  <a:lnTo>
                    <a:pt x="18092" y="1295604"/>
                  </a:lnTo>
                  <a:lnTo>
                    <a:pt x="13707" y="1291219"/>
                  </a:lnTo>
                  <a:lnTo>
                    <a:pt x="9316" y="1286828"/>
                  </a:lnTo>
                  <a:lnTo>
                    <a:pt x="5938" y="1281767"/>
                  </a:lnTo>
                  <a:lnTo>
                    <a:pt x="3562" y="1276038"/>
                  </a:lnTo>
                  <a:lnTo>
                    <a:pt x="1186" y="1270303"/>
                  </a:lnTo>
                  <a:lnTo>
                    <a:pt x="0" y="1264335"/>
                  </a:lnTo>
                  <a:lnTo>
                    <a:pt x="0" y="1258129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628637" y="4667262"/>
              <a:ext cx="10172700" cy="1295400"/>
            </a:xfrm>
            <a:custGeom>
              <a:rect b="b" l="l" r="r" t="t"/>
              <a:pathLst>
                <a:path extrusionOk="0" h="1295400" w="10172700">
                  <a:moveTo>
                    <a:pt x="5086350" y="857250"/>
                  </a:moveTo>
                  <a:lnTo>
                    <a:pt x="0" y="857250"/>
                  </a:lnTo>
                  <a:lnTo>
                    <a:pt x="0" y="1250670"/>
                  </a:lnTo>
                  <a:lnTo>
                    <a:pt x="19939" y="1285125"/>
                  </a:lnTo>
                  <a:lnTo>
                    <a:pt x="44729" y="1295400"/>
                  </a:lnTo>
                  <a:lnTo>
                    <a:pt x="5086350" y="1295400"/>
                  </a:lnTo>
                  <a:lnTo>
                    <a:pt x="5086350" y="857250"/>
                  </a:lnTo>
                  <a:close/>
                </a:path>
                <a:path extrusionOk="0" h="1295400" w="10172700">
                  <a:moveTo>
                    <a:pt x="5086350" y="0"/>
                  </a:moveTo>
                  <a:lnTo>
                    <a:pt x="44729" y="0"/>
                  </a:lnTo>
                  <a:lnTo>
                    <a:pt x="38150" y="1308"/>
                  </a:lnTo>
                  <a:lnTo>
                    <a:pt x="6540" y="25514"/>
                  </a:lnTo>
                  <a:lnTo>
                    <a:pt x="0" y="44716"/>
                  </a:lnTo>
                  <a:lnTo>
                    <a:pt x="0" y="428625"/>
                  </a:lnTo>
                  <a:lnTo>
                    <a:pt x="5086350" y="428625"/>
                  </a:lnTo>
                  <a:lnTo>
                    <a:pt x="5086350" y="0"/>
                  </a:lnTo>
                  <a:close/>
                </a:path>
                <a:path extrusionOk="0" h="1295400" w="10172700">
                  <a:moveTo>
                    <a:pt x="10172700" y="857250"/>
                  </a:moveTo>
                  <a:lnTo>
                    <a:pt x="5095875" y="857250"/>
                  </a:lnTo>
                  <a:lnTo>
                    <a:pt x="5095875" y="1295400"/>
                  </a:lnTo>
                  <a:lnTo>
                    <a:pt x="10127983" y="1295400"/>
                  </a:lnTo>
                  <a:lnTo>
                    <a:pt x="10134549" y="1294091"/>
                  </a:lnTo>
                  <a:lnTo>
                    <a:pt x="10166159" y="1269885"/>
                  </a:lnTo>
                  <a:lnTo>
                    <a:pt x="10172700" y="1250670"/>
                  </a:lnTo>
                  <a:lnTo>
                    <a:pt x="10172700" y="857250"/>
                  </a:lnTo>
                  <a:close/>
                </a:path>
                <a:path extrusionOk="0" h="1295400" w="10172700">
                  <a:moveTo>
                    <a:pt x="10172700" y="44716"/>
                  </a:moveTo>
                  <a:lnTo>
                    <a:pt x="10152761" y="10261"/>
                  </a:lnTo>
                  <a:lnTo>
                    <a:pt x="10127983" y="0"/>
                  </a:lnTo>
                  <a:lnTo>
                    <a:pt x="5095875" y="0"/>
                  </a:lnTo>
                  <a:lnTo>
                    <a:pt x="5095875" y="428625"/>
                  </a:lnTo>
                  <a:lnTo>
                    <a:pt x="10172700" y="428625"/>
                  </a:lnTo>
                  <a:lnTo>
                    <a:pt x="10172700" y="44716"/>
                  </a:lnTo>
                  <a:close/>
                </a:path>
              </a:pathLst>
            </a:custGeom>
            <a:solidFill>
              <a:srgbClr val="FFFFFF">
                <a:alpha val="352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" name="Google Shape;172;p9"/>
          <p:cNvSpPr txBox="1"/>
          <p:nvPr/>
        </p:nvSpPr>
        <p:spPr>
          <a:xfrm>
            <a:off x="607466" y="2992818"/>
            <a:ext cx="6304915" cy="1974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Key outcomes observed from system outputs:</a:t>
            </a:r>
            <a:endParaRPr sz="11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47650" marR="1166495" rtl="0" algn="l">
              <a:lnSpc>
                <a:spcPct val="163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Relevant movie recommendations aligning with user preferences Effective handling of missing or unavailable posters (placeholders used)</a:t>
            </a:r>
            <a:endParaRPr sz="11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47650" rtl="0" algn="l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performance is responsive with quick recommendation generation</a:t>
            </a:r>
            <a:endParaRPr sz="11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47650" rtl="0" algn="l">
              <a:lnSpc>
                <a:spcPct val="100000"/>
              </a:lnSpc>
              <a:spcBef>
                <a:spcPts val="869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Limitations include reliance solely on content similarity without user behavior integration</a:t>
            </a:r>
            <a:endParaRPr sz="11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255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6891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Recommendation Example	Observations</a:t>
            </a:r>
            <a:endParaRPr sz="11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628650" y="5095876"/>
            <a:ext cx="10172700" cy="428625"/>
          </a:xfrm>
          <a:prstGeom prst="rect">
            <a:avLst/>
          </a:prstGeom>
          <a:solidFill>
            <a:srgbClr val="000000">
              <a:alpha val="3529"/>
            </a:srgbClr>
          </a:solidFill>
          <a:ln>
            <a:noFill/>
          </a:ln>
        </p:spPr>
        <p:txBody>
          <a:bodyPr anchorCtr="0" anchor="t" bIns="0" lIns="0" spcFirstLastPara="1" rIns="0" wrap="square" tIns="111125">
            <a:spAutoFit/>
          </a:bodyPr>
          <a:lstStyle/>
          <a:p>
            <a:pPr indent="0" lvl="0" marL="1479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Movie A similar to Movie B &amp; C	Posters displayed; thematic similarity clear</a:t>
            </a:r>
            <a:endParaRPr sz="11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764183" y="5631243"/>
            <a:ext cx="8101965" cy="202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>
                <a:solidFill>
                  <a:srgbClr val="44413F"/>
                </a:solidFill>
                <a:latin typeface="Trebuchet MS"/>
                <a:ea typeface="Trebuchet MS"/>
                <a:cs typeface="Trebuchet MS"/>
                <a:sym typeface="Trebuchet MS"/>
              </a:rPr>
              <a:t>Missing posters handled gracefully	Placeholder images maintain UI consistency</a:t>
            </a:r>
            <a:endParaRPr sz="11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5" name="Google Shape;175;p9"/>
          <p:cNvGrpSpPr/>
          <p:nvPr/>
        </p:nvGrpSpPr>
        <p:grpSpPr>
          <a:xfrm>
            <a:off x="9298305" y="5926073"/>
            <a:ext cx="2131695" cy="514350"/>
            <a:chOff x="9298305" y="5926073"/>
            <a:chExt cx="2131695" cy="514350"/>
          </a:xfrm>
        </p:grpSpPr>
        <p:pic>
          <p:nvPicPr>
            <p:cNvPr id="176" name="Google Shape;176;p9">
              <a:hlinkClick r:id="rId4"/>
            </p:cNvPr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580245" y="5926073"/>
              <a:ext cx="1754504" cy="419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298305" y="5982538"/>
              <a:ext cx="2131695" cy="45788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413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2025-09-11T06:49:15Z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2025-09-11T00:00:00Z</vt:filetime>
  </property>
  <property fmtid="{D5CDD505-2E9C-101B-9397-08002B2CF9AE}" pid="5" name="Producer">
    <vt:lpwstr>4-Heights™ PDF Library 3.4.0.6904 (http://www.pdf-tools.com)</vt:lpwstr>
  </property>
</Properties>
</file>