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DM Sans" pitchFamily="2" charset="77"/>
      <p:regular r:id="rId12"/>
    </p:embeddedFont>
    <p:embeddedFont>
      <p:font typeface="Poppins Light" panose="020B0604020202020204" pitchFamily="3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626" autoAdjust="0"/>
  </p:normalViewPr>
  <p:slideViewPr>
    <p:cSldViewPr>
      <p:cViewPr varScale="1">
        <p:scale>
          <a:sx n="80" d="100"/>
          <a:sy n="80" d="100"/>
        </p:scale>
        <p:origin x="304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012772" y="0"/>
            <a:ext cx="10287260" cy="10298430"/>
          </a:xfrm>
          <a:custGeom>
            <a:avLst/>
            <a:gdLst/>
            <a:ahLst/>
            <a:cxnLst/>
            <a:rect l="l" t="t" r="r" b="b"/>
            <a:pathLst>
              <a:path w="10287260" h="10298430">
                <a:moveTo>
                  <a:pt x="0" y="0"/>
                </a:moveTo>
                <a:lnTo>
                  <a:pt x="10287260" y="0"/>
                </a:lnTo>
                <a:lnTo>
                  <a:pt x="10287260" y="10298430"/>
                </a:lnTo>
                <a:lnTo>
                  <a:pt x="0" y="102984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6133554" y="6875249"/>
            <a:ext cx="1279124" cy="1395870"/>
          </a:xfrm>
          <a:custGeom>
            <a:avLst/>
            <a:gdLst/>
            <a:ahLst/>
            <a:cxnLst/>
            <a:rect l="l" t="t" r="r" b="b"/>
            <a:pathLst>
              <a:path w="1279124" h="1395870">
                <a:moveTo>
                  <a:pt x="0" y="0"/>
                </a:moveTo>
                <a:lnTo>
                  <a:pt x="1279125" y="0"/>
                </a:lnTo>
                <a:lnTo>
                  <a:pt x="1279125" y="1395869"/>
                </a:lnTo>
                <a:lnTo>
                  <a:pt x="0" y="13958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028700" y="3360357"/>
            <a:ext cx="7495475" cy="3661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255"/>
              </a:lnSpc>
            </a:pPr>
            <a:r>
              <a:rPr lang="en-US" sz="9255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E-TYPES CASE ANALYSIS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7964096"/>
            <a:ext cx="5425627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A31212"/>
                </a:solidFill>
                <a:latin typeface="DM Sans"/>
                <a:ea typeface="DM Sans"/>
                <a:cs typeface="DM Sans"/>
                <a:sym typeface="DM Sans"/>
              </a:rPr>
              <a:t>CAPSTONE PROJECT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4693449" y="5095875"/>
            <a:ext cx="2565851" cy="989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071"/>
              </a:lnSpc>
            </a:pPr>
            <a:r>
              <a:rPr lang="en-US" sz="2908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NIDHISH VANDEKAR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5007809" y="8846820"/>
            <a:ext cx="2251491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AUGUST 2025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1190981"/>
            <a:ext cx="5133019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A31212"/>
                </a:solidFill>
                <a:latin typeface="DM Sans"/>
                <a:ea typeface="DM Sans"/>
                <a:cs typeface="DM Sans"/>
                <a:sym typeface="DM Sans"/>
              </a:rPr>
              <a:t>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5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087968" y="3986817"/>
            <a:ext cx="6200034" cy="6306199"/>
          </a:xfrm>
          <a:custGeom>
            <a:avLst/>
            <a:gdLst/>
            <a:ahLst/>
            <a:cxnLst/>
            <a:rect l="l" t="t" r="r" b="b"/>
            <a:pathLst>
              <a:path w="6200034" h="6306199">
                <a:moveTo>
                  <a:pt x="0" y="0"/>
                </a:moveTo>
                <a:lnTo>
                  <a:pt x="6200034" y="0"/>
                </a:lnTo>
                <a:lnTo>
                  <a:pt x="6200034" y="6306199"/>
                </a:lnTo>
                <a:lnTo>
                  <a:pt x="0" y="63061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flipH="1" flipV="1">
            <a:off x="0" y="0"/>
            <a:ext cx="6200034" cy="6306199"/>
          </a:xfrm>
          <a:custGeom>
            <a:avLst/>
            <a:gdLst/>
            <a:ahLst/>
            <a:cxnLst/>
            <a:rect l="l" t="t" r="r" b="b"/>
            <a:pathLst>
              <a:path w="6200034" h="6306199">
                <a:moveTo>
                  <a:pt x="6200034" y="6306199"/>
                </a:moveTo>
                <a:lnTo>
                  <a:pt x="0" y="6306199"/>
                </a:lnTo>
                <a:lnTo>
                  <a:pt x="0" y="0"/>
                </a:lnTo>
                <a:lnTo>
                  <a:pt x="6200034" y="0"/>
                </a:lnTo>
                <a:lnTo>
                  <a:pt x="6200034" y="630619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3382718" y="4582174"/>
            <a:ext cx="11522564" cy="1724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00"/>
              </a:lnSpc>
            </a:pPr>
            <a:r>
              <a:rPr lang="en-US" sz="120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THANK YOU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981075"/>
            <a:ext cx="2117332" cy="824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NIDHISH VANDEKAR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5007809" y="981075"/>
            <a:ext cx="2251491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AUGUST 2025</a:t>
            </a:r>
          </a:p>
        </p:txBody>
      </p:sp>
      <p:sp>
        <p:nvSpPr>
          <p:cNvPr id="7" name="Freeform 7"/>
          <p:cNvSpPr/>
          <p:nvPr/>
        </p:nvSpPr>
        <p:spPr>
          <a:xfrm>
            <a:off x="1028700" y="1975026"/>
            <a:ext cx="654415" cy="714143"/>
          </a:xfrm>
          <a:custGeom>
            <a:avLst/>
            <a:gdLst/>
            <a:ahLst/>
            <a:cxnLst/>
            <a:rect l="l" t="t" r="r" b="b"/>
            <a:pathLst>
              <a:path w="654415" h="714143">
                <a:moveTo>
                  <a:pt x="0" y="0"/>
                </a:moveTo>
                <a:lnTo>
                  <a:pt x="654415" y="0"/>
                </a:lnTo>
                <a:lnTo>
                  <a:pt x="654415" y="714143"/>
                </a:lnTo>
                <a:lnTo>
                  <a:pt x="0" y="7141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2884840"/>
            <a:ext cx="16708222" cy="3724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A31212"/>
                </a:solidFill>
                <a:latin typeface="DM Sans"/>
                <a:ea typeface="DM Sans"/>
                <a:cs typeface="DM Sans"/>
                <a:sym typeface="DM Sans"/>
              </a:rPr>
              <a:t>E-TYPES: COPENHAGEN DESIGN FIRM, EDGY &amp; IDENTITY-DRIVEN</a:t>
            </a: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A31212"/>
                </a:solidFill>
                <a:latin typeface="DM Sans"/>
                <a:ea typeface="DM Sans"/>
                <a:cs typeface="DM Sans"/>
                <a:sym typeface="DM Sans"/>
              </a:rPr>
              <a:t>INVITED TO DESIGN COMPETITION FOR TEAM DENMARK (2006)</a:t>
            </a: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A31212"/>
                </a:solidFill>
                <a:latin typeface="DM Sans"/>
                <a:ea typeface="DM Sans"/>
                <a:cs typeface="DM Sans"/>
                <a:sym typeface="DM Sans"/>
              </a:rPr>
              <a:t>DILEMMA: PRESENT EDGY DESIGN (20% WIN CHANCE), CLASSICAL DESIGN (80%), OR BOTH?</a:t>
            </a: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A31212"/>
                </a:solidFill>
                <a:latin typeface="DM Sans"/>
                <a:ea typeface="DM Sans"/>
                <a:cs typeface="DM Sans"/>
                <a:sym typeface="DM Sans"/>
              </a:rPr>
              <a:t>DECISION = MORE THAN A LOGO → IT’S ABOUT IDENTITY, GROWTH, AND FUTURE STRATEGY</a:t>
            </a:r>
          </a:p>
          <a:p>
            <a:pPr algn="just">
              <a:lnSpc>
                <a:spcPts val="4200"/>
              </a:lnSpc>
            </a:pPr>
            <a:endParaRPr lang="en-US" sz="3000">
              <a:solidFill>
                <a:srgbClr val="A3121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69152" y="378426"/>
            <a:ext cx="15831022" cy="11461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00"/>
              </a:lnSpc>
            </a:pPr>
            <a:r>
              <a:rPr lang="en-US" sz="8000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INTRODUCTION – THE DILEMMA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0" y="9258300"/>
            <a:ext cx="18288000" cy="763229"/>
            <a:chOff x="0" y="0"/>
            <a:chExt cx="4816593" cy="20101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816592" cy="201015"/>
            </a:xfrm>
            <a:custGeom>
              <a:avLst/>
              <a:gdLst/>
              <a:ahLst/>
              <a:cxnLst/>
              <a:rect l="l" t="t" r="r" b="b"/>
              <a:pathLst>
                <a:path w="4816592" h="201015">
                  <a:moveTo>
                    <a:pt x="0" y="0"/>
                  </a:moveTo>
                  <a:lnTo>
                    <a:pt x="4816592" y="0"/>
                  </a:lnTo>
                  <a:lnTo>
                    <a:pt x="4816592" y="201015"/>
                  </a:lnTo>
                  <a:lnTo>
                    <a:pt x="0" y="201015"/>
                  </a:lnTo>
                  <a:close/>
                </a:path>
              </a:pathLst>
            </a:custGeom>
            <a:solidFill>
              <a:srgbClr val="A3121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4816593" cy="2486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7" name="AutoShape 7"/>
          <p:cNvSpPr/>
          <p:nvPr/>
        </p:nvSpPr>
        <p:spPr>
          <a:xfrm flipV="1">
            <a:off x="469152" y="1524602"/>
            <a:ext cx="14991554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69152" y="2085121"/>
            <a:ext cx="11975096" cy="6391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A31212"/>
                </a:solidFill>
                <a:latin typeface="DM Sans"/>
                <a:ea typeface="DM Sans"/>
                <a:cs typeface="DM Sans"/>
                <a:sym typeface="DM Sans"/>
              </a:rPr>
              <a:t>1. EDGY DESIGN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A31212"/>
                </a:solidFill>
                <a:latin typeface="DM Sans"/>
                <a:ea typeface="DM Sans"/>
                <a:cs typeface="DM Sans"/>
                <a:sym typeface="DM Sans"/>
              </a:rPr>
              <a:t>ALIGNS WITH PHILOSOPHY, PRESTIGE, DESIGNER PRIDE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A31212"/>
                </a:solidFill>
                <a:latin typeface="DM Sans"/>
                <a:ea typeface="DM Sans"/>
                <a:cs typeface="DM Sans"/>
                <a:sym typeface="DM Sans"/>
              </a:rPr>
              <a:t>LOW CHANCE OF WINNING (20%)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A3121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A31212"/>
                </a:solidFill>
                <a:latin typeface="DM Sans"/>
                <a:ea typeface="DM Sans"/>
                <a:cs typeface="DM Sans"/>
                <a:sym typeface="DM Sans"/>
              </a:rPr>
              <a:t>2. CLASSICAL DESIGN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A31212"/>
                </a:solidFill>
                <a:latin typeface="DM Sans"/>
                <a:ea typeface="DM Sans"/>
                <a:cs typeface="DM Sans"/>
                <a:sym typeface="DM Sans"/>
              </a:rPr>
              <a:t>HIGH CHANCE OF WINNING (80%)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A31212"/>
                </a:solidFill>
                <a:latin typeface="DM Sans"/>
                <a:ea typeface="DM Sans"/>
                <a:cs typeface="DM Sans"/>
                <a:sym typeface="DM Sans"/>
              </a:rPr>
              <a:t>SAFE BUT UNINSPIRED, RISKS MORALE &amp; BRAND IDENTITY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A3121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A31212"/>
                </a:solidFill>
                <a:latin typeface="DM Sans"/>
                <a:ea typeface="DM Sans"/>
                <a:cs typeface="DM Sans"/>
                <a:sym typeface="DM Sans"/>
              </a:rPr>
              <a:t>3. BOTH DESIGNS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A31212"/>
                </a:solidFill>
                <a:latin typeface="DM Sans"/>
                <a:ea typeface="DM Sans"/>
                <a:cs typeface="DM Sans"/>
                <a:sym typeface="DM Sans"/>
              </a:rPr>
              <a:t>GIVES CLIENT CHOICE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A31212"/>
                </a:solidFill>
                <a:latin typeface="DM Sans"/>
                <a:ea typeface="DM Sans"/>
                <a:cs typeface="DM Sans"/>
                <a:sym typeface="DM Sans"/>
              </a:rPr>
              <a:t>RISKS INDECISION, DILUTES POSITIONING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A3121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69152" y="378426"/>
            <a:ext cx="15831022" cy="21558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00"/>
              </a:lnSpc>
            </a:pPr>
            <a:r>
              <a:rPr lang="en-US" sz="8000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THE OPTIONS</a:t>
            </a:r>
          </a:p>
          <a:p>
            <a:pPr algn="l">
              <a:lnSpc>
                <a:spcPts val="8000"/>
              </a:lnSpc>
            </a:pPr>
            <a:endParaRPr lang="en-US" sz="8000">
              <a:solidFill>
                <a:srgbClr val="000000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0" y="9258300"/>
            <a:ext cx="18288000" cy="763229"/>
            <a:chOff x="0" y="0"/>
            <a:chExt cx="4816593" cy="20101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816592" cy="201015"/>
            </a:xfrm>
            <a:custGeom>
              <a:avLst/>
              <a:gdLst/>
              <a:ahLst/>
              <a:cxnLst/>
              <a:rect l="l" t="t" r="r" b="b"/>
              <a:pathLst>
                <a:path w="4816592" h="201015">
                  <a:moveTo>
                    <a:pt x="0" y="0"/>
                  </a:moveTo>
                  <a:lnTo>
                    <a:pt x="4816592" y="0"/>
                  </a:lnTo>
                  <a:lnTo>
                    <a:pt x="4816592" y="201015"/>
                  </a:lnTo>
                  <a:lnTo>
                    <a:pt x="0" y="201015"/>
                  </a:lnTo>
                  <a:close/>
                </a:path>
              </a:pathLst>
            </a:custGeom>
            <a:solidFill>
              <a:srgbClr val="A3121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4816593" cy="2486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7" name="AutoShape 7"/>
          <p:cNvSpPr/>
          <p:nvPr/>
        </p:nvSpPr>
        <p:spPr>
          <a:xfrm>
            <a:off x="469152" y="1423001"/>
            <a:ext cx="6430421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69305" y="2403553"/>
            <a:ext cx="11975096" cy="6391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A31212"/>
                </a:solidFill>
                <a:latin typeface="DM Sans"/>
                <a:ea typeface="DM Sans"/>
                <a:cs typeface="DM Sans"/>
                <a:sym typeface="DM Sans"/>
              </a:rPr>
              <a:t>IDENTITY &amp; POSITIONING: FOUNDED TO “SMASH THE WORLD” OF DESIGN → EDGY IS CORE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A31212"/>
                </a:solidFill>
                <a:latin typeface="DM Sans"/>
                <a:ea typeface="DM Sans"/>
                <a:cs typeface="DM Sans"/>
                <a:sym typeface="DM Sans"/>
              </a:rPr>
              <a:t>AMBITION &amp; GROWTH: NEED PRESTIGE FOR INTERNATIONAL CLIENTS, NOT JUST REVENUE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A31212"/>
                </a:solidFill>
                <a:latin typeface="DM Sans"/>
                <a:ea typeface="DM Sans"/>
                <a:cs typeface="DM Sans"/>
                <a:sym typeface="DM Sans"/>
              </a:rPr>
              <a:t>EMPLOYEE MORALE: DESIGNERS REJECT THE CLASSICAL DESIGN → RISK OF DISENGAGEMENT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A31212"/>
                </a:solidFill>
                <a:latin typeface="DM Sans"/>
                <a:ea typeface="DM Sans"/>
                <a:cs typeface="DM Sans"/>
                <a:sym typeface="DM Sans"/>
              </a:rPr>
              <a:t>PRESTIGE VS. CASH FLOW: TWO CURRENCIES → PRESTIGE SUSTAINS LONG-TERM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A31212"/>
                </a:solidFill>
                <a:latin typeface="DM Sans"/>
                <a:ea typeface="DM Sans"/>
                <a:cs typeface="DM Sans"/>
                <a:sym typeface="DM Sans"/>
              </a:rPr>
              <a:t>CLIENT FIT: THEY THRIVE WITH BOLD, IDENTITY-SEEKING CLIENTS, NOT CONSERVATIVE ONES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A3121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A3121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69305" y="326803"/>
            <a:ext cx="16789995" cy="2143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02"/>
              </a:lnSpc>
            </a:pPr>
            <a:r>
              <a:rPr lang="en-US" sz="8002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KEY STRATEGIC CONSIDERATIONS</a:t>
            </a:r>
          </a:p>
          <a:p>
            <a:pPr algn="l">
              <a:lnSpc>
                <a:spcPts val="8002"/>
              </a:lnSpc>
            </a:pPr>
            <a:endParaRPr lang="en-US" sz="8002">
              <a:solidFill>
                <a:srgbClr val="000000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0" y="9258300"/>
            <a:ext cx="18288000" cy="763229"/>
            <a:chOff x="0" y="0"/>
            <a:chExt cx="4816593" cy="20101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816592" cy="201015"/>
            </a:xfrm>
            <a:custGeom>
              <a:avLst/>
              <a:gdLst/>
              <a:ahLst/>
              <a:cxnLst/>
              <a:rect l="l" t="t" r="r" b="b"/>
              <a:pathLst>
                <a:path w="4816592" h="201015">
                  <a:moveTo>
                    <a:pt x="0" y="0"/>
                  </a:moveTo>
                  <a:lnTo>
                    <a:pt x="4816592" y="0"/>
                  </a:lnTo>
                  <a:lnTo>
                    <a:pt x="4816592" y="201015"/>
                  </a:lnTo>
                  <a:lnTo>
                    <a:pt x="0" y="201015"/>
                  </a:lnTo>
                  <a:close/>
                </a:path>
              </a:pathLst>
            </a:custGeom>
            <a:solidFill>
              <a:srgbClr val="A3121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4816593" cy="2486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7" name="AutoShape 7"/>
          <p:cNvSpPr/>
          <p:nvPr/>
        </p:nvSpPr>
        <p:spPr>
          <a:xfrm>
            <a:off x="469152" y="1543652"/>
            <a:ext cx="1591700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69152" y="2981325"/>
            <a:ext cx="11975096" cy="4257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A31212"/>
                </a:solidFill>
                <a:latin typeface="DM Sans"/>
                <a:ea typeface="DM Sans"/>
                <a:cs typeface="DM Sans"/>
                <a:sym typeface="DM Sans"/>
              </a:rPr>
              <a:t>PRESENT ONLY THE EDGY DESIGN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A31212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A31212"/>
                </a:solidFill>
                <a:latin typeface="DM Sans"/>
                <a:ea typeface="DM Sans"/>
                <a:cs typeface="DM Sans"/>
                <a:sym typeface="DM Sans"/>
              </a:rPr>
              <a:t>REINFORCES FOUNDING PHILOSOPHY &amp; BRAND INTEGRITY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A31212"/>
                </a:solidFill>
                <a:latin typeface="DM Sans"/>
                <a:ea typeface="DM Sans"/>
                <a:cs typeface="DM Sans"/>
                <a:sym typeface="DM Sans"/>
              </a:rPr>
              <a:t>BUILDS PRESTIGE AND MEMORABILITY GLOBALLY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A31212"/>
                </a:solidFill>
                <a:latin typeface="DM Sans"/>
                <a:ea typeface="DM Sans"/>
                <a:cs typeface="DM Sans"/>
                <a:sym typeface="DM Sans"/>
              </a:rPr>
              <a:t>MOTIVATES EMPLOYEES BY RESPECTING CREATIVITY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A31212"/>
                </a:solidFill>
                <a:latin typeface="DM Sans"/>
                <a:ea typeface="DM Sans"/>
                <a:cs typeface="DM Sans"/>
                <a:sym typeface="DM Sans"/>
              </a:rPr>
              <a:t>DIFFERENTIATES FROM CONSERVATIVE COMPETITORS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A31212"/>
                </a:solidFill>
                <a:latin typeface="DM Sans"/>
                <a:ea typeface="DM Sans"/>
                <a:cs typeface="DM Sans"/>
                <a:sym typeface="DM Sans"/>
              </a:rPr>
              <a:t>SHORT-TERM RISK, LONG-TERM STRATEGIC GAIN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A3121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69305" y="326803"/>
            <a:ext cx="16789995" cy="1130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02"/>
              </a:lnSpc>
            </a:pPr>
            <a:r>
              <a:rPr lang="en-US" sz="8002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RECOMMENDATION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0" y="9258300"/>
            <a:ext cx="18288000" cy="763229"/>
            <a:chOff x="0" y="0"/>
            <a:chExt cx="4816593" cy="20101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816592" cy="201015"/>
            </a:xfrm>
            <a:custGeom>
              <a:avLst/>
              <a:gdLst/>
              <a:ahLst/>
              <a:cxnLst/>
              <a:rect l="l" t="t" r="r" b="b"/>
              <a:pathLst>
                <a:path w="4816592" h="201015">
                  <a:moveTo>
                    <a:pt x="0" y="0"/>
                  </a:moveTo>
                  <a:lnTo>
                    <a:pt x="4816592" y="0"/>
                  </a:lnTo>
                  <a:lnTo>
                    <a:pt x="4816592" y="201015"/>
                  </a:lnTo>
                  <a:lnTo>
                    <a:pt x="0" y="201015"/>
                  </a:lnTo>
                  <a:close/>
                </a:path>
              </a:pathLst>
            </a:custGeom>
            <a:solidFill>
              <a:srgbClr val="A3121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4816593" cy="2486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7" name="AutoShape 7"/>
          <p:cNvSpPr/>
          <p:nvPr/>
        </p:nvSpPr>
        <p:spPr>
          <a:xfrm>
            <a:off x="469152" y="1543652"/>
            <a:ext cx="1591700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69152" y="3514725"/>
            <a:ext cx="11975096" cy="3190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A31212"/>
                </a:solidFill>
                <a:latin typeface="DM Sans"/>
                <a:ea typeface="DM Sans"/>
                <a:cs typeface="DM Sans"/>
                <a:sym typeface="DM Sans"/>
              </a:rPr>
              <a:t>CLARIFY POSITIONING AS IDENTITY-DRIVEN, EDGY FIRM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A31212"/>
                </a:solidFill>
                <a:latin typeface="DM Sans"/>
                <a:ea typeface="DM Sans"/>
                <a:cs typeface="DM Sans"/>
                <a:sym typeface="DM Sans"/>
              </a:rPr>
              <a:t>SELECTIVE PITCHING → AVOID CONSERVATIVE-ONLY PROJECTS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A31212"/>
                </a:solidFill>
                <a:latin typeface="DM Sans"/>
                <a:ea typeface="DM Sans"/>
                <a:cs typeface="DM Sans"/>
                <a:sym typeface="DM Sans"/>
              </a:rPr>
              <a:t>INTERNAL WORKSHOPS TO SUSTAIN EMPLOYEE ALIGNMENT &amp; MORALE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A3121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69305" y="326803"/>
            <a:ext cx="16789995" cy="1130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02"/>
              </a:lnSpc>
            </a:pPr>
            <a:r>
              <a:rPr lang="en-US" sz="8002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IMPLEMENTATION – SHORT TERM 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0" y="9258300"/>
            <a:ext cx="18288000" cy="763229"/>
            <a:chOff x="0" y="0"/>
            <a:chExt cx="4816593" cy="20101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816592" cy="201015"/>
            </a:xfrm>
            <a:custGeom>
              <a:avLst/>
              <a:gdLst/>
              <a:ahLst/>
              <a:cxnLst/>
              <a:rect l="l" t="t" r="r" b="b"/>
              <a:pathLst>
                <a:path w="4816592" h="201015">
                  <a:moveTo>
                    <a:pt x="0" y="0"/>
                  </a:moveTo>
                  <a:lnTo>
                    <a:pt x="4816592" y="0"/>
                  </a:lnTo>
                  <a:lnTo>
                    <a:pt x="4816592" y="201015"/>
                  </a:lnTo>
                  <a:lnTo>
                    <a:pt x="0" y="201015"/>
                  </a:lnTo>
                  <a:close/>
                </a:path>
              </a:pathLst>
            </a:custGeom>
            <a:solidFill>
              <a:srgbClr val="A3121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4816593" cy="2486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7" name="AutoShape 7"/>
          <p:cNvSpPr/>
          <p:nvPr/>
        </p:nvSpPr>
        <p:spPr>
          <a:xfrm>
            <a:off x="469152" y="1543652"/>
            <a:ext cx="15436932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69152" y="3781425"/>
            <a:ext cx="11975096" cy="2657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A31212"/>
                </a:solidFill>
                <a:latin typeface="DM Sans"/>
                <a:ea typeface="DM Sans"/>
                <a:cs typeface="DM Sans"/>
                <a:sym typeface="DM Sans"/>
              </a:rPr>
              <a:t>CURATE PORTFOLIO OF EDGY PROJECTS FOR MARKETING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A31212"/>
                </a:solidFill>
                <a:latin typeface="DM Sans"/>
                <a:ea typeface="DM Sans"/>
                <a:cs typeface="DM Sans"/>
                <a:sym typeface="DM Sans"/>
              </a:rPr>
              <a:t>TARGET INTERNATIONAL CLIENTS IN BOLD INDUSTRIES (FASHION, TECH, ENTERTAINMENT)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A31212"/>
                </a:solidFill>
                <a:latin typeface="DM Sans"/>
                <a:ea typeface="DM Sans"/>
                <a:cs typeface="DM Sans"/>
                <a:sym typeface="DM Sans"/>
              </a:rPr>
              <a:t>BUILD PARTNERSHIPS WITH LIKE-MINDED GLOBAL FIRMS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A3121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69305" y="326803"/>
            <a:ext cx="16789995" cy="1130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02"/>
              </a:lnSpc>
            </a:pPr>
            <a:r>
              <a:rPr lang="en-US" sz="8002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IMPLEMENTATION – MEDIUM TERM  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0" y="9258300"/>
            <a:ext cx="18288000" cy="763229"/>
            <a:chOff x="0" y="0"/>
            <a:chExt cx="4816593" cy="20101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816592" cy="201015"/>
            </a:xfrm>
            <a:custGeom>
              <a:avLst/>
              <a:gdLst/>
              <a:ahLst/>
              <a:cxnLst/>
              <a:rect l="l" t="t" r="r" b="b"/>
              <a:pathLst>
                <a:path w="4816592" h="201015">
                  <a:moveTo>
                    <a:pt x="0" y="0"/>
                  </a:moveTo>
                  <a:lnTo>
                    <a:pt x="4816592" y="0"/>
                  </a:lnTo>
                  <a:lnTo>
                    <a:pt x="4816592" y="201015"/>
                  </a:lnTo>
                  <a:lnTo>
                    <a:pt x="0" y="201015"/>
                  </a:lnTo>
                  <a:close/>
                </a:path>
              </a:pathLst>
            </a:custGeom>
            <a:solidFill>
              <a:srgbClr val="A3121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4816593" cy="2486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7" name="AutoShape 7"/>
          <p:cNvSpPr/>
          <p:nvPr/>
        </p:nvSpPr>
        <p:spPr>
          <a:xfrm>
            <a:off x="469152" y="1543652"/>
            <a:ext cx="16101956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69152" y="3781425"/>
            <a:ext cx="11975096" cy="2657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A31212"/>
                </a:solidFill>
                <a:latin typeface="DM Sans"/>
                <a:ea typeface="DM Sans"/>
                <a:cs typeface="DM Sans"/>
                <a:sym typeface="DM Sans"/>
              </a:rPr>
              <a:t>ESTABLISH GLOBAL REPUTATION FOR EDGY IDENTITY WORK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A31212"/>
                </a:solidFill>
                <a:latin typeface="DM Sans"/>
                <a:ea typeface="DM Sans"/>
                <a:cs typeface="DM Sans"/>
                <a:sym typeface="DM Sans"/>
              </a:rPr>
              <a:t>THOUGHT LEADERSHIP: PUBLISH, SPEAK AT DESIGN EVENTS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A31212"/>
                </a:solidFill>
                <a:latin typeface="DM Sans"/>
                <a:ea typeface="DM Sans"/>
                <a:cs typeface="DM Sans"/>
                <a:sym typeface="DM Sans"/>
              </a:rPr>
              <a:t>BALANCE GROWTH WITH CREATIVE INTEGRITY → TURN DOWN PURELY CONSERVATIVE CLIENTS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A3121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69305" y="326803"/>
            <a:ext cx="16789995" cy="1130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02"/>
              </a:lnSpc>
            </a:pPr>
            <a:r>
              <a:rPr lang="en-US" sz="8002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IMPLEMENTATION – LONG TERM  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0" y="9258300"/>
            <a:ext cx="18288000" cy="763229"/>
            <a:chOff x="0" y="0"/>
            <a:chExt cx="4816593" cy="20101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816592" cy="201015"/>
            </a:xfrm>
            <a:custGeom>
              <a:avLst/>
              <a:gdLst/>
              <a:ahLst/>
              <a:cxnLst/>
              <a:rect l="l" t="t" r="r" b="b"/>
              <a:pathLst>
                <a:path w="4816592" h="201015">
                  <a:moveTo>
                    <a:pt x="0" y="0"/>
                  </a:moveTo>
                  <a:lnTo>
                    <a:pt x="4816592" y="0"/>
                  </a:lnTo>
                  <a:lnTo>
                    <a:pt x="4816592" y="201015"/>
                  </a:lnTo>
                  <a:lnTo>
                    <a:pt x="0" y="201015"/>
                  </a:lnTo>
                  <a:close/>
                </a:path>
              </a:pathLst>
            </a:custGeom>
            <a:solidFill>
              <a:srgbClr val="A3121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4816593" cy="2486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7" name="AutoShape 7"/>
          <p:cNvSpPr/>
          <p:nvPr/>
        </p:nvSpPr>
        <p:spPr>
          <a:xfrm flipV="1">
            <a:off x="469152" y="1543652"/>
            <a:ext cx="14992839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2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69152" y="3263666"/>
            <a:ext cx="13306477" cy="3190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A31212"/>
                </a:solidFill>
                <a:latin typeface="DM Sans"/>
                <a:ea typeface="DM Sans"/>
                <a:cs typeface="DM Sans"/>
                <a:sym typeface="DM Sans"/>
              </a:rPr>
              <a:t>DECISION DEFINES WHAT KIND OF COMPANY E-TYPES WANTS TO BE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A31212"/>
                </a:solidFill>
                <a:latin typeface="DM Sans"/>
                <a:ea typeface="DM Sans"/>
                <a:cs typeface="DM Sans"/>
                <a:sym typeface="DM Sans"/>
              </a:rPr>
              <a:t>CLASSICAL = CONFORMITY, SHORT-TERM WINS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A31212"/>
                </a:solidFill>
                <a:latin typeface="DM Sans"/>
                <a:ea typeface="DM Sans"/>
                <a:cs typeface="DM Sans"/>
                <a:sym typeface="DM Sans"/>
              </a:rPr>
              <a:t>EDGY = PRESTIGE, IDENTITY, LONG-TERM GROWTH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A31212"/>
                </a:solidFill>
                <a:latin typeface="DM Sans"/>
                <a:ea typeface="DM Sans"/>
                <a:cs typeface="DM Sans"/>
                <a:sym typeface="DM Sans"/>
              </a:rPr>
              <a:t>RECOMMENDATION: CHOOSE THE EDGY DESIGN ONLY → PRESERVES SOUL, INSPIRES TEAM, AND ENSURES SUSTAINABLE SUCCESS.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A3121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69305" y="307753"/>
            <a:ext cx="16789995" cy="1130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02"/>
              </a:lnSpc>
            </a:pPr>
            <a:r>
              <a:rPr lang="en-US" sz="8002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CONCLUSION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0" y="9258300"/>
            <a:ext cx="18288000" cy="763229"/>
            <a:chOff x="0" y="0"/>
            <a:chExt cx="4816593" cy="20101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816592" cy="201015"/>
            </a:xfrm>
            <a:custGeom>
              <a:avLst/>
              <a:gdLst/>
              <a:ahLst/>
              <a:cxnLst/>
              <a:rect l="l" t="t" r="r" b="b"/>
              <a:pathLst>
                <a:path w="4816592" h="201015">
                  <a:moveTo>
                    <a:pt x="0" y="0"/>
                  </a:moveTo>
                  <a:lnTo>
                    <a:pt x="4816592" y="0"/>
                  </a:lnTo>
                  <a:lnTo>
                    <a:pt x="4816592" y="201015"/>
                  </a:lnTo>
                  <a:lnTo>
                    <a:pt x="0" y="201015"/>
                  </a:lnTo>
                  <a:close/>
                </a:path>
              </a:pathLst>
            </a:custGeom>
            <a:solidFill>
              <a:srgbClr val="A3121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4816593" cy="2486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7" name="AutoShape 7"/>
          <p:cNvSpPr/>
          <p:nvPr/>
        </p:nvSpPr>
        <p:spPr>
          <a:xfrm>
            <a:off x="469152" y="1438233"/>
            <a:ext cx="6690723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360</Words>
  <Application>Microsoft Macintosh PowerPoint</Application>
  <PresentationFormat>Custom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Poppins Light</vt:lpstr>
      <vt:lpstr>Calibri</vt:lpstr>
      <vt:lpstr>DM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e-Types Case Analysis</dc:title>
  <cp:lastModifiedBy>NIDHISH NARESH VANDEKAR</cp:lastModifiedBy>
  <cp:revision>2</cp:revision>
  <dcterms:created xsi:type="dcterms:W3CDTF">2006-08-16T00:00:00Z</dcterms:created>
  <dcterms:modified xsi:type="dcterms:W3CDTF">2025-08-19T20:45:37Z</dcterms:modified>
  <dc:identifier>DAGwi7WMBns</dc:identifier>
</cp:coreProperties>
</file>