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72" r:id="rId5"/>
    <p:sldId id="267" r:id="rId6"/>
    <p:sldId id="268" r:id="rId7"/>
    <p:sldId id="269"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3/28/2025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3/28/2025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3/28/2025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3/28/2025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3/28/2025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B62A19-842B-76A5-27FC-D355885060ED}"/>
              </a:ext>
            </a:extLst>
          </p:cNvPr>
          <p:cNvSpPr>
            <a:spLocks noGrp="1"/>
          </p:cNvSpPr>
          <p:nvPr>
            <p:ph type="title"/>
          </p:nvPr>
        </p:nvSpPr>
        <p:spPr>
          <a:xfrm>
            <a:off x="895739" y="522514"/>
            <a:ext cx="9482258" cy="1735494"/>
          </a:xfrm>
          <a:effectLst>
            <a:glow rad="63500">
              <a:schemeClr val="accent1">
                <a:satMod val="175000"/>
                <a:alpha val="40000"/>
              </a:schemeClr>
            </a:glow>
          </a:effectLst>
        </p:spPr>
        <p:txBody>
          <a:bodyPr>
            <a:normAutofit fontScale="90000"/>
          </a:bodyPr>
          <a:lstStyle/>
          <a:p>
            <a:pPr algn="l"/>
            <a:r>
              <a:rPr lang="en-US" b="1" u="sng" dirty="0">
                <a:solidFill>
                  <a:srgbClr val="002060"/>
                </a:solidFill>
                <a:latin typeface="Colonna MT" panose="04020805060202030203" pitchFamily="82" charset="0"/>
              </a:rPr>
              <a:t>Project:</a:t>
            </a:r>
            <a:br>
              <a:rPr lang="en-US" b="1" u="sng" dirty="0">
                <a:solidFill>
                  <a:srgbClr val="002060"/>
                </a:solidFill>
                <a:latin typeface="Colonna MT" panose="04020805060202030203" pitchFamily="82" charset="0"/>
              </a:rPr>
            </a:br>
            <a:br>
              <a:rPr lang="en-US" sz="1300" dirty="0"/>
            </a:br>
            <a:r>
              <a:rPr lang="en-US" sz="1300" dirty="0"/>
              <a:t>                                </a:t>
            </a:r>
            <a:r>
              <a:rPr lang="en-US" sz="4000" i="1" dirty="0">
                <a:solidFill>
                  <a:schemeClr val="bg1">
                    <a:lumMod val="95000"/>
                    <a:lumOff val="5000"/>
                  </a:schemeClr>
                </a:solidFill>
                <a:latin typeface="Sitka Subheading Semibold" pitchFamily="2" charset="0"/>
                <a:cs typeface="Times New Roman" panose="02020603050405020304" pitchFamily="18" charset="0"/>
              </a:rPr>
              <a:t>“</a:t>
            </a:r>
            <a:r>
              <a:rPr lang="en-US" sz="4000" i="1" u="sng" dirty="0">
                <a:solidFill>
                  <a:schemeClr val="bg1">
                    <a:lumMod val="95000"/>
                    <a:lumOff val="5000"/>
                  </a:schemeClr>
                </a:solidFill>
                <a:latin typeface="Sitka Subheading Semibold" pitchFamily="2" charset="0"/>
                <a:cs typeface="Times New Roman" panose="02020603050405020304" pitchFamily="18" charset="0"/>
              </a:rPr>
              <a:t>an Automated object detector</a:t>
            </a:r>
            <a:r>
              <a:rPr lang="en-US" sz="4000" i="1" dirty="0">
                <a:solidFill>
                  <a:schemeClr val="bg1">
                    <a:lumMod val="95000"/>
                    <a:lumOff val="5000"/>
                  </a:schemeClr>
                </a:solidFill>
                <a:latin typeface="Sitka Subheading Semibold" pitchFamily="2" charset="0"/>
                <a:cs typeface="Times New Roman" panose="02020603050405020304" pitchFamily="18" charset="0"/>
              </a:rPr>
              <a:t>”</a:t>
            </a:r>
          </a:p>
        </p:txBody>
      </p:sp>
      <p:sp>
        <p:nvSpPr>
          <p:cNvPr id="6" name="Text Placeholder 5">
            <a:extLst>
              <a:ext uri="{FF2B5EF4-FFF2-40B4-BE49-F238E27FC236}">
                <a16:creationId xmlns:a16="http://schemas.microsoft.com/office/drawing/2014/main" id="{AA0C7F21-EBBE-883F-224C-031FF43A126B}"/>
              </a:ext>
            </a:extLst>
          </p:cNvPr>
          <p:cNvSpPr>
            <a:spLocks noGrp="1"/>
          </p:cNvSpPr>
          <p:nvPr>
            <p:ph type="body" idx="1"/>
          </p:nvPr>
        </p:nvSpPr>
        <p:spPr>
          <a:xfrm>
            <a:off x="998376" y="2687216"/>
            <a:ext cx="9379620" cy="2672436"/>
          </a:xfrm>
        </p:spPr>
        <p:txBody>
          <a:bodyPr/>
          <a:lstStyle/>
          <a:p>
            <a:pPr algn="l"/>
            <a:r>
              <a:rPr lang="en-US" sz="4000" b="1" u="sng" dirty="0">
                <a:solidFill>
                  <a:srgbClr val="002060"/>
                </a:solidFill>
                <a:latin typeface="Colonna MT" panose="04020805060202030203" pitchFamily="82" charset="0"/>
              </a:rPr>
              <a:t>Description:</a:t>
            </a:r>
          </a:p>
          <a:p>
            <a:pPr algn="l"/>
            <a:endParaRPr lang="en-US" sz="1200" b="1" u="sng" dirty="0">
              <a:solidFill>
                <a:srgbClr val="002060"/>
              </a:solidFill>
              <a:latin typeface="Colonna MT" panose="04020805060202030203" pitchFamily="82" charset="0"/>
            </a:endParaRPr>
          </a:p>
          <a:p>
            <a:pPr algn="l"/>
            <a:r>
              <a:rPr lang="en-US" dirty="0"/>
              <a:t> </a:t>
            </a:r>
            <a:r>
              <a:rPr lang="en-US" b="1" i="1" dirty="0">
                <a:solidFill>
                  <a:schemeClr val="bg1"/>
                </a:solidFill>
              </a:rPr>
              <a:t>This is a “cloud” based project that involves the integration of  IoT devices for the detection of critical events.</a:t>
            </a:r>
          </a:p>
        </p:txBody>
      </p:sp>
      <p:pic>
        <p:nvPicPr>
          <p:cNvPr id="8" name="Picture 7">
            <a:extLst>
              <a:ext uri="{FF2B5EF4-FFF2-40B4-BE49-F238E27FC236}">
                <a16:creationId xmlns:a16="http://schemas.microsoft.com/office/drawing/2014/main" id="{A1127E89-6986-8647-1544-8F5A4B3B9A08}"/>
              </a:ext>
            </a:extLst>
          </p:cNvPr>
          <p:cNvPicPr>
            <a:picLocks noChangeAspect="1"/>
          </p:cNvPicPr>
          <p:nvPr/>
        </p:nvPicPr>
        <p:blipFill>
          <a:blip r:embed="rId2"/>
          <a:stretch>
            <a:fillRect/>
          </a:stretch>
        </p:blipFill>
        <p:spPr>
          <a:xfrm>
            <a:off x="9873450" y="0"/>
            <a:ext cx="2348897" cy="1320080"/>
          </a:xfrm>
          <a:prstGeom prst="rect">
            <a:avLst/>
          </a:prstGeom>
        </p:spPr>
      </p:pic>
    </p:spTree>
    <p:extLst>
      <p:ext uri="{BB962C8B-B14F-4D97-AF65-F5344CB8AC3E}">
        <p14:creationId xmlns:p14="http://schemas.microsoft.com/office/powerpoint/2010/main" val="260497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C52C-4F02-0C96-F10C-97ED373B029E}"/>
              </a:ext>
            </a:extLst>
          </p:cNvPr>
          <p:cNvSpPr>
            <a:spLocks noGrp="1"/>
          </p:cNvSpPr>
          <p:nvPr>
            <p:ph type="title"/>
          </p:nvPr>
        </p:nvSpPr>
        <p:spPr>
          <a:xfrm>
            <a:off x="793102" y="0"/>
            <a:ext cx="11398898" cy="1175657"/>
          </a:xfrm>
        </p:spPr>
        <p:txBody>
          <a:bodyPr/>
          <a:lstStyle/>
          <a:p>
            <a:pPr algn="ctr"/>
            <a:r>
              <a:rPr lang="en-US" b="1" u="sng" dirty="0">
                <a:solidFill>
                  <a:srgbClr val="002060"/>
                </a:solidFill>
                <a:latin typeface="Times New Roman" panose="02020603050405020304" pitchFamily="18" charset="0"/>
                <a:cs typeface="Times New Roman" panose="02020603050405020304" pitchFamily="18" charset="0"/>
              </a:rPr>
              <a:t>INTRODUCTION AND ABSTRACT</a:t>
            </a:r>
          </a:p>
        </p:txBody>
      </p:sp>
      <p:sp>
        <p:nvSpPr>
          <p:cNvPr id="3" name="Content Placeholder 2">
            <a:extLst>
              <a:ext uri="{FF2B5EF4-FFF2-40B4-BE49-F238E27FC236}">
                <a16:creationId xmlns:a16="http://schemas.microsoft.com/office/drawing/2014/main" id="{68F20856-64E5-1236-8FC1-2EB6C9369F82}"/>
              </a:ext>
            </a:extLst>
          </p:cNvPr>
          <p:cNvSpPr>
            <a:spLocks noGrp="1"/>
          </p:cNvSpPr>
          <p:nvPr>
            <p:ph sz="half" idx="1"/>
          </p:nvPr>
        </p:nvSpPr>
        <p:spPr>
          <a:xfrm>
            <a:off x="793102" y="979715"/>
            <a:ext cx="5026284" cy="5766318"/>
          </a:xfrm>
          <a:ln>
            <a:solidFill>
              <a:schemeClr val="tx1"/>
            </a:solidFill>
          </a:ln>
        </p:spPr>
        <p:txBody>
          <a:bodyPr>
            <a:normAutofit fontScale="55000" lnSpcReduction="20000"/>
          </a:bodyPr>
          <a:lstStyle/>
          <a:p>
            <a:pPr marL="0" indent="0">
              <a:buNone/>
            </a:pPr>
            <a:r>
              <a:rPr lang="en-US" sz="3800" b="1" u="sng" dirty="0">
                <a:latin typeface="Times New Roman" panose="02020603050405020304" pitchFamily="18" charset="0"/>
                <a:cs typeface="Times New Roman" panose="02020603050405020304" pitchFamily="18" charset="0"/>
              </a:rPr>
              <a:t>INTRODUCTION:</a:t>
            </a:r>
          </a:p>
          <a:p>
            <a:pPr marL="0" indent="0" algn="just">
              <a:lnSpc>
                <a:spcPct val="170000"/>
              </a:lnSpc>
              <a:buNone/>
            </a:pPr>
            <a:r>
              <a:rPr lang="en-US" sz="3800" dirty="0">
                <a:latin typeface="Times New Roman" panose="02020603050405020304" pitchFamily="18" charset="0"/>
                <a:cs typeface="Times New Roman" panose="02020603050405020304" pitchFamily="18" charset="0"/>
              </a:rPr>
              <a:t>Disasters such as earthquakes, wildfires, and floods require swift and effective response mechanisms to minimize casualties and damage. Traditional surveillance and rescue operations often face challenges like limited visibility, difficult terrain, and delays in data processing. To address these issues, we propose an AI-powered drone surveillance system that leverages cloud computing, real-time video analytics, and automated alert mechanisms to assist emergency responders. </a:t>
            </a:r>
          </a:p>
        </p:txBody>
      </p:sp>
      <p:sp>
        <p:nvSpPr>
          <p:cNvPr id="4" name="Content Placeholder 3">
            <a:extLst>
              <a:ext uri="{FF2B5EF4-FFF2-40B4-BE49-F238E27FC236}">
                <a16:creationId xmlns:a16="http://schemas.microsoft.com/office/drawing/2014/main" id="{D6FA0A98-A8F1-812A-ED86-227A1AAEF1BE}"/>
              </a:ext>
            </a:extLst>
          </p:cNvPr>
          <p:cNvSpPr>
            <a:spLocks noGrp="1"/>
          </p:cNvSpPr>
          <p:nvPr>
            <p:ph sz="half" idx="2"/>
          </p:nvPr>
        </p:nvSpPr>
        <p:spPr>
          <a:xfrm>
            <a:off x="6204857" y="979716"/>
            <a:ext cx="5271796" cy="5766318"/>
          </a:xfrm>
          <a:ln>
            <a:solidFill>
              <a:schemeClr val="tx1"/>
            </a:solidFill>
          </a:ln>
        </p:spPr>
        <p:txBody>
          <a:bodyPr>
            <a:normAutofit fontScale="55000" lnSpcReduction="20000"/>
          </a:bodyPr>
          <a:lstStyle/>
          <a:p>
            <a:pPr marL="0" indent="0">
              <a:buNone/>
            </a:pPr>
            <a:r>
              <a:rPr lang="en-US" sz="3600" b="1" u="sng" dirty="0">
                <a:latin typeface="Times New Roman" panose="02020603050405020304" pitchFamily="18" charset="0"/>
                <a:cs typeface="Times New Roman" panose="02020603050405020304" pitchFamily="18" charset="0"/>
              </a:rPr>
              <a:t>ABSTRACT:</a:t>
            </a:r>
          </a:p>
          <a:p>
            <a:pPr marL="0" indent="0" algn="just">
              <a:lnSpc>
                <a:spcPct val="170000"/>
              </a:lnSpc>
              <a:buNone/>
            </a:pPr>
            <a:r>
              <a:rPr lang="en-US" sz="4000" dirty="0">
                <a:latin typeface="Times New Roman" panose="02020603050405020304" pitchFamily="18" charset="0"/>
                <a:cs typeface="Times New Roman" panose="02020603050405020304" pitchFamily="18" charset="0"/>
              </a:rPr>
              <a:t>By leveraging AI and cloud technologies, this system enhances disaster response efficiency, reduces human risk, and provides crucial intelligence for faster decision-making.  We use AWS lambda for compute</a:t>
            </a:r>
            <a:r>
              <a:rPr lang="en-US" sz="4000">
                <a:latin typeface="Times New Roman" panose="02020603050405020304" pitchFamily="18" charset="0"/>
                <a:cs typeface="Times New Roman" panose="02020603050405020304" pitchFamily="18" charset="0"/>
              </a:rPr>
              <a:t>, S3 </a:t>
            </a:r>
            <a:r>
              <a:rPr lang="en-US" sz="4000" dirty="0">
                <a:latin typeface="Times New Roman" panose="02020603050405020304" pitchFamily="18" charset="0"/>
                <a:cs typeface="Times New Roman" panose="02020603050405020304" pitchFamily="18" charset="0"/>
              </a:rPr>
              <a:t>for storage and SNS for notification, Amazon Kinesis for video streams especially </a:t>
            </a:r>
            <a:r>
              <a:rPr lang="en-US" sz="4000" dirty="0" err="1">
                <a:latin typeface="Times New Roman" panose="02020603050405020304" pitchFamily="18" charset="0"/>
                <a:cs typeface="Times New Roman" panose="02020603050405020304" pitchFamily="18" charset="0"/>
              </a:rPr>
              <a:t>SageMaker</a:t>
            </a:r>
            <a:r>
              <a:rPr lang="en-US" sz="4000" dirty="0">
                <a:latin typeface="Times New Roman" panose="02020603050405020304" pitchFamily="18" charset="0"/>
                <a:cs typeface="Times New Roman" panose="02020603050405020304" pitchFamily="18" charset="0"/>
              </a:rPr>
              <a:t> to build the AI model and so on.  This system also ensures scalability and effectiveness.</a:t>
            </a:r>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65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9DC8CA-86AC-2B11-F62F-D3F89966459B}"/>
              </a:ext>
            </a:extLst>
          </p:cNvPr>
          <p:cNvSpPr>
            <a:spLocks noGrp="1"/>
          </p:cNvSpPr>
          <p:nvPr>
            <p:ph type="title"/>
          </p:nvPr>
        </p:nvSpPr>
        <p:spPr>
          <a:xfrm>
            <a:off x="727788" y="0"/>
            <a:ext cx="10245012" cy="1138335"/>
          </a:xfrm>
        </p:spPr>
        <p:txBody>
          <a:bodyPr/>
          <a:lstStyle/>
          <a:p>
            <a:pPr algn="ctr"/>
            <a:r>
              <a:rPr lang="en-US" b="1" u="sng" dirty="0">
                <a:solidFill>
                  <a:srgbClr val="002060"/>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51F5CD23-C16F-D594-B623-B82B1567502E}"/>
              </a:ext>
            </a:extLst>
          </p:cNvPr>
          <p:cNvSpPr>
            <a:spLocks noGrp="1"/>
          </p:cNvSpPr>
          <p:nvPr>
            <p:ph idx="1"/>
          </p:nvPr>
        </p:nvSpPr>
        <p:spPr>
          <a:xfrm>
            <a:off x="811763" y="1045028"/>
            <a:ext cx="11206065" cy="5505061"/>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Our system integrates autonomous drones equipped with cameras and sensors to capture live footage of disaster-stricken areas. The video streams are transmitted via AWS Kinesis Video Streams and stored in Amazon S3, while metadata is logged in DynamoDB or RDS for structured analysis. AWS Lambda triggers AI models hosted on </a:t>
            </a:r>
            <a:r>
              <a:rPr lang="en-US" dirty="0" err="1">
                <a:latin typeface="Times New Roman" panose="02020603050405020304" pitchFamily="18" charset="0"/>
                <a:cs typeface="Times New Roman" panose="02020603050405020304" pitchFamily="18" charset="0"/>
              </a:rPr>
              <a:t>SageMaker</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Fargate</a:t>
            </a:r>
            <a:r>
              <a:rPr lang="en-US" dirty="0">
                <a:latin typeface="Times New Roman" panose="02020603050405020304" pitchFamily="18" charset="0"/>
                <a:cs typeface="Times New Roman" panose="02020603050405020304" pitchFamily="18" charset="0"/>
              </a:rPr>
              <a:t>, which analyze the footage to detect survivors, collapsed buildings, fires, and other critical events. The processed data is visualized using AWS </a:t>
            </a:r>
            <a:r>
              <a:rPr lang="en-US" dirty="0" err="1">
                <a:latin typeface="Times New Roman" panose="02020603050405020304" pitchFamily="18" charset="0"/>
                <a:cs typeface="Times New Roman" panose="02020603050405020304" pitchFamily="18" charset="0"/>
              </a:rPr>
              <a:t>QuickSight</a:t>
            </a:r>
            <a:r>
              <a:rPr lang="en-US" dirty="0">
                <a:latin typeface="Times New Roman" panose="02020603050405020304" pitchFamily="18" charset="0"/>
                <a:cs typeface="Times New Roman" panose="02020603050405020304" pitchFamily="18" charset="0"/>
              </a:rPr>
              <a:t> on an interactive dashboard. In case of emergencies, the system automatically sends alerts through SNS (SMS and emails) to first responders. Emergency teams can then access real-time insights via an API-driven dashboard deployed on AWS API Gateway and CloudFront. Additionally, the entire system is backed up using AWS Backup and Multi-Region Deployment to ensure data integrity and availability. By leveraging AI and cloud technologies, this system enhances disaster response efficiency, reduces human risk, and provides crucial intelligence for faster decision-making.</a:t>
            </a:r>
            <a:endParaRPr lang="en-US" dirty="0"/>
          </a:p>
        </p:txBody>
      </p:sp>
    </p:spTree>
    <p:extLst>
      <p:ext uri="{BB962C8B-B14F-4D97-AF65-F5344CB8AC3E}">
        <p14:creationId xmlns:p14="http://schemas.microsoft.com/office/powerpoint/2010/main" val="199290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10D-390D-7083-031E-6D949EC1A9CB}"/>
              </a:ext>
            </a:extLst>
          </p:cNvPr>
          <p:cNvSpPr>
            <a:spLocks noGrp="1"/>
          </p:cNvSpPr>
          <p:nvPr>
            <p:ph type="title"/>
          </p:nvPr>
        </p:nvSpPr>
        <p:spPr>
          <a:xfrm>
            <a:off x="737118" y="1"/>
            <a:ext cx="11454882" cy="990600"/>
          </a:xfrm>
        </p:spPr>
        <p:txBody>
          <a:bodyPr/>
          <a:lstStyle/>
          <a:p>
            <a:pPr algn="ctr"/>
            <a:r>
              <a:rPr lang="en-US" b="1" u="sng" dirty="0">
                <a:solidFill>
                  <a:srgbClr val="002060"/>
                </a:solidFill>
                <a:latin typeface="Times New Roman" panose="02020603050405020304" pitchFamily="18" charset="0"/>
                <a:cs typeface="Times New Roman" panose="02020603050405020304" pitchFamily="18" charset="0"/>
              </a:rPr>
              <a:t>ARCHITECTURE DIAGRAM</a:t>
            </a:r>
          </a:p>
        </p:txBody>
      </p:sp>
      <p:pic>
        <p:nvPicPr>
          <p:cNvPr id="5" name="Content Placeholder 4">
            <a:extLst>
              <a:ext uri="{FF2B5EF4-FFF2-40B4-BE49-F238E27FC236}">
                <a16:creationId xmlns:a16="http://schemas.microsoft.com/office/drawing/2014/main" id="{C5F3E4B0-C6D8-94AD-5F77-3A74E60EED94}"/>
              </a:ext>
            </a:extLst>
          </p:cNvPr>
          <p:cNvPicPr>
            <a:picLocks noGrp="1" noChangeAspect="1"/>
          </p:cNvPicPr>
          <p:nvPr>
            <p:ph sz="half" idx="1"/>
          </p:nvPr>
        </p:nvPicPr>
        <p:blipFill>
          <a:blip r:embed="rId2"/>
          <a:stretch>
            <a:fillRect/>
          </a:stretch>
        </p:blipFill>
        <p:spPr>
          <a:xfrm>
            <a:off x="813837" y="811763"/>
            <a:ext cx="6473371" cy="6046236"/>
          </a:xfrm>
        </p:spPr>
      </p:pic>
      <p:sp>
        <p:nvSpPr>
          <p:cNvPr id="9" name="Content Placeholder 8">
            <a:extLst>
              <a:ext uri="{FF2B5EF4-FFF2-40B4-BE49-F238E27FC236}">
                <a16:creationId xmlns:a16="http://schemas.microsoft.com/office/drawing/2014/main" id="{A4FE764A-9E5D-0602-57E5-608103B2B655}"/>
              </a:ext>
            </a:extLst>
          </p:cNvPr>
          <p:cNvSpPr>
            <a:spLocks noGrp="1"/>
          </p:cNvSpPr>
          <p:nvPr>
            <p:ph sz="half" idx="2"/>
          </p:nvPr>
        </p:nvSpPr>
        <p:spPr>
          <a:xfrm>
            <a:off x="7363927" y="990601"/>
            <a:ext cx="4560595" cy="5867398"/>
          </a:xfrm>
        </p:spPr>
        <p:txBody>
          <a:bodyPr>
            <a:normAutofit fontScale="40000" lnSpcReduction="20000"/>
          </a:bodyPr>
          <a:lstStyle/>
          <a:p>
            <a:pPr marL="0" indent="0">
              <a:buNone/>
            </a:pPr>
            <a:r>
              <a:rPr lang="en-US" sz="4500" b="1" u="sng" dirty="0">
                <a:latin typeface="Times New Roman" panose="02020603050405020304" pitchFamily="18" charset="0"/>
                <a:cs typeface="Times New Roman" panose="02020603050405020304" pitchFamily="18" charset="0"/>
              </a:rPr>
              <a:t>DESCRIPTION:</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drones captures images/videos via Kinesis Video streams to AWS.</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footage is stored in Amazon S3 and the metadata is logged in </a:t>
            </a:r>
            <a:r>
              <a:rPr lang="en-US" sz="3200" dirty="0" err="1">
                <a:latin typeface="Times New Roman" panose="02020603050405020304" pitchFamily="18" charset="0"/>
                <a:cs typeface="Times New Roman" panose="02020603050405020304" pitchFamily="18" charset="0"/>
              </a:rPr>
              <a:t>DynamoDb</a:t>
            </a:r>
            <a:r>
              <a:rPr lang="en-US" sz="3200" dirty="0">
                <a:latin typeface="Times New Roman" panose="02020603050405020304" pitchFamily="18" charset="0"/>
                <a:cs typeface="Times New Roman" panose="02020603050405020304" pitchFamily="18" charset="0"/>
              </a:rPr>
              <a:t>.</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Then, the Aws Lambda triggers the AI model in </a:t>
            </a:r>
            <a:r>
              <a:rPr lang="en-US" sz="3200">
                <a:latin typeface="Times New Roman" panose="02020603050405020304" pitchFamily="18" charset="0"/>
                <a:cs typeface="Times New Roman" panose="02020603050405020304" pitchFamily="18" charset="0"/>
              </a:rPr>
              <a:t>Sagemaker/</a:t>
            </a:r>
            <a:r>
              <a:rPr lang="en-US" sz="3200" dirty="0" err="1">
                <a:latin typeface="Times New Roman" panose="02020603050405020304" pitchFamily="18" charset="0"/>
                <a:cs typeface="Times New Roman" panose="02020603050405020304" pitchFamily="18" charset="0"/>
              </a:rPr>
              <a:t>Fargate</a:t>
            </a:r>
            <a:r>
              <a:rPr lang="en-US" sz="3200" dirty="0">
                <a:latin typeface="Times New Roman" panose="02020603050405020304" pitchFamily="18" charset="0"/>
                <a:cs typeface="Times New Roman" panose="02020603050405020304" pitchFamily="18" charset="0"/>
              </a:rPr>
              <a:t> to analyze the footage.</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AI model detect the survivors . Now the processed results are stored in DynamoDB and visualized on the </a:t>
            </a:r>
            <a:r>
              <a:rPr lang="en-US" sz="3200" dirty="0" err="1">
                <a:latin typeface="Times New Roman" panose="02020603050405020304" pitchFamily="18" charset="0"/>
                <a:cs typeface="Times New Roman" panose="02020603050405020304" pitchFamily="18" charset="0"/>
              </a:rPr>
              <a:t>QuickSight</a:t>
            </a:r>
            <a:r>
              <a:rPr lang="en-US" sz="3200" dirty="0">
                <a:latin typeface="Times New Roman" panose="02020603050405020304" pitchFamily="18" charset="0"/>
                <a:cs typeface="Times New Roman" panose="02020603050405020304" pitchFamily="18" charset="0"/>
              </a:rPr>
              <a:t> powered Dashboard.</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If a critical event is detected, SNS alerts to the emergency teams.</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Emergency team access the dashboard via API Gateway &amp; </a:t>
            </a:r>
            <a:r>
              <a:rPr lang="en-US" sz="3200" dirty="0" err="1">
                <a:latin typeface="Times New Roman" panose="02020603050405020304" pitchFamily="18" charset="0"/>
                <a:cs typeface="Times New Roman" panose="02020603050405020304" pitchFamily="18" charset="0"/>
              </a:rPr>
              <a:t>Cloudfront</a:t>
            </a:r>
            <a:r>
              <a:rPr lang="en-US" sz="3200" dirty="0">
                <a:latin typeface="Times New Roman" panose="02020603050405020304" pitchFamily="18" charset="0"/>
                <a:cs typeface="Times New Roman" panose="02020603050405020304" pitchFamily="18" charset="0"/>
              </a:rPr>
              <a:t>.</a:t>
            </a:r>
          </a:p>
          <a:p>
            <a:pPr algn="just">
              <a:lnSpc>
                <a:spcPct val="17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Finally, the data is backed up automatically via AWS Backup. </a:t>
            </a:r>
          </a:p>
        </p:txBody>
      </p:sp>
    </p:spTree>
    <p:extLst>
      <p:ext uri="{BB962C8B-B14F-4D97-AF65-F5344CB8AC3E}">
        <p14:creationId xmlns:p14="http://schemas.microsoft.com/office/powerpoint/2010/main" val="204185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A2D9-6E80-DD21-A9FD-1B5D8E5E9DB3}"/>
              </a:ext>
            </a:extLst>
          </p:cNvPr>
          <p:cNvSpPr>
            <a:spLocks noGrp="1"/>
          </p:cNvSpPr>
          <p:nvPr>
            <p:ph type="title"/>
          </p:nvPr>
        </p:nvSpPr>
        <p:spPr>
          <a:xfrm>
            <a:off x="867747" y="0"/>
            <a:ext cx="11324253" cy="990600"/>
          </a:xfrm>
        </p:spPr>
        <p:txBody>
          <a:bodyPr>
            <a:normAutofit/>
          </a:bodyPr>
          <a:lstStyle/>
          <a:p>
            <a:pPr algn="ctr"/>
            <a:r>
              <a:rPr lang="en-US" b="1" u="sng" dirty="0">
                <a:solidFill>
                  <a:srgbClr val="002060"/>
                </a:solidFill>
                <a:latin typeface="Times New Roman" panose="02020603050405020304" pitchFamily="18" charset="0"/>
                <a:cs typeface="Times New Roman" panose="02020603050405020304" pitchFamily="18" charset="0"/>
              </a:rPr>
              <a:t>USE-CASES AND DEPENDENCIES</a:t>
            </a:r>
          </a:p>
        </p:txBody>
      </p:sp>
      <p:sp>
        <p:nvSpPr>
          <p:cNvPr id="3" name="Content Placeholder 2">
            <a:extLst>
              <a:ext uri="{FF2B5EF4-FFF2-40B4-BE49-F238E27FC236}">
                <a16:creationId xmlns:a16="http://schemas.microsoft.com/office/drawing/2014/main" id="{11A65525-6241-12CD-8C1C-738C71781D91}"/>
              </a:ext>
            </a:extLst>
          </p:cNvPr>
          <p:cNvSpPr>
            <a:spLocks noGrp="1"/>
          </p:cNvSpPr>
          <p:nvPr>
            <p:ph sz="half" idx="1"/>
          </p:nvPr>
        </p:nvSpPr>
        <p:spPr>
          <a:xfrm>
            <a:off x="979714" y="990600"/>
            <a:ext cx="4839672" cy="5382207"/>
          </a:xfrm>
          <a:ln>
            <a:solidFill>
              <a:schemeClr val="tx1"/>
            </a:solidFill>
          </a:ln>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USE-CASES: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Disaster Search and Rescue Operations:</a:t>
            </a:r>
          </a:p>
          <a:p>
            <a:pPr marL="0" indent="0">
              <a:buNone/>
            </a:pPr>
            <a:r>
              <a:rPr lang="en-US" dirty="0">
                <a:latin typeface="Times New Roman" panose="02020603050405020304" pitchFamily="18" charset="0"/>
                <a:cs typeface="Times New Roman" panose="02020603050405020304" pitchFamily="18" charset="0"/>
              </a:rPr>
              <a:t>and Monitoring.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Wildfire detection and monitoring.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Landslide and avalanche detection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Flood Monitoring and evacuation planning.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Incident alerts for Emergency Responders.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Environmental Monitoring and wildlife Protection.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04DE60B-67C7-7352-4911-FDC73360189F}"/>
              </a:ext>
            </a:extLst>
          </p:cNvPr>
          <p:cNvSpPr>
            <a:spLocks noGrp="1"/>
          </p:cNvSpPr>
          <p:nvPr>
            <p:ph sz="half" idx="2"/>
          </p:nvPr>
        </p:nvSpPr>
        <p:spPr>
          <a:xfrm>
            <a:off x="6242180" y="990601"/>
            <a:ext cx="4731009" cy="5382206"/>
          </a:xfrm>
          <a:ln>
            <a:solidFill>
              <a:schemeClr val="tx1"/>
            </a:solidFill>
          </a:ln>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DEPENDENCIES: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AWS Kinesis for video streaming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AWS </a:t>
            </a:r>
            <a:r>
              <a:rPr lang="en-US" dirty="0" err="1">
                <a:latin typeface="Times New Roman" panose="02020603050405020304" pitchFamily="18" charset="0"/>
                <a:cs typeface="Times New Roman" panose="02020603050405020304" pitchFamily="18" charset="0"/>
              </a:rPr>
              <a:t>Rekognition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AWS S3</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DynamoDB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AWS Lambda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Amazon </a:t>
            </a:r>
            <a:r>
              <a:rPr lang="en-US" dirty="0" err="1">
                <a:latin typeface="Times New Roman" panose="02020603050405020304" pitchFamily="18" charset="0"/>
                <a:cs typeface="Times New Roman" panose="02020603050405020304" pitchFamily="18" charset="0"/>
              </a:rPr>
              <a:t>SageMaker</a:t>
            </a:r>
            <a:r>
              <a:rPr lang="en-US" dirty="0">
                <a:latin typeface="Times New Roman" panose="02020603050405020304" pitchFamily="18" charset="0"/>
                <a:cs typeface="Times New Roman" panose="02020603050405020304" pitchFamily="18" charset="0"/>
              </a:rPr>
              <a:t>/Amazon </a:t>
            </a:r>
            <a:r>
              <a:rPr lang="en-US" dirty="0" err="1">
                <a:latin typeface="Times New Roman" panose="02020603050405020304" pitchFamily="18" charset="0"/>
                <a:cs typeface="Times New Roman" panose="02020603050405020304" pitchFamily="18" charset="0"/>
              </a:rPr>
              <a:t>Fargate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Amazon </a:t>
            </a:r>
            <a:r>
              <a:rPr lang="en-US" dirty="0" err="1">
                <a:latin typeface="Times New Roman" panose="02020603050405020304" pitchFamily="18" charset="0"/>
                <a:cs typeface="Times New Roman" panose="02020603050405020304" pitchFamily="18" charset="0"/>
              </a:rPr>
              <a:t>QuickSight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Amazon SNS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API Gateway</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Cloudfront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AWS Backup</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1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B78D8-F5AC-1B27-C938-0FD8BBAA2850}"/>
              </a:ext>
            </a:extLst>
          </p:cNvPr>
          <p:cNvSpPr>
            <a:spLocks noGrp="1"/>
          </p:cNvSpPr>
          <p:nvPr>
            <p:ph type="title"/>
          </p:nvPr>
        </p:nvSpPr>
        <p:spPr>
          <a:xfrm>
            <a:off x="709127" y="0"/>
            <a:ext cx="11482873" cy="1184988"/>
          </a:xfrm>
        </p:spPr>
        <p:txBody>
          <a:bodyPr/>
          <a:lstStyle/>
          <a:p>
            <a:pPr algn="ctr"/>
            <a:r>
              <a:rPr lang="en-US" b="1" u="sng" dirty="0">
                <a:solidFill>
                  <a:srgbClr val="002060"/>
                </a:solidFill>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B3B0B306-A1BB-5C1A-5821-91F9A954BBF4}"/>
              </a:ext>
            </a:extLst>
          </p:cNvPr>
          <p:cNvSpPr>
            <a:spLocks noGrp="1"/>
          </p:cNvSpPr>
          <p:nvPr>
            <p:ph idx="1"/>
          </p:nvPr>
        </p:nvSpPr>
        <p:spPr>
          <a:xfrm>
            <a:off x="933061" y="1054359"/>
            <a:ext cx="11150082" cy="4813041"/>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Thus, from this project we create a cloud surveillance system for disaster recovery. Our system integrates autonomous drones equipped with cameras and sensors to capture live footage of disaster-stricken areas. By this we can locate the survivors in any aspects and alert the emergency teams if any critical system is found. This method will </a:t>
            </a:r>
            <a:r>
              <a:rPr lang="en-US">
                <a:latin typeface="Times New Roman" panose="02020603050405020304" pitchFamily="18" charset="0"/>
                <a:cs typeface="Times New Roman" panose="02020603050405020304" pitchFamily="18" charset="0"/>
              </a:rPr>
              <a:t>be quick , time saving and </a:t>
            </a:r>
            <a:r>
              <a:rPr lang="en-US" dirty="0">
                <a:latin typeface="Times New Roman" panose="02020603050405020304" pitchFamily="18" charset="0"/>
                <a:cs typeface="Times New Roman" panose="02020603050405020304" pitchFamily="18" charset="0"/>
              </a:rPr>
              <a:t>also cost effective. </a:t>
            </a:r>
          </a:p>
        </p:txBody>
      </p:sp>
    </p:spTree>
    <p:extLst>
      <p:ext uri="{BB962C8B-B14F-4D97-AF65-F5344CB8AC3E}">
        <p14:creationId xmlns:p14="http://schemas.microsoft.com/office/powerpoint/2010/main" val="29062397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 design</Template>
  <TotalTime>1744</TotalTime>
  <Words>606</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Colonna MT</vt:lpstr>
      <vt:lpstr>Franklin Gothic Book</vt:lpstr>
      <vt:lpstr>Sitka Subheading Semibold</vt:lpstr>
      <vt:lpstr>Times New Roman</vt:lpstr>
      <vt:lpstr>Crop</vt:lpstr>
      <vt:lpstr>Project:                                  “an Automated object detector”</vt:lpstr>
      <vt:lpstr>INTRODUCTION AND ABSTRACT</vt:lpstr>
      <vt:lpstr>PROPOSED SOLUTION</vt:lpstr>
      <vt:lpstr>ARCHITECTURE DIAGRAM</vt:lpstr>
      <vt:lpstr>USE-CASES AND DEPENDENCIES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Aruldhas Nadankan</dc:creator>
  <cp:lastModifiedBy>Aruldhas Nadankan</cp:lastModifiedBy>
  <cp:revision>5</cp:revision>
  <dcterms:created xsi:type="dcterms:W3CDTF">2025-03-05T13:24:53Z</dcterms:created>
  <dcterms:modified xsi:type="dcterms:W3CDTF">2025-03-29T08:08:46Z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