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21" r:id="rId1"/>
  </p:sldMasterIdLst>
  <p:notesMasterIdLst>
    <p:notesMasterId r:id="rId28"/>
  </p:notesMasterIdLst>
  <p:sldIdLst>
    <p:sldId id="256" r:id="rId2"/>
    <p:sldId id="257" r:id="rId3"/>
    <p:sldId id="258" r:id="rId4"/>
    <p:sldId id="260" r:id="rId5"/>
    <p:sldId id="262" r:id="rId6"/>
    <p:sldId id="305" r:id="rId7"/>
    <p:sldId id="264" r:id="rId8"/>
    <p:sldId id="293" r:id="rId9"/>
    <p:sldId id="302" r:id="rId10"/>
    <p:sldId id="304" r:id="rId11"/>
    <p:sldId id="294" r:id="rId12"/>
    <p:sldId id="295" r:id="rId13"/>
    <p:sldId id="296" r:id="rId14"/>
    <p:sldId id="297" r:id="rId15"/>
    <p:sldId id="270" r:id="rId16"/>
    <p:sldId id="287" r:id="rId17"/>
    <p:sldId id="308" r:id="rId18"/>
    <p:sldId id="271" r:id="rId19"/>
    <p:sldId id="272" r:id="rId20"/>
    <p:sldId id="307" r:id="rId21"/>
    <p:sldId id="300" r:id="rId22"/>
    <p:sldId id="309" r:id="rId23"/>
    <p:sldId id="286" r:id="rId24"/>
    <p:sldId id="310" r:id="rId25"/>
    <p:sldId id="311" r:id="rId26"/>
    <p:sldId id="312" r:id="rId2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5pPr>
    <a:lvl6pPr marL="2286000" algn="l" defTabSz="457200" rtl="0" eaLnBrk="1" latinLnBrk="0" hangingPunct="1"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6pPr>
    <a:lvl7pPr marL="2743200" algn="l" defTabSz="457200" rtl="0" eaLnBrk="1" latinLnBrk="0" hangingPunct="1"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7pPr>
    <a:lvl8pPr marL="3200400" algn="l" defTabSz="457200" rtl="0" eaLnBrk="1" latinLnBrk="0" hangingPunct="1"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8pPr>
    <a:lvl9pPr marL="3657600" algn="l" defTabSz="457200" rtl="0" eaLnBrk="1" latinLnBrk="0" hangingPunct="1"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6FFC9"/>
    <a:srgbClr val="660033"/>
    <a:srgbClr val="0000FF"/>
    <a:srgbClr val="011893"/>
    <a:srgbClr val="3319FF"/>
    <a:srgbClr val="008000"/>
    <a:srgbClr val="0000CC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51"/>
    <p:restoredTop sz="96327" autoAdjust="0"/>
  </p:normalViewPr>
  <p:slideViewPr>
    <p:cSldViewPr>
      <p:cViewPr varScale="1">
        <p:scale>
          <a:sx n="124" d="100"/>
          <a:sy n="124" d="100"/>
        </p:scale>
        <p:origin x="143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Yubo" userId="a8e56840-a027-457c-a96f-f7c2fe349785" providerId="ADAL" clId="{8478C9AA-8E57-024B-9221-E074A5AC897C}"/>
    <pc:docChg chg="delSld modSld">
      <pc:chgData name="WANG Yubo" userId="a8e56840-a027-457c-a96f-f7c2fe349785" providerId="ADAL" clId="{8478C9AA-8E57-024B-9221-E074A5AC897C}" dt="2022-02-20T10:32:30.223" v="2" actId="2696"/>
      <pc:docMkLst>
        <pc:docMk/>
      </pc:docMkLst>
      <pc:sldChg chg="mod modShow">
        <pc:chgData name="WANG Yubo" userId="a8e56840-a027-457c-a96f-f7c2fe349785" providerId="ADAL" clId="{8478C9AA-8E57-024B-9221-E074A5AC897C}" dt="2022-02-20T10:32:26.585" v="1" actId="729"/>
        <pc:sldMkLst>
          <pc:docMk/>
          <pc:sldMk cId="0" sldId="256"/>
        </pc:sldMkLst>
      </pc:sldChg>
      <pc:sldChg chg="mod modShow">
        <pc:chgData name="WANG Yubo" userId="a8e56840-a027-457c-a96f-f7c2fe349785" providerId="ADAL" clId="{8478C9AA-8E57-024B-9221-E074A5AC897C}" dt="2022-02-20T10:32:26.585" v="1" actId="729"/>
        <pc:sldMkLst>
          <pc:docMk/>
          <pc:sldMk cId="0" sldId="257"/>
        </pc:sldMkLst>
      </pc:sldChg>
      <pc:sldChg chg="mod modShow">
        <pc:chgData name="WANG Yubo" userId="a8e56840-a027-457c-a96f-f7c2fe349785" providerId="ADAL" clId="{8478C9AA-8E57-024B-9221-E074A5AC897C}" dt="2022-02-20T10:32:26.585" v="1" actId="729"/>
        <pc:sldMkLst>
          <pc:docMk/>
          <pc:sldMk cId="0" sldId="258"/>
        </pc:sldMkLst>
      </pc:sldChg>
      <pc:sldChg chg="mod modShow">
        <pc:chgData name="WANG Yubo" userId="a8e56840-a027-457c-a96f-f7c2fe349785" providerId="ADAL" clId="{8478C9AA-8E57-024B-9221-E074A5AC897C}" dt="2022-02-20T10:32:26.585" v="1" actId="729"/>
        <pc:sldMkLst>
          <pc:docMk/>
          <pc:sldMk cId="0" sldId="260"/>
        </pc:sldMkLst>
      </pc:sldChg>
      <pc:sldChg chg="mod modShow">
        <pc:chgData name="WANG Yubo" userId="a8e56840-a027-457c-a96f-f7c2fe349785" providerId="ADAL" clId="{8478C9AA-8E57-024B-9221-E074A5AC897C}" dt="2022-02-20T10:32:26.585" v="1" actId="729"/>
        <pc:sldMkLst>
          <pc:docMk/>
          <pc:sldMk cId="0" sldId="262"/>
        </pc:sldMkLst>
      </pc:sldChg>
      <pc:sldChg chg="mod modShow">
        <pc:chgData name="WANG Yubo" userId="a8e56840-a027-457c-a96f-f7c2fe349785" providerId="ADAL" clId="{8478C9AA-8E57-024B-9221-E074A5AC897C}" dt="2022-02-20T10:32:26.585" v="1" actId="729"/>
        <pc:sldMkLst>
          <pc:docMk/>
          <pc:sldMk cId="0" sldId="264"/>
        </pc:sldMkLst>
      </pc:sldChg>
      <pc:sldChg chg="mod modShow">
        <pc:chgData name="WANG Yubo" userId="a8e56840-a027-457c-a96f-f7c2fe349785" providerId="ADAL" clId="{8478C9AA-8E57-024B-9221-E074A5AC897C}" dt="2022-02-20T10:32:26.585" v="1" actId="729"/>
        <pc:sldMkLst>
          <pc:docMk/>
          <pc:sldMk cId="0" sldId="270"/>
        </pc:sldMkLst>
      </pc:sldChg>
      <pc:sldChg chg="mod modShow">
        <pc:chgData name="WANG Yubo" userId="a8e56840-a027-457c-a96f-f7c2fe349785" providerId="ADAL" clId="{8478C9AA-8E57-024B-9221-E074A5AC897C}" dt="2022-02-20T10:32:26.585" v="1" actId="729"/>
        <pc:sldMkLst>
          <pc:docMk/>
          <pc:sldMk cId="0" sldId="271"/>
        </pc:sldMkLst>
      </pc:sldChg>
      <pc:sldChg chg="mod modShow">
        <pc:chgData name="WANG Yubo" userId="a8e56840-a027-457c-a96f-f7c2fe349785" providerId="ADAL" clId="{8478C9AA-8E57-024B-9221-E074A5AC897C}" dt="2022-02-20T10:32:26.585" v="1" actId="729"/>
        <pc:sldMkLst>
          <pc:docMk/>
          <pc:sldMk cId="0" sldId="272"/>
        </pc:sldMkLst>
      </pc:sldChg>
      <pc:sldChg chg="mod modShow">
        <pc:chgData name="WANG Yubo" userId="a8e56840-a027-457c-a96f-f7c2fe349785" providerId="ADAL" clId="{8478C9AA-8E57-024B-9221-E074A5AC897C}" dt="2022-02-20T10:32:26.585" v="1" actId="729"/>
        <pc:sldMkLst>
          <pc:docMk/>
          <pc:sldMk cId="0" sldId="286"/>
        </pc:sldMkLst>
      </pc:sldChg>
      <pc:sldChg chg="mod modShow">
        <pc:chgData name="WANG Yubo" userId="a8e56840-a027-457c-a96f-f7c2fe349785" providerId="ADAL" clId="{8478C9AA-8E57-024B-9221-E074A5AC897C}" dt="2022-02-20T10:32:26.585" v="1" actId="729"/>
        <pc:sldMkLst>
          <pc:docMk/>
          <pc:sldMk cId="0" sldId="287"/>
        </pc:sldMkLst>
      </pc:sldChg>
      <pc:sldChg chg="mod modShow">
        <pc:chgData name="WANG Yubo" userId="a8e56840-a027-457c-a96f-f7c2fe349785" providerId="ADAL" clId="{8478C9AA-8E57-024B-9221-E074A5AC897C}" dt="2022-02-20T10:32:26.585" v="1" actId="729"/>
        <pc:sldMkLst>
          <pc:docMk/>
          <pc:sldMk cId="4011517200" sldId="293"/>
        </pc:sldMkLst>
      </pc:sldChg>
      <pc:sldChg chg="mod modShow">
        <pc:chgData name="WANG Yubo" userId="a8e56840-a027-457c-a96f-f7c2fe349785" providerId="ADAL" clId="{8478C9AA-8E57-024B-9221-E074A5AC897C}" dt="2022-02-20T10:32:26.585" v="1" actId="729"/>
        <pc:sldMkLst>
          <pc:docMk/>
          <pc:sldMk cId="2186057564" sldId="294"/>
        </pc:sldMkLst>
      </pc:sldChg>
      <pc:sldChg chg="mod modShow">
        <pc:chgData name="WANG Yubo" userId="a8e56840-a027-457c-a96f-f7c2fe349785" providerId="ADAL" clId="{8478C9AA-8E57-024B-9221-E074A5AC897C}" dt="2022-02-20T10:32:26.585" v="1" actId="729"/>
        <pc:sldMkLst>
          <pc:docMk/>
          <pc:sldMk cId="49718512" sldId="295"/>
        </pc:sldMkLst>
      </pc:sldChg>
      <pc:sldChg chg="mod modShow">
        <pc:chgData name="WANG Yubo" userId="a8e56840-a027-457c-a96f-f7c2fe349785" providerId="ADAL" clId="{8478C9AA-8E57-024B-9221-E074A5AC897C}" dt="2022-02-20T10:32:26.585" v="1" actId="729"/>
        <pc:sldMkLst>
          <pc:docMk/>
          <pc:sldMk cId="4233395681" sldId="296"/>
        </pc:sldMkLst>
      </pc:sldChg>
      <pc:sldChg chg="mod modShow">
        <pc:chgData name="WANG Yubo" userId="a8e56840-a027-457c-a96f-f7c2fe349785" providerId="ADAL" clId="{8478C9AA-8E57-024B-9221-E074A5AC897C}" dt="2022-02-20T10:32:26.585" v="1" actId="729"/>
        <pc:sldMkLst>
          <pc:docMk/>
          <pc:sldMk cId="2791796281" sldId="297"/>
        </pc:sldMkLst>
      </pc:sldChg>
      <pc:sldChg chg="del mod modShow">
        <pc:chgData name="WANG Yubo" userId="a8e56840-a027-457c-a96f-f7c2fe349785" providerId="ADAL" clId="{8478C9AA-8E57-024B-9221-E074A5AC897C}" dt="2022-02-20T10:32:30.223" v="2" actId="2696"/>
        <pc:sldMkLst>
          <pc:docMk/>
          <pc:sldMk cId="113810286" sldId="299"/>
        </pc:sldMkLst>
      </pc:sldChg>
      <pc:sldChg chg="mod modShow">
        <pc:chgData name="WANG Yubo" userId="a8e56840-a027-457c-a96f-f7c2fe349785" providerId="ADAL" clId="{8478C9AA-8E57-024B-9221-E074A5AC897C}" dt="2022-02-20T10:32:26.585" v="1" actId="729"/>
        <pc:sldMkLst>
          <pc:docMk/>
          <pc:sldMk cId="2582398720" sldId="300"/>
        </pc:sldMkLst>
      </pc:sldChg>
      <pc:sldChg chg="mod modShow">
        <pc:chgData name="WANG Yubo" userId="a8e56840-a027-457c-a96f-f7c2fe349785" providerId="ADAL" clId="{8478C9AA-8E57-024B-9221-E074A5AC897C}" dt="2022-02-20T10:32:26.585" v="1" actId="729"/>
        <pc:sldMkLst>
          <pc:docMk/>
          <pc:sldMk cId="3606789139" sldId="302"/>
        </pc:sldMkLst>
      </pc:sldChg>
      <pc:sldChg chg="mod modShow">
        <pc:chgData name="WANG Yubo" userId="a8e56840-a027-457c-a96f-f7c2fe349785" providerId="ADAL" clId="{8478C9AA-8E57-024B-9221-E074A5AC897C}" dt="2022-02-20T10:32:26.585" v="1" actId="729"/>
        <pc:sldMkLst>
          <pc:docMk/>
          <pc:sldMk cId="1289197357" sldId="304"/>
        </pc:sldMkLst>
      </pc:sldChg>
      <pc:sldChg chg="mod modShow">
        <pc:chgData name="WANG Yubo" userId="a8e56840-a027-457c-a96f-f7c2fe349785" providerId="ADAL" clId="{8478C9AA-8E57-024B-9221-E074A5AC897C}" dt="2022-02-20T10:32:26.585" v="1" actId="729"/>
        <pc:sldMkLst>
          <pc:docMk/>
          <pc:sldMk cId="1808024005" sldId="305"/>
        </pc:sldMkLst>
      </pc:sldChg>
      <pc:sldChg chg="mod modShow">
        <pc:chgData name="WANG Yubo" userId="a8e56840-a027-457c-a96f-f7c2fe349785" providerId="ADAL" clId="{8478C9AA-8E57-024B-9221-E074A5AC897C}" dt="2022-02-20T10:32:26.585" v="1" actId="729"/>
        <pc:sldMkLst>
          <pc:docMk/>
          <pc:sldMk cId="1088895580" sldId="307"/>
        </pc:sldMkLst>
      </pc:sldChg>
      <pc:sldChg chg="mod modShow">
        <pc:chgData name="WANG Yubo" userId="a8e56840-a027-457c-a96f-f7c2fe349785" providerId="ADAL" clId="{8478C9AA-8E57-024B-9221-E074A5AC897C}" dt="2022-02-20T10:32:26.585" v="1" actId="729"/>
        <pc:sldMkLst>
          <pc:docMk/>
          <pc:sldMk cId="981937030" sldId="308"/>
        </pc:sldMkLst>
      </pc:sldChg>
      <pc:sldChg chg="mod modShow">
        <pc:chgData name="WANG Yubo" userId="a8e56840-a027-457c-a96f-f7c2fe349785" providerId="ADAL" clId="{8478C9AA-8E57-024B-9221-E074A5AC897C}" dt="2022-02-20T10:32:26.585" v="1" actId="729"/>
        <pc:sldMkLst>
          <pc:docMk/>
          <pc:sldMk cId="989502835" sldId="309"/>
        </pc:sldMkLst>
      </pc:sldChg>
      <pc:sldChg chg="mod modShow">
        <pc:chgData name="WANG Yubo" userId="a8e56840-a027-457c-a96f-f7c2fe349785" providerId="ADAL" clId="{8478C9AA-8E57-024B-9221-E074A5AC897C}" dt="2022-02-20T10:32:26.585" v="1" actId="729"/>
        <pc:sldMkLst>
          <pc:docMk/>
          <pc:sldMk cId="1888323729" sldId="310"/>
        </pc:sldMkLst>
      </pc:sldChg>
      <pc:sldChg chg="mod modShow">
        <pc:chgData name="WANG Yubo" userId="a8e56840-a027-457c-a96f-f7c2fe349785" providerId="ADAL" clId="{8478C9AA-8E57-024B-9221-E074A5AC897C}" dt="2022-02-20T10:32:26.585" v="1" actId="729"/>
        <pc:sldMkLst>
          <pc:docMk/>
          <pc:sldMk cId="1029663898" sldId="311"/>
        </pc:sldMkLst>
      </pc:sldChg>
      <pc:sldChg chg="mod modShow">
        <pc:chgData name="WANG Yubo" userId="a8e56840-a027-457c-a96f-f7c2fe349785" providerId="ADAL" clId="{8478C9AA-8E57-024B-9221-E074A5AC897C}" dt="2022-02-20T10:32:26.585" v="1" actId="729"/>
        <pc:sldMkLst>
          <pc:docMk/>
          <pc:sldMk cId="4096850602" sldId="3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 dirty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 dirty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17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 dirty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>
                <a:latin typeface="Arial" charset="0"/>
              </a:defRPr>
            </a:lvl1pPr>
          </a:lstStyle>
          <a:p>
            <a:pPr>
              <a:defRPr/>
            </a:pPr>
            <a:fld id="{406F874B-8D91-4F4A-B76E-03DE34A9D8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8345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6FDF89B9-48D7-004A-AEAD-3B6D06F5F953}" type="slidenum">
              <a:rPr lang="en-US" i="0" smtClean="0">
                <a:latin typeface="Arial" charset="0"/>
              </a:rPr>
              <a:pPr>
                <a:defRPr/>
              </a:pPr>
              <a:t>0</a:t>
            </a:fld>
            <a:endParaRPr lang="en-US" i="0" dirty="0">
              <a:latin typeface="Arial" charset="0"/>
            </a:endParaRPr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828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457200" y="2393950"/>
            <a:ext cx="82296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457200"/>
            <a:ext cx="8686800" cy="1828800"/>
          </a:xfrm>
        </p:spPr>
        <p:txBody>
          <a:bodyPr/>
          <a:lstStyle>
            <a:lvl1pPr algn="ctr">
              <a:defRPr sz="3600" b="1">
                <a:solidFill>
                  <a:srgbClr val="0000FF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429000"/>
            <a:ext cx="8229600" cy="1828800"/>
          </a:xfrm>
        </p:spPr>
        <p:txBody>
          <a:bodyPr/>
          <a:lstStyle>
            <a:lvl1pPr marL="0" indent="0" algn="ctr">
              <a:buFont typeface="Wingdings" charset="0"/>
              <a:buNone/>
              <a:defRPr sz="3600">
                <a:solidFill>
                  <a:srgbClr val="660033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3197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040"/>
            <a:ext cx="8229600" cy="4846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476999"/>
            <a:ext cx="1981200" cy="2286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C0F5D2F-E73C-D848-97C6-F547A5912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2A54E1-A3A0-D645-B0FC-EFAD9C2190A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92240"/>
            <a:ext cx="1981200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i="0" dirty="0"/>
            </a:lvl1pPr>
          </a:lstStyle>
          <a:p>
            <a:pPr>
              <a:defRPr/>
            </a:pPr>
            <a:r>
              <a:rPr lang="en-US" dirty="0"/>
              <a:t>COMP 3311: Lab 2</a:t>
            </a:r>
          </a:p>
        </p:txBody>
      </p:sp>
    </p:spTree>
    <p:extLst>
      <p:ext uri="{BB962C8B-B14F-4D97-AF65-F5344CB8AC3E}">
        <p14:creationId xmlns:p14="http://schemas.microsoft.com/office/powerpoint/2010/main" val="117208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32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63040"/>
            <a:ext cx="8229600" cy="484632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457200" y="1280160"/>
            <a:ext cx="82296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9093" name="Line 5"/>
          <p:cNvSpPr>
            <a:spLocks noChangeShapeType="1"/>
          </p:cNvSpPr>
          <p:nvPr/>
        </p:nvSpPr>
        <p:spPr bwMode="auto">
          <a:xfrm flipV="1">
            <a:off x="457200" y="6400800"/>
            <a:ext cx="82296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92240"/>
            <a:ext cx="1981200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i="0" dirty="0"/>
            </a:lvl1pPr>
          </a:lstStyle>
          <a:p>
            <a:pPr>
              <a:defRPr/>
            </a:pPr>
            <a:r>
              <a:rPr lang="en-US" dirty="0"/>
              <a:t>COMP 3311: Lab 2</a:t>
            </a:r>
          </a:p>
        </p:txBody>
      </p:sp>
      <p:sp>
        <p:nvSpPr>
          <p:cNvPr id="8909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76999"/>
            <a:ext cx="1981200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i="0"/>
            </a:lvl1pPr>
          </a:lstStyle>
          <a:p>
            <a:pPr>
              <a:defRPr/>
            </a:pPr>
            <a:fld id="{B94986B0-742A-9D48-A6D4-57353FC035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5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660033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660033"/>
          </a:solidFill>
          <a:latin typeface="Verdana" charset="0"/>
          <a:ea typeface="MS PGothic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660033"/>
          </a:solidFill>
          <a:latin typeface="Verdana" charset="0"/>
          <a:ea typeface="MS PGothic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660033"/>
          </a:solidFill>
          <a:latin typeface="Verdana" charset="0"/>
          <a:ea typeface="MS PGothic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660033"/>
          </a:solidFill>
          <a:latin typeface="Verdana" charset="0"/>
          <a:ea typeface="MS PGothic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marL="457200" indent="-457200" algn="l" rtl="0" eaLnBrk="0" fontAlgn="base" hangingPunct="0">
        <a:spcBef>
          <a:spcPts val="2400"/>
        </a:spcBef>
        <a:spcAft>
          <a:spcPct val="0"/>
        </a:spcAft>
        <a:buClr>
          <a:schemeClr val="accent2"/>
        </a:buClr>
        <a:buFont typeface="Wingdings" charset="0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914400" indent="-457200" algn="l" rtl="0" eaLnBrk="0" fontAlgn="base" hangingPunct="0">
        <a:spcBef>
          <a:spcPts val="1200"/>
        </a:spcBef>
        <a:spcAft>
          <a:spcPct val="0"/>
        </a:spcAft>
        <a:buClr>
          <a:schemeClr val="accent2"/>
        </a:buClr>
        <a:buFont typeface="Wingdings" charset="0"/>
        <a:buChar char="n"/>
        <a:defRPr sz="18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371600" indent="-457200" algn="l" rtl="0" eaLnBrk="0" fontAlgn="base" hangingPunct="0">
        <a:spcBef>
          <a:spcPts val="600"/>
        </a:spcBef>
        <a:spcAft>
          <a:spcPct val="0"/>
        </a:spcAft>
        <a:buClr>
          <a:schemeClr val="accent2"/>
        </a:buClr>
        <a:buFont typeface="Wingdings" charset="0"/>
        <a:buChar char="o"/>
        <a:defRPr sz="16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736725" indent="-365125" algn="l" rtl="0" eaLnBrk="0" fontAlgn="base" hangingPunct="0">
        <a:spcBef>
          <a:spcPct val="0"/>
        </a:spcBef>
        <a:spcAft>
          <a:spcPct val="0"/>
        </a:spcAft>
        <a:buClr>
          <a:schemeClr val="accent2"/>
        </a:buClr>
        <a:buFont typeface="Wingdings" charset="0"/>
        <a:buChar char="n"/>
        <a:defRPr sz="1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11363" indent="-273050" algn="l" rtl="0" eaLnBrk="0" fontAlgn="base" hangingPunct="0">
        <a:spcBef>
          <a:spcPts val="0"/>
        </a:spcBef>
        <a:spcAft>
          <a:spcPct val="0"/>
        </a:spcAft>
        <a:buClr>
          <a:schemeClr val="accent2"/>
        </a:buClr>
        <a:buFont typeface="Wingdings" charset="0"/>
        <a:buChar char="§"/>
        <a:defRPr sz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20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hyperlink" Target="https://www.oracle.com/database/technologies/xe-downloads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database/technologies/xe-download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itsc.ust.hk/apps/vp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tools/downloads/sqldev-downloads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/>
            </a:pPr>
            <a:r>
              <a:rPr lang="en-US" b="1" dirty="0">
                <a:solidFill>
                  <a:srgbClr val="0432FF"/>
                </a:solidFill>
                <a:cs typeface="ＭＳ Ｐゴシック" charset="0"/>
              </a:rPr>
              <a:t>COMP 3311 </a:t>
            </a:r>
            <a:br>
              <a:rPr lang="en-US" b="1" dirty="0">
                <a:solidFill>
                  <a:srgbClr val="0432FF"/>
                </a:solidFill>
                <a:cs typeface="ＭＳ Ｐゴシック" charset="0"/>
              </a:rPr>
            </a:br>
            <a:r>
              <a:rPr lang="en-US" b="1" dirty="0">
                <a:solidFill>
                  <a:srgbClr val="0432FF"/>
                </a:solidFill>
                <a:cs typeface="ＭＳ Ｐゴシック" charset="0"/>
              </a:rPr>
              <a:t>Database Management Systems</a:t>
            </a:r>
            <a:endParaRPr lang="en-US" b="1" dirty="0">
              <a:solidFill>
                <a:srgbClr val="0432FF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3600" u="sng" dirty="0">
                <a:solidFill>
                  <a:srgbClr val="0000CC"/>
                </a:solidFill>
                <a:ea typeface="MS PGothic" charset="0"/>
              </a:rPr>
              <a:t>Lab 2</a:t>
            </a:r>
          </a:p>
          <a:p>
            <a:pPr eaLnBrk="1" hangingPunct="1">
              <a:defRPr/>
            </a:pPr>
            <a:r>
              <a:rPr lang="en-US" sz="3600" dirty="0">
                <a:solidFill>
                  <a:srgbClr val="660033"/>
                </a:solidFill>
                <a:ea typeface="MS PGothic" charset="0"/>
              </a:rPr>
              <a:t>Oracle Database, SQL*Plus </a:t>
            </a:r>
            <a:r>
              <a:rPr lang="en-US" dirty="0">
                <a:ea typeface="MS PGothic" charset="0"/>
              </a:rPr>
              <a:t>and SQL Developer</a:t>
            </a:r>
            <a:endParaRPr lang="en-US" sz="3600" dirty="0">
              <a:solidFill>
                <a:srgbClr val="660033"/>
              </a:solidFill>
              <a:ea typeface="MS PGothic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1A978BC3-9D9E-F846-B612-FC6F5BF51A5A}" type="slidenum">
              <a:rPr lang="en-US" i="0" smtClean="0"/>
              <a:pPr>
                <a:defRPr/>
              </a:pPr>
              <a:t>9</a:t>
            </a:fld>
            <a:endParaRPr lang="en-US" i="0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040"/>
            <a:ext cx="8229600" cy="1127760"/>
          </a:xfrm>
        </p:spPr>
        <p:txBody>
          <a:bodyPr/>
          <a:lstStyle/>
          <a:p>
            <a:pPr eaLnBrk="1" hangingPunct="1">
              <a:buFont typeface="+mj-lt"/>
              <a:buAutoNum type="arabicPeriod" startAt="3"/>
              <a:defRPr/>
            </a:pPr>
            <a:r>
              <a:rPr lang="en-US" dirty="0">
                <a:ea typeface="MS PGothic" charset="0"/>
              </a:rPr>
              <a:t>Enter/select the information outlined below in red using </a:t>
            </a:r>
            <a:r>
              <a:rPr lang="en-US" altLang="zh-TW" dirty="0">
                <a:solidFill>
                  <a:srgbClr val="C00000"/>
                </a:solidFill>
                <a:ea typeface="PMingLiU" charset="0"/>
                <a:cs typeface="PMingLiU" charset="0"/>
              </a:rPr>
              <a:t>your</a:t>
            </a:r>
            <a:r>
              <a:rPr lang="en-US" altLang="zh-TW" dirty="0">
                <a:solidFill>
                  <a:srgbClr val="0000FF"/>
                </a:solidFill>
                <a:ea typeface="PMingLiU" charset="0"/>
                <a:cs typeface="PMingLiU" charset="0"/>
              </a:rPr>
              <a:t> </a:t>
            </a:r>
            <a:r>
              <a:rPr lang="en-US" altLang="zh-TW" u="sng" dirty="0">
                <a:solidFill>
                  <a:srgbClr val="0432FF"/>
                </a:solidFill>
                <a:ea typeface="PMingLiU" charset="0"/>
                <a:cs typeface="PMingLiU" charset="0"/>
              </a:rPr>
              <a:t>Oracle username</a:t>
            </a:r>
            <a:r>
              <a:rPr lang="en-US" altLang="zh-TW" dirty="0">
                <a:solidFill>
                  <a:srgbClr val="0000FF"/>
                </a:solidFill>
                <a:ea typeface="PMingLiU" charset="0"/>
                <a:cs typeface="PMingLiU" charset="0"/>
              </a:rPr>
              <a:t> </a:t>
            </a:r>
            <a:r>
              <a:rPr lang="en-US" altLang="zh-TW" dirty="0">
                <a:solidFill>
                  <a:srgbClr val="C00000"/>
                </a:solidFill>
                <a:ea typeface="PMingLiU" charset="0"/>
                <a:cs typeface="PMingLiU" charset="0"/>
              </a:rPr>
              <a:t>and</a:t>
            </a:r>
            <a:r>
              <a:rPr lang="en-US" altLang="zh-TW" dirty="0">
                <a:solidFill>
                  <a:srgbClr val="0000FF"/>
                </a:solidFill>
                <a:ea typeface="PMingLiU" charset="0"/>
                <a:cs typeface="PMingLiU" charset="0"/>
              </a:rPr>
              <a:t> </a:t>
            </a:r>
            <a:r>
              <a:rPr lang="en-US" altLang="zh-TW" u="sng" dirty="0">
                <a:solidFill>
                  <a:srgbClr val="0432FF"/>
                </a:solidFill>
                <a:ea typeface="PMingLiU" charset="0"/>
                <a:cs typeface="PMingLiU" charset="0"/>
              </a:rPr>
              <a:t>password</a:t>
            </a:r>
            <a:r>
              <a:rPr lang="en-US" altLang="zh-TW" dirty="0">
                <a:ea typeface="PMingLiU" charset="0"/>
                <a:cs typeface="PMingLiU" charset="0"/>
              </a:rPr>
              <a:t> for the </a:t>
            </a:r>
            <a:r>
              <a:rPr lang="en-US" altLang="zh-TW" u="sng" dirty="0">
                <a:solidFill>
                  <a:srgbClr val="C00000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U</a:t>
            </a:r>
            <a:r>
              <a:rPr lang="en-US" altLang="zh-TW" dirty="0">
                <a:solidFill>
                  <a:srgbClr val="C00000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sername</a:t>
            </a:r>
            <a:r>
              <a:rPr lang="en-US" altLang="zh-TW" dirty="0">
                <a:ea typeface="PMingLiU" charset="0"/>
                <a:cs typeface="PMingLiU" charset="0"/>
              </a:rPr>
              <a:t> and </a:t>
            </a:r>
            <a:r>
              <a:rPr lang="en-US" altLang="zh-TW" u="sng" dirty="0">
                <a:solidFill>
                  <a:srgbClr val="C00000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P</a:t>
            </a:r>
            <a:r>
              <a:rPr lang="en-US" altLang="zh-TW" dirty="0">
                <a:solidFill>
                  <a:srgbClr val="C00000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assword</a:t>
            </a:r>
            <a:r>
              <a:rPr lang="en-US" altLang="zh-TW" dirty="0">
                <a:ea typeface="PMingLiU" charset="0"/>
                <a:cs typeface="PMingLiU" charset="0"/>
              </a:rPr>
              <a:t> fields, respectively.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</a:t>
            </a:r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Oracle Database</a:t>
            </a:r>
            <a:r>
              <a:rPr lang="en-US" dirty="0"/>
              <a:t> Using </a:t>
            </a:r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Oracle SQL Developer</a:t>
            </a:r>
            <a:r>
              <a:rPr lang="en-US" dirty="0"/>
              <a:t> (3)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2717A1-BA89-B945-82F0-9E5AD916CFDD}"/>
              </a:ext>
            </a:extLst>
          </p:cNvPr>
          <p:cNvGrpSpPr/>
          <p:nvPr/>
        </p:nvGrpSpPr>
        <p:grpSpPr>
          <a:xfrm>
            <a:off x="1066800" y="2705099"/>
            <a:ext cx="5690410" cy="3657600"/>
            <a:chOff x="1726795" y="2705099"/>
            <a:chExt cx="5690410" cy="36576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B4FCEA9-B670-A84A-BF12-D367B2298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6795" y="2705099"/>
              <a:ext cx="5690410" cy="3657600"/>
            </a:xfrm>
            <a:prstGeom prst="rect">
              <a:avLst/>
            </a:prstGeom>
            <a:ln w="0">
              <a:solidFill>
                <a:srgbClr val="00B0F0"/>
              </a:solidFill>
            </a:ln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670F092-7028-6443-91E6-A617FB89F84A}"/>
                </a:ext>
              </a:extLst>
            </p:cNvPr>
            <p:cNvGrpSpPr/>
            <p:nvPr/>
          </p:nvGrpSpPr>
          <p:grpSpPr>
            <a:xfrm>
              <a:off x="3828540" y="2955260"/>
              <a:ext cx="2696217" cy="2446669"/>
              <a:chOff x="4700802" y="3174379"/>
              <a:chExt cx="2696217" cy="2446669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8FE4FC7F-68D8-5E4E-869E-6F4C6CB0271D}"/>
                  </a:ext>
                </a:extLst>
              </p:cNvPr>
              <p:cNvSpPr/>
              <p:nvPr/>
            </p:nvSpPr>
            <p:spPr bwMode="auto">
              <a:xfrm>
                <a:off x="4940990" y="4111632"/>
                <a:ext cx="1216778" cy="137160"/>
              </a:xfrm>
              <a:prstGeom prst="roundRect">
                <a:avLst/>
              </a:prstGeom>
              <a:solidFill>
                <a:srgbClr val="F6FFC9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45720" tIns="0" rIns="45720" bIns="1828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900" i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your Oracle username</a:t>
                </a:r>
                <a:endParaRPr kumimoji="0" lang="en-US" sz="9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407B2C6E-A6BA-2C45-99AF-5700B767F492}"/>
                  </a:ext>
                </a:extLst>
              </p:cNvPr>
              <p:cNvSpPr/>
              <p:nvPr/>
            </p:nvSpPr>
            <p:spPr bwMode="auto">
              <a:xfrm>
                <a:off x="4940990" y="4306685"/>
                <a:ext cx="1201910" cy="137160"/>
              </a:xfrm>
              <a:prstGeom prst="roundRect">
                <a:avLst/>
              </a:prstGeom>
              <a:solidFill>
                <a:srgbClr val="F6FFC9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45720" tIns="0" rIns="45720" bIns="1828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900" i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your Oracle password</a:t>
                </a:r>
                <a:endParaRPr kumimoji="0" lang="en-US" sz="9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55A6149B-508C-BA4C-9170-17E187B0CC3B}"/>
                  </a:ext>
                </a:extLst>
              </p:cNvPr>
              <p:cNvSpPr/>
              <p:nvPr/>
            </p:nvSpPr>
            <p:spPr bwMode="auto">
              <a:xfrm>
                <a:off x="4700802" y="3174379"/>
                <a:ext cx="1639674" cy="137160"/>
              </a:xfrm>
              <a:prstGeom prst="roundRect">
                <a:avLst/>
              </a:prstGeom>
              <a:solidFill>
                <a:srgbClr val="F6FFC9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none" lIns="45720" tIns="0" rIns="45720" bIns="1828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9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rPr>
                  <a:t>a meaningful connection name</a:t>
                </a: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F35D5785-7BC7-8541-9ED5-DB9FDEF1DFF5}"/>
                  </a:ext>
                </a:extLst>
              </p:cNvPr>
              <p:cNvSpPr/>
              <p:nvPr/>
            </p:nvSpPr>
            <p:spPr bwMode="auto">
              <a:xfrm>
                <a:off x="5147216" y="5026338"/>
                <a:ext cx="879645" cy="137160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none" lIns="45720" tIns="0" rIns="45720" bIns="1828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9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893F3FB6-85BC-2A49-81AE-EA8683A19964}"/>
                  </a:ext>
                </a:extLst>
              </p:cNvPr>
              <p:cNvSpPr/>
              <p:nvPr/>
            </p:nvSpPr>
            <p:spPr bwMode="auto">
              <a:xfrm>
                <a:off x="5147216" y="5179823"/>
                <a:ext cx="278545" cy="137160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none" lIns="45720" tIns="0" rIns="45720" bIns="1828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9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F15FCD85-0432-7846-8A00-8AC42AC70F04}"/>
                  </a:ext>
                </a:extLst>
              </p:cNvPr>
              <p:cNvSpPr/>
              <p:nvPr/>
            </p:nvSpPr>
            <p:spPr bwMode="auto">
              <a:xfrm>
                <a:off x="5151429" y="5483888"/>
                <a:ext cx="1021723" cy="137160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none" lIns="45720" tIns="0" rIns="45720" bIns="1828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9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973680B2-8104-7E44-8D81-7B3B24F7BC36}"/>
                  </a:ext>
                </a:extLst>
              </p:cNvPr>
              <p:cNvSpPr/>
              <p:nvPr/>
            </p:nvSpPr>
            <p:spPr bwMode="auto">
              <a:xfrm>
                <a:off x="7254143" y="4308161"/>
                <a:ext cx="142876" cy="137160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none" lIns="45720" tIns="0" rIns="45720" bIns="1828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9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F18F0CD-80FD-1A46-83BE-F4C72FDBC60A}"/>
              </a:ext>
            </a:extLst>
          </p:cNvPr>
          <p:cNvSpPr txBox="1"/>
          <p:nvPr/>
        </p:nvSpPr>
        <p:spPr>
          <a:xfrm>
            <a:off x="6942416" y="3892513"/>
            <a:ext cx="1820584" cy="1384995"/>
          </a:xfrm>
          <a:prstGeom prst="rect">
            <a:avLst/>
          </a:prstGeom>
          <a:solidFill>
            <a:srgbClr val="F6FFC9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i="0" dirty="0">
                <a:solidFill>
                  <a:srgbClr val="0432FF"/>
                </a:solidFill>
              </a:rPr>
              <a:t>Your Oracle username will be sent to you by email and has the form "comp3311stuXXX" where XXX are digits.</a:t>
            </a:r>
          </a:p>
        </p:txBody>
      </p:sp>
    </p:spTree>
    <p:extLst>
      <p:ext uri="{BB962C8B-B14F-4D97-AF65-F5344CB8AC3E}">
        <p14:creationId xmlns:p14="http://schemas.microsoft.com/office/powerpoint/2010/main" val="1289197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1A978BC3-9D9E-F846-B612-FC6F5BF51A5A}" type="slidenum">
              <a:rPr lang="en-US" i="0" smtClean="0"/>
              <a:pPr>
                <a:defRPr/>
              </a:pPr>
              <a:t>10</a:t>
            </a:fld>
            <a:endParaRPr lang="en-US" i="0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+mj-lt"/>
              <a:buAutoNum type="arabicPeriod" startAt="4"/>
              <a:defRPr/>
            </a:pPr>
            <a:r>
              <a:rPr lang="en-US" altLang="zh-TW" dirty="0">
                <a:ea typeface="PMingLiU" charset="0"/>
                <a:cs typeface="PMingLiU" charset="0"/>
              </a:rPr>
              <a:t>Select the </a:t>
            </a:r>
            <a:r>
              <a:rPr lang="en-US" altLang="zh-TW" b="1" dirty="0">
                <a:solidFill>
                  <a:srgbClr val="C00000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Test</a:t>
            </a:r>
            <a:r>
              <a:rPr lang="en-US" altLang="zh-TW" dirty="0">
                <a:ea typeface="PMingLiU" charset="0"/>
                <a:cs typeface="PMingLiU" charset="0"/>
              </a:rPr>
              <a:t> button (bottom middle of the </a:t>
            </a:r>
            <a:r>
              <a:rPr lang="en-US" altLang="zh-TW" dirty="0">
                <a:solidFill>
                  <a:srgbClr val="C00000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New / Select Database Connection</a:t>
            </a:r>
            <a:r>
              <a:rPr lang="en-US" altLang="zh-TW" dirty="0">
                <a:ea typeface="PMingLiU" charset="0"/>
                <a:cs typeface="PMingLiU" charset="0"/>
              </a:rPr>
              <a:t> dialog) to check that the information entered is correct.</a:t>
            </a:r>
          </a:p>
          <a:p>
            <a:pPr marL="457200" lvl="1" indent="0" eaLnBrk="1" hangingPunct="1">
              <a:buNone/>
              <a:defRPr/>
            </a:pPr>
            <a:r>
              <a:rPr lang="en-US" altLang="zh-TW" dirty="0">
                <a:ea typeface="PMingLiU" charset="0"/>
                <a:cs typeface="PMingLiU" charset="0"/>
              </a:rPr>
              <a:t>You should see the message </a:t>
            </a:r>
            <a:r>
              <a:rPr lang="en-US" altLang="zh-TW" dirty="0">
                <a:solidFill>
                  <a:srgbClr val="0432FF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Status: Success</a:t>
            </a:r>
            <a:r>
              <a:rPr lang="en-US" altLang="zh-TW" dirty="0">
                <a:ea typeface="PMingLiU" charset="0"/>
                <a:cs typeface="PMingLiU" charset="0"/>
              </a:rPr>
              <a:t> in the Status field near the lower left of the </a:t>
            </a:r>
            <a:r>
              <a:rPr lang="en-US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New / Select Database Connection</a:t>
            </a:r>
            <a:r>
              <a:rPr lang="en-US" dirty="0">
                <a:ea typeface="MS PGothic" charset="0"/>
              </a:rPr>
              <a:t> dialog just above the </a:t>
            </a:r>
            <a:r>
              <a:rPr lang="en-US" b="1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Help</a:t>
            </a:r>
            <a:r>
              <a:rPr lang="en-US" dirty="0">
                <a:ea typeface="MS PGothic" charset="0"/>
              </a:rPr>
              <a:t> button. Correct any errors.</a:t>
            </a:r>
            <a:endParaRPr lang="en-US" altLang="zh-TW" dirty="0">
              <a:ea typeface="PMingLiU" charset="0"/>
              <a:cs typeface="PMingLiU" charset="0"/>
            </a:endParaRPr>
          </a:p>
          <a:p>
            <a:pPr eaLnBrk="1" hangingPunct="1">
              <a:buFont typeface="+mj-lt"/>
              <a:buAutoNum type="arabicPeriod" startAt="4"/>
              <a:defRPr/>
            </a:pPr>
            <a:r>
              <a:rPr lang="en-US" dirty="0">
                <a:ea typeface="PMingLiU" charset="0"/>
                <a:cs typeface="PMingLiU" charset="0"/>
              </a:rPr>
              <a:t>Select the </a:t>
            </a:r>
            <a:r>
              <a:rPr lang="en-US" b="1" dirty="0">
                <a:solidFill>
                  <a:srgbClr val="C00000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Save</a:t>
            </a:r>
            <a:r>
              <a:rPr lang="en-US" dirty="0">
                <a:ea typeface="PMingLiU" charset="0"/>
                <a:cs typeface="PMingLiU" charset="0"/>
              </a:rPr>
              <a:t> button to save the connection information for future use.</a:t>
            </a:r>
            <a:endParaRPr lang="en-US" dirty="0">
              <a:ea typeface="MS PGothic" charset="0"/>
            </a:endParaRPr>
          </a:p>
          <a:p>
            <a:pPr eaLnBrk="1" hangingPunct="1">
              <a:buFont typeface="+mj-lt"/>
              <a:buAutoNum type="arabicPeriod" startAt="4"/>
              <a:defRPr/>
            </a:pPr>
            <a:r>
              <a:rPr lang="en-US" altLang="zh-TW" dirty="0">
                <a:ea typeface="PMingLiU" charset="0"/>
                <a:cs typeface="PMingLiU" charset="0"/>
              </a:rPr>
              <a:t>Select the </a:t>
            </a:r>
            <a:r>
              <a:rPr lang="en-US" altLang="zh-TW" b="1" dirty="0">
                <a:solidFill>
                  <a:srgbClr val="C00000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Connect</a:t>
            </a:r>
            <a:r>
              <a:rPr lang="en-US" altLang="zh-TW" dirty="0">
                <a:ea typeface="PMingLiU" charset="0"/>
                <a:cs typeface="PMingLiU" charset="0"/>
              </a:rPr>
              <a:t> button.</a:t>
            </a:r>
          </a:p>
          <a:p>
            <a:pPr marL="457200" lvl="1" indent="0" eaLnBrk="1" hangingPunct="1">
              <a:buNone/>
              <a:defRPr/>
            </a:pPr>
            <a:r>
              <a:rPr lang="en-US" altLang="zh-TW" dirty="0">
                <a:ea typeface="PMingLiU" charset="0"/>
                <a:cs typeface="PMingLiU" charset="0"/>
              </a:rPr>
              <a:t>You should see an </a:t>
            </a:r>
            <a:r>
              <a:rPr lang="en-US" altLang="zh-TW" dirty="0">
                <a:solidFill>
                  <a:srgbClr val="C00000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SQL Worksheet</a:t>
            </a:r>
            <a:r>
              <a:rPr lang="en-US" altLang="zh-TW" dirty="0">
                <a:ea typeface="PMingLiU" charset="0"/>
                <a:cs typeface="PMingLiU" charset="0"/>
              </a:rPr>
              <a:t> like that shown on the next slide.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</a:t>
            </a:r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Oracle Database</a:t>
            </a:r>
            <a:r>
              <a:rPr lang="en-US" dirty="0"/>
              <a:t> Using </a:t>
            </a:r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Oracle SQL Developer</a:t>
            </a:r>
            <a:r>
              <a:rPr lang="en-US" dirty="0"/>
              <a:t> (4)</a:t>
            </a:r>
          </a:p>
        </p:txBody>
      </p:sp>
    </p:spTree>
    <p:extLst>
      <p:ext uri="{BB962C8B-B14F-4D97-AF65-F5344CB8AC3E}">
        <p14:creationId xmlns:p14="http://schemas.microsoft.com/office/powerpoint/2010/main" val="2186057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F3A0665-BBA5-E741-86B6-784F53F4F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737360"/>
            <a:ext cx="7874000" cy="3187700"/>
          </a:xfrm>
          <a:prstGeom prst="rect">
            <a:avLst/>
          </a:prstGeom>
        </p:spPr>
      </p:pic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1A978BC3-9D9E-F846-B612-FC6F5BF51A5A}" type="slidenum">
              <a:rPr lang="en-US" i="0" smtClean="0"/>
              <a:pPr>
                <a:defRPr/>
              </a:pPr>
              <a:t>11</a:t>
            </a:fld>
            <a:endParaRPr lang="en-US" i="0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312420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Enter SQL Statement</a:t>
            </a:r>
            <a:r>
              <a:rPr lang="en-US" i="0" dirty="0">
                <a:solidFill>
                  <a:srgbClr val="FF0000"/>
                </a:solidFill>
              </a:rPr>
              <a:t> </a:t>
            </a:r>
            <a:r>
              <a:rPr lang="en-US" i="0" dirty="0"/>
              <a:t>box</a:t>
            </a:r>
          </a:p>
        </p:txBody>
      </p:sp>
      <p:cxnSp>
        <p:nvCxnSpPr>
          <p:cNvPr id="7" name="Straight Arrow Connector 6"/>
          <p:cNvCxnSpPr>
            <a:cxnSpLocks/>
            <a:stCxn id="5" idx="3"/>
          </p:cNvCxnSpPr>
          <p:nvPr/>
        </p:nvCxnSpPr>
        <p:spPr bwMode="auto">
          <a:xfrm flipV="1">
            <a:off x="2438400" y="2667000"/>
            <a:ext cx="990600" cy="9188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</a:t>
            </a:r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Oracle Database</a:t>
            </a:r>
            <a:r>
              <a:rPr lang="en-US" dirty="0"/>
              <a:t> Using </a:t>
            </a:r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Oracle SQL Developer</a:t>
            </a:r>
            <a:r>
              <a:rPr lang="en-US" dirty="0"/>
              <a:t> (5)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1442C3-FD23-5D4A-849B-AC45D8ACC660}"/>
              </a:ext>
            </a:extLst>
          </p:cNvPr>
          <p:cNvSpPr txBox="1"/>
          <p:nvPr/>
        </p:nvSpPr>
        <p:spPr>
          <a:xfrm>
            <a:off x="4958480" y="3361841"/>
            <a:ext cx="15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SQL Worksheet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49718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SQL Worksheet</a:t>
            </a:r>
            <a:r>
              <a:rPr lang="en-US" dirty="0"/>
              <a:t> is used to enter and execute </a:t>
            </a:r>
            <a:r>
              <a:rPr lang="en-US" b="1" dirty="0">
                <a:solidFill>
                  <a:srgbClr val="0432FF"/>
                </a:solidFill>
                <a:latin typeface="Arial Narrow" panose="020B0606020202030204" pitchFamily="34" charset="0"/>
              </a:rPr>
              <a:t>SQL</a:t>
            </a:r>
            <a:r>
              <a:rPr lang="en-US" dirty="0"/>
              <a:t>, </a:t>
            </a:r>
            <a:r>
              <a:rPr lang="en-US" b="1" dirty="0">
                <a:solidFill>
                  <a:srgbClr val="0432FF"/>
                </a:solidFill>
                <a:latin typeface="Arial Narrow" panose="020B0606020202030204" pitchFamily="34" charset="0"/>
              </a:rPr>
              <a:t>PL/SQL</a:t>
            </a:r>
            <a:r>
              <a:rPr lang="en-US" dirty="0"/>
              <a:t> and </a:t>
            </a:r>
            <a:r>
              <a:rPr lang="en-US" b="1" dirty="0">
                <a:solidFill>
                  <a:srgbClr val="0432FF"/>
                </a:solidFill>
                <a:latin typeface="Arial Narrow" panose="020B0606020202030204" pitchFamily="34" charset="0"/>
              </a:rPr>
              <a:t>SQL*Plus</a:t>
            </a:r>
            <a:r>
              <a:rPr lang="en-US" dirty="0"/>
              <a:t> statements.</a:t>
            </a:r>
          </a:p>
          <a:p>
            <a:r>
              <a:rPr lang="en-US" dirty="0"/>
              <a:t>There can be multiple worksheets open for a given connection.</a:t>
            </a:r>
          </a:p>
          <a:p>
            <a:r>
              <a:rPr lang="en-US" dirty="0"/>
              <a:t>You can create an </a:t>
            </a:r>
            <a:r>
              <a:rPr lang="en-US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SQL Worksheet</a:t>
            </a:r>
            <a:r>
              <a:rPr lang="en-US" dirty="0"/>
              <a:t> by:</a:t>
            </a:r>
          </a:p>
          <a:p>
            <a:pPr lvl="1"/>
            <a:r>
              <a:rPr lang="en-US" dirty="0"/>
              <a:t>right-clicking a connection in the </a:t>
            </a:r>
            <a:r>
              <a:rPr lang="en-US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Connections</a:t>
            </a:r>
            <a:r>
              <a:rPr lang="en-US" dirty="0"/>
              <a:t> navigator and selecting </a:t>
            </a:r>
            <a:r>
              <a:rPr lang="en-US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Open S</a:t>
            </a:r>
            <a:r>
              <a:rPr lang="en-US" b="1" u="sng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 Worksheet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selecting </a:t>
            </a:r>
            <a:r>
              <a:rPr lang="en-US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Tools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dirty="0"/>
              <a:t>and then </a:t>
            </a:r>
            <a:r>
              <a:rPr lang="en-US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SQL Worksheet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F5D2F-E73C-D848-97C6-F547A59124B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Worksheet</a:t>
            </a:r>
          </a:p>
        </p:txBody>
      </p:sp>
    </p:spTree>
    <p:extLst>
      <p:ext uri="{BB962C8B-B14F-4D97-AF65-F5344CB8AC3E}">
        <p14:creationId xmlns:p14="http://schemas.microsoft.com/office/powerpoint/2010/main" val="4233395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Worksheet Toolbar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816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SQL Worksheet</a:t>
            </a:r>
            <a:r>
              <a:rPr lang="en-US" dirty="0"/>
              <a:t> toolbar contains the following buttons (among others).</a:t>
            </a:r>
          </a:p>
          <a:p>
            <a:pPr marL="822960" lvl="1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Run Statement</a:t>
            </a:r>
            <a:r>
              <a:rPr lang="en-US" sz="1800" b="1" dirty="0"/>
              <a:t> </a:t>
            </a:r>
            <a:r>
              <a:rPr lang="en-US" sz="1800" dirty="0"/>
              <a:t>executes a </a:t>
            </a:r>
            <a:r>
              <a:rPr lang="en-US" sz="1800" i="1" dirty="0">
                <a:solidFill>
                  <a:srgbClr val="0432FF"/>
                </a:solidFill>
              </a:rPr>
              <a:t>single statement</a:t>
            </a:r>
            <a:r>
              <a:rPr lang="en-US" sz="1800" dirty="0"/>
              <a:t> </a:t>
            </a:r>
            <a:r>
              <a:rPr lang="en-US" sz="1800" u="sng" dirty="0">
                <a:solidFill>
                  <a:srgbClr val="FF0000"/>
                </a:solidFill>
              </a:rPr>
              <a:t>at the cursor</a:t>
            </a:r>
            <a:r>
              <a:rPr lang="en-US" sz="1800" dirty="0"/>
              <a:t> or </a:t>
            </a:r>
            <a:r>
              <a:rPr lang="en-US" sz="1800" i="1" dirty="0">
                <a:solidFill>
                  <a:srgbClr val="0432FF"/>
                </a:solidFill>
              </a:rPr>
              <a:t>several</a:t>
            </a:r>
            <a:r>
              <a:rPr lang="en-US" sz="1800" dirty="0">
                <a:solidFill>
                  <a:srgbClr val="3319FF"/>
                </a:solidFill>
              </a:rPr>
              <a:t> </a:t>
            </a:r>
            <a:r>
              <a:rPr lang="en-US" sz="1800" u="sng" dirty="0">
                <a:solidFill>
                  <a:srgbClr val="FF0000"/>
                </a:solidFill>
              </a:rPr>
              <a:t>selected</a:t>
            </a:r>
            <a:r>
              <a:rPr lang="en-US" sz="1800" dirty="0">
                <a:solidFill>
                  <a:srgbClr val="3319FF"/>
                </a:solidFill>
              </a:rPr>
              <a:t> </a:t>
            </a:r>
            <a:r>
              <a:rPr lang="en-US" sz="1800" i="1" dirty="0">
                <a:solidFill>
                  <a:srgbClr val="0432FF"/>
                </a:solidFill>
              </a:rPr>
              <a:t>statements</a:t>
            </a:r>
            <a:r>
              <a:rPr lang="en-US" sz="1800" dirty="0">
                <a:solidFill>
                  <a:srgbClr val="3319FF"/>
                </a:solidFill>
              </a:rPr>
              <a:t> </a:t>
            </a:r>
            <a:r>
              <a:rPr lang="en-US" sz="1800" dirty="0"/>
              <a:t>in the </a:t>
            </a:r>
            <a:r>
              <a:rPr lang="en-US" sz="180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Enter SQL Statement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dirty="0"/>
              <a:t>box.</a:t>
            </a:r>
          </a:p>
          <a:p>
            <a:pPr marL="822960" lvl="1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Run Script</a:t>
            </a:r>
            <a:r>
              <a:rPr lang="en-US" sz="1800" b="1" dirty="0"/>
              <a:t> </a:t>
            </a:r>
            <a:r>
              <a:rPr lang="en-US" sz="1800" dirty="0"/>
              <a:t>executes </a:t>
            </a:r>
            <a:r>
              <a:rPr lang="en-US" sz="1800" i="1" dirty="0">
                <a:solidFill>
                  <a:srgbClr val="0432FF"/>
                </a:solidFill>
              </a:rPr>
              <a:t>all statements</a:t>
            </a:r>
            <a:r>
              <a:rPr lang="en-US" sz="1800" dirty="0"/>
              <a:t> in the </a:t>
            </a:r>
            <a:r>
              <a:rPr lang="en-US" sz="180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Enter SQL Statement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dirty="0"/>
              <a:t>box using the </a:t>
            </a:r>
            <a:r>
              <a:rPr lang="en-US" sz="180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Script Runner</a:t>
            </a:r>
            <a:r>
              <a:rPr lang="en-US" sz="1800" dirty="0"/>
              <a:t>.</a:t>
            </a:r>
          </a:p>
          <a:p>
            <a:pPr marL="822960" lvl="1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Commit</a:t>
            </a:r>
            <a:r>
              <a:rPr lang="en-US" sz="1800" b="1" dirty="0">
                <a:solidFill>
                  <a:srgbClr val="0000CC"/>
                </a:solidFill>
              </a:rPr>
              <a:t> </a:t>
            </a:r>
            <a:r>
              <a:rPr lang="en-US" sz="1800" dirty="0"/>
              <a:t>writes any changes to the database, ends the transaction and clears the </a:t>
            </a:r>
            <a:r>
              <a:rPr lang="en-US" sz="180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Query Result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Script Output</a:t>
            </a:r>
            <a:r>
              <a:rPr lang="en-US" sz="1800" dirty="0"/>
              <a:t> tabs.</a:t>
            </a:r>
          </a:p>
          <a:p>
            <a:pPr marL="822960" lvl="1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Rollback</a:t>
            </a:r>
            <a:r>
              <a:rPr lang="en-US" sz="1800" b="1" dirty="0">
                <a:solidFill>
                  <a:srgbClr val="0000CC"/>
                </a:solidFill>
              </a:rPr>
              <a:t> </a:t>
            </a:r>
            <a:r>
              <a:rPr lang="en-US" sz="1800" dirty="0"/>
              <a:t>discards any changes without writing them to the database, ends the transaction and clears the </a:t>
            </a:r>
            <a:r>
              <a:rPr lang="en-US" sz="180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Query Result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Script Output</a:t>
            </a:r>
            <a:r>
              <a:rPr lang="en-US" sz="1800" dirty="0"/>
              <a:t> tabs.</a:t>
            </a:r>
          </a:p>
          <a:p>
            <a:pPr marL="822960" lvl="1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Clear</a:t>
            </a:r>
            <a:r>
              <a:rPr lang="en-US" sz="1800" b="1" dirty="0">
                <a:solidFill>
                  <a:srgbClr val="0000CC"/>
                </a:solidFill>
              </a:rPr>
              <a:t> </a:t>
            </a:r>
            <a:r>
              <a:rPr lang="en-US" sz="1800" dirty="0"/>
              <a:t>erases the statements in the </a:t>
            </a:r>
            <a:r>
              <a:rPr lang="en-US" sz="180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Enter SQL Statement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dirty="0"/>
              <a:t>box.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F5D2F-E73C-D848-97C6-F547A59124B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02B12B-9FE2-644A-846E-E04755A537FF}"/>
              </a:ext>
            </a:extLst>
          </p:cNvPr>
          <p:cNvGrpSpPr/>
          <p:nvPr/>
        </p:nvGrpSpPr>
        <p:grpSpPr>
          <a:xfrm>
            <a:off x="1003300" y="2792138"/>
            <a:ext cx="292100" cy="3380062"/>
            <a:chOff x="1003300" y="2405400"/>
            <a:chExt cx="292100" cy="338006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C6BA3C4-92BD-9940-9639-C5F928F63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3300" y="2405400"/>
              <a:ext cx="292100" cy="3048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D660427-7A24-4E46-8A4E-346533BFC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3300" y="3094162"/>
              <a:ext cx="292100" cy="3048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B7FC591-BCA3-424B-9F83-71789FAAB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3300" y="3804262"/>
              <a:ext cx="292100" cy="3048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EF68352-57C9-AF40-89B7-217E1080B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3300" y="4509518"/>
              <a:ext cx="292100" cy="3048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13D760B-DC8A-8049-8A46-551F49653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03300" y="5480662"/>
              <a:ext cx="292100" cy="304800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F41DA48-AC8C-7C4C-A1D0-E981A98351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8900" y="1554480"/>
            <a:ext cx="3886200" cy="330200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1796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D4E60C27-E5D4-7C43-A8EB-4A4B43379A42}" type="slidenum">
              <a:rPr lang="en-US" i="0" smtClean="0"/>
              <a:pPr>
                <a:defRPr/>
              </a:pPr>
              <a:t>14</a:t>
            </a:fld>
            <a:endParaRPr lang="en-US" i="0" dirty="0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Opening And Executing A Script File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MS PGothic" charset="0"/>
              </a:rPr>
              <a:t>To </a:t>
            </a:r>
            <a:r>
              <a:rPr lang="en-US" u="sng" dirty="0">
                <a:solidFill>
                  <a:srgbClr val="0432FF"/>
                </a:solidFill>
                <a:ea typeface="MS PGothic" charset="0"/>
              </a:rPr>
              <a:t>open</a:t>
            </a:r>
            <a:r>
              <a:rPr lang="en-US" dirty="0">
                <a:ea typeface="MS PGothic" charset="0"/>
              </a:rPr>
              <a:t> a script file:</a:t>
            </a:r>
          </a:p>
          <a:p>
            <a:pPr lvl="1" eaLnBrk="1" hangingPunct="1">
              <a:buFont typeface="+mj-lt"/>
              <a:buAutoNum type="arabicPeriod"/>
              <a:tabLst>
                <a:tab pos="1311275" algn="l"/>
              </a:tabLst>
              <a:defRPr/>
            </a:pPr>
            <a:r>
              <a:rPr lang="en-US" dirty="0">
                <a:ea typeface="MS PGothic" charset="0"/>
              </a:rPr>
              <a:t>select </a:t>
            </a:r>
            <a:r>
              <a:rPr lang="en-US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File</a:t>
            </a:r>
            <a:r>
              <a:rPr lang="en-US" dirty="0">
                <a:solidFill>
                  <a:srgbClr val="C00000"/>
                </a:solidFill>
                <a:latin typeface="Arial Narrow" panose="020B0604020202020204" pitchFamily="34" charset="0"/>
                <a:ea typeface="Arial" charset="0"/>
                <a:cs typeface="Arial Narrow" panose="020B0604020202020204" pitchFamily="34" charset="0"/>
              </a:rPr>
              <a:t>→</a:t>
            </a:r>
            <a:r>
              <a:rPr lang="en-US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Open</a:t>
            </a:r>
            <a:r>
              <a:rPr lang="en-US" dirty="0">
                <a:ea typeface="MS PGothic" charset="0"/>
              </a:rPr>
              <a:t> in the </a:t>
            </a:r>
            <a:r>
              <a:rPr lang="en-US" b="1" dirty="0">
                <a:solidFill>
                  <a:srgbClr val="0432FF"/>
                </a:solidFill>
                <a:latin typeface="Arial Narrow" panose="020B0606020202030204" pitchFamily="34" charset="0"/>
              </a:rPr>
              <a:t>Oracle </a:t>
            </a:r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SQL Developer</a:t>
            </a:r>
            <a:r>
              <a:rPr lang="en-US" dirty="0">
                <a:ea typeface="MS PGothic" charset="0"/>
              </a:rPr>
              <a:t> menu bar or select	(the </a:t>
            </a:r>
            <a:r>
              <a:rPr lang="en-US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Open</a:t>
            </a:r>
            <a:r>
              <a:rPr lang="en-US" dirty="0">
                <a:ea typeface="MS PGothic" charset="0"/>
                <a:cs typeface="Arial Narrow" panose="020B0604020202020204" pitchFamily="34" charset="0"/>
              </a:rPr>
              <a:t> </a:t>
            </a:r>
            <a:r>
              <a:rPr lang="en-US" dirty="0">
                <a:ea typeface="MS PGothic" charset="0"/>
              </a:rPr>
              <a:t>button)</a:t>
            </a:r>
            <a:r>
              <a:rPr lang="en-US" dirty="0">
                <a:solidFill>
                  <a:srgbClr val="0000CC"/>
                </a:solidFill>
                <a:ea typeface="MS PGothic" charset="0"/>
              </a:rPr>
              <a:t> </a:t>
            </a:r>
            <a:r>
              <a:rPr lang="en-US" dirty="0">
                <a:ea typeface="MS PGothic" charset="0"/>
              </a:rPr>
              <a:t>in the toolbar;</a:t>
            </a:r>
          </a:p>
          <a:p>
            <a:pPr lvl="1" eaLnBrk="1" hangingPunct="1">
              <a:buFont typeface="+mj-lt"/>
              <a:buAutoNum type="arabicPeriod"/>
              <a:defRPr/>
            </a:pPr>
            <a:r>
              <a:rPr lang="en-US" dirty="0">
                <a:ea typeface="MS PGothic" charset="0"/>
              </a:rPr>
              <a:t>in the </a:t>
            </a:r>
            <a:r>
              <a:rPr lang="en-US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Open</a:t>
            </a:r>
            <a:r>
              <a:rPr lang="en-US" dirty="0">
                <a:ea typeface="MS PGothic" charset="0"/>
              </a:rPr>
              <a:t> dialog, navigate to the script file;</a:t>
            </a:r>
          </a:p>
          <a:p>
            <a:pPr lvl="1" eaLnBrk="1" hangingPunct="1">
              <a:buFont typeface="+mj-lt"/>
              <a:buAutoNum type="arabicPeriod"/>
              <a:defRPr/>
            </a:pPr>
            <a:r>
              <a:rPr lang="en-US" dirty="0">
                <a:ea typeface="MS PGothic" charset="0"/>
              </a:rPr>
              <a:t>double-click the script file or select it and select the </a:t>
            </a:r>
            <a:r>
              <a:rPr lang="en-US" b="1" dirty="0">
                <a:solidFill>
                  <a:srgbClr val="C00000"/>
                </a:solidFill>
                <a:latin typeface="Arial Narrow" panose="020B0606020202030204" pitchFamily="34" charset="0"/>
                <a:ea typeface="MS PGothic" charset="0"/>
              </a:rPr>
              <a:t>Open</a:t>
            </a:r>
            <a:r>
              <a:rPr lang="en-US" dirty="0">
                <a:ea typeface="MS PGothic" charset="0"/>
              </a:rPr>
              <a:t> button</a:t>
            </a:r>
            <a:r>
              <a:rPr lang="en-US" altLang="ja-JP" dirty="0">
                <a:ea typeface="MS PGothic" charset="0"/>
              </a:rPr>
              <a:t>.</a:t>
            </a:r>
          </a:p>
          <a:p>
            <a:pPr marL="457200" lvl="1" indent="0" eaLnBrk="1" hangingPunct="1">
              <a:buNone/>
              <a:defRPr/>
            </a:pPr>
            <a:r>
              <a:rPr lang="en-US" dirty="0">
                <a:ea typeface="MS PGothic" charset="0"/>
              </a:rPr>
              <a:t>Alternatively, you can drag and drop a script file onto a worksheet in </a:t>
            </a:r>
            <a:r>
              <a:rPr lang="en-US" b="1" dirty="0">
                <a:solidFill>
                  <a:srgbClr val="0432FF"/>
                </a:solidFill>
                <a:latin typeface="Arial Narrow" panose="020B0606020202030204" pitchFamily="34" charset="0"/>
              </a:rPr>
              <a:t>Oracle </a:t>
            </a:r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SQL Developer</a:t>
            </a:r>
            <a:r>
              <a:rPr lang="en-US" dirty="0">
                <a:ea typeface="MS PGothic" charset="0"/>
              </a:rPr>
              <a:t>.</a:t>
            </a:r>
          </a:p>
          <a:p>
            <a:pPr eaLnBrk="1" hangingPunct="1">
              <a:tabLst>
                <a:tab pos="5421313" algn="l"/>
              </a:tabLst>
              <a:defRPr/>
            </a:pPr>
            <a:r>
              <a:rPr lang="en-US" dirty="0">
                <a:ea typeface="MS PGothic" charset="0"/>
              </a:rPr>
              <a:t>To </a:t>
            </a:r>
            <a:r>
              <a:rPr lang="en-US" u="sng" dirty="0">
                <a:solidFill>
                  <a:srgbClr val="0432FF"/>
                </a:solidFill>
                <a:ea typeface="MS PGothic" charset="0"/>
              </a:rPr>
              <a:t>execute</a:t>
            </a:r>
            <a:r>
              <a:rPr lang="en-US" dirty="0">
                <a:ea typeface="MS PGothic" charset="0"/>
              </a:rPr>
              <a:t> (run) a script file, select	(the </a:t>
            </a:r>
            <a:r>
              <a:rPr lang="en-US" b="1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Run Script</a:t>
            </a:r>
            <a:r>
              <a:rPr lang="en-US" dirty="0">
                <a:ea typeface="MS PGothic" charset="0"/>
              </a:rPr>
              <a:t> button) shown in the example script on the next slide.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7EE166-61C8-774D-8C37-A6A486307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4648200"/>
            <a:ext cx="292100" cy="30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0C5600-5C3D-6149-A9F8-BEA3AC8AA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280" y="2269222"/>
            <a:ext cx="274320" cy="2743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20F5EA-3F1C-E448-BE2F-67545D329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560" y="1463040"/>
            <a:ext cx="5349240" cy="48082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Script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02383E-2F2C-FD46-B7D7-FCEE98C51A6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D797313-2D5E-0B46-8C56-95947D8F304A}"/>
              </a:ext>
            </a:extLst>
          </p:cNvPr>
          <p:cNvGrpSpPr/>
          <p:nvPr/>
        </p:nvGrpSpPr>
        <p:grpSpPr>
          <a:xfrm>
            <a:off x="1947076" y="1760439"/>
            <a:ext cx="1788729" cy="564069"/>
            <a:chOff x="537265" y="1909373"/>
            <a:chExt cx="1788729" cy="564069"/>
          </a:xfrm>
        </p:grpSpPr>
        <p:sp>
          <p:nvSpPr>
            <p:cNvPr id="6" name="Oval 5"/>
            <p:cNvSpPr/>
            <p:nvPr/>
          </p:nvSpPr>
          <p:spPr bwMode="auto">
            <a:xfrm>
              <a:off x="2074203" y="1909373"/>
              <a:ext cx="251791" cy="251791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ＭＳ Ｐゴシック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03C796-00E5-D94A-8CAB-9274E8331A9F}"/>
                </a:ext>
              </a:extLst>
            </p:cNvPr>
            <p:cNvSpPr txBox="1"/>
            <p:nvPr/>
          </p:nvSpPr>
          <p:spPr>
            <a:xfrm>
              <a:off x="537265" y="2134888"/>
              <a:ext cx="10342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b="1" i="0" dirty="0">
                  <a:solidFill>
                    <a:srgbClr val="C00000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Run Script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1D807EA-229A-D146-8288-9C38518C8A67}"/>
                </a:ext>
              </a:extLst>
            </p:cNvPr>
            <p:cNvCxnSpPr>
              <a:stCxn id="7" idx="3"/>
              <a:endCxn id="6" idx="3"/>
            </p:cNvCxnSpPr>
            <p:nvPr/>
          </p:nvCxnSpPr>
          <p:spPr bwMode="auto">
            <a:xfrm flipV="1">
              <a:off x="1571522" y="2124290"/>
              <a:ext cx="539555" cy="17987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1B230B-CA7C-2D46-915D-29E36E0E5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90800"/>
            <a:ext cx="2880360" cy="3718559"/>
          </a:xfrm>
        </p:spPr>
        <p:txBody>
          <a:bodyPr/>
          <a:lstStyle/>
          <a:p>
            <a:pPr marL="0" indent="0">
              <a:buNone/>
            </a:pPr>
            <a:r>
              <a:rPr lang="en-CA" sz="1600" b="1" u="sng" dirty="0">
                <a:solidFill>
                  <a:srgbClr val="C00000"/>
                </a:solidFill>
              </a:rPr>
              <a:t>Note</a:t>
            </a:r>
            <a:r>
              <a:rPr lang="en-CA" sz="1600" b="1" dirty="0">
                <a:solidFill>
                  <a:srgbClr val="C00000"/>
                </a:solidFill>
              </a:rPr>
              <a:t>:</a:t>
            </a:r>
            <a:r>
              <a:rPr lang="en-CA" sz="1600" dirty="0"/>
              <a:t> When you run the </a:t>
            </a:r>
            <a:r>
              <a:rPr lang="en-CA" sz="160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Lab2DB.sql</a:t>
            </a:r>
            <a:r>
              <a:rPr lang="en-CA" sz="1600" dirty="0"/>
              <a:t> script the first time you will get the error message:</a:t>
            </a:r>
          </a:p>
          <a:p>
            <a:pPr marL="365760" indent="-182880">
              <a:spcBef>
                <a:spcPts val="300"/>
              </a:spcBef>
              <a:buNone/>
            </a:pPr>
            <a:r>
              <a:rPr lang="en-CA" sz="1200" dirty="0">
                <a:solidFill>
                  <a:srgbClr val="0432FF"/>
                </a:solidFill>
              </a:rPr>
              <a:t>Error starting at line : 4 in command -</a:t>
            </a:r>
          </a:p>
          <a:p>
            <a:pPr marL="365760" indent="-182880">
              <a:spcBef>
                <a:spcPts val="0"/>
              </a:spcBef>
              <a:buNone/>
            </a:pPr>
            <a:r>
              <a:rPr lang="en-CA" sz="1200" dirty="0"/>
              <a:t>drop table Student</a:t>
            </a:r>
          </a:p>
          <a:p>
            <a:pPr marL="365760" indent="-182880">
              <a:spcBef>
                <a:spcPts val="0"/>
              </a:spcBef>
              <a:buNone/>
            </a:pPr>
            <a:r>
              <a:rPr lang="en-CA" sz="1200" dirty="0"/>
              <a:t>Error report -</a:t>
            </a:r>
          </a:p>
          <a:p>
            <a:pPr marL="365760" indent="-182880">
              <a:spcBef>
                <a:spcPts val="0"/>
              </a:spcBef>
              <a:buNone/>
            </a:pPr>
            <a:r>
              <a:rPr lang="en-CA" sz="1200" dirty="0"/>
              <a:t>ORA-00942: table or view does not exist</a:t>
            </a:r>
          </a:p>
          <a:p>
            <a:pPr marL="365760" indent="-182880">
              <a:spcBef>
                <a:spcPts val="0"/>
              </a:spcBef>
              <a:buNone/>
            </a:pPr>
            <a:r>
              <a:rPr lang="en-CA" sz="1200" dirty="0"/>
              <a:t>00942. 00000 -  "table or view does not exist"</a:t>
            </a:r>
          </a:p>
          <a:p>
            <a:pPr marL="365760" indent="-182880">
              <a:spcBef>
                <a:spcPts val="0"/>
              </a:spcBef>
              <a:buNone/>
            </a:pPr>
            <a:r>
              <a:rPr lang="en-CA" sz="1200" dirty="0"/>
              <a:t>*Cause:    </a:t>
            </a:r>
          </a:p>
          <a:p>
            <a:pPr marL="365760" indent="-182880">
              <a:spcBef>
                <a:spcPts val="0"/>
              </a:spcBef>
              <a:buNone/>
            </a:pPr>
            <a:r>
              <a:rPr lang="en-CA" sz="1200" dirty="0"/>
              <a:t>*Action: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sz="1600" dirty="0">
                <a:solidFill>
                  <a:srgbClr val="FF0000"/>
                </a:solidFill>
              </a:rPr>
              <a:t>You may safely ignore this message; it is not </a:t>
            </a:r>
            <a:br>
              <a:rPr lang="en-CA" sz="1600" dirty="0">
                <a:solidFill>
                  <a:srgbClr val="FF0000"/>
                </a:solidFill>
              </a:rPr>
            </a:br>
            <a:r>
              <a:rPr lang="en-CA" sz="1600" dirty="0">
                <a:solidFill>
                  <a:srgbClr val="FF0000"/>
                </a:solidFill>
              </a:rPr>
              <a:t>an error.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9B4BB6B-E066-2149-BF3A-96C4310F0967}"/>
              </a:ext>
            </a:extLst>
          </p:cNvPr>
          <p:cNvSpPr txBox="1">
            <a:spLocks/>
          </p:cNvSpPr>
          <p:nvPr/>
        </p:nvSpPr>
        <p:spPr bwMode="auto">
          <a:xfrm>
            <a:off x="457200" y="1463040"/>
            <a:ext cx="6019800" cy="496289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57200" indent="-45720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o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914400" indent="-457200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371600" indent="-4572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o"/>
              <a:defRPr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736725" indent="-36512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11363" indent="-27305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1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CA" sz="2000" i="0" kern="0" dirty="0"/>
              <a:t>The </a:t>
            </a:r>
            <a:r>
              <a:rPr lang="en-CA" sz="2000" i="0" kern="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Script Output</a:t>
            </a:r>
            <a:r>
              <a:rPr lang="en-CA" sz="2000" i="0" kern="0" dirty="0"/>
              <a:t> tab displays the </a:t>
            </a:r>
            <a:r>
              <a:rPr lang="en-CA" sz="2000" i="0" kern="0" dirty="0">
                <a:solidFill>
                  <a:srgbClr val="0432FF"/>
                </a:solidFill>
              </a:rPr>
              <a:t>result of executing a script file</a:t>
            </a:r>
            <a:r>
              <a:rPr lang="en-CA" sz="2000" i="0" kern="0" dirty="0"/>
              <a:t>; its </a:t>
            </a:r>
            <a:r>
              <a:rPr lang="en-US" sz="2000" i="0" kern="0" dirty="0"/>
              <a:t>toolbar has the following buttons:</a:t>
            </a:r>
          </a:p>
          <a:p>
            <a:pPr marL="822960" lvl="1" indent="0">
              <a:buNone/>
            </a:pPr>
            <a:r>
              <a:rPr lang="en-US" sz="1800" b="1" i="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Pin</a:t>
            </a:r>
            <a:r>
              <a:rPr lang="en-US" sz="1800" i="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1800" i="0" dirty="0"/>
              <a:t>keeps the tab’s contents in the window when another object is selected in the </a:t>
            </a:r>
            <a:r>
              <a:rPr lang="en-US" sz="1800" i="0" dirty="0">
                <a:solidFill>
                  <a:srgbClr val="0432FF"/>
                </a:solidFill>
              </a:rPr>
              <a:t>Connections</a:t>
            </a:r>
            <a:r>
              <a:rPr lang="en-US" sz="1800" i="0" dirty="0"/>
              <a:t> navigator.</a:t>
            </a:r>
          </a:p>
          <a:p>
            <a:pPr marL="822960" lvl="1" indent="0">
              <a:buNone/>
            </a:pPr>
            <a:r>
              <a:rPr lang="en-US" sz="1800" b="1" i="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Clear</a:t>
            </a:r>
            <a:r>
              <a:rPr lang="en-US" sz="1800" b="1" i="0" dirty="0">
                <a:solidFill>
                  <a:srgbClr val="0000CC"/>
                </a:solidFill>
              </a:rPr>
              <a:t> </a:t>
            </a:r>
            <a:r>
              <a:rPr lang="en-US" sz="1800" i="0" dirty="0"/>
              <a:t>erases the tab’s contents.</a:t>
            </a:r>
          </a:p>
          <a:p>
            <a:pPr marL="1463040" lvl="1" indent="-636588">
              <a:spcBef>
                <a:spcPts val="300"/>
              </a:spcBef>
              <a:buNone/>
            </a:pPr>
            <a:r>
              <a:rPr lang="en-US" sz="1600" i="0" u="sng" dirty="0">
                <a:solidFill>
                  <a:srgbClr val="C00000"/>
                </a:solidFill>
              </a:rPr>
              <a:t>Note</a:t>
            </a:r>
            <a:r>
              <a:rPr lang="en-US" sz="1600" i="0" dirty="0">
                <a:solidFill>
                  <a:srgbClr val="C00000"/>
                </a:solidFill>
              </a:rPr>
              <a:t>:</a:t>
            </a:r>
            <a:r>
              <a:rPr lang="en-US" sz="1600" i="0" dirty="0"/>
              <a:t>	It is strongly recommended to clear a tab’s contents </a:t>
            </a:r>
            <a:r>
              <a:rPr lang="en-US" sz="1600" i="0" u="sng" dirty="0"/>
              <a:t>before</a:t>
            </a:r>
            <a:r>
              <a:rPr lang="en-US" sz="1600" i="0" dirty="0"/>
              <a:t> running a script again.</a:t>
            </a:r>
          </a:p>
          <a:p>
            <a:pPr marL="822960" lvl="1" indent="0">
              <a:buNone/>
            </a:pPr>
            <a:r>
              <a:rPr lang="en-US" sz="1800" b="1" i="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Save File</a:t>
            </a:r>
            <a:r>
              <a:rPr lang="en-US" sz="1800" b="1" i="0" dirty="0"/>
              <a:t> </a:t>
            </a:r>
            <a:r>
              <a:rPr lang="en-US" sz="1800" i="0" dirty="0"/>
              <a:t>saves the tab’s contents to a file.</a:t>
            </a:r>
          </a:p>
          <a:p>
            <a:pPr marL="822960" lvl="1" indent="0">
              <a:buNone/>
            </a:pPr>
            <a:r>
              <a:rPr lang="en-US" sz="1800" b="1" i="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Print</a:t>
            </a:r>
            <a:r>
              <a:rPr lang="en-US" sz="1800" b="1" i="0" dirty="0">
                <a:solidFill>
                  <a:srgbClr val="0000CC"/>
                </a:solidFill>
              </a:rPr>
              <a:t> </a:t>
            </a:r>
            <a:r>
              <a:rPr lang="en-US" sz="1800" i="0" dirty="0"/>
              <a:t>sends the tab’s contents to a printer.</a:t>
            </a:r>
          </a:p>
          <a:p>
            <a:pPr marL="822960" lvl="1" indent="0">
              <a:buNone/>
            </a:pPr>
            <a:r>
              <a:rPr lang="en-US" sz="1800" b="1" i="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Run Script Output as Script</a:t>
            </a:r>
            <a:r>
              <a:rPr lang="en-US" sz="1800" b="1" i="0" dirty="0">
                <a:solidFill>
                  <a:srgbClr val="0000CC"/>
                </a:solidFill>
              </a:rPr>
              <a:t> </a:t>
            </a:r>
            <a:r>
              <a:rPr lang="en-US" sz="1800" i="0" dirty="0"/>
              <a:t>executes the tab’s contents as a script file.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B562AD-7A2B-8045-B7F5-79026F92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914400"/>
          </a:xfrm>
        </p:spPr>
        <p:txBody>
          <a:bodyPr/>
          <a:lstStyle/>
          <a:p>
            <a:r>
              <a:rPr lang="en-CA" dirty="0"/>
              <a:t>Script Output 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200A8-0351-7643-B178-98B1F211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F5D2F-E73C-D848-97C6-F547A59124B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81DADD-5FC6-4F4E-B0AF-6026B1BCBEBD}"/>
              </a:ext>
            </a:extLst>
          </p:cNvPr>
          <p:cNvGrpSpPr/>
          <p:nvPr/>
        </p:nvGrpSpPr>
        <p:grpSpPr>
          <a:xfrm>
            <a:off x="990600" y="2557244"/>
            <a:ext cx="292100" cy="3365940"/>
            <a:chOff x="990600" y="2627355"/>
            <a:chExt cx="292100" cy="33659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69149EE-FF32-0548-8B48-0DC6A06B9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0600" y="2627355"/>
              <a:ext cx="292100" cy="3048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192EF13-71B2-5D43-BA87-5BFA5CCD3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0600" y="3617955"/>
              <a:ext cx="292100" cy="3048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2680512-F4F5-284D-9CD6-EEA209C34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0600" y="4820478"/>
              <a:ext cx="292100" cy="3048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C23E3DA-0F68-C84B-A56D-8252FBEA6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0600" y="5247861"/>
              <a:ext cx="292100" cy="3048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41B6F64-6BFA-BA4D-8771-EC8291913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90600" y="5688495"/>
              <a:ext cx="292100" cy="304800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F884A17-E90C-274B-B411-8C25F6E1B4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6675" y="1417320"/>
            <a:ext cx="2270125" cy="4931410"/>
          </a:xfrm>
          <a:prstGeom prst="rect">
            <a:avLst/>
          </a:prstGeom>
          <a:ln w="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1937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4BBC3DDE-7E7F-CA45-8235-AF47A9FCA385}" type="slidenum">
              <a:rPr lang="en-US" i="0" smtClean="0"/>
              <a:pPr>
                <a:defRPr/>
              </a:pPr>
              <a:t>17</a:t>
            </a:fld>
            <a:endParaRPr lang="en-US" i="0" dirty="0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Creating A Script File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040"/>
            <a:ext cx="8229600" cy="4846320"/>
          </a:xfrm>
        </p:spPr>
        <p:txBody>
          <a:bodyPr/>
          <a:lstStyle/>
          <a:p>
            <a:pPr eaLnBrk="1" hangingPunct="1">
              <a:buFont typeface="+mj-lt"/>
              <a:buAutoNum type="arabicPeriod"/>
              <a:tabLst>
                <a:tab pos="850900" algn="l"/>
              </a:tabLst>
              <a:defRPr/>
            </a:pPr>
            <a:r>
              <a:rPr lang="en-US" dirty="0">
                <a:ea typeface="MS PGothic" charset="0"/>
              </a:rPr>
              <a:t>Select </a:t>
            </a:r>
            <a:r>
              <a:rPr lang="en-US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File</a:t>
            </a:r>
            <a:r>
              <a:rPr lang="en-US" dirty="0">
                <a:solidFill>
                  <a:srgbClr val="C00000"/>
                </a:solidFill>
                <a:latin typeface="Arial Narrow" panose="020B0604020202020204" pitchFamily="34" charset="0"/>
                <a:ea typeface="Arial" charset="0"/>
                <a:cs typeface="Arial Narrow" panose="020B0604020202020204" pitchFamily="34" charset="0"/>
              </a:rPr>
              <a:t>→</a:t>
            </a:r>
            <a:r>
              <a:rPr lang="en-US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New</a:t>
            </a:r>
            <a:r>
              <a:rPr lang="en-US" dirty="0">
                <a:ea typeface="MS PGothic" charset="0"/>
              </a:rPr>
              <a:t> in the </a:t>
            </a:r>
            <a:r>
              <a:rPr lang="en-US" b="1" dirty="0">
                <a:solidFill>
                  <a:srgbClr val="0432FF"/>
                </a:solidFill>
                <a:latin typeface="Arial Narrow" panose="020B0606020202030204" pitchFamily="34" charset="0"/>
              </a:rPr>
              <a:t>Oracle </a:t>
            </a:r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SQL Developer</a:t>
            </a:r>
            <a:r>
              <a:rPr lang="en-US" dirty="0">
                <a:ea typeface="MS PGothic" charset="0"/>
              </a:rPr>
              <a:t> menu bar or select	(the </a:t>
            </a:r>
            <a:r>
              <a:rPr lang="en-US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New</a:t>
            </a:r>
            <a:r>
              <a:rPr lang="en-US" dirty="0">
                <a:solidFill>
                  <a:srgbClr val="0000CC"/>
                </a:solidFill>
                <a:ea typeface="MS PGothic" charset="0"/>
              </a:rPr>
              <a:t> </a:t>
            </a:r>
            <a:r>
              <a:rPr lang="en-US" dirty="0">
                <a:ea typeface="MS PGothic" charset="0"/>
              </a:rPr>
              <a:t>button) in the toolbar.</a:t>
            </a:r>
          </a:p>
          <a:p>
            <a:pPr eaLnBrk="1" hangingPunct="1">
              <a:spcBef>
                <a:spcPts val="1800"/>
              </a:spcBef>
              <a:buFont typeface="+mj-lt"/>
              <a:buAutoNum type="arabicPeriod"/>
              <a:defRPr/>
            </a:pPr>
            <a:r>
              <a:rPr lang="en-US" dirty="0">
                <a:ea typeface="MS PGothic" charset="0"/>
              </a:rPr>
              <a:t>In the </a:t>
            </a:r>
            <a:r>
              <a:rPr lang="en-US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New Gallery</a:t>
            </a:r>
            <a:r>
              <a:rPr lang="en-US" dirty="0">
                <a:ea typeface="MS PGothic" charset="0"/>
              </a:rPr>
              <a:t> dialog, </a:t>
            </a:r>
            <a:br>
              <a:rPr lang="en-US" dirty="0">
                <a:ea typeface="MS PGothic" charset="0"/>
              </a:rPr>
            </a:br>
            <a:r>
              <a:rPr lang="en-US" dirty="0">
                <a:ea typeface="MS PGothic" charset="0"/>
              </a:rPr>
              <a:t>select </a:t>
            </a:r>
            <a:r>
              <a:rPr lang="en-US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Database Files</a:t>
            </a:r>
            <a:r>
              <a:rPr lang="en-US" dirty="0">
                <a:ea typeface="MS PGothic" charset="0"/>
              </a:rPr>
              <a:t> in the </a:t>
            </a:r>
            <a:br>
              <a:rPr lang="en-US" dirty="0">
                <a:ea typeface="MS PGothic" charset="0"/>
              </a:rPr>
            </a:br>
            <a:r>
              <a:rPr lang="en-US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Categories</a:t>
            </a:r>
            <a:r>
              <a:rPr lang="en-US" dirty="0">
                <a:ea typeface="MS PGothic" charset="0"/>
              </a:rPr>
              <a:t> pane; select the </a:t>
            </a:r>
            <a:br>
              <a:rPr lang="en-US" dirty="0">
                <a:ea typeface="MS PGothic" charset="0"/>
              </a:rPr>
            </a:br>
            <a:r>
              <a:rPr lang="en-US" b="1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OK</a:t>
            </a:r>
            <a:r>
              <a:rPr lang="en-US" dirty="0">
                <a:ea typeface="MS PGothic" charset="0"/>
                <a:cs typeface="Arial Narrow" panose="020B0604020202020204" pitchFamily="34" charset="0"/>
              </a:rPr>
              <a:t> Button.</a:t>
            </a:r>
            <a:endParaRPr lang="en-US" dirty="0">
              <a:ea typeface="MS PGothic" charset="0"/>
            </a:endParaRPr>
          </a:p>
          <a:p>
            <a:pPr eaLnBrk="1" hangingPunct="1">
              <a:spcBef>
                <a:spcPts val="1800"/>
              </a:spcBef>
              <a:buFont typeface="+mj-lt"/>
              <a:buAutoNum type="arabicPeriod"/>
              <a:defRPr/>
            </a:pPr>
            <a:r>
              <a:rPr lang="en-US" dirty="0">
                <a:ea typeface="MS PGothic" charset="0"/>
              </a:rPr>
              <a:t>In the </a:t>
            </a:r>
            <a:r>
              <a:rPr lang="en-US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Create SQL File</a:t>
            </a:r>
            <a:r>
              <a:rPr lang="en-US" dirty="0">
                <a:ea typeface="MS PGothic" charset="0"/>
              </a:rPr>
              <a:t> dialog, </a:t>
            </a:r>
            <a:br>
              <a:rPr lang="en-US" dirty="0">
                <a:ea typeface="MS PGothic" charset="0"/>
              </a:rPr>
            </a:br>
            <a:r>
              <a:rPr lang="en-US" dirty="0">
                <a:ea typeface="MS PGothic" charset="0"/>
              </a:rPr>
              <a:t>enter a name in the </a:t>
            </a:r>
            <a:r>
              <a:rPr lang="en-US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File </a:t>
            </a:r>
            <a:br>
              <a:rPr lang="en-US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</a:br>
            <a:r>
              <a:rPr lang="en-US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Name</a:t>
            </a:r>
            <a:r>
              <a:rPr lang="en-US" dirty="0">
                <a:ea typeface="MS PGothic" charset="0"/>
              </a:rPr>
              <a:t> text box, navigate to </a:t>
            </a:r>
            <a:br>
              <a:rPr lang="en-US" dirty="0">
                <a:ea typeface="MS PGothic" charset="0"/>
              </a:rPr>
            </a:br>
            <a:r>
              <a:rPr lang="en-US" dirty="0">
                <a:ea typeface="MS PGothic" charset="0"/>
              </a:rPr>
              <a:t>or enter the name of the </a:t>
            </a:r>
            <a:r>
              <a:rPr lang="en-US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Directory</a:t>
            </a:r>
            <a:r>
              <a:rPr lang="en-US" dirty="0">
                <a:ea typeface="MS PGothic" charset="0"/>
              </a:rPr>
              <a:t> </a:t>
            </a:r>
            <a:br>
              <a:rPr lang="en-US" dirty="0">
                <a:ea typeface="MS PGothic" charset="0"/>
              </a:rPr>
            </a:br>
            <a:r>
              <a:rPr lang="en-US" dirty="0">
                <a:ea typeface="MS PGothic" charset="0"/>
              </a:rPr>
              <a:t>where the script file should be </a:t>
            </a:r>
            <a:br>
              <a:rPr lang="en-US" dirty="0">
                <a:ea typeface="MS PGothic" charset="0"/>
              </a:rPr>
            </a:br>
            <a:r>
              <a:rPr lang="en-US" dirty="0">
                <a:ea typeface="MS PGothic" charset="0"/>
              </a:rPr>
              <a:t>stored; select the </a:t>
            </a:r>
            <a:r>
              <a:rPr lang="en-US" b="1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OK</a:t>
            </a:r>
            <a:r>
              <a:rPr lang="en-US" altLang="ja-JP" dirty="0">
                <a:ea typeface="MS PGothic" charset="0"/>
              </a:rPr>
              <a:t> button.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598095-8E9F-6D45-89F4-12B193517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0" y="1850891"/>
            <a:ext cx="274320" cy="2743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0F98C3-4ACA-A34F-AA81-B34E33503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865" y="2362835"/>
            <a:ext cx="3289935" cy="2437765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CB5E60-4284-0A4C-AFFA-1CA44A649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850" y="5029200"/>
            <a:ext cx="2139950" cy="1295400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" y="1463040"/>
            <a:ext cx="8412480" cy="4846320"/>
          </a:xfrm>
        </p:spPr>
        <p:txBody>
          <a:bodyPr/>
          <a:lstStyle/>
          <a:p>
            <a:pPr marL="0" indent="0" algn="ctr" eaLnBrk="1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altLang="zh-TW" sz="2000" b="1" dirty="0">
                <a:solidFill>
                  <a:srgbClr val="660033"/>
                </a:solidFill>
                <a:ea typeface="PMingLiU" charset="0"/>
                <a:cs typeface="Verdana"/>
              </a:rPr>
              <a:t>SQL command:</a:t>
            </a:r>
            <a:r>
              <a:rPr lang="en-US" altLang="zh-TW" sz="2000" dirty="0">
                <a:ea typeface="PMingLiU" charset="0"/>
                <a:cs typeface="Verdana"/>
              </a:rPr>
              <a:t> </a:t>
            </a:r>
            <a:r>
              <a:rPr lang="en-US" altLang="zh-TW" sz="1800" b="1" dirty="0">
                <a:solidFill>
                  <a:srgbClr val="0432FF"/>
                </a:solidFill>
                <a:latin typeface="Arial Narrow"/>
                <a:ea typeface="PMingLiU" charset="0"/>
                <a:cs typeface="Arial Narrow"/>
              </a:rPr>
              <a:t>desc</a:t>
            </a:r>
            <a:r>
              <a:rPr lang="en-US" altLang="zh-TW" sz="1800" dirty="0">
                <a:latin typeface="Arial Narrow"/>
                <a:ea typeface="PMingLiU" charset="0"/>
                <a:cs typeface="Arial Narrow"/>
              </a:rPr>
              <a:t>[</a:t>
            </a:r>
            <a:r>
              <a:rPr lang="en-US" altLang="zh-TW" sz="1800" b="1" dirty="0">
                <a:solidFill>
                  <a:srgbClr val="0432FF"/>
                </a:solidFill>
                <a:latin typeface="Arial Narrow"/>
                <a:ea typeface="PMingLiU" charset="0"/>
                <a:cs typeface="Arial Narrow"/>
              </a:rPr>
              <a:t>ribe</a:t>
            </a:r>
            <a:r>
              <a:rPr lang="en-US" altLang="zh-TW" sz="1800" dirty="0">
                <a:latin typeface="Arial Narrow"/>
                <a:ea typeface="PMingLiU" charset="0"/>
                <a:cs typeface="Arial Narrow"/>
              </a:rPr>
              <a:t>] &lt;</a:t>
            </a:r>
            <a:r>
              <a:rPr lang="en-US" altLang="zh-TW" sz="1800" i="1" dirty="0">
                <a:latin typeface="Arial Narrow"/>
                <a:ea typeface="PMingLiU" charset="0"/>
                <a:cs typeface="Arial Narrow"/>
              </a:rPr>
              <a:t>tablename&gt;</a:t>
            </a:r>
            <a:r>
              <a:rPr lang="en-US" altLang="zh-TW" sz="1800" dirty="0">
                <a:latin typeface="Arial Narrow"/>
                <a:ea typeface="PMingLiU" charset="0"/>
                <a:cs typeface="Arial Narrow"/>
              </a:rPr>
              <a:t>;</a:t>
            </a:r>
          </a:p>
          <a:p>
            <a:pPr eaLnBrk="1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TW" dirty="0">
                <a:ea typeface="PMingLiU" charset="0"/>
                <a:cs typeface="Verdana"/>
              </a:rPr>
              <a:t>Open a new </a:t>
            </a:r>
            <a:r>
              <a:rPr lang="en-US" altLang="zh-TW" dirty="0">
                <a:solidFill>
                  <a:srgbClr val="C00000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SQL Worksheet</a:t>
            </a:r>
            <a:r>
              <a:rPr lang="en-US" altLang="zh-TW" dirty="0">
                <a:ea typeface="PMingLiU" charset="0"/>
                <a:cs typeface="Verdana"/>
              </a:rPr>
              <a:t> and connect to </a:t>
            </a:r>
            <a:r>
              <a:rPr lang="en-US" altLang="zh-TW" b="1" dirty="0">
                <a:solidFill>
                  <a:srgbClr val="0432FF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Oracle Database</a:t>
            </a:r>
            <a:r>
              <a:rPr lang="en-US" altLang="zh-TW" dirty="0">
                <a:ea typeface="PMingLiU" charset="0"/>
                <a:cs typeface="Verdana"/>
              </a:rPr>
              <a:t> using your Oracle connection.</a:t>
            </a:r>
          </a:p>
          <a:p>
            <a:pPr eaLnBrk="1" hangingPunct="1">
              <a:spcAft>
                <a:spcPts val="0"/>
              </a:spcAft>
              <a:buFont typeface="+mj-lt"/>
              <a:buAutoNum type="arabicPeriod"/>
              <a:tabLst>
                <a:tab pos="1820863" algn="l"/>
              </a:tabLst>
              <a:defRPr/>
            </a:pPr>
            <a:r>
              <a:rPr lang="en-US" altLang="zh-TW" dirty="0">
                <a:ea typeface="PMingLiU" charset="0"/>
                <a:cs typeface="Verdana"/>
              </a:rPr>
              <a:t>Type “</a:t>
            </a:r>
            <a:r>
              <a:rPr lang="en-US" altLang="zh-TW" dirty="0">
                <a:solidFill>
                  <a:srgbClr val="0432FF"/>
                </a:solidFill>
                <a:latin typeface="Arial Narrow"/>
                <a:ea typeface="PMingLiU" charset="0"/>
                <a:cs typeface="Arial Narrow"/>
              </a:rPr>
              <a:t>desc</a:t>
            </a:r>
            <a:r>
              <a:rPr lang="en-US" altLang="zh-TW" dirty="0">
                <a:solidFill>
                  <a:srgbClr val="3333FF"/>
                </a:solidFill>
                <a:latin typeface="Arial Narrow"/>
                <a:ea typeface="PMingLiU" charset="0"/>
                <a:cs typeface="Arial Narrow"/>
              </a:rPr>
              <a:t> </a:t>
            </a:r>
            <a:r>
              <a:rPr lang="en-US" altLang="zh-TW" dirty="0">
                <a:latin typeface="Arial Narrow"/>
                <a:ea typeface="PMingLiU" charset="0"/>
                <a:cs typeface="Arial Narrow"/>
              </a:rPr>
              <a:t>Student;</a:t>
            </a:r>
            <a:r>
              <a:rPr lang="en-US" altLang="zh-TW" dirty="0">
                <a:solidFill>
                  <a:srgbClr val="000000"/>
                </a:solidFill>
                <a:ea typeface="PMingLiU" charset="0"/>
                <a:cs typeface="Verdana"/>
              </a:rPr>
              <a:t>”</a:t>
            </a:r>
            <a:r>
              <a:rPr lang="en-US" altLang="zh-TW" dirty="0">
                <a:ea typeface="PMingLiU" charset="0"/>
                <a:cs typeface="Verdana"/>
              </a:rPr>
              <a:t> in the </a:t>
            </a:r>
            <a:r>
              <a:rPr lang="en-US" altLang="zh-TW" dirty="0">
                <a:solidFill>
                  <a:srgbClr val="C00000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Enter SQL Statement</a:t>
            </a:r>
            <a:r>
              <a:rPr lang="en-US" altLang="zh-TW" dirty="0">
                <a:ea typeface="PMingLiU" charset="0"/>
                <a:cs typeface="Arial Narrow" panose="020B0604020202020204" pitchFamily="34" charset="0"/>
              </a:rPr>
              <a:t> box</a:t>
            </a:r>
            <a:r>
              <a:rPr lang="en-US" altLang="zh-TW" dirty="0">
                <a:ea typeface="PMingLiU" charset="0"/>
                <a:cs typeface="Verdana"/>
              </a:rPr>
              <a:t>.</a:t>
            </a:r>
          </a:p>
          <a:p>
            <a:pPr eaLnBrk="1" hangingPunct="1">
              <a:spcAft>
                <a:spcPts val="0"/>
              </a:spcAft>
              <a:buFont typeface="+mj-lt"/>
              <a:buAutoNum type="arabicPeriod"/>
              <a:tabLst>
                <a:tab pos="1711325" algn="l"/>
              </a:tabLst>
              <a:defRPr/>
            </a:pPr>
            <a:r>
              <a:rPr lang="en-US" altLang="zh-TW" dirty="0">
                <a:ea typeface="PMingLiU" charset="0"/>
                <a:cs typeface="Verdana"/>
              </a:rPr>
              <a:t>Select	(the </a:t>
            </a:r>
            <a:r>
              <a:rPr lang="en-US" altLang="zh-TW" b="1" dirty="0">
                <a:solidFill>
                  <a:srgbClr val="C00000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Run Statement</a:t>
            </a:r>
            <a:r>
              <a:rPr lang="en-US" altLang="zh-TW" dirty="0">
                <a:ea typeface="PMingLiU" charset="0"/>
                <a:cs typeface="Verdana"/>
              </a:rPr>
              <a:t> button).</a:t>
            </a:r>
            <a:endParaRPr lang="en-US" altLang="zh-TW" dirty="0">
              <a:solidFill>
                <a:srgbClr val="3333FF"/>
              </a:solidFill>
              <a:ea typeface="PMingLiU" charset="0"/>
              <a:cs typeface="Verdana"/>
            </a:endParaRPr>
          </a:p>
          <a:p>
            <a:pPr marL="458788" indent="0" eaLnBrk="1" hangingPunct="1">
              <a:spcAft>
                <a:spcPts val="0"/>
              </a:spcAft>
              <a:buNone/>
              <a:defRPr/>
            </a:pPr>
            <a:r>
              <a:rPr lang="en-US" altLang="zh-TW" dirty="0">
                <a:ea typeface="PMingLiU" charset="0"/>
                <a:cs typeface="Verdana"/>
              </a:rPr>
              <a:t>The </a:t>
            </a:r>
            <a:r>
              <a:rPr lang="en-US" altLang="zh-TW" dirty="0">
                <a:solidFill>
                  <a:srgbClr val="C00000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Script Output</a:t>
            </a:r>
            <a:r>
              <a:rPr lang="en-US" altLang="zh-TW" dirty="0">
                <a:ea typeface="PMingLiU" charset="0"/>
                <a:cs typeface="Verdana"/>
              </a:rPr>
              <a:t> tab displays the </a:t>
            </a:r>
            <a:br>
              <a:rPr lang="en-US" altLang="zh-TW" dirty="0">
                <a:ea typeface="PMingLiU" charset="0"/>
                <a:cs typeface="Verdana"/>
              </a:rPr>
            </a:br>
            <a:r>
              <a:rPr lang="en-US" altLang="zh-TW" dirty="0">
                <a:ea typeface="PMingLiU" charset="0"/>
                <a:cs typeface="Verdana"/>
              </a:rPr>
              <a:t>result as shown in the figure.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FD4BDFB6-D4F2-A54C-8E37-D1500F17E922}" type="slidenum">
              <a:rPr lang="en-US" i="0" smtClean="0"/>
              <a:pPr>
                <a:defRPr/>
              </a:pPr>
              <a:t>18</a:t>
            </a:fld>
            <a:endParaRPr lang="en-US" i="0" dirty="0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320"/>
            <a:ext cx="832104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Displaying The Structure Of A Table (1)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CD6237-ABEE-2447-BEC4-1BEE0E327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974" y="3657600"/>
            <a:ext cx="292100" cy="3048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894119A-5B67-B54C-B954-33D56310C98B}"/>
              </a:ext>
            </a:extLst>
          </p:cNvPr>
          <p:cNvGrpSpPr/>
          <p:nvPr/>
        </p:nvGrpSpPr>
        <p:grpSpPr>
          <a:xfrm>
            <a:off x="5549569" y="3392424"/>
            <a:ext cx="3228671" cy="2914650"/>
            <a:chOff x="5549569" y="3423652"/>
            <a:chExt cx="3228671" cy="2914650"/>
          </a:xfrm>
        </p:grpSpPr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F22B725-28C6-E24C-9A12-F6C4D35DA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7365" y="3423652"/>
              <a:ext cx="3190875" cy="2914650"/>
            </a:xfrm>
            <a:prstGeom prst="rect">
              <a:avLst/>
            </a:prstGeom>
            <a:ln w="0"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FD038F3-0897-1347-BE48-B265DBAC914F}"/>
                </a:ext>
              </a:extLst>
            </p:cNvPr>
            <p:cNvSpPr/>
            <p:nvPr/>
          </p:nvSpPr>
          <p:spPr bwMode="auto">
            <a:xfrm>
              <a:off x="5549569" y="3629950"/>
              <a:ext cx="251791" cy="251791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ＭＳ Ｐゴシック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Lab Topics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defRPr/>
            </a:pPr>
            <a:r>
              <a:rPr lang="en-US" dirty="0">
                <a:ea typeface="MS PGothic" charset="0"/>
                <a:cs typeface="Arial Narrow" panose="020B0604020202020204" pitchFamily="34" charset="0"/>
              </a:rPr>
              <a:t>What is </a:t>
            </a:r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Oracle Database</a:t>
            </a:r>
            <a:r>
              <a:rPr lang="en-US" dirty="0">
                <a:ea typeface="MS PGothic" charset="0"/>
              </a:rPr>
              <a:t>; </a:t>
            </a:r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SQL*Plus</a:t>
            </a:r>
            <a:r>
              <a:rPr lang="en-US" dirty="0">
                <a:ea typeface="MS PGothic" charset="0"/>
                <a:cs typeface="Arial Narrow" panose="020B0604020202020204" pitchFamily="34" charset="0"/>
              </a:rPr>
              <a:t>; </a:t>
            </a:r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SQL*Plus</a:t>
            </a:r>
            <a:r>
              <a:rPr lang="en-US" dirty="0">
                <a:ea typeface="MS PGothic" charset="0"/>
              </a:rPr>
              <a:t> script file</a:t>
            </a:r>
            <a:r>
              <a:rPr lang="en-US" dirty="0">
                <a:ea typeface="MS PGothic" charset="0"/>
                <a:cs typeface="Arial Narrow" panose="020B0604020202020204" pitchFamily="34" charset="0"/>
              </a:rPr>
              <a:t>.</a:t>
            </a:r>
            <a:endParaRPr lang="en-US" dirty="0">
              <a:ea typeface="MS PGothic" charset="0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en-US" dirty="0">
                <a:ea typeface="MS PGothic" charset="0"/>
              </a:rPr>
              <a:t>How to connect to </a:t>
            </a:r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Oracle Database</a:t>
            </a:r>
            <a:r>
              <a:rPr lang="en-US" dirty="0">
                <a:ea typeface="MS PGothic" charset="0"/>
              </a:rPr>
              <a:t> using </a:t>
            </a:r>
            <a:r>
              <a:rPr lang="en-US" b="1" dirty="0">
                <a:solidFill>
                  <a:srgbClr val="0432FF"/>
                </a:solidFill>
                <a:latin typeface="Arial Narrow" panose="020B0606020202030204" pitchFamily="34" charset="0"/>
                <a:ea typeface="MS PGothic" charset="0"/>
              </a:rPr>
              <a:t>Oracle </a:t>
            </a:r>
            <a:r>
              <a:rPr lang="en-US" b="1" dirty="0">
                <a:solidFill>
                  <a:srgbClr val="0432FF"/>
                </a:solidFill>
                <a:latin typeface="Arial Narrow" panose="020B0606020202030204" pitchFamily="34" charset="0"/>
                <a:ea typeface="MS PGothic" charset="0"/>
                <a:cs typeface="Arial Narrow" panose="020B0604020202020204" pitchFamily="34" charset="0"/>
              </a:rPr>
              <a:t>SQL Developer</a:t>
            </a:r>
            <a:r>
              <a:rPr lang="en-US" dirty="0">
                <a:ea typeface="MS PGothic" charset="0"/>
                <a:cs typeface="Arial Narrow" panose="020B0604020202020204" pitchFamily="34" charset="0"/>
              </a:rPr>
              <a:t>.</a:t>
            </a:r>
            <a:endParaRPr lang="en-US" dirty="0">
              <a:ea typeface="MS PGothic" charset="0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en-US" dirty="0">
                <a:ea typeface="MS PGothic" charset="0"/>
              </a:rPr>
              <a:t>How to create and execute </a:t>
            </a:r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SQL*Plus</a:t>
            </a:r>
            <a:r>
              <a:rPr lang="en-US" dirty="0">
                <a:ea typeface="MS PGothic" charset="0"/>
              </a:rPr>
              <a:t> script files in </a:t>
            </a:r>
            <a:r>
              <a:rPr lang="en-US" b="1" dirty="0">
                <a:solidFill>
                  <a:srgbClr val="0432FF"/>
                </a:solidFill>
                <a:latin typeface="Arial Narrow" panose="020B0606020202030204" pitchFamily="34" charset="0"/>
                <a:ea typeface="MS PGothic" charset="0"/>
              </a:rPr>
              <a:t>Oracle </a:t>
            </a:r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SQL Developer</a:t>
            </a:r>
            <a:r>
              <a:rPr lang="en-US" dirty="0">
                <a:ea typeface="MS PGothic" charset="0"/>
                <a:cs typeface="Arial Narrow" panose="020B0604020202020204" pitchFamily="34" charset="0"/>
              </a:rPr>
              <a:t>.</a:t>
            </a:r>
            <a:endParaRPr lang="en-US" dirty="0">
              <a:ea typeface="MS PGothic" charset="0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en-US" dirty="0">
                <a:ea typeface="MS PGothic" charset="0"/>
              </a:rPr>
              <a:t>How to create, modify and list the contents of an </a:t>
            </a:r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Oracle Database</a:t>
            </a:r>
            <a:r>
              <a:rPr lang="en-US" dirty="0">
                <a:ea typeface="MS PGothic" charset="0"/>
              </a:rPr>
              <a:t> table.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737C24F2-DD9E-6049-A637-44A2833CE68C}" type="slidenum">
              <a:rPr lang="en-US" i="0" smtClean="0"/>
              <a:pPr>
                <a:defRPr/>
              </a:pPr>
              <a:t>1</a:t>
            </a:fld>
            <a:endParaRPr lang="en-US" i="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FD4BDFB6-D4F2-A54C-8E37-D1500F17E922}" type="slidenum">
              <a:rPr lang="en-US" i="0" smtClean="0"/>
              <a:pPr>
                <a:defRPr/>
              </a:pPr>
              <a:t>19</a:t>
            </a:fld>
            <a:endParaRPr lang="en-US" i="0" dirty="0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320"/>
            <a:ext cx="832104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Displaying The Structure Of A Table (2)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" y="1463040"/>
            <a:ext cx="8412480" cy="4846320"/>
          </a:xfrm>
        </p:spPr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en-US" altLang="zh-TW" dirty="0">
                <a:ea typeface="PMingLiU" charset="0"/>
                <a:cs typeface="Verdana"/>
              </a:rPr>
              <a:t>The </a:t>
            </a:r>
            <a:r>
              <a:rPr lang="en-US" altLang="zh-TW" dirty="0">
                <a:solidFill>
                  <a:srgbClr val="C00000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Script Output</a:t>
            </a:r>
            <a:r>
              <a:rPr lang="en-US" altLang="zh-TW" dirty="0">
                <a:ea typeface="PMingLiU" charset="0"/>
                <a:cs typeface="Verdana"/>
              </a:rPr>
              <a:t> tab shows:</a:t>
            </a:r>
          </a:p>
          <a:p>
            <a:pPr lvl="1" eaLnBrk="1" hangingPunct="1">
              <a:spcAft>
                <a:spcPts val="0"/>
              </a:spcAft>
              <a:defRPr/>
            </a:pPr>
            <a:r>
              <a:rPr lang="en-US" altLang="zh-TW" dirty="0">
                <a:solidFill>
                  <a:srgbClr val="0432FF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Name</a:t>
            </a:r>
            <a:r>
              <a:rPr lang="en-US" altLang="zh-TW" dirty="0">
                <a:solidFill>
                  <a:srgbClr val="000000"/>
                </a:solidFill>
                <a:ea typeface="PMingLiU" charset="0"/>
                <a:cs typeface="PMingLiU" charset="0"/>
              </a:rPr>
              <a:t> – The name of the attribute.</a:t>
            </a:r>
          </a:p>
          <a:p>
            <a:pPr lvl="1" eaLnBrk="1" hangingPunct="1">
              <a:spcAft>
                <a:spcPts val="0"/>
              </a:spcAft>
              <a:defRPr/>
            </a:pPr>
            <a:r>
              <a:rPr lang="en-US" altLang="zh-TW" dirty="0">
                <a:solidFill>
                  <a:srgbClr val="0432FF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Null?</a:t>
            </a:r>
            <a:r>
              <a:rPr lang="en-US" altLang="zh-TW" dirty="0">
                <a:solidFill>
                  <a:srgbClr val="3333FF"/>
                </a:solidFill>
                <a:ea typeface="PMingLiU" charset="0"/>
                <a:cs typeface="PMingLiU" charset="0"/>
              </a:rPr>
              <a:t> </a:t>
            </a:r>
            <a:r>
              <a:rPr lang="en-US" altLang="zh-TW" dirty="0">
                <a:ea typeface="PMingLiU" charset="0"/>
                <a:cs typeface="PMingLiU" charset="0"/>
              </a:rPr>
              <a:t>– Indicates whether a column must contain data.</a:t>
            </a:r>
          </a:p>
          <a:p>
            <a:pPr lvl="1" eaLnBrk="1" hangingPunct="1">
              <a:spcAft>
                <a:spcPts val="0"/>
              </a:spcAft>
              <a:defRPr/>
            </a:pPr>
            <a:r>
              <a:rPr lang="en-US" altLang="zh-TW" dirty="0">
                <a:solidFill>
                  <a:srgbClr val="0432FF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Type</a:t>
            </a:r>
            <a:r>
              <a:rPr lang="en-US" altLang="zh-TW" dirty="0">
                <a:ea typeface="PMingLiU" charset="0"/>
                <a:cs typeface="PMingLiU" charset="0"/>
              </a:rPr>
              <a:t> – The data type of the column.</a:t>
            </a:r>
          </a:p>
          <a:p>
            <a:pPr marL="1280160" lvl="2" indent="-365760" eaLnBrk="1" hangingPunct="1">
              <a:spcAft>
                <a:spcPts val="0"/>
              </a:spcAft>
              <a:defRPr/>
            </a:pPr>
            <a:r>
              <a:rPr lang="en-US" altLang="zh-TW" dirty="0">
                <a:solidFill>
                  <a:srgbClr val="0432FF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CHAR(</a:t>
            </a:r>
            <a:r>
              <a:rPr lang="en-US" altLang="zh-TW" dirty="0">
                <a:solidFill>
                  <a:srgbClr val="C00000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s</a:t>
            </a:r>
            <a:r>
              <a:rPr lang="en-US" altLang="zh-TW" dirty="0">
                <a:solidFill>
                  <a:srgbClr val="0432FF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)</a:t>
            </a:r>
            <a:r>
              <a:rPr lang="en-US" altLang="zh-TW" dirty="0">
                <a:ea typeface="PMingLiU" charset="0"/>
                <a:cs typeface="PMingLiU" charset="0"/>
              </a:rPr>
              <a:t> – A character string of </a:t>
            </a:r>
            <a:br>
              <a:rPr lang="en-US" altLang="zh-TW" dirty="0">
                <a:ea typeface="PMingLiU" charset="0"/>
                <a:cs typeface="PMingLiU" charset="0"/>
              </a:rPr>
            </a:br>
            <a:r>
              <a:rPr lang="en-US" altLang="zh-TW" dirty="0">
                <a:ea typeface="PMingLiU" charset="0"/>
                <a:cs typeface="PMingLiU" charset="0"/>
              </a:rPr>
              <a:t>fixed length </a:t>
            </a:r>
            <a:r>
              <a:rPr lang="en-US" altLang="zh-TW" dirty="0">
                <a:solidFill>
                  <a:srgbClr val="C00000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s</a:t>
            </a:r>
            <a:r>
              <a:rPr lang="en-US" altLang="zh-TW" dirty="0">
                <a:ea typeface="PMingLiU" charset="0"/>
                <a:cs typeface="PMingLiU" charset="0"/>
              </a:rPr>
              <a:t>.</a:t>
            </a:r>
          </a:p>
          <a:p>
            <a:pPr marL="1280160" lvl="2" indent="-365760" eaLnBrk="1" hangingPunct="1">
              <a:spcAft>
                <a:spcPts val="0"/>
              </a:spcAft>
              <a:defRPr/>
            </a:pPr>
            <a:r>
              <a:rPr lang="en-US" altLang="zh-TW" dirty="0">
                <a:solidFill>
                  <a:srgbClr val="0432FF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VARCHAR2(</a:t>
            </a:r>
            <a:r>
              <a:rPr lang="en-US" altLang="zh-TW" dirty="0">
                <a:solidFill>
                  <a:srgbClr val="C00000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s</a:t>
            </a:r>
            <a:r>
              <a:rPr lang="en-US" altLang="zh-TW" dirty="0">
                <a:solidFill>
                  <a:srgbClr val="0432FF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)</a:t>
            </a:r>
            <a:r>
              <a:rPr lang="en-US" altLang="zh-TW" dirty="0">
                <a:solidFill>
                  <a:srgbClr val="3333FF"/>
                </a:solidFill>
                <a:ea typeface="PMingLiU" charset="0"/>
                <a:cs typeface="PMingLiU" charset="0"/>
              </a:rPr>
              <a:t> </a:t>
            </a:r>
            <a:r>
              <a:rPr lang="en-US" altLang="zh-TW" dirty="0">
                <a:ea typeface="PMingLiU" charset="0"/>
                <a:cs typeface="PMingLiU" charset="0"/>
              </a:rPr>
              <a:t>– A variable length </a:t>
            </a:r>
            <a:br>
              <a:rPr lang="en-US" altLang="zh-TW" dirty="0">
                <a:ea typeface="PMingLiU" charset="0"/>
                <a:cs typeface="PMingLiU" charset="0"/>
              </a:rPr>
            </a:br>
            <a:r>
              <a:rPr lang="en-US" altLang="zh-TW" dirty="0">
                <a:ea typeface="PMingLiU" charset="0"/>
                <a:cs typeface="PMingLiU" charset="0"/>
              </a:rPr>
              <a:t>character string of maximum </a:t>
            </a:r>
            <a:br>
              <a:rPr lang="en-US" altLang="zh-TW" dirty="0">
                <a:ea typeface="PMingLiU" charset="0"/>
                <a:cs typeface="PMingLiU" charset="0"/>
              </a:rPr>
            </a:br>
            <a:r>
              <a:rPr lang="en-US" altLang="zh-TW" dirty="0">
                <a:ea typeface="PMingLiU" charset="0"/>
                <a:cs typeface="PMingLiU" charset="0"/>
              </a:rPr>
              <a:t>length </a:t>
            </a:r>
            <a:r>
              <a:rPr lang="en-US" altLang="zh-TW" dirty="0">
                <a:solidFill>
                  <a:srgbClr val="C00000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s</a:t>
            </a:r>
            <a:r>
              <a:rPr lang="en-US" altLang="zh-TW" dirty="0">
                <a:ea typeface="PMingLiU" charset="0"/>
                <a:cs typeface="PMingLiU" charset="0"/>
              </a:rPr>
              <a:t>.</a:t>
            </a:r>
          </a:p>
          <a:p>
            <a:pPr marL="1280160" lvl="2" indent="-365760" eaLnBrk="1" hangingPunct="1">
              <a:spcAft>
                <a:spcPts val="0"/>
              </a:spcAft>
              <a:defRPr/>
            </a:pPr>
            <a:r>
              <a:rPr lang="en-US" altLang="zh-TW" dirty="0">
                <a:solidFill>
                  <a:srgbClr val="0432FF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NUMBER(</a:t>
            </a:r>
            <a:r>
              <a:rPr lang="en-US" altLang="zh-TW" dirty="0">
                <a:solidFill>
                  <a:srgbClr val="C00000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p</a:t>
            </a:r>
            <a:r>
              <a:rPr lang="en-US" altLang="zh-TW" dirty="0">
                <a:solidFill>
                  <a:srgbClr val="0432FF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, </a:t>
            </a:r>
            <a:r>
              <a:rPr lang="en-US" altLang="zh-TW" dirty="0">
                <a:solidFill>
                  <a:srgbClr val="C00000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s</a:t>
            </a:r>
            <a:r>
              <a:rPr lang="en-US" altLang="zh-TW" dirty="0">
                <a:solidFill>
                  <a:srgbClr val="0432FF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)</a:t>
            </a:r>
            <a:r>
              <a:rPr lang="en-US" altLang="zh-TW" dirty="0">
                <a:solidFill>
                  <a:srgbClr val="3333FF"/>
                </a:solidFill>
                <a:ea typeface="PMingLiU" charset="0"/>
                <a:cs typeface="PMingLiU" charset="0"/>
              </a:rPr>
              <a:t> </a:t>
            </a:r>
            <a:r>
              <a:rPr lang="en-US" altLang="zh-TW" dirty="0">
                <a:ea typeface="PMingLiU" charset="0"/>
                <a:cs typeface="PMingLiU" charset="0"/>
              </a:rPr>
              <a:t>– A number with a </a:t>
            </a:r>
            <a:br>
              <a:rPr lang="en-US" altLang="zh-TW" dirty="0">
                <a:ea typeface="PMingLiU" charset="0"/>
                <a:cs typeface="PMingLiU" charset="0"/>
              </a:rPr>
            </a:br>
            <a:r>
              <a:rPr lang="en-US" altLang="zh-TW" dirty="0">
                <a:ea typeface="PMingLiU" charset="0"/>
                <a:cs typeface="PMingLiU" charset="0"/>
              </a:rPr>
              <a:t>total of </a:t>
            </a:r>
            <a:r>
              <a:rPr lang="en-US" altLang="zh-TW" dirty="0">
                <a:solidFill>
                  <a:srgbClr val="C00000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p</a:t>
            </a:r>
            <a:r>
              <a:rPr lang="en-US" altLang="zh-TW" dirty="0">
                <a:ea typeface="PMingLiU" charset="0"/>
                <a:cs typeface="PMingLiU" charset="0"/>
              </a:rPr>
              <a:t> digits with </a:t>
            </a:r>
            <a:r>
              <a:rPr lang="en-US" altLang="zh-TW" dirty="0">
                <a:solidFill>
                  <a:srgbClr val="C00000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s</a:t>
            </a:r>
            <a:r>
              <a:rPr lang="en-US" altLang="zh-TW" dirty="0">
                <a:ea typeface="PMingLiU" charset="0"/>
                <a:cs typeface="PMingLiU" charset="0"/>
              </a:rPr>
              <a:t> digits to </a:t>
            </a:r>
            <a:br>
              <a:rPr lang="en-US" altLang="zh-TW" dirty="0">
                <a:ea typeface="PMingLiU" charset="0"/>
                <a:cs typeface="PMingLiU" charset="0"/>
              </a:rPr>
            </a:br>
            <a:r>
              <a:rPr lang="en-US" altLang="zh-TW" dirty="0">
                <a:ea typeface="PMingLiU" charset="0"/>
                <a:cs typeface="PMingLiU" charset="0"/>
              </a:rPr>
              <a:t>the right of the decimal point.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884D6D-E9E5-CF44-8808-4400397F3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365" y="3394710"/>
            <a:ext cx="3190875" cy="2914650"/>
          </a:xfrm>
          <a:prstGeom prst="rect">
            <a:avLst/>
          </a:prstGeom>
          <a:ln w="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8895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561435-5534-344E-B485-771F85547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520" y="1905000"/>
            <a:ext cx="5288280" cy="4404360"/>
          </a:xfrm>
          <a:prstGeom prst="rect">
            <a:avLst/>
          </a:prstGeom>
        </p:spPr>
      </p:pic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FD4BDFB6-D4F2-A54C-8E37-D1500F17E922}" type="slidenum">
              <a:rPr lang="en-US" i="0" smtClean="0"/>
              <a:pPr>
                <a:defRPr/>
              </a:pPr>
              <a:t>20</a:t>
            </a:fld>
            <a:endParaRPr lang="en-US" i="0" dirty="0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320"/>
            <a:ext cx="8229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Displaying The Contents Of A Table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040"/>
            <a:ext cx="8229600" cy="4846320"/>
          </a:xfrm>
        </p:spPr>
        <p:txBody>
          <a:bodyPr/>
          <a:lstStyle/>
          <a:p>
            <a:pPr marL="0" indent="0" algn="ctr" eaLnBrk="1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altLang="zh-TW" sz="2000" b="1" dirty="0">
                <a:solidFill>
                  <a:srgbClr val="660033"/>
                </a:solidFill>
                <a:ea typeface="PMingLiU" charset="0"/>
                <a:cs typeface="Verdana"/>
              </a:rPr>
              <a:t>SQL command:</a:t>
            </a:r>
            <a:r>
              <a:rPr lang="en-US" altLang="zh-TW" sz="2000" dirty="0">
                <a:ea typeface="PMingLiU" charset="0"/>
                <a:cs typeface="Verdana"/>
              </a:rPr>
              <a:t> </a:t>
            </a:r>
            <a:r>
              <a:rPr lang="en-US" altLang="zh-TW" sz="1800" b="1" dirty="0">
                <a:solidFill>
                  <a:srgbClr val="0432FF"/>
                </a:solidFill>
                <a:latin typeface="Arial Narrow"/>
                <a:ea typeface="PMingLiU" charset="0"/>
                <a:cs typeface="Arial Narrow"/>
              </a:rPr>
              <a:t>select</a:t>
            </a:r>
            <a:r>
              <a:rPr lang="en-US" altLang="zh-TW" sz="1800" dirty="0">
                <a:solidFill>
                  <a:srgbClr val="3333FF"/>
                </a:solidFill>
                <a:latin typeface="Arial Narrow"/>
                <a:ea typeface="PMingLiU" charset="0"/>
                <a:cs typeface="Arial Narrow"/>
              </a:rPr>
              <a:t> </a:t>
            </a:r>
            <a:r>
              <a:rPr lang="en-US" altLang="zh-TW" sz="1800" dirty="0">
                <a:latin typeface="Arial Narrow"/>
                <a:ea typeface="PMingLiU" charset="0"/>
                <a:cs typeface="Arial Narrow"/>
              </a:rPr>
              <a:t>*</a:t>
            </a:r>
            <a:r>
              <a:rPr lang="en-US" altLang="zh-TW" sz="1800" dirty="0">
                <a:solidFill>
                  <a:srgbClr val="3333FF"/>
                </a:solidFill>
                <a:latin typeface="Arial Narrow"/>
                <a:ea typeface="PMingLiU" charset="0"/>
                <a:cs typeface="Arial Narrow"/>
              </a:rPr>
              <a:t> </a:t>
            </a:r>
            <a:r>
              <a:rPr lang="en-US" altLang="zh-TW" sz="1800" b="1" dirty="0">
                <a:solidFill>
                  <a:srgbClr val="0432FF"/>
                </a:solidFill>
                <a:latin typeface="Arial Narrow"/>
                <a:ea typeface="PMingLiU" charset="0"/>
                <a:cs typeface="Arial Narrow"/>
              </a:rPr>
              <a:t>from</a:t>
            </a:r>
            <a:r>
              <a:rPr lang="en-US" altLang="zh-TW" sz="1800" dirty="0">
                <a:solidFill>
                  <a:srgbClr val="3333FF"/>
                </a:solidFill>
                <a:latin typeface="Arial Narrow"/>
                <a:ea typeface="PMingLiU" charset="0"/>
                <a:cs typeface="Arial Narrow"/>
              </a:rPr>
              <a:t> </a:t>
            </a:r>
            <a:r>
              <a:rPr lang="en-US" altLang="zh-TW" sz="1800" dirty="0">
                <a:latin typeface="Arial Narrow"/>
                <a:ea typeface="PMingLiU" charset="0"/>
                <a:cs typeface="Arial Narrow"/>
              </a:rPr>
              <a:t>&lt;</a:t>
            </a:r>
            <a:r>
              <a:rPr lang="en-US" altLang="zh-TW" sz="1800" i="1" dirty="0">
                <a:latin typeface="Arial Narrow"/>
                <a:ea typeface="PMingLiU" charset="0"/>
                <a:cs typeface="Arial Narrow"/>
              </a:rPr>
              <a:t>tablename&gt;</a:t>
            </a:r>
            <a:r>
              <a:rPr lang="en-US" altLang="zh-TW" sz="1800" dirty="0">
                <a:latin typeface="Arial Narrow"/>
                <a:ea typeface="PMingLiU" charset="0"/>
                <a:cs typeface="Arial Narrow"/>
              </a:rPr>
              <a:t>;</a:t>
            </a:r>
          </a:p>
          <a:p>
            <a:pPr marL="463550" lvl="1" indent="-463550" eaLnBrk="1" hangingPunct="1">
              <a:spcBef>
                <a:spcPts val="2400"/>
              </a:spcBef>
              <a:spcAft>
                <a:spcPts val="0"/>
              </a:spcAft>
              <a:defRPr/>
            </a:pPr>
            <a:r>
              <a:rPr lang="en-US" altLang="zh-TW" dirty="0">
                <a:ea typeface="PMingLiU" charset="0"/>
                <a:cs typeface="Verdana"/>
              </a:rPr>
              <a:t>In the </a:t>
            </a:r>
            <a:r>
              <a:rPr lang="en-US" altLang="zh-TW" dirty="0">
                <a:solidFill>
                  <a:srgbClr val="C00000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Enter SQL </a:t>
            </a:r>
            <a:br>
              <a:rPr lang="en-US" altLang="zh-TW" dirty="0">
                <a:solidFill>
                  <a:srgbClr val="C00000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</a:br>
            <a:r>
              <a:rPr lang="en-US" altLang="zh-TW" dirty="0">
                <a:solidFill>
                  <a:srgbClr val="C00000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Statement</a:t>
            </a:r>
            <a:r>
              <a:rPr lang="en-US" altLang="zh-TW" dirty="0">
                <a:solidFill>
                  <a:srgbClr val="0000FF"/>
                </a:solidFill>
                <a:ea typeface="PMingLiU" charset="0"/>
                <a:cs typeface="Verdana"/>
              </a:rPr>
              <a:t> </a:t>
            </a:r>
            <a:r>
              <a:rPr lang="en-US" altLang="zh-TW" dirty="0">
                <a:ea typeface="PMingLiU" charset="0"/>
                <a:cs typeface="Verdana"/>
              </a:rPr>
              <a:t>box, type </a:t>
            </a:r>
            <a:br>
              <a:rPr lang="en-US" altLang="zh-TW" dirty="0">
                <a:ea typeface="PMingLiU" charset="0"/>
                <a:cs typeface="Verdana"/>
              </a:rPr>
            </a:br>
            <a:r>
              <a:rPr lang="en-US" altLang="zh-TW" dirty="0">
                <a:ea typeface="PMingLiU" charset="0"/>
                <a:cs typeface="Verdana"/>
              </a:rPr>
              <a:t>“</a:t>
            </a:r>
            <a:r>
              <a:rPr lang="en-US" altLang="zh-TW" dirty="0">
                <a:latin typeface="Arial Narrow"/>
                <a:ea typeface="PMingLiU" charset="0"/>
                <a:cs typeface="Arial Narrow"/>
              </a:rPr>
              <a:t>select * from Student;</a:t>
            </a:r>
            <a:r>
              <a:rPr lang="en-US" altLang="zh-TW" dirty="0">
                <a:ea typeface="PMingLiU" charset="0"/>
                <a:cs typeface="Verdana"/>
              </a:rPr>
              <a:t>” </a:t>
            </a:r>
            <a:br>
              <a:rPr lang="en-US" altLang="zh-TW" dirty="0">
                <a:ea typeface="PMingLiU" charset="0"/>
                <a:cs typeface="Verdana"/>
              </a:rPr>
            </a:br>
            <a:r>
              <a:rPr lang="en-US" altLang="zh-TW" dirty="0">
                <a:ea typeface="PMingLiU" charset="0"/>
                <a:cs typeface="Verdana"/>
              </a:rPr>
              <a:t>and select </a:t>
            </a:r>
            <a:br>
              <a:rPr lang="en-US" altLang="zh-TW" dirty="0">
                <a:ea typeface="PMingLiU" charset="0"/>
                <a:cs typeface="Verdana"/>
              </a:rPr>
            </a:br>
            <a:r>
              <a:rPr lang="en-US" altLang="zh-TW" dirty="0">
                <a:ea typeface="PMingLiU" charset="0"/>
                <a:cs typeface="Verdana"/>
              </a:rPr>
              <a:t>(the </a:t>
            </a:r>
            <a:r>
              <a:rPr lang="en-US" altLang="zh-TW" b="1" dirty="0">
                <a:solidFill>
                  <a:srgbClr val="C00000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Run Statement</a:t>
            </a:r>
            <a:r>
              <a:rPr lang="en-US" altLang="zh-TW" dirty="0">
                <a:ea typeface="PMingLiU" charset="0"/>
                <a:cs typeface="Verdana"/>
              </a:rPr>
              <a:t> </a:t>
            </a:r>
            <a:br>
              <a:rPr lang="en-US" altLang="zh-TW" dirty="0">
                <a:ea typeface="PMingLiU" charset="0"/>
                <a:cs typeface="Verdana"/>
              </a:rPr>
            </a:br>
            <a:r>
              <a:rPr lang="en-US" altLang="zh-TW" dirty="0">
                <a:ea typeface="PMingLiU" charset="0"/>
                <a:cs typeface="Verdana"/>
              </a:rPr>
              <a:t>button).</a:t>
            </a:r>
            <a:endParaRPr lang="en-US" altLang="zh-TW" dirty="0">
              <a:solidFill>
                <a:srgbClr val="3333FF"/>
              </a:solidFill>
              <a:ea typeface="PMingLiU" charset="0"/>
              <a:cs typeface="Verdana"/>
            </a:endParaRPr>
          </a:p>
          <a:p>
            <a:pPr marL="463550" lvl="1" indent="-463550" eaLnBrk="1" hangingPunct="1">
              <a:spcAft>
                <a:spcPts val="0"/>
              </a:spcAft>
              <a:defRPr/>
            </a:pPr>
            <a:r>
              <a:rPr lang="en-US" altLang="zh-TW" dirty="0">
                <a:ea typeface="PMingLiU" charset="0"/>
                <a:cs typeface="Verdana"/>
              </a:rPr>
              <a:t>The </a:t>
            </a:r>
            <a:r>
              <a:rPr lang="en-US" altLang="zh-TW" dirty="0">
                <a:solidFill>
                  <a:srgbClr val="C00000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Query Result</a:t>
            </a:r>
            <a:r>
              <a:rPr lang="en-US" altLang="zh-TW" dirty="0">
                <a:ea typeface="PMingLiU" charset="0"/>
                <a:cs typeface="Verdana"/>
              </a:rPr>
              <a:t> tab </a:t>
            </a:r>
            <a:br>
              <a:rPr lang="en-US" altLang="zh-TW" dirty="0">
                <a:ea typeface="PMingLiU" charset="0"/>
                <a:cs typeface="Verdana"/>
              </a:rPr>
            </a:br>
            <a:r>
              <a:rPr lang="en-US" altLang="zh-TW" dirty="0">
                <a:ea typeface="PMingLiU" charset="0"/>
                <a:cs typeface="Verdana"/>
              </a:rPr>
              <a:t>displays the </a:t>
            </a:r>
            <a:r>
              <a:rPr lang="en-US" altLang="zh-TW" b="1" dirty="0">
                <a:solidFill>
                  <a:srgbClr val="0432FF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SQL</a:t>
            </a:r>
            <a:r>
              <a:rPr lang="en-US" altLang="zh-TW" dirty="0">
                <a:ea typeface="PMingLiU" charset="0"/>
                <a:cs typeface="Verdana"/>
              </a:rPr>
              <a:t> </a:t>
            </a:r>
            <a:br>
              <a:rPr lang="en-US" altLang="zh-TW" dirty="0">
                <a:ea typeface="PMingLiU" charset="0"/>
                <a:cs typeface="Verdana"/>
              </a:rPr>
            </a:br>
            <a:r>
              <a:rPr lang="en-US" altLang="zh-TW" dirty="0">
                <a:ea typeface="PMingLiU" charset="0"/>
                <a:cs typeface="Verdana"/>
              </a:rPr>
              <a:t>statement result </a:t>
            </a:r>
            <a:br>
              <a:rPr lang="en-US" altLang="zh-TW" dirty="0">
                <a:ea typeface="PMingLiU" charset="0"/>
                <a:cs typeface="Verdana"/>
              </a:rPr>
            </a:br>
            <a:r>
              <a:rPr lang="en-US" altLang="zh-TW" dirty="0">
                <a:ea typeface="PMingLiU" charset="0"/>
                <a:cs typeface="Verdana"/>
              </a:rPr>
              <a:t>as shown in the </a:t>
            </a:r>
            <a:br>
              <a:rPr lang="en-US" altLang="zh-TW" dirty="0">
                <a:ea typeface="PMingLiU" charset="0"/>
                <a:cs typeface="Verdana"/>
              </a:rPr>
            </a:br>
            <a:r>
              <a:rPr lang="en-US" altLang="zh-TW" dirty="0">
                <a:ea typeface="PMingLiU" charset="0"/>
                <a:cs typeface="Verdana"/>
              </a:rPr>
              <a:t>figure.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A6E41C-56C7-7240-931D-F082D2D7C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900" y="3050363"/>
            <a:ext cx="292100" cy="3048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52BD9DE-3BB8-9747-81AA-08270AE7BFEA}"/>
              </a:ext>
            </a:extLst>
          </p:cNvPr>
          <p:cNvSpPr/>
          <p:nvPr/>
        </p:nvSpPr>
        <p:spPr bwMode="auto">
          <a:xfrm>
            <a:off x="3352800" y="2052777"/>
            <a:ext cx="251791" cy="25179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398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562AD-7A2B-8045-B7F5-79026F927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Query Result Tab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24D50-FAE9-EF40-AC79-F704DF640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Query Result</a:t>
            </a:r>
            <a:r>
              <a:rPr lang="en-CA" dirty="0"/>
              <a:t> tab displays the </a:t>
            </a:r>
            <a:r>
              <a:rPr lang="en-CA" dirty="0">
                <a:solidFill>
                  <a:srgbClr val="0432FF"/>
                </a:solidFill>
              </a:rPr>
              <a:t>result of executing a </a:t>
            </a:r>
            <a:r>
              <a:rPr lang="en-CA" u="sng" dirty="0">
                <a:solidFill>
                  <a:srgbClr val="0432FF"/>
                </a:solidFill>
              </a:rPr>
              <a:t>single</a:t>
            </a:r>
            <a:r>
              <a:rPr lang="en-CA" dirty="0">
                <a:solidFill>
                  <a:srgbClr val="0432FF"/>
                </a:solidFill>
              </a:rPr>
              <a:t> SQL statement</a:t>
            </a:r>
            <a:r>
              <a:rPr lang="en-CA" dirty="0"/>
              <a:t>; its </a:t>
            </a:r>
            <a:r>
              <a:rPr lang="en-US" dirty="0"/>
              <a:t>toolbar contains the following buttons:</a:t>
            </a:r>
          </a:p>
          <a:p>
            <a:pPr marL="822960" lvl="1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Pin</a:t>
            </a:r>
            <a:r>
              <a:rPr lang="en-US" sz="1800" b="1" dirty="0"/>
              <a:t> </a:t>
            </a:r>
            <a:r>
              <a:rPr lang="en-US" sz="1800" dirty="0"/>
              <a:t>keeps the tab’s contents in the window when another object is selected in the </a:t>
            </a:r>
            <a:r>
              <a:rPr lang="en-US" sz="180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Connections</a:t>
            </a:r>
            <a:r>
              <a:rPr lang="en-US" sz="1800" dirty="0"/>
              <a:t> navigator.</a:t>
            </a:r>
          </a:p>
          <a:p>
            <a:pPr marL="822960" lvl="1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Print</a:t>
            </a:r>
            <a:r>
              <a:rPr lang="en-US" sz="1800" b="1" dirty="0">
                <a:solidFill>
                  <a:srgbClr val="0000CC"/>
                </a:solidFill>
              </a:rPr>
              <a:t> </a:t>
            </a:r>
            <a:r>
              <a:rPr lang="en-US" sz="1800" dirty="0"/>
              <a:t>sends the tab’s contents to a printer.</a:t>
            </a:r>
          </a:p>
          <a:p>
            <a:pPr marL="822960" lvl="1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Refresh</a:t>
            </a:r>
            <a:r>
              <a:rPr lang="en-US" sz="1800" b="1" dirty="0">
                <a:solidFill>
                  <a:srgbClr val="0000CC"/>
                </a:solidFill>
              </a:rPr>
              <a:t> </a:t>
            </a:r>
            <a:r>
              <a:rPr lang="en-US" sz="1800" dirty="0"/>
              <a:t>executes the SQL statement again to refresh the result.</a:t>
            </a:r>
          </a:p>
          <a:p>
            <a:pPr marL="822960" lvl="1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Delete Persisted Settings</a:t>
            </a:r>
            <a:r>
              <a:rPr lang="en-US" sz="1800" b="1" dirty="0"/>
              <a:t> </a:t>
            </a:r>
            <a:r>
              <a:rPr lang="en-US" sz="1800" dirty="0"/>
              <a:t>delete persisted settings such as any sort order specifications.</a:t>
            </a:r>
          </a:p>
          <a:p>
            <a:pPr marL="822960" lvl="1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SQL</a:t>
            </a:r>
            <a:r>
              <a:rPr lang="en-US" sz="1800" b="1" dirty="0">
                <a:solidFill>
                  <a:srgbClr val="0000CC"/>
                </a:solidFill>
              </a:rPr>
              <a:t> </a:t>
            </a:r>
            <a:r>
              <a:rPr lang="en-US" sz="1800" dirty="0"/>
              <a:t>displays the SQL statement that produced the result.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200A8-0351-7643-B178-98B1F211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F5D2F-E73C-D848-97C6-F547A59124B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FF6E0B-41A1-7249-9455-487DDCDDD823}"/>
              </a:ext>
            </a:extLst>
          </p:cNvPr>
          <p:cNvGrpSpPr/>
          <p:nvPr/>
        </p:nvGrpSpPr>
        <p:grpSpPr>
          <a:xfrm>
            <a:off x="970064" y="2274425"/>
            <a:ext cx="317500" cy="2555330"/>
            <a:chOff x="970064" y="2743200"/>
            <a:chExt cx="317500" cy="255533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69149EE-FF32-0548-8B48-0DC6A06B9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2764" y="2743200"/>
              <a:ext cx="292100" cy="3048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C23E3DA-0F68-C84B-A56D-8252FBEA6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2764" y="3448456"/>
              <a:ext cx="292100" cy="3048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90DCCC9-3117-1640-A018-92C73E2B1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0064" y="5031830"/>
              <a:ext cx="317500" cy="266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A8DB1AE-3533-194E-9169-0EC6D48F1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2764" y="4314500"/>
              <a:ext cx="292100" cy="2921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5943B10-8C8B-A447-8479-9DF745AB4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82764" y="3870664"/>
              <a:ext cx="292100" cy="30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9502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Change </a:t>
            </a:r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Oracle Database</a:t>
            </a:r>
            <a:r>
              <a:rPr lang="en-US" dirty="0"/>
              <a:t> Password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040"/>
            <a:ext cx="8229600" cy="4846320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latin typeface="Verdana" charset="0"/>
                <a:ea typeface="MS PGothic" charset="0"/>
              </a:rPr>
              <a:t>To change your </a:t>
            </a:r>
            <a:r>
              <a:rPr lang="en-US" sz="2000" b="1" dirty="0">
                <a:solidFill>
                  <a:srgbClr val="0432FF"/>
                </a:solidFill>
                <a:latin typeface="Arial Narrow" panose="020B0606020202030204" pitchFamily="34" charset="0"/>
                <a:ea typeface="MS PGothic" charset="0"/>
              </a:rPr>
              <a:t>Oracle Database</a:t>
            </a:r>
            <a:r>
              <a:rPr lang="en-US" sz="2000" dirty="0">
                <a:latin typeface="Verdana" charset="0"/>
                <a:ea typeface="MS PGothic" charset="0"/>
              </a:rPr>
              <a:t> password, type</a:t>
            </a:r>
          </a:p>
          <a:p>
            <a:pPr marL="914400" indent="0" eaLnBrk="1" hangingPunct="1">
              <a:spcBef>
                <a:spcPts val="1200"/>
              </a:spcBef>
              <a:buFont typeface="Wingdings" charset="0"/>
              <a:buNone/>
              <a:defRPr/>
            </a:pPr>
            <a:r>
              <a:rPr lang="en-US" altLang="zh-TW" sz="1800" b="1" dirty="0">
                <a:solidFill>
                  <a:srgbClr val="0432FF"/>
                </a:solidFill>
                <a:latin typeface="Arial Narrow"/>
                <a:ea typeface="MS PGothic" charset="0"/>
                <a:cs typeface="Arial Narrow"/>
              </a:rPr>
              <a:t>alter user</a:t>
            </a:r>
            <a:r>
              <a:rPr lang="en-US" altLang="zh-TW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altLang="zh-TW" sz="1800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&lt;username&gt;</a:t>
            </a:r>
            <a:r>
              <a:rPr lang="en-US" altLang="zh-TW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altLang="zh-TW" sz="1800" b="1" dirty="0">
                <a:solidFill>
                  <a:srgbClr val="0432FF"/>
                </a:solidFill>
                <a:latin typeface="Arial Narrow"/>
                <a:ea typeface="MS PGothic" charset="0"/>
                <a:cs typeface="Arial Narrow"/>
              </a:rPr>
              <a:t>identified by</a:t>
            </a:r>
            <a:r>
              <a:rPr lang="en-US" altLang="zh-TW" sz="1800" dirty="0">
                <a:latin typeface="Arial Narrow"/>
                <a:ea typeface="MS PGothic" charset="0"/>
                <a:cs typeface="Arial Narrow"/>
              </a:rPr>
              <a:t> “</a:t>
            </a:r>
            <a:r>
              <a:rPr lang="en-US" altLang="zh-TW" sz="1800" i="1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&lt;</a:t>
            </a:r>
            <a:r>
              <a:rPr lang="en-US" altLang="zh-TW" sz="1800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new_password&gt;</a:t>
            </a:r>
            <a:r>
              <a:rPr lang="en-US" altLang="zh-TW" sz="1800" dirty="0">
                <a:latin typeface="Arial Narrow"/>
                <a:ea typeface="MS PGothic" charset="0"/>
                <a:cs typeface="Arial Narrow"/>
              </a:rPr>
              <a:t>”;</a:t>
            </a:r>
          </a:p>
          <a:p>
            <a:pPr indent="3175" eaLnBrk="1" hangingPunct="1">
              <a:spcBef>
                <a:spcPts val="1200"/>
              </a:spcBef>
              <a:buNone/>
              <a:tabLst>
                <a:tab pos="5653088" algn="l"/>
              </a:tabLst>
              <a:defRPr/>
            </a:pPr>
            <a:r>
              <a:rPr lang="en-US" sz="2000" dirty="0">
                <a:latin typeface="Verdana" charset="0"/>
                <a:ea typeface="MS PGothic" charset="0"/>
              </a:rPr>
              <a:t>in the </a:t>
            </a:r>
            <a:r>
              <a:rPr lang="en-US" sz="2000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Enter SQL Statement</a:t>
            </a:r>
            <a:r>
              <a:rPr lang="en-US" sz="2000" dirty="0">
                <a:solidFill>
                  <a:srgbClr val="0000CC"/>
                </a:solidFill>
                <a:latin typeface="Verdana" charset="0"/>
                <a:ea typeface="MS PGothic" charset="0"/>
              </a:rPr>
              <a:t> </a:t>
            </a:r>
            <a:r>
              <a:rPr lang="en-US" sz="2000" dirty="0">
                <a:latin typeface="Verdana" charset="0"/>
                <a:ea typeface="MS PGothic" charset="0"/>
              </a:rPr>
              <a:t>box and select	(the </a:t>
            </a:r>
            <a:r>
              <a:rPr lang="en-US" sz="2000" b="1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Run Statement</a:t>
            </a:r>
            <a:r>
              <a:rPr lang="en-US" sz="2000" dirty="0">
                <a:latin typeface="Verdana" charset="0"/>
                <a:ea typeface="MS PGothic" charset="0"/>
              </a:rPr>
              <a:t> button) where </a:t>
            </a:r>
            <a:r>
              <a:rPr lang="en-US" sz="2000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&lt;username&gt;</a:t>
            </a:r>
            <a:r>
              <a:rPr lang="en-US" sz="2000" dirty="0">
                <a:latin typeface="Verdana" charset="0"/>
                <a:ea typeface="MS PGothic" charset="0"/>
              </a:rPr>
              <a:t> and </a:t>
            </a:r>
            <a:r>
              <a:rPr lang="en-US" sz="2000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&lt;new_password&gt;</a:t>
            </a:r>
            <a:r>
              <a:rPr lang="en-US" sz="2000" dirty="0">
                <a:latin typeface="Verdana" charset="0"/>
                <a:ea typeface="MS PGothic" charset="0"/>
              </a:rPr>
              <a:t> are replaced with your Oracle username and your new password. Remember to add a </a:t>
            </a:r>
            <a:r>
              <a:rPr lang="ja-JP" altLang="en-US" sz="2000">
                <a:latin typeface="Arial" charset="0"/>
                <a:ea typeface="MS PGothic" charset="0"/>
              </a:rPr>
              <a:t>“</a:t>
            </a:r>
            <a:r>
              <a:rPr lang="en-US" altLang="ja-JP" sz="2000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;</a:t>
            </a:r>
            <a:r>
              <a:rPr lang="ja-JP" altLang="en-US" sz="2000">
                <a:latin typeface="Arial" charset="0"/>
                <a:ea typeface="MS PGothic" charset="0"/>
              </a:rPr>
              <a:t>”</a:t>
            </a:r>
            <a:r>
              <a:rPr lang="en-US" altLang="ja-JP" sz="2000" dirty="0">
                <a:latin typeface="Verdana" charset="0"/>
                <a:ea typeface="MS PGothic" charset="0"/>
              </a:rPr>
              <a:t> at the end of the SQL statement, because all SQL statements end with a </a:t>
            </a:r>
            <a:r>
              <a:rPr lang="ja-JP" altLang="en-US" sz="2000">
                <a:latin typeface="Arial" charset="0"/>
                <a:ea typeface="MS PGothic" charset="0"/>
              </a:rPr>
              <a:t>“</a:t>
            </a:r>
            <a:r>
              <a:rPr lang="en-US" altLang="ja-JP" sz="2000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;</a:t>
            </a:r>
            <a:r>
              <a:rPr lang="ja-JP" altLang="en-US" sz="2000">
                <a:latin typeface="Arial" charset="0"/>
                <a:ea typeface="MS PGothic" charset="0"/>
              </a:rPr>
              <a:t>”</a:t>
            </a:r>
            <a:r>
              <a:rPr lang="en-US" altLang="ja-JP" sz="2000" dirty="0">
                <a:latin typeface="Verdana" charset="0"/>
                <a:ea typeface="MS PGothic" charset="0"/>
              </a:rPr>
              <a:t>.</a:t>
            </a:r>
          </a:p>
          <a:p>
            <a:pPr indent="3175" eaLnBrk="1" hangingPunct="1">
              <a:spcBef>
                <a:spcPts val="600"/>
              </a:spcBef>
              <a:buFont typeface="Wingdings" charset="0"/>
              <a:buNone/>
              <a:defRPr/>
            </a:pPr>
            <a:r>
              <a:rPr lang="en-US" altLang="ja-JP" sz="2000" dirty="0">
                <a:latin typeface="Verdana" charset="0"/>
                <a:ea typeface="MS PGothic" charset="0"/>
              </a:rPr>
              <a:t>The following example changes the password to </a:t>
            </a:r>
            <a:r>
              <a:rPr lang="en-US" altLang="ja-JP" sz="2000" dirty="0">
                <a:solidFill>
                  <a:srgbClr val="0432FF"/>
                </a:solidFill>
                <a:latin typeface="Verdana" charset="0"/>
                <a:ea typeface="MS PGothic" charset="0"/>
              </a:rPr>
              <a:t>123456</a:t>
            </a:r>
            <a:r>
              <a:rPr lang="en-US" altLang="ja-JP" sz="2000" dirty="0">
                <a:latin typeface="Verdana" charset="0"/>
                <a:ea typeface="MS PGothic" charset="0"/>
              </a:rPr>
              <a:t>:</a:t>
            </a:r>
          </a:p>
          <a:p>
            <a:pPr marL="1370013" eaLnBrk="1" hangingPunct="1">
              <a:spcBef>
                <a:spcPts val="1200"/>
              </a:spcBef>
              <a:buFont typeface="Wingdings" charset="0"/>
              <a:buNone/>
              <a:defRPr/>
            </a:pPr>
            <a:r>
              <a:rPr lang="en-US" sz="1800" b="1" dirty="0">
                <a:solidFill>
                  <a:srgbClr val="0432FF"/>
                </a:solidFill>
                <a:latin typeface="Arial Narrow"/>
                <a:ea typeface="MS PGothic" charset="0"/>
                <a:cs typeface="Arial Narrow"/>
              </a:rPr>
              <a:t>alter user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comp3311stu000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b="1" dirty="0">
                <a:solidFill>
                  <a:srgbClr val="0432FF"/>
                </a:solidFill>
                <a:latin typeface="Arial Narrow"/>
                <a:ea typeface="MS PGothic" charset="0"/>
                <a:cs typeface="Arial Narrow"/>
              </a:rPr>
              <a:t>identified by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ja-JP" altLang="en-US" sz="1800">
                <a:latin typeface="Arial Narrow"/>
                <a:ea typeface="MS PGothic" charset="0"/>
                <a:cs typeface="Arial Narrow"/>
              </a:rPr>
              <a:t>“</a:t>
            </a:r>
            <a:r>
              <a:rPr lang="en-US" altLang="ja-JP" sz="1800" dirty="0">
                <a:solidFill>
                  <a:srgbClr val="008000"/>
                </a:solidFill>
                <a:latin typeface="Arial Narrow"/>
                <a:ea typeface="MS PGothic" charset="0"/>
                <a:cs typeface="Arial Narrow"/>
              </a:rPr>
              <a:t>123456</a:t>
            </a:r>
            <a:r>
              <a:rPr lang="ja-JP" altLang="en-US" sz="1800">
                <a:latin typeface="Arial Narrow"/>
                <a:ea typeface="MS PGothic" charset="0"/>
                <a:cs typeface="Arial Narrow"/>
              </a:rPr>
              <a:t>”</a:t>
            </a:r>
            <a:r>
              <a:rPr lang="en-US" altLang="ja-JP" sz="1800" dirty="0">
                <a:latin typeface="Arial Narrow"/>
                <a:ea typeface="MS PGothic" charset="0"/>
                <a:cs typeface="Arial Narrow"/>
              </a:rPr>
              <a:t>;</a:t>
            </a:r>
          </a:p>
          <a:p>
            <a:pPr marL="0" indent="0" algn="ctr" eaLnBrk="1" hangingPunct="1">
              <a:spcBef>
                <a:spcPts val="1200"/>
              </a:spcBef>
              <a:buFont typeface="Wingdings" charset="0"/>
              <a:buNone/>
              <a:defRPr/>
            </a:pPr>
            <a:r>
              <a:rPr lang="en-US" altLang="ja-JP" b="1" dirty="0">
                <a:solidFill>
                  <a:srgbClr val="FF0000"/>
                </a:solidFill>
                <a:latin typeface="Verdana" charset="0"/>
                <a:ea typeface="MS PGothic" charset="0"/>
                <a:cs typeface="Verdana" charset="0"/>
              </a:rPr>
              <a:t>NOTE:</a:t>
            </a:r>
            <a:r>
              <a:rPr lang="en-US" altLang="ja-JP" sz="1600" b="1" dirty="0">
                <a:solidFill>
                  <a:srgbClr val="FF0000"/>
                </a:solidFill>
                <a:latin typeface="Verdana" charset="0"/>
                <a:ea typeface="MS PGothic" charset="0"/>
                <a:cs typeface="Verdana" charset="0"/>
              </a:rPr>
              <a:t> </a:t>
            </a:r>
            <a:r>
              <a:rPr lang="en-US" altLang="ja-JP" sz="1600" b="1" u="sng" dirty="0">
                <a:solidFill>
                  <a:srgbClr val="000090"/>
                </a:solidFill>
                <a:latin typeface="Verdana" charset="0"/>
                <a:ea typeface="MS PGothic" charset="0"/>
                <a:cs typeface="Verdana" charset="0"/>
              </a:rPr>
              <a:t>DO NOT</a:t>
            </a:r>
            <a:r>
              <a:rPr lang="en-US" altLang="ja-JP" sz="1600" b="1" dirty="0">
                <a:solidFill>
                  <a:srgbClr val="FF0000"/>
                </a:solidFill>
                <a:latin typeface="Verdana" charset="0"/>
                <a:ea typeface="MS PGothic" charset="0"/>
                <a:cs typeface="Verdana" charset="0"/>
              </a:rPr>
              <a:t> USE SPECIAL CHARACTERS IN YOUR PASSWORD!</a:t>
            </a:r>
          </a:p>
          <a:p>
            <a:pPr algn="ctr" eaLnBrk="1" hangingPunct="1">
              <a:spcBef>
                <a:spcPts val="1800"/>
              </a:spcBef>
              <a:buFont typeface="Wingdings" charset="0"/>
              <a:buNone/>
              <a:defRPr/>
            </a:pPr>
            <a:r>
              <a:rPr lang="en-US" sz="2800" b="1" dirty="0">
                <a:solidFill>
                  <a:srgbClr val="660033"/>
                </a:solidFill>
                <a:latin typeface="Verdana" charset="0"/>
                <a:ea typeface="MS PGothic" charset="0"/>
              </a:rPr>
              <a:t>Please remember your new password!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59D062-6628-5D46-BE0D-F96A7F01A56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707277-EA6D-8C40-8700-BDA052165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416098"/>
            <a:ext cx="292100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FB406-5A1C-D446-A90B-6A900DABF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Install </a:t>
            </a:r>
            <a:r>
              <a:rPr lang="en-CA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Oracle Database Express Edition (XE)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BAC80-6682-6143-BD27-DF497C0B4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3040"/>
            <a:ext cx="8229600" cy="484632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CA" sz="2000" dirty="0"/>
              <a:t>Follow these instructions only if you wish to install Oracle XE.</a:t>
            </a:r>
          </a:p>
          <a:p>
            <a:pPr eaLnBrk="1" hangingPunct="1">
              <a:spcBef>
                <a:spcPts val="1200"/>
              </a:spcBef>
              <a:buFont typeface="+mj-lt"/>
              <a:buAutoNum type="arabicPeriod"/>
              <a:defRPr/>
            </a:pPr>
            <a:r>
              <a:rPr lang="en-CA" sz="2000" dirty="0"/>
              <a:t>Download</a:t>
            </a:r>
            <a:r>
              <a:rPr lang="en-US" sz="2000" dirty="0">
                <a:ea typeface="MS PGothic" charset="0"/>
              </a:rPr>
              <a:t> </a:t>
            </a:r>
            <a:r>
              <a:rPr lang="en-US" sz="2000" b="1" dirty="0">
                <a:solidFill>
                  <a:srgbClr val="0432FF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Oracle Database Express Edition (XE)</a:t>
            </a:r>
            <a:r>
              <a:rPr lang="en-US" sz="2000" dirty="0">
                <a:ea typeface="MS PGothic" charset="0"/>
              </a:rPr>
              <a:t> from</a:t>
            </a:r>
          </a:p>
          <a:p>
            <a:pPr marL="455613" indent="0" eaLnBrk="1" hangingPunct="1">
              <a:spcBef>
                <a:spcPts val="600"/>
              </a:spcBef>
              <a:buNone/>
              <a:defRPr/>
            </a:pPr>
            <a:r>
              <a:rPr lang="en-US" sz="1600" dirty="0">
                <a:ea typeface="MS PGothic" charset="0"/>
                <a:hlinkClick r:id="rId2"/>
              </a:rPr>
              <a:t>https://www.oracle.com/database/technologies/xe-downloads.html</a:t>
            </a:r>
            <a:endParaRPr lang="en-US" sz="1600" dirty="0">
              <a:ea typeface="MS PGothic" charset="0"/>
            </a:endParaRPr>
          </a:p>
          <a:p>
            <a:pPr>
              <a:spcBef>
                <a:spcPts val="1200"/>
              </a:spcBef>
              <a:buFont typeface="+mj-lt"/>
              <a:buAutoNum type="arabicPeriod" startAt="2"/>
            </a:pPr>
            <a:r>
              <a:rPr lang="en-CA" sz="2000" dirty="0"/>
              <a:t>Run </a:t>
            </a:r>
            <a:r>
              <a:rPr lang="en-CA" sz="200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setup</a:t>
            </a:r>
            <a:r>
              <a:rPr lang="en-CA" sz="2000" dirty="0"/>
              <a:t> inside the downloaded folder to install </a:t>
            </a:r>
            <a:r>
              <a:rPr lang="en-CA" sz="2000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Oracle XE</a:t>
            </a:r>
            <a:r>
              <a:rPr lang="en-CA" sz="2000" dirty="0"/>
              <a:t>. (</a:t>
            </a:r>
            <a:r>
              <a:rPr lang="en-CA" sz="2000" dirty="0">
                <a:solidFill>
                  <a:srgbClr val="C00000"/>
                </a:solidFill>
              </a:rPr>
              <a:t>Note:</a:t>
            </a:r>
            <a:r>
              <a:rPr lang="en-CA" sz="2000" dirty="0"/>
              <a:t> Run </a:t>
            </a:r>
            <a:r>
              <a:rPr lang="en-CA" sz="200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setup</a:t>
            </a:r>
            <a:r>
              <a:rPr lang="en-CA" sz="2000" dirty="0"/>
              <a:t> again if the installation fails.)</a:t>
            </a:r>
          </a:p>
          <a:p>
            <a:pPr>
              <a:spcBef>
                <a:spcPts val="1200"/>
              </a:spcBef>
              <a:buFont typeface="+mj-lt"/>
              <a:buAutoNum type="arabicPeriod" startAt="2"/>
            </a:pPr>
            <a:r>
              <a:rPr lang="en-CA" sz="2000" dirty="0"/>
              <a:t>When installation completes, note the information shown </a:t>
            </a:r>
            <a:br>
              <a:rPr lang="en-CA" sz="2000" dirty="0"/>
            </a:br>
            <a:r>
              <a:rPr lang="en-CA" sz="2000" dirty="0"/>
              <a:t>in the </a:t>
            </a:r>
            <a:r>
              <a:rPr lang="en-CA" sz="2000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InstallShield Wizard</a:t>
            </a:r>
            <a:r>
              <a:rPr lang="en-CA" sz="2000" dirty="0"/>
              <a:t> dialog as </a:t>
            </a:r>
            <a:br>
              <a:rPr lang="en-CA" sz="2000" dirty="0"/>
            </a:br>
            <a:r>
              <a:rPr lang="en-CA" sz="2000" dirty="0"/>
              <a:t>shown on the right for future </a:t>
            </a:r>
            <a:br>
              <a:rPr lang="en-CA" sz="2000" dirty="0"/>
            </a:br>
            <a:r>
              <a:rPr lang="en-CA" sz="2000" dirty="0"/>
              <a:t>reference.</a:t>
            </a:r>
          </a:p>
          <a:p>
            <a:pPr>
              <a:spcBef>
                <a:spcPts val="1200"/>
              </a:spcBef>
              <a:buFont typeface="+mj-lt"/>
              <a:buAutoNum type="arabicPeriod" startAt="2"/>
            </a:pPr>
            <a:r>
              <a:rPr lang="en-CA" sz="2000" dirty="0"/>
              <a:t>In </a:t>
            </a:r>
            <a:r>
              <a:rPr lang="en-CA" sz="2000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SQL Developer</a:t>
            </a:r>
            <a:r>
              <a:rPr lang="en-CA" sz="2000" dirty="0"/>
              <a:t>, create a </a:t>
            </a:r>
            <a:br>
              <a:rPr lang="en-CA" sz="2000" dirty="0"/>
            </a:br>
            <a:r>
              <a:rPr lang="en-CA" sz="2000" dirty="0"/>
              <a:t>connection to your </a:t>
            </a:r>
            <a:r>
              <a:rPr lang="en-CA" sz="2000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Oracle XE</a:t>
            </a:r>
            <a:r>
              <a:rPr lang="en-CA" sz="2000" dirty="0"/>
              <a:t> </a:t>
            </a:r>
            <a:br>
              <a:rPr lang="en-CA" sz="2000" dirty="0"/>
            </a:br>
            <a:r>
              <a:rPr lang="en-CA" sz="2000" dirty="0"/>
              <a:t>database as the DBA as shown </a:t>
            </a:r>
            <a:br>
              <a:rPr lang="en-CA" sz="2000" dirty="0"/>
            </a:br>
            <a:r>
              <a:rPr lang="en-CA" sz="2000" dirty="0"/>
              <a:t>in the example on the next slide.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705E2-2F30-8F4B-A7EA-625BC92FE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F5D2F-E73C-D848-97C6-F547A59124B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081BC5-D9FC-F143-9A43-EE53E6779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3911600"/>
            <a:ext cx="3200400" cy="2432306"/>
          </a:xfrm>
          <a:prstGeom prst="rect">
            <a:avLst/>
          </a:prstGeom>
          <a:ln w="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888323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1A978BC3-9D9E-F846-B612-FC6F5BF51A5A}" type="slidenum">
              <a:rPr lang="en-US" i="0" smtClean="0"/>
              <a:pPr>
                <a:defRPr/>
              </a:pPr>
              <a:t>24</a:t>
            </a:fld>
            <a:endParaRPr lang="en-US" i="0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040"/>
            <a:ext cx="8229600" cy="707886"/>
          </a:xfrm>
        </p:spPr>
        <p:txBody>
          <a:bodyPr>
            <a:spAutoFit/>
          </a:bodyPr>
          <a:lstStyle/>
          <a:p>
            <a:pPr indent="0" eaLnBrk="1" hangingPunct="1">
              <a:spcBef>
                <a:spcPts val="1200"/>
              </a:spcBef>
              <a:buNone/>
              <a:defRPr/>
            </a:pPr>
            <a:r>
              <a:rPr lang="en-US" sz="2000" dirty="0">
                <a:ea typeface="MS PGothic" charset="0"/>
              </a:rPr>
              <a:t>Enter or select the information outlined below in red. Leave all other information as shown.</a:t>
            </a:r>
            <a:endParaRPr lang="en-US" altLang="zh-TW" sz="2000" dirty="0">
              <a:ea typeface="PMingLiU" charset="0"/>
              <a:cs typeface="PMingLiU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</a:t>
            </a:r>
            <a:r>
              <a:rPr lang="en-CA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Oracle Database Express Edition (XE)</a:t>
            </a:r>
            <a:r>
              <a:rPr lang="en-CA" dirty="0">
                <a:cs typeface="Arial Narrow" panose="020B0604020202020204" pitchFamily="34" charset="0"/>
              </a:rPr>
              <a:t> As DBA Using </a:t>
            </a:r>
            <a:r>
              <a:rPr lang="en-CA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SQL Developer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3BBB9F-CFA6-F54B-A739-CA062769AB56}"/>
              </a:ext>
            </a:extLst>
          </p:cNvPr>
          <p:cNvGrpSpPr/>
          <p:nvPr/>
        </p:nvGrpSpPr>
        <p:grpSpPr>
          <a:xfrm>
            <a:off x="2057400" y="2362200"/>
            <a:ext cx="5029200" cy="3873500"/>
            <a:chOff x="2057400" y="2438400"/>
            <a:chExt cx="5029200" cy="38735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BCB323F-DA0F-144F-B468-EA62B5DAB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7400" y="2438400"/>
              <a:ext cx="5029200" cy="3873500"/>
            </a:xfrm>
            <a:prstGeom prst="rect">
              <a:avLst/>
            </a:prstGeom>
            <a:ln w="0">
              <a:solidFill>
                <a:schemeClr val="bg1">
                  <a:lumMod val="65000"/>
                </a:schemeClr>
              </a:solidFill>
            </a:ln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670F092-7028-6443-91E6-A617FB89F84A}"/>
                </a:ext>
              </a:extLst>
            </p:cNvPr>
            <p:cNvGrpSpPr/>
            <p:nvPr/>
          </p:nvGrpSpPr>
          <p:grpSpPr>
            <a:xfrm>
              <a:off x="2463830" y="2548730"/>
              <a:ext cx="4545209" cy="1647911"/>
              <a:chOff x="2463830" y="2548730"/>
              <a:chExt cx="4545209" cy="1647911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8FE4FC7F-68D8-5E4E-869E-6F4C6CB0271D}"/>
                  </a:ext>
                </a:extLst>
              </p:cNvPr>
              <p:cNvSpPr/>
              <p:nvPr/>
            </p:nvSpPr>
            <p:spPr bwMode="auto">
              <a:xfrm>
                <a:off x="4700802" y="3369999"/>
                <a:ext cx="1216778" cy="137160"/>
              </a:xfrm>
              <a:prstGeom prst="roundRect">
                <a:avLst/>
              </a:prstGeom>
              <a:noFill/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45720" tIns="0" rIns="45720" bIns="1828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900" i="0" dirty="0">
                    <a:latin typeface="Arial" panose="020B0604020202020204" pitchFamily="34" charset="0"/>
                    <a:cs typeface="Arial" panose="020B0604020202020204" pitchFamily="34" charset="0"/>
                  </a:rPr>
                  <a:t>sys</a:t>
                </a:r>
                <a:endParaRPr kumimoji="0" lang="en-US" sz="9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407B2C6E-A6BA-2C45-99AF-5700B767F492}"/>
                  </a:ext>
                </a:extLst>
              </p:cNvPr>
              <p:cNvSpPr/>
              <p:nvPr/>
            </p:nvSpPr>
            <p:spPr bwMode="auto">
              <a:xfrm>
                <a:off x="2749453" y="4022976"/>
                <a:ext cx="2394245" cy="173665"/>
              </a:xfrm>
              <a:prstGeom prst="roundRect">
                <a:avLst/>
              </a:prstGeom>
              <a:solidFill>
                <a:srgbClr val="F6FFC9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45720" tIns="0" rIns="45720" bIns="18288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900" i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DBA password created during installation</a:t>
                </a:r>
                <a:endParaRPr kumimoji="0" lang="en-US" sz="9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55A6149B-508C-BA4C-9170-17E187B0CC3B}"/>
                  </a:ext>
                </a:extLst>
              </p:cNvPr>
              <p:cNvSpPr/>
              <p:nvPr/>
            </p:nvSpPr>
            <p:spPr bwMode="auto">
              <a:xfrm>
                <a:off x="2463830" y="2548730"/>
                <a:ext cx="1679362" cy="173665"/>
              </a:xfrm>
              <a:prstGeom prst="roundRect">
                <a:avLst/>
              </a:prstGeom>
              <a:solidFill>
                <a:srgbClr val="F6FFC9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none" lIns="45720" tIns="0" rIns="45720" bIns="18288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9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rPr>
                  <a:t>a meaningful connection name</a:t>
                </a: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F35D5785-7BC7-8541-9ED5-DB9FDEF1DFF5}"/>
                  </a:ext>
                </a:extLst>
              </p:cNvPr>
              <p:cNvSpPr/>
              <p:nvPr/>
            </p:nvSpPr>
            <p:spPr bwMode="auto">
              <a:xfrm>
                <a:off x="6270171" y="3755571"/>
                <a:ext cx="738868" cy="194515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none" lIns="45720" tIns="0" rIns="45720" bIns="1828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9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893F3FB6-85BC-2A49-81AE-EA8683A19964}"/>
                  </a:ext>
                </a:extLst>
              </p:cNvPr>
              <p:cNvSpPr/>
              <p:nvPr/>
            </p:nvSpPr>
            <p:spPr bwMode="auto">
              <a:xfrm>
                <a:off x="2739118" y="3770736"/>
                <a:ext cx="195943" cy="173736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none" lIns="45720" tIns="0" rIns="45720" bIns="1828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9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973680B2-8104-7E44-8D81-7B3B24F7BC36}"/>
                  </a:ext>
                </a:extLst>
              </p:cNvPr>
              <p:cNvSpPr/>
              <p:nvPr/>
            </p:nvSpPr>
            <p:spPr bwMode="auto">
              <a:xfrm>
                <a:off x="5992780" y="4039544"/>
                <a:ext cx="137160" cy="137160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none" lIns="45720" tIns="0" rIns="45720" bIns="1828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9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9663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DED30-E380-A344-BD3D-F284702B5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A0D4A-52A9-E742-9F15-5A2CCC83C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5"/>
            </a:pPr>
            <a:r>
              <a:rPr lang="en-CA" sz="2000" dirty="0"/>
              <a:t>To create a database user, run the script file </a:t>
            </a:r>
            <a:r>
              <a:rPr lang="en-CA" sz="200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CreateUser.sql</a:t>
            </a:r>
            <a:r>
              <a:rPr lang="en-CA" sz="2000" dirty="0"/>
              <a:t> as the DBA where you replace the text </a:t>
            </a:r>
            <a:r>
              <a:rPr lang="en-CA" sz="2000" i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&lt;username&gt;</a:t>
            </a:r>
            <a:r>
              <a:rPr lang="en-CA" sz="2000" dirty="0"/>
              <a:t> with the username of the user you want to create and </a:t>
            </a:r>
            <a:r>
              <a:rPr lang="en-CA" sz="2000" i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&lt;password&gt;</a:t>
            </a:r>
            <a:r>
              <a:rPr lang="en-CA" sz="2000" dirty="0"/>
              <a:t> with the password you want to assign to the user.</a:t>
            </a:r>
          </a:p>
          <a:p>
            <a:pPr>
              <a:buFont typeface="+mj-lt"/>
              <a:buAutoNum type="arabicPeriod" startAt="5"/>
            </a:pPr>
            <a:r>
              <a:rPr lang="en-CA" sz="2000" dirty="0"/>
              <a:t>Create a connection in </a:t>
            </a:r>
            <a:r>
              <a:rPr lang="en-CA" sz="2000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SQL Developer</a:t>
            </a:r>
            <a:r>
              <a:rPr lang="en-CA" sz="2000" dirty="0"/>
              <a:t> for the user created in step 5 to create tables and run queries.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ED143-A1F2-9440-B32E-9655EDE65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F5D2F-E73C-D848-97C6-F547A59124B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85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16B6301E-87A0-444A-BFD4-0297A347D8D3}" type="slidenum">
              <a:rPr lang="en-US" i="0" smtClean="0"/>
              <a:pPr>
                <a:defRPr/>
              </a:pPr>
              <a:t>2</a:t>
            </a:fld>
            <a:endParaRPr lang="en-US" i="0" dirty="0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Why </a:t>
            </a:r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ea typeface="+mj-ea"/>
                <a:cs typeface="Arial Narrow" panose="020B0604020202020204" pitchFamily="34" charset="0"/>
              </a:rPr>
              <a:t>Oracle Database</a:t>
            </a:r>
            <a:r>
              <a:rPr lang="en-US" dirty="0">
                <a:ea typeface="+mj-ea"/>
                <a:cs typeface="+mj-cs"/>
              </a:rPr>
              <a:t>?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2400"/>
              </a:spcBef>
              <a:defRPr/>
            </a:pPr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Oracle Database</a:t>
            </a:r>
            <a:r>
              <a:rPr lang="en-US" dirty="0">
                <a:ea typeface="MS PGothic" charset="0"/>
              </a:rPr>
              <a:t> is one of the most widely used commercial DBMSs; you are likely to use it at some point in the future.</a:t>
            </a:r>
          </a:p>
          <a:p>
            <a:pPr eaLnBrk="1" hangingPunct="1">
              <a:spcBef>
                <a:spcPts val="2400"/>
              </a:spcBef>
              <a:defRPr/>
            </a:pPr>
            <a:r>
              <a:rPr lang="en-US" dirty="0">
                <a:ea typeface="MS PGothic" charset="0"/>
              </a:rPr>
              <a:t>Other relational DBMSs are very similar to </a:t>
            </a:r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Oracle Database</a:t>
            </a:r>
            <a:r>
              <a:rPr lang="en-US" dirty="0">
                <a:ea typeface="MS PGothic" charset="0"/>
              </a:rPr>
              <a:t>.</a:t>
            </a:r>
          </a:p>
          <a:p>
            <a:pPr eaLnBrk="1" hangingPunct="1">
              <a:spcBef>
                <a:spcPts val="2400"/>
              </a:spcBef>
              <a:defRPr/>
            </a:pPr>
            <a:r>
              <a:rPr lang="en-US" dirty="0">
                <a:ea typeface="MS PGothic" charset="0"/>
              </a:rPr>
              <a:t>You should be able to program with any other relational DBMS if you are familiar with </a:t>
            </a:r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Oracle Database</a:t>
            </a:r>
            <a:r>
              <a:rPr lang="en-US" dirty="0">
                <a:ea typeface="MS PGothic" charset="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FDC8BFFD-3272-9F42-9E3F-3DDD892FD751}" type="slidenum">
              <a:rPr lang="en-US" i="0" smtClean="0"/>
              <a:pPr>
                <a:defRPr/>
              </a:pPr>
              <a:t>3</a:t>
            </a:fld>
            <a:endParaRPr lang="en-US" i="0" dirty="0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ea typeface="+mj-ea"/>
                <a:cs typeface="Arial Narrow" panose="020B0604020202020204" pitchFamily="34" charset="0"/>
              </a:rPr>
              <a:t>Oracle Database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MS PGothic" charset="0"/>
              </a:rPr>
              <a:t>The first commercially available relational DBMS.</a:t>
            </a:r>
          </a:p>
          <a:p>
            <a:pPr eaLnBrk="1" hangingPunct="1">
              <a:defRPr/>
            </a:pPr>
            <a:r>
              <a:rPr lang="en-US" dirty="0">
                <a:ea typeface="MS PGothic" charset="0"/>
              </a:rPr>
              <a:t>The CSE labs provide </a:t>
            </a:r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Oracle Database 19c</a:t>
            </a:r>
            <a:r>
              <a:rPr lang="en-US" dirty="0">
                <a:ea typeface="MS PGothic" charset="0"/>
              </a:rPr>
              <a:t>.</a:t>
            </a:r>
          </a:p>
          <a:p>
            <a:pPr marL="457200" lvl="1" indent="0" eaLnBrk="1" hangingPunct="1">
              <a:buNone/>
              <a:defRPr/>
            </a:pPr>
            <a:r>
              <a:rPr lang="en-US" dirty="0">
                <a:ea typeface="MS PGothic" charset="0"/>
              </a:rPr>
              <a:t>Earlier versions can also be used for the course.</a:t>
            </a:r>
          </a:p>
          <a:p>
            <a:pPr eaLnBrk="1" hangingPunct="1">
              <a:defRPr/>
            </a:pPr>
            <a:r>
              <a:rPr lang="en-US" dirty="0">
                <a:ea typeface="MS PGothic" charset="0"/>
              </a:rPr>
              <a:t>You can download the free </a:t>
            </a:r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Oracle Database Express Edition (XE)</a:t>
            </a:r>
            <a:r>
              <a:rPr lang="en-US" dirty="0">
                <a:ea typeface="MS PGothic" charset="0"/>
              </a:rPr>
              <a:t> to install on your own computer from</a:t>
            </a:r>
          </a:p>
          <a:p>
            <a:pPr marL="455613" indent="0" eaLnBrk="1" hangingPunct="1">
              <a:spcBef>
                <a:spcPts val="1200"/>
              </a:spcBef>
              <a:buNone/>
              <a:defRPr/>
            </a:pPr>
            <a:r>
              <a:rPr lang="en-US" sz="1600" dirty="0">
                <a:ea typeface="MS PGothic" charset="0"/>
                <a:hlinkClick r:id="rId2"/>
              </a:rPr>
              <a:t>https://www.oracle.com/database/technologies/xe-downloads.html</a:t>
            </a:r>
            <a:endParaRPr lang="en-US" sz="1600" dirty="0">
              <a:ea typeface="MS PGothic" charset="0"/>
            </a:endParaRPr>
          </a:p>
          <a:p>
            <a:pPr lvl="1" eaLnBrk="1" hangingPunct="1">
              <a:tabLst>
                <a:tab pos="3768725" algn="l"/>
              </a:tabLst>
              <a:defRPr/>
            </a:pPr>
            <a:r>
              <a:rPr lang="en-US" dirty="0">
                <a:ea typeface="MS PGothic" charset="0"/>
              </a:rPr>
              <a:t>Requires registration/login; only Windows, Linux available.</a:t>
            </a:r>
            <a:br>
              <a:rPr lang="en-US" dirty="0">
                <a:ea typeface="MS PGothic" charset="0"/>
              </a:rPr>
            </a:br>
            <a:r>
              <a:rPr lang="en-US" sz="1200" dirty="0">
                <a:ea typeface="MS PGothic" charset="0"/>
              </a:rPr>
              <a:t>(Sorry Mac users; you should complain to Oracle.)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D0A85F72-1D5D-744B-A249-2AB6A153E69E}" type="slidenum">
              <a:rPr lang="en-US" i="0" smtClean="0"/>
              <a:pPr>
                <a:defRPr/>
              </a:pPr>
              <a:t>4</a:t>
            </a:fld>
            <a:endParaRPr lang="en-US" i="0" dirty="0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The Oracle Client/Server Model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040"/>
            <a:ext cx="8229600" cy="4846320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ea typeface="MS PGothic" charset="0"/>
              </a:rPr>
              <a:t>Clients accept </a:t>
            </a:r>
            <a:r>
              <a:rPr lang="en-US" sz="2000" dirty="0">
                <a:ea typeface="MS PGothic" charset="0"/>
                <a:cs typeface="Arial" panose="020B0604020202020204" pitchFamily="34" charset="0"/>
              </a:rPr>
              <a:t>SQL</a:t>
            </a:r>
            <a:r>
              <a:rPr lang="en-US" sz="2000" dirty="0">
                <a:ea typeface="MS PGothic" charset="0"/>
              </a:rPr>
              <a:t> statements/ </a:t>
            </a:r>
            <a:br>
              <a:rPr lang="en-US" sz="2000" dirty="0">
                <a:ea typeface="MS PGothic" charset="0"/>
              </a:rPr>
            </a:br>
            <a:r>
              <a:rPr lang="en-US" sz="2000" dirty="0">
                <a:ea typeface="MS PGothic" charset="0"/>
              </a:rPr>
              <a:t>commands from users and </a:t>
            </a:r>
            <a:br>
              <a:rPr lang="en-US" sz="2000" dirty="0">
                <a:ea typeface="MS PGothic" charset="0"/>
              </a:rPr>
            </a:br>
            <a:r>
              <a:rPr lang="en-US" sz="2000" dirty="0">
                <a:ea typeface="MS PGothic" charset="0"/>
              </a:rPr>
              <a:t>send them to the </a:t>
            </a:r>
            <a:r>
              <a:rPr lang="en-US" sz="2000" b="1" dirty="0">
                <a:solidFill>
                  <a:srgbClr val="0432FF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Oracle Database</a:t>
            </a:r>
            <a:r>
              <a:rPr lang="en-US" sz="2000" dirty="0">
                <a:ea typeface="MS PGothic" charset="0"/>
              </a:rPr>
              <a:t> </a:t>
            </a:r>
            <a:br>
              <a:rPr lang="en-US" sz="2000" dirty="0">
                <a:ea typeface="MS PGothic" charset="0"/>
              </a:rPr>
            </a:br>
            <a:r>
              <a:rPr lang="en-US" sz="2000" dirty="0">
                <a:ea typeface="MS PGothic" charset="0"/>
              </a:rPr>
              <a:t>server over a network.</a:t>
            </a:r>
          </a:p>
          <a:p>
            <a:pPr eaLnBrk="1" hangingPunct="1">
              <a:defRPr/>
            </a:pPr>
            <a:r>
              <a:rPr lang="en-US" sz="2000" dirty="0">
                <a:ea typeface="MS PGothic" charset="0"/>
              </a:rPr>
              <a:t>The </a:t>
            </a:r>
            <a:r>
              <a:rPr lang="en-US" sz="2000" b="1" dirty="0">
                <a:solidFill>
                  <a:srgbClr val="0432FF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Oracle Database</a:t>
            </a:r>
            <a:r>
              <a:rPr lang="en-US" sz="2000" dirty="0">
                <a:ea typeface="MS PGothic" charset="0"/>
              </a:rPr>
              <a:t> server </a:t>
            </a:r>
            <a:br>
              <a:rPr lang="en-US" sz="2000" dirty="0">
                <a:ea typeface="MS PGothic" charset="0"/>
              </a:rPr>
            </a:br>
            <a:r>
              <a:rPr lang="en-US" sz="2000" dirty="0">
                <a:ea typeface="MS PGothic" charset="0"/>
              </a:rPr>
              <a:t>executes the queries and </a:t>
            </a:r>
            <a:br>
              <a:rPr lang="en-US" sz="2000" dirty="0">
                <a:ea typeface="MS PGothic" charset="0"/>
              </a:rPr>
            </a:br>
            <a:r>
              <a:rPr lang="en-US" sz="2000" dirty="0">
                <a:ea typeface="MS PGothic" charset="0"/>
              </a:rPr>
              <a:t>returns the results to the </a:t>
            </a:r>
            <a:br>
              <a:rPr lang="en-US" sz="2000" dirty="0">
                <a:ea typeface="MS PGothic" charset="0"/>
              </a:rPr>
            </a:br>
            <a:r>
              <a:rPr lang="en-US" sz="2000" dirty="0">
                <a:ea typeface="MS PGothic" charset="0"/>
              </a:rPr>
              <a:t>clients, which then deliver </a:t>
            </a:r>
            <a:br>
              <a:rPr lang="en-US" sz="2000" dirty="0">
                <a:ea typeface="MS PGothic" charset="0"/>
              </a:rPr>
            </a:br>
            <a:r>
              <a:rPr lang="en-US" sz="2000" dirty="0">
                <a:ea typeface="MS PGothic" charset="0"/>
              </a:rPr>
              <a:t>the results to the user.</a:t>
            </a:r>
          </a:p>
          <a:p>
            <a:pPr eaLnBrk="1" hangingPunct="1">
              <a:defRPr/>
            </a:pPr>
            <a:r>
              <a:rPr lang="en-US" sz="2000" dirty="0">
                <a:ea typeface="MS PGothic" charset="0"/>
              </a:rPr>
              <a:t>The </a:t>
            </a:r>
            <a:r>
              <a:rPr lang="en-US" sz="2000" b="1" dirty="0">
                <a:solidFill>
                  <a:srgbClr val="0432FF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Oracle Database</a:t>
            </a:r>
            <a:r>
              <a:rPr lang="en-US" sz="2000" dirty="0">
                <a:ea typeface="MS PGothic" charset="0"/>
              </a:rPr>
              <a:t> server for this course is </a:t>
            </a:r>
            <a:r>
              <a:rPr lang="en-US" sz="2000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dbsvr1.cse.ust.hk</a:t>
            </a:r>
            <a:r>
              <a:rPr lang="en-US" sz="2000" dirty="0">
                <a:ea typeface="MS PGothic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FE4C28-F0BB-9046-862C-E3D4DAACEA81}"/>
              </a:ext>
            </a:extLst>
          </p:cNvPr>
          <p:cNvSpPr txBox="1"/>
          <p:nvPr/>
        </p:nvSpPr>
        <p:spPr>
          <a:xfrm>
            <a:off x="1303020" y="5355253"/>
            <a:ext cx="6537960" cy="954107"/>
          </a:xfrm>
          <a:prstGeom prst="rect">
            <a:avLst/>
          </a:prstGeom>
          <a:solidFill>
            <a:srgbClr val="F6FFC9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0" dirty="0">
                <a:solidFill>
                  <a:srgbClr val="C00000"/>
                </a:solidFill>
              </a:rPr>
              <a:t>The </a:t>
            </a:r>
            <a:r>
              <a:rPr lang="en-US" sz="1400" b="1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Oracle Database</a:t>
            </a:r>
            <a:r>
              <a:rPr lang="en-US" sz="1400" i="0" dirty="0">
                <a:solidFill>
                  <a:srgbClr val="C00000"/>
                </a:solidFill>
              </a:rPr>
              <a:t> server can be accessed </a:t>
            </a:r>
            <a:r>
              <a:rPr lang="en-US" sz="1400" i="0" u="sng" dirty="0">
                <a:solidFill>
                  <a:srgbClr val="C00000"/>
                </a:solidFill>
              </a:rPr>
              <a:t>directly</a:t>
            </a:r>
            <a:r>
              <a:rPr lang="en-US" sz="1400" i="0" dirty="0">
                <a:solidFill>
                  <a:srgbClr val="C00000"/>
                </a:solidFill>
              </a:rPr>
              <a:t> only from the computers in Lab 4 (room 4210). From other computers, including other CSE labs, it needs to be accessed through the HKUST VPN (see </a:t>
            </a:r>
            <a:r>
              <a:rPr lang="en-US" sz="1400" i="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http://itsc.ust.hk/apps/vpn/</a:t>
            </a:r>
            <a:r>
              <a:rPr lang="en-US" sz="1400" i="0" dirty="0">
                <a:solidFill>
                  <a:srgbClr val="C00000"/>
                </a:solidFill>
              </a:rPr>
              <a:t> for how to connect to the HKUST VPN).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AC5C2F7-B60C-154F-995D-8DF21616757D}"/>
              </a:ext>
            </a:extLst>
          </p:cNvPr>
          <p:cNvGrpSpPr/>
          <p:nvPr/>
        </p:nvGrpSpPr>
        <p:grpSpPr>
          <a:xfrm>
            <a:off x="5029200" y="1463040"/>
            <a:ext cx="3657600" cy="3005042"/>
            <a:chOff x="5029200" y="1430153"/>
            <a:chExt cx="3657600" cy="300504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036373F-D74B-384E-9EDC-2972DE6B4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9200" y="1430153"/>
              <a:ext cx="3657600" cy="274518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731D352-CE45-C345-A869-AC01ABA1BF8F}"/>
                </a:ext>
              </a:extLst>
            </p:cNvPr>
            <p:cNvSpPr txBox="1"/>
            <p:nvPr/>
          </p:nvSpPr>
          <p:spPr>
            <a:xfrm>
              <a:off x="5029200" y="4188974"/>
              <a:ext cx="365760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000" i="0" dirty="0">
                  <a:solidFill>
                    <a:srgbClr val="0432FF"/>
                  </a:solidFill>
                </a:rPr>
                <a:t>Clients access a database through various interfaces.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723C6B4-A3F0-4B47-9AE8-ABCC4FB876B6}"/>
                </a:ext>
              </a:extLst>
            </p:cNvPr>
            <p:cNvSpPr txBox="1"/>
            <p:nvPr/>
          </p:nvSpPr>
          <p:spPr>
            <a:xfrm>
              <a:off x="7620000" y="1430153"/>
              <a:ext cx="10668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000" i="0" dirty="0">
                  <a:solidFill>
                    <a:srgbClr val="0432FF"/>
                  </a:solidFill>
                </a:rPr>
                <a:t>The database resides on a server and is managed by </a:t>
              </a:r>
              <a:r>
                <a:rPr lang="en-CA" sz="1000" b="1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Oracle Database</a:t>
              </a:r>
              <a:r>
                <a:rPr lang="en-CA" sz="1000" i="0" dirty="0">
                  <a:solidFill>
                    <a:srgbClr val="0432FF"/>
                  </a:solidFill>
                </a:rPr>
                <a:t>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SQL*Plus</a:t>
            </a:r>
            <a:endParaRPr lang="en-CA" b="1" dirty="0">
              <a:solidFill>
                <a:srgbClr val="0432FF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040"/>
            <a:ext cx="8229600" cy="4846320"/>
          </a:xfrm>
        </p:spPr>
        <p:txBody>
          <a:bodyPr/>
          <a:lstStyle/>
          <a:p>
            <a:r>
              <a:rPr lang="en-US" sz="2000" b="1" dirty="0">
                <a:solidFill>
                  <a:srgbClr val="0432FF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SQL*Plus</a:t>
            </a:r>
            <a:r>
              <a:rPr lang="en-US" sz="2000" dirty="0"/>
              <a:t> is an interactive and </a:t>
            </a:r>
            <a:br>
              <a:rPr lang="en-US" sz="2000" dirty="0"/>
            </a:br>
            <a:r>
              <a:rPr lang="en-US" sz="2000" dirty="0"/>
              <a:t>batch query tool that enables </a:t>
            </a:r>
            <a:br>
              <a:rPr lang="en-US" sz="2000" dirty="0"/>
            </a:br>
            <a:r>
              <a:rPr lang="en-US" sz="2000" b="1" dirty="0">
                <a:solidFill>
                  <a:srgbClr val="0432FF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SQL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432FF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PL/SQL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432FF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SQL*Plus</a:t>
            </a:r>
            <a:r>
              <a:rPr lang="en-US" sz="2000" dirty="0"/>
              <a:t> and </a:t>
            </a:r>
            <a:br>
              <a:rPr lang="en-US" sz="2000" dirty="0"/>
            </a:br>
            <a:r>
              <a:rPr lang="en-US" sz="2000" dirty="0"/>
              <a:t>operating system commands </a:t>
            </a:r>
            <a:br>
              <a:rPr lang="en-US" sz="2000" dirty="0"/>
            </a:br>
            <a:r>
              <a:rPr lang="en-US" sz="2000" dirty="0"/>
              <a:t>to be executed.</a:t>
            </a:r>
          </a:p>
          <a:p>
            <a:r>
              <a:rPr lang="en-US" sz="2000" b="1" dirty="0">
                <a:solidFill>
                  <a:srgbClr val="0432FF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SQL*Plus</a:t>
            </a:r>
            <a:r>
              <a:rPr lang="en-US" sz="2000" dirty="0"/>
              <a:t> allows users to: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format, perform calculations on, store and print query </a:t>
            </a:r>
            <a:br>
              <a:rPr lang="en-US" sz="1800" dirty="0"/>
            </a:br>
            <a:r>
              <a:rPr lang="en-US" sz="1800" dirty="0"/>
              <a:t>results;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examine table and object definitions;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develop and run batch scripts;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perform database administration.</a:t>
            </a:r>
          </a:p>
          <a:p>
            <a:r>
              <a:rPr lang="en-US" sz="2000" dirty="0"/>
              <a:t>The </a:t>
            </a:r>
            <a:r>
              <a:rPr lang="en-US" sz="2000" b="1" dirty="0">
                <a:solidFill>
                  <a:srgbClr val="0432FF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SQL*Plus</a:t>
            </a:r>
            <a:r>
              <a:rPr lang="en-US" sz="2000" dirty="0"/>
              <a:t> client can be run from </a:t>
            </a:r>
            <a:r>
              <a:rPr lang="en-US" sz="2000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SQL Developer</a:t>
            </a:r>
            <a:r>
              <a:rPr lang="en-US" sz="2000" dirty="0"/>
              <a:t> or from an OS command line.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F5D2F-E73C-D848-97C6-F547A59124B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895B3C73-1639-EE43-ABF5-85C3421FC00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846320" y="1463040"/>
            <a:ext cx="3840480" cy="1852060"/>
            <a:chOff x="1787705" y="2122487"/>
            <a:chExt cx="6130534" cy="2954783"/>
          </a:xfrm>
        </p:grpSpPr>
        <p:pic>
          <p:nvPicPr>
            <p:cNvPr id="10" name="Picture 4" descr="MCj03963360000[1]">
              <a:extLst>
                <a:ext uri="{FF2B5EF4-FFF2-40B4-BE49-F238E27FC236}">
                  <a16:creationId xmlns:a16="http://schemas.microsoft.com/office/drawing/2014/main" id="{7A31CBEC-7C9C-4448-A88E-79F307C184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3900" y="2352675"/>
              <a:ext cx="911225" cy="895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5" descr="BD18200_">
              <a:extLst>
                <a:ext uri="{FF2B5EF4-FFF2-40B4-BE49-F238E27FC236}">
                  <a16:creationId xmlns:a16="http://schemas.microsoft.com/office/drawing/2014/main" id="{A29F4D52-91EB-BE46-A3D3-2B343E02DB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0837" y="4114800"/>
              <a:ext cx="639763" cy="827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D63F4702-F641-DA49-B7B9-324EF0D31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500" y="2632075"/>
              <a:ext cx="1439863" cy="5762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46800" rIns="90000" bIns="46800" anchor="b"/>
            <a:lstStyle/>
            <a:p>
              <a:pPr algn="ctr" eaLnBrk="1" hangingPunct="1">
                <a:lnSpc>
                  <a:spcPct val="80000"/>
                </a:lnSpc>
              </a:pPr>
              <a:r>
                <a:rPr lang="en-US" altLang="zh-TW" sz="1000" b="1" i="0" dirty="0">
                  <a:solidFill>
                    <a:srgbClr val="0432FF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SQL*Plus</a:t>
              </a:r>
              <a:r>
                <a:rPr lang="en-US" altLang="zh-TW" sz="1000" i="0" dirty="0">
                  <a:latin typeface="Arial" charset="0"/>
                  <a:cs typeface="PMingLiU" charset="0"/>
                </a:rPr>
                <a:t> client</a:t>
              </a:r>
            </a:p>
          </p:txBody>
        </p:sp>
        <p:pic>
          <p:nvPicPr>
            <p:cNvPr id="13" name="Picture 8" descr="MCj04041590000[1]">
              <a:extLst>
                <a:ext uri="{FF2B5EF4-FFF2-40B4-BE49-F238E27FC236}">
                  <a16:creationId xmlns:a16="http://schemas.microsoft.com/office/drawing/2014/main" id="{D0FF732A-C3FE-D746-BBB6-5EAE42A1D6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3150" y="2560638"/>
              <a:ext cx="869950" cy="873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Line 20">
              <a:extLst>
                <a:ext uri="{FF2B5EF4-FFF2-40B4-BE49-F238E27FC236}">
                  <a16:creationId xmlns:a16="http://schemas.microsoft.com/office/drawing/2014/main" id="{4F9BC640-FEB1-014E-B8EA-18FB22EEA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48450" y="2133600"/>
              <a:ext cx="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 sz="1000" dirty="0"/>
            </a:p>
          </p:txBody>
        </p:sp>
        <p:sp>
          <p:nvSpPr>
            <p:cNvPr id="15" name="Line 21">
              <a:extLst>
                <a:ext uri="{FF2B5EF4-FFF2-40B4-BE49-F238E27FC236}">
                  <a16:creationId xmlns:a16="http://schemas.microsoft.com/office/drawing/2014/main" id="{7CAB78D4-1C21-C84C-B806-92647BB6EB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8100" y="3263265"/>
              <a:ext cx="0" cy="4498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 sz="1000" dirty="0"/>
            </a:p>
          </p:txBody>
        </p:sp>
        <p:sp>
          <p:nvSpPr>
            <p:cNvPr id="16" name="Line 22">
              <a:extLst>
                <a:ext uri="{FF2B5EF4-FFF2-40B4-BE49-F238E27FC236}">
                  <a16:creationId xmlns:a16="http://schemas.microsoft.com/office/drawing/2014/main" id="{4C9470B5-6358-1740-A5B8-E0437316C6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725" y="2133600"/>
              <a:ext cx="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 sz="1000" dirty="0"/>
            </a:p>
          </p:txBody>
        </p:sp>
        <p:sp>
          <p:nvSpPr>
            <p:cNvPr id="17" name="Line 23">
              <a:extLst>
                <a:ext uri="{FF2B5EF4-FFF2-40B4-BE49-F238E27FC236}">
                  <a16:creationId xmlns:a16="http://schemas.microsoft.com/office/drawing/2014/main" id="{03081391-B9C3-BB42-8D63-1E8069878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725" y="2122487"/>
              <a:ext cx="2879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 sz="1000" dirty="0"/>
            </a:p>
          </p:txBody>
        </p:sp>
        <p:sp>
          <p:nvSpPr>
            <p:cNvPr id="18" name="Line 24">
              <a:extLst>
                <a:ext uri="{FF2B5EF4-FFF2-40B4-BE49-F238E27FC236}">
                  <a16:creationId xmlns:a16="http://schemas.microsoft.com/office/drawing/2014/main" id="{CE3A6C27-48F0-F844-9D32-2E7327F848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8100" y="3713163"/>
              <a:ext cx="27368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 sz="1000" dirty="0"/>
            </a:p>
          </p:txBody>
        </p:sp>
        <p:sp>
          <p:nvSpPr>
            <p:cNvPr id="19" name="Line 25">
              <a:extLst>
                <a:ext uri="{FF2B5EF4-FFF2-40B4-BE49-F238E27FC236}">
                  <a16:creationId xmlns:a16="http://schemas.microsoft.com/office/drawing/2014/main" id="{79E539E2-D633-A94E-A067-0BFD69A6D6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84950" y="3497263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 sz="1000" dirty="0"/>
            </a:p>
          </p:txBody>
        </p:sp>
        <p:sp>
          <p:nvSpPr>
            <p:cNvPr id="20" name="Text Box 26">
              <a:extLst>
                <a:ext uri="{FF2B5EF4-FFF2-40B4-BE49-F238E27FC236}">
                  <a16:creationId xmlns:a16="http://schemas.microsoft.com/office/drawing/2014/main" id="{68EB1C0C-EC0F-714C-9B2F-4AC1100AA4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5662" y="4319587"/>
              <a:ext cx="1487687" cy="396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/>
              <a:r>
                <a:rPr lang="en-US" altLang="zh-TW" sz="1000" b="1" i="0" dirty="0">
                  <a:solidFill>
                    <a:srgbClr val="0432FF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SQL</a:t>
              </a:r>
              <a:r>
                <a:rPr lang="en-US" altLang="zh-TW" sz="1000" b="1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</a:t>
              </a:r>
              <a:r>
                <a:rPr lang="en-US" altLang="zh-TW" sz="1000" i="0" dirty="0">
                  <a:latin typeface="Arial" charset="0"/>
                  <a:cs typeface="PMingLiU" charset="0"/>
                </a:rPr>
                <a:t>script file</a:t>
              </a:r>
            </a:p>
          </p:txBody>
        </p:sp>
        <p:sp>
          <p:nvSpPr>
            <p:cNvPr id="21" name="Text Box 27">
              <a:extLst>
                <a:ext uri="{FF2B5EF4-FFF2-40B4-BE49-F238E27FC236}">
                  <a16:creationId xmlns:a16="http://schemas.microsoft.com/office/drawing/2014/main" id="{58620840-EE02-384F-A9F8-5D6415372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4736" y="2632075"/>
              <a:ext cx="923503" cy="796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/>
              <a:r>
                <a:rPr lang="en-US" altLang="zh-TW" sz="1000" b="1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Oracle </a:t>
              </a:r>
            </a:p>
            <a:p>
              <a:pPr algn="ctr" eaLnBrk="1" hangingPunct="1"/>
              <a:r>
                <a:rPr lang="en-US" altLang="zh-TW" sz="1000" b="1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Database</a:t>
              </a:r>
              <a:br>
                <a:rPr lang="en-US" altLang="zh-TW" sz="1000" i="0" dirty="0">
                  <a:latin typeface="Arial" charset="0"/>
                  <a:cs typeface="PMingLiU" charset="0"/>
                </a:rPr>
              </a:br>
              <a:r>
                <a:rPr lang="en-US" altLang="zh-TW" sz="1000" i="0" dirty="0">
                  <a:latin typeface="Arial" charset="0"/>
                  <a:cs typeface="PMingLiU" charset="0"/>
                </a:rPr>
                <a:t>server</a:t>
              </a:r>
            </a:p>
          </p:txBody>
        </p:sp>
        <p:sp>
          <p:nvSpPr>
            <p:cNvPr id="22" name="Text Box 28">
              <a:extLst>
                <a:ext uri="{FF2B5EF4-FFF2-40B4-BE49-F238E27FC236}">
                  <a16:creationId xmlns:a16="http://schemas.microsoft.com/office/drawing/2014/main" id="{0B923343-1759-454F-BCC9-10DEDECCB4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6368" y="2133600"/>
              <a:ext cx="1513336" cy="355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/>
              <a:r>
                <a:rPr lang="en-US" altLang="zh-TW" sz="1000" b="1" i="0" dirty="0">
                  <a:solidFill>
                    <a:srgbClr val="0432FF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SQL</a:t>
              </a:r>
              <a:r>
                <a:rPr lang="en-US" altLang="zh-TW" sz="1000" i="0" dirty="0">
                  <a:latin typeface="Arial" charset="0"/>
                  <a:cs typeface="PMingLiU" charset="0"/>
                </a:rPr>
                <a:t> statements</a:t>
              </a:r>
            </a:p>
          </p:txBody>
        </p:sp>
        <p:sp>
          <p:nvSpPr>
            <p:cNvPr id="23" name="Text Box 29">
              <a:extLst>
                <a:ext uri="{FF2B5EF4-FFF2-40B4-BE49-F238E27FC236}">
                  <a16:creationId xmlns:a16="http://schemas.microsoft.com/office/drawing/2014/main" id="{E730EA10-39D5-3541-8EE9-1EF9698665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5492" y="3352800"/>
              <a:ext cx="1348091" cy="355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/>
              <a:r>
                <a:rPr lang="en-US" altLang="zh-TW" sz="1000" i="0" dirty="0">
                  <a:latin typeface="Arial" charset="0"/>
                  <a:cs typeface="PMingLiU" charset="0"/>
                </a:rPr>
                <a:t>Query results</a:t>
              </a:r>
            </a:p>
          </p:txBody>
        </p:sp>
        <p:cxnSp>
          <p:nvCxnSpPr>
            <p:cNvPr id="24" name="Shape 27">
              <a:extLst>
                <a:ext uri="{FF2B5EF4-FFF2-40B4-BE49-F238E27FC236}">
                  <a16:creationId xmlns:a16="http://schemas.microsoft.com/office/drawing/2014/main" id="{2B6A75DA-8746-0847-8462-1DDFA03CEAF2}"/>
                </a:ext>
              </a:extLst>
            </p:cNvPr>
            <p:cNvCxnSpPr/>
            <p:nvPr/>
          </p:nvCxnSpPr>
          <p:spPr>
            <a:xfrm flipV="1">
              <a:off x="2908448" y="3263265"/>
              <a:ext cx="374639" cy="1280160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hape 29">
              <a:extLst>
                <a:ext uri="{FF2B5EF4-FFF2-40B4-BE49-F238E27FC236}">
                  <a16:creationId xmlns:a16="http://schemas.microsoft.com/office/drawing/2014/main" id="{3C54771D-A15F-9541-ACD7-BFEF230297B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594228" y="3263265"/>
              <a:ext cx="571484" cy="1280160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 Box 26">
              <a:extLst>
                <a:ext uri="{FF2B5EF4-FFF2-40B4-BE49-F238E27FC236}">
                  <a16:creationId xmlns:a16="http://schemas.microsoft.com/office/drawing/2014/main" id="{475D7434-16D1-5F45-9378-758DFCC45A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5900" y="4501280"/>
              <a:ext cx="1435102" cy="57599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/>
              <a:r>
                <a:rPr lang="en-US" altLang="zh-TW" sz="1000" b="1" i="0" dirty="0">
                  <a:solidFill>
                    <a:srgbClr val="0432FF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SQL</a:t>
              </a:r>
              <a:r>
                <a:rPr lang="en-US" altLang="zh-TW" sz="1000" i="0" dirty="0">
                  <a:latin typeface="Arial" charset="0"/>
                  <a:cs typeface="PMingLiU" charset="0"/>
                </a:rPr>
                <a:t> </a:t>
              </a:r>
              <a:br>
                <a:rPr lang="en-US" altLang="zh-TW" sz="1000" i="0" dirty="0">
                  <a:latin typeface="Arial" charset="0"/>
                  <a:cs typeface="PMingLiU" charset="0"/>
                </a:rPr>
              </a:br>
              <a:r>
                <a:rPr lang="en-US" altLang="zh-TW" sz="1000" i="0" dirty="0">
                  <a:latin typeface="Arial" charset="0"/>
                  <a:cs typeface="PMingLiU" charset="0"/>
                </a:rPr>
                <a:t>statements</a:t>
              </a:r>
            </a:p>
          </p:txBody>
        </p:sp>
        <p:pic>
          <p:nvPicPr>
            <p:cNvPr id="27" name="Picture 3" descr="royalty-free-typing-clipart-illustration-6070tn.jpg">
              <a:extLst>
                <a:ext uri="{FF2B5EF4-FFF2-40B4-BE49-F238E27FC236}">
                  <a16:creationId xmlns:a16="http://schemas.microsoft.com/office/drawing/2014/main" id="{F05C1ACF-1746-F84C-8A55-215BB72D6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7705" y="4267200"/>
              <a:ext cx="1107895" cy="562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0802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1A978BC3-9D9E-F846-B612-FC6F5BF51A5A}" type="slidenum">
              <a:rPr lang="en-US" i="0" smtClean="0"/>
              <a:pPr>
                <a:defRPr/>
              </a:pPr>
              <a:t>6</a:t>
            </a:fld>
            <a:endParaRPr lang="en-US" i="0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432FF"/>
                </a:solidFill>
                <a:latin typeface="Arial Narrow" panose="020B0606020202030204" pitchFamily="34" charset="0"/>
              </a:rPr>
              <a:t>Oracle </a:t>
            </a:r>
            <a:r>
              <a:rPr lang="en-US" b="1" dirty="0">
                <a:solidFill>
                  <a:srgbClr val="0432FF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SQL Developer</a:t>
            </a:r>
            <a:r>
              <a:rPr lang="en-US" dirty="0"/>
              <a:t> provides a desktop-like interface to the </a:t>
            </a:r>
            <a:r>
              <a:rPr lang="en-US" b="1" dirty="0">
                <a:solidFill>
                  <a:srgbClr val="0432FF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SQL*Plus</a:t>
            </a:r>
            <a:r>
              <a:rPr lang="en-US" dirty="0"/>
              <a:t> client allowing users to: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browse, create, edit, and delete tables;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run </a:t>
            </a:r>
            <a:r>
              <a:rPr lang="en-US" b="1" dirty="0">
                <a:solidFill>
                  <a:srgbClr val="0432FF"/>
                </a:solidFill>
                <a:latin typeface="Arial Narrow" panose="020B0606020202030204" pitchFamily="34" charset="0"/>
              </a:rPr>
              <a:t>SQL</a:t>
            </a:r>
            <a:r>
              <a:rPr lang="en-US" dirty="0"/>
              <a:t> statements and scripts;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edit and debug </a:t>
            </a:r>
            <a:r>
              <a:rPr lang="en-US" b="1" dirty="0">
                <a:solidFill>
                  <a:srgbClr val="0432FF"/>
                </a:solidFill>
                <a:latin typeface="Arial Narrow" panose="020B0606020202030204" pitchFamily="34" charset="0"/>
              </a:rPr>
              <a:t>PL/SQL</a:t>
            </a:r>
            <a:r>
              <a:rPr lang="en-US" dirty="0"/>
              <a:t> code;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manipulate and export data;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view and create reports.</a:t>
            </a:r>
          </a:p>
          <a:p>
            <a:r>
              <a:rPr lang="en-US" b="1" dirty="0">
                <a:solidFill>
                  <a:srgbClr val="C00000"/>
                </a:solidFill>
                <a:ea typeface="MS PGothic" charset="0"/>
              </a:rPr>
              <a:t>Reminder:</a:t>
            </a:r>
            <a:r>
              <a:rPr lang="en-US" dirty="0">
                <a:ea typeface="MS PGothic" charset="0"/>
              </a:rPr>
              <a:t> Download </a:t>
            </a:r>
            <a:r>
              <a:rPr lang="en-US" b="1" dirty="0">
                <a:solidFill>
                  <a:srgbClr val="0432FF"/>
                </a:solidFill>
                <a:latin typeface="Arial Narrow" panose="020B0606020202030204" pitchFamily="34" charset="0"/>
              </a:rPr>
              <a:t>Oracle </a:t>
            </a:r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SQL Developer</a:t>
            </a:r>
            <a:r>
              <a:rPr lang="en-US" dirty="0">
                <a:ea typeface="MS PGothic" charset="0"/>
              </a:rPr>
              <a:t> from</a:t>
            </a:r>
          </a:p>
          <a:p>
            <a:pPr marL="454025" indent="0">
              <a:spcBef>
                <a:spcPts val="1200"/>
              </a:spcBef>
              <a:buNone/>
            </a:pPr>
            <a:r>
              <a:rPr lang="en-US" sz="1600" dirty="0">
                <a:ea typeface="MS PGothic" charset="0"/>
                <a:hlinkClick r:id="rId2"/>
              </a:rPr>
              <a:t>https://www.oracle.com/tools/downloads/sqldev-downloads.html</a:t>
            </a:r>
            <a:endParaRPr lang="en-US" sz="1600" dirty="0">
              <a:ea typeface="MS PGothic" charset="0"/>
            </a:endParaRPr>
          </a:p>
          <a:p>
            <a:pPr lvl="1"/>
            <a:r>
              <a:rPr lang="en-US" dirty="0">
                <a:ea typeface="MS PGothic" charset="0"/>
              </a:rPr>
              <a:t>Requires registration/login; Windows, Mac, Linux available. Latest version is 20.2 (requires JDK 8 or 11).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Oracle SQL Developer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1A978BC3-9D9E-F846-B612-FC6F5BF51A5A}" type="slidenum">
              <a:rPr lang="en-US" i="0" smtClean="0"/>
              <a:pPr>
                <a:defRPr/>
              </a:pPr>
              <a:t>7</a:t>
            </a:fld>
            <a:endParaRPr lang="en-US" i="0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040"/>
            <a:ext cx="8229600" cy="846386"/>
          </a:xfrm>
        </p:spPr>
        <p:txBody>
          <a:bodyPr>
            <a:spAutoFit/>
          </a:bodyPr>
          <a:lstStyle/>
          <a:p>
            <a:pPr eaLnBrk="1" hangingPunct="1">
              <a:buFont typeface="+mj-lt"/>
              <a:buAutoNum type="arabicPeriod"/>
              <a:defRPr/>
            </a:pPr>
            <a:r>
              <a:rPr lang="en-US" dirty="0">
                <a:ea typeface="MS PGothic" charset="0"/>
              </a:rPr>
              <a:t>Run the program “</a:t>
            </a:r>
            <a:r>
              <a:rPr lang="en-US" dirty="0">
                <a:solidFill>
                  <a:srgbClr val="0432FF"/>
                </a:solidFill>
                <a:ea typeface="MS PGothic" charset="0"/>
              </a:rPr>
              <a:t>sqldeveloper</a:t>
            </a:r>
            <a:r>
              <a:rPr lang="en-US" dirty="0">
                <a:ea typeface="MS PGothic" charset="0"/>
              </a:rPr>
              <a:t>”</a:t>
            </a:r>
            <a:r>
              <a:rPr lang="en-US" altLang="ja-JP" dirty="0">
                <a:solidFill>
                  <a:srgbClr val="000000"/>
                </a:solidFill>
                <a:ea typeface="MS PGothic" charset="0"/>
              </a:rPr>
              <a:t>.</a:t>
            </a:r>
          </a:p>
          <a:p>
            <a:pPr marL="455613" indent="0" eaLnBrk="1" hangingPunct="1">
              <a:spcBef>
                <a:spcPts val="600"/>
              </a:spcBef>
              <a:buFont typeface="Wingdings" charset="0"/>
              <a:buNone/>
              <a:defRPr/>
            </a:pPr>
            <a:r>
              <a:rPr lang="en-US" altLang="ja-JP" sz="2000" dirty="0">
                <a:solidFill>
                  <a:srgbClr val="000000"/>
                </a:solidFill>
                <a:ea typeface="MS PGothic" charset="0"/>
              </a:rPr>
              <a:t>In Lab 4, search for the app </a:t>
            </a:r>
            <a:r>
              <a:rPr lang="en-US" altLang="ja-JP" sz="2000" dirty="0">
                <a:ea typeface="MS PGothic" charset="0"/>
              </a:rPr>
              <a:t>“</a:t>
            </a:r>
            <a:r>
              <a:rPr lang="en-US" altLang="ja-JP" sz="2000" dirty="0">
                <a:solidFill>
                  <a:srgbClr val="0432FF"/>
                </a:solidFill>
                <a:ea typeface="MS PGothic" charset="0"/>
              </a:rPr>
              <a:t>sql</a:t>
            </a:r>
            <a:r>
              <a:rPr lang="en-US" altLang="ja-JP" sz="2000" dirty="0">
                <a:ea typeface="MS PGothic" charset="0"/>
              </a:rPr>
              <a:t>”</a:t>
            </a:r>
            <a:r>
              <a:rPr lang="en-US" altLang="ja-JP" sz="2000" dirty="0">
                <a:solidFill>
                  <a:srgbClr val="000000"/>
                </a:solidFill>
                <a:ea typeface="MS PGothic" charset="0"/>
              </a:rPr>
              <a:t> and double click it.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</a:t>
            </a:r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Oracle Database</a:t>
            </a:r>
            <a:r>
              <a:rPr lang="en-US" dirty="0"/>
              <a:t> Using </a:t>
            </a:r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Oracle SQL Developer</a:t>
            </a:r>
            <a:r>
              <a:rPr lang="en-US" dirty="0"/>
              <a:t> (1)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D58BDB-164D-9C4D-BA72-5C4D55097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626" y="2468880"/>
            <a:ext cx="6352675" cy="3291840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A1247F5F-D1DB-0F46-8755-181D6F987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909250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57200" indent="-45720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o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914400" indent="-457200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371600" indent="-4572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o"/>
              <a:defRPr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736725" indent="-36512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11363" indent="-27305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1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5613" lvl="1" indent="0" eaLnBrk="1" hangingPunct="1">
              <a:buFont typeface="Wingdings" charset="0"/>
              <a:buNone/>
              <a:defRPr/>
            </a:pPr>
            <a:r>
              <a:rPr lang="en-US" b="1" i="0" kern="0" dirty="0">
                <a:solidFill>
                  <a:srgbClr val="0432FF"/>
                </a:solidFill>
                <a:latin typeface="Arial Narrow" panose="020B0606020202030204" pitchFamily="34" charset="0"/>
              </a:rPr>
              <a:t>Oracle </a:t>
            </a:r>
            <a:r>
              <a:rPr lang="en-US" b="1" i="0" kern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SQL Developer</a:t>
            </a:r>
            <a:r>
              <a:rPr lang="en-US" i="0" kern="0" dirty="0"/>
              <a:t> opens in the </a:t>
            </a:r>
            <a:r>
              <a:rPr lang="en-US" i="0" kern="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Start Page</a:t>
            </a:r>
            <a:r>
              <a:rPr lang="en-US" i="0" kern="0" dirty="0">
                <a:solidFill>
                  <a:srgbClr val="0000CC"/>
                </a:solidFill>
              </a:rPr>
              <a:t> </a:t>
            </a:r>
            <a:r>
              <a:rPr lang="en-US" i="0" kern="0" dirty="0"/>
              <a:t>shown above.</a:t>
            </a:r>
          </a:p>
        </p:txBody>
      </p:sp>
    </p:spTree>
    <p:extLst>
      <p:ext uri="{BB962C8B-B14F-4D97-AF65-F5344CB8AC3E}">
        <p14:creationId xmlns:p14="http://schemas.microsoft.com/office/powerpoint/2010/main" val="4011517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1A978BC3-9D9E-F846-B612-FC6F5BF51A5A}" type="slidenum">
              <a:rPr lang="en-US" i="0" smtClean="0"/>
              <a:pPr>
                <a:defRPr/>
              </a:pPr>
              <a:t>8</a:t>
            </a:fld>
            <a:endParaRPr lang="en-US" i="0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040"/>
            <a:ext cx="8229600" cy="830997"/>
          </a:xfrm>
        </p:spPr>
        <p:txBody>
          <a:bodyPr>
            <a:spAutoFit/>
          </a:bodyPr>
          <a:lstStyle/>
          <a:p>
            <a:pPr eaLnBrk="1" hangingPunct="1">
              <a:buFont typeface="+mj-lt"/>
              <a:buAutoNum type="arabicPeriod" startAt="2"/>
              <a:defRPr/>
            </a:pPr>
            <a:r>
              <a:rPr lang="en-US" dirty="0">
                <a:ea typeface="MS PGothic" charset="0"/>
              </a:rPr>
              <a:t>Select the green “</a:t>
            </a:r>
            <a:r>
              <a:rPr lang="en-US" b="1" dirty="0">
                <a:solidFill>
                  <a:srgbClr val="008000"/>
                </a:solidFill>
                <a:ea typeface="MS PGothic" charset="0"/>
              </a:rPr>
              <a:t>+</a:t>
            </a:r>
            <a:r>
              <a:rPr lang="en-US" dirty="0">
                <a:ea typeface="MS PGothic" charset="0"/>
              </a:rPr>
              <a:t>” symbol in the </a:t>
            </a:r>
            <a:r>
              <a:rPr lang="en-US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Connections</a:t>
            </a:r>
            <a:r>
              <a:rPr lang="en-US" dirty="0">
                <a:ea typeface="MS PGothic" charset="0"/>
              </a:rPr>
              <a:t> navigator (left-side) pane.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</a:t>
            </a:r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Oracle Database</a:t>
            </a:r>
            <a:r>
              <a:rPr lang="en-US" dirty="0"/>
              <a:t> Using </a:t>
            </a:r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Oracle SQL Developer</a:t>
            </a:r>
            <a:r>
              <a:rPr lang="en-US" dirty="0"/>
              <a:t> (2)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26BF606-9A0C-3944-808A-815C9EB43C66}"/>
              </a:ext>
            </a:extLst>
          </p:cNvPr>
          <p:cNvGrpSpPr/>
          <p:nvPr/>
        </p:nvGrpSpPr>
        <p:grpSpPr>
          <a:xfrm>
            <a:off x="647700" y="2468880"/>
            <a:ext cx="7848601" cy="3291840"/>
            <a:chOff x="457199" y="3017520"/>
            <a:chExt cx="7848601" cy="329184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55E23B9-FB45-1F48-A555-0CDB55242A2A}"/>
                </a:ext>
              </a:extLst>
            </p:cNvPr>
            <p:cNvGrpSpPr/>
            <p:nvPr/>
          </p:nvGrpSpPr>
          <p:grpSpPr>
            <a:xfrm>
              <a:off x="1926046" y="3017520"/>
              <a:ext cx="6379754" cy="3291840"/>
              <a:chOff x="1368584" y="3017520"/>
              <a:chExt cx="6379754" cy="329184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5663" y="3017520"/>
                <a:ext cx="6352675" cy="3291840"/>
              </a:xfrm>
              <a:prstGeom prst="rect">
                <a:avLst/>
              </a:prstGeom>
            </p:spPr>
          </p:pic>
          <p:sp>
            <p:nvSpPr>
              <p:cNvPr id="3" name="Oval 2"/>
              <p:cNvSpPr/>
              <p:nvPr/>
            </p:nvSpPr>
            <p:spPr bwMode="auto">
              <a:xfrm>
                <a:off x="1368584" y="3143241"/>
                <a:ext cx="229437" cy="229437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  <a:ea typeface="ＭＳ Ｐゴシック" charset="0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DF86FF-F485-A842-B31F-72EE0D38EEE8}"/>
                </a:ext>
              </a:extLst>
            </p:cNvPr>
            <p:cNvSpPr txBox="1"/>
            <p:nvPr/>
          </p:nvSpPr>
          <p:spPr>
            <a:xfrm>
              <a:off x="457199" y="3048000"/>
              <a:ext cx="10668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i="0" dirty="0">
                  <a:solidFill>
                    <a:srgbClr val="C00000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New Connection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AC93C39-C2D7-F04C-9BF1-085F93729FE3}"/>
                </a:ext>
              </a:extLst>
            </p:cNvPr>
            <p:cNvCxnSpPr>
              <a:cxnSpLocks/>
              <a:stCxn id="7" idx="3"/>
              <a:endCxn id="3" idx="2"/>
            </p:cNvCxnSpPr>
            <p:nvPr/>
          </p:nvCxnSpPr>
          <p:spPr bwMode="auto">
            <a:xfrm flipV="1">
              <a:off x="1524000" y="3257960"/>
              <a:ext cx="402046" cy="824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" name="Rectangle 3">
            <a:extLst>
              <a:ext uri="{FF2B5EF4-FFF2-40B4-BE49-F238E27FC236}">
                <a16:creationId xmlns:a16="http://schemas.microsoft.com/office/drawing/2014/main" id="{156AC4E5-B25D-DA43-93AF-23DDE4DA2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730240"/>
            <a:ext cx="8229600" cy="67056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o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914400" indent="-457200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371600" indent="-4572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o"/>
              <a:defRPr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736725" indent="-36512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11363" indent="-27305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1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 eaLnBrk="1" hangingPunct="1">
              <a:spcBef>
                <a:spcPts val="600"/>
              </a:spcBef>
              <a:buFont typeface="Wingdings" charset="0"/>
              <a:buNone/>
              <a:defRPr/>
            </a:pPr>
            <a:r>
              <a:rPr lang="en-US" i="0" kern="0" dirty="0">
                <a:ea typeface="MS PGothic" charset="0"/>
              </a:rPr>
              <a:t>The </a:t>
            </a:r>
            <a:r>
              <a:rPr lang="en-US" i="0" kern="0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New / Select Database Connection</a:t>
            </a:r>
            <a:r>
              <a:rPr lang="en-US" i="0" kern="0" dirty="0">
                <a:ea typeface="MS PGothic" charset="0"/>
              </a:rPr>
              <a:t> dialog appears as shown on the next slide.</a:t>
            </a:r>
          </a:p>
        </p:txBody>
      </p:sp>
    </p:spTree>
    <p:extLst>
      <p:ext uri="{BB962C8B-B14F-4D97-AF65-F5344CB8AC3E}">
        <p14:creationId xmlns:p14="http://schemas.microsoft.com/office/powerpoint/2010/main" val="3606789139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5341</TotalTime>
  <Words>2088</Words>
  <Application>Microsoft Macintosh PowerPoint</Application>
  <PresentationFormat>全屏显示(4:3)</PresentationFormat>
  <Paragraphs>191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Arial</vt:lpstr>
      <vt:lpstr>Arial Narrow</vt:lpstr>
      <vt:lpstr>Verdana</vt:lpstr>
      <vt:lpstr>Wingdings</vt:lpstr>
      <vt:lpstr>Profile</vt:lpstr>
      <vt:lpstr>COMP 3311  Database Management Systems</vt:lpstr>
      <vt:lpstr>Lab Topics</vt:lpstr>
      <vt:lpstr>Why Oracle Database?</vt:lpstr>
      <vt:lpstr>Oracle Database</vt:lpstr>
      <vt:lpstr>The Oracle Client/Server Model</vt:lpstr>
      <vt:lpstr>SQL*Plus</vt:lpstr>
      <vt:lpstr>Oracle SQL Developer</vt:lpstr>
      <vt:lpstr>Connecting To Oracle Database Using Oracle SQL Developer (1)</vt:lpstr>
      <vt:lpstr>Connecting To Oracle Database Using Oracle SQL Developer (2)</vt:lpstr>
      <vt:lpstr>Connecting To Oracle Database Using Oracle SQL Developer (3)</vt:lpstr>
      <vt:lpstr>Connecting To Oracle Database Using Oracle SQL Developer (4)</vt:lpstr>
      <vt:lpstr>Connecting To Oracle Database Using Oracle SQL Developer (5)</vt:lpstr>
      <vt:lpstr>SQL Worksheet</vt:lpstr>
      <vt:lpstr>SQL Worksheet Toolbar</vt:lpstr>
      <vt:lpstr>Opening And Executing A Script File</vt:lpstr>
      <vt:lpstr>Example Script File</vt:lpstr>
      <vt:lpstr>Script Output Tab</vt:lpstr>
      <vt:lpstr>Creating A Script File</vt:lpstr>
      <vt:lpstr>Displaying The Structure Of A Table (1)</vt:lpstr>
      <vt:lpstr>Displaying The Structure Of A Table (2)</vt:lpstr>
      <vt:lpstr>Displaying The Contents Of A Table</vt:lpstr>
      <vt:lpstr>Query Result Tab</vt:lpstr>
      <vt:lpstr>Change Oracle Database Password</vt:lpstr>
      <vt:lpstr>Install Oracle Database Express Edition (XE)</vt:lpstr>
      <vt:lpstr>Connect To Oracle Database Express Edition (XE) As DBA Using SQL Developer</vt:lpstr>
      <vt:lpstr>Create User</vt:lpstr>
    </vt:vector>
  </TitlesOfParts>
  <Company>HKUST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lamngok</dc:creator>
  <cp:lastModifiedBy>WANG Yubo</cp:lastModifiedBy>
  <cp:revision>648</cp:revision>
  <cp:lastPrinted>2019-09-11T09:39:26Z</cp:lastPrinted>
  <dcterms:created xsi:type="dcterms:W3CDTF">2010-02-04T06:50:26Z</dcterms:created>
  <dcterms:modified xsi:type="dcterms:W3CDTF">2022-02-20T10:32:37Z</dcterms:modified>
</cp:coreProperties>
</file>