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31"/>
  </p:notesMasterIdLst>
  <p:sldIdLst>
    <p:sldId id="256" r:id="rId2"/>
    <p:sldId id="257" r:id="rId3"/>
    <p:sldId id="317" r:id="rId4"/>
    <p:sldId id="306" r:id="rId5"/>
    <p:sldId id="304" r:id="rId6"/>
    <p:sldId id="288" r:id="rId7"/>
    <p:sldId id="318" r:id="rId8"/>
    <p:sldId id="260" r:id="rId9"/>
    <p:sldId id="262" r:id="rId10"/>
    <p:sldId id="265" r:id="rId11"/>
    <p:sldId id="259" r:id="rId12"/>
    <p:sldId id="284" r:id="rId13"/>
    <p:sldId id="307" r:id="rId14"/>
    <p:sldId id="308" r:id="rId15"/>
    <p:sldId id="287" r:id="rId16"/>
    <p:sldId id="309" r:id="rId17"/>
    <p:sldId id="283" r:id="rId18"/>
    <p:sldId id="310" r:id="rId19"/>
    <p:sldId id="296" r:id="rId20"/>
    <p:sldId id="311" r:id="rId21"/>
    <p:sldId id="300" r:id="rId22"/>
    <p:sldId id="270" r:id="rId23"/>
    <p:sldId id="312" r:id="rId24"/>
    <p:sldId id="314" r:id="rId25"/>
    <p:sldId id="315" r:id="rId26"/>
    <p:sldId id="316" r:id="rId27"/>
    <p:sldId id="303" r:id="rId28"/>
    <p:sldId id="293" r:id="rId29"/>
    <p:sldId id="305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309"/>
    <a:srgbClr val="FF9300"/>
    <a:srgbClr val="FF7C00"/>
    <a:srgbClr val="0432FF"/>
    <a:srgbClr val="A1B600"/>
    <a:srgbClr val="93A606"/>
    <a:srgbClr val="FBFFDD"/>
    <a:srgbClr val="0000FF"/>
    <a:srgbClr val="008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47"/>
    <p:restoredTop sz="99681" autoAdjust="0"/>
  </p:normalViewPr>
  <p:slideViewPr>
    <p:cSldViewPr>
      <p:cViewPr varScale="1">
        <p:scale>
          <a:sx n="124" d="100"/>
          <a:sy n="124" d="100"/>
        </p:scale>
        <p:origin x="12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ubo" userId="a8e56840-a027-457c-a96f-f7c2fe349785" providerId="ADAL" clId="{F4ED98DE-EF24-E944-AF82-7BF8CB4E1397}"/>
    <pc:docChg chg="delSld modSld">
      <pc:chgData name="WANG Yubo" userId="a8e56840-a027-457c-a96f-f7c2fe349785" providerId="ADAL" clId="{F4ED98DE-EF24-E944-AF82-7BF8CB4E1397}" dt="2022-02-27T12:15:24.353" v="2" actId="2696"/>
      <pc:docMkLst>
        <pc:docMk/>
      </pc:docMkLst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56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57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59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60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62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65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70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83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84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87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88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0" sldId="293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2560169634" sldId="296"/>
        </pc:sldMkLst>
      </pc:sldChg>
      <pc:sldChg chg="del mod modShow">
        <pc:chgData name="WANG Yubo" userId="a8e56840-a027-457c-a96f-f7c2fe349785" providerId="ADAL" clId="{F4ED98DE-EF24-E944-AF82-7BF8CB4E1397}" dt="2022-02-27T12:15:24.353" v="2" actId="2696"/>
        <pc:sldMkLst>
          <pc:docMk/>
          <pc:sldMk cId="1560574728" sldId="299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287184691" sldId="300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253586276" sldId="303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807154788" sldId="304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2750241610" sldId="305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305121567" sldId="306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1550565916" sldId="307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1974337928" sldId="308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2150298219" sldId="309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352552228" sldId="310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4160366224" sldId="311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013039969" sldId="312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985741063" sldId="314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461151960" sldId="315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4006994731" sldId="316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2006382196" sldId="317"/>
        </pc:sldMkLst>
      </pc:sldChg>
      <pc:sldChg chg="mod modShow">
        <pc:chgData name="WANG Yubo" userId="a8e56840-a027-457c-a96f-f7c2fe349785" providerId="ADAL" clId="{F4ED98DE-EF24-E944-AF82-7BF8CB4E1397}" dt="2022-02-27T12:14:19.876" v="1" actId="729"/>
        <pc:sldMkLst>
          <pc:docMk/>
          <pc:sldMk cId="332570088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fld id="{167C166A-82E0-8941-BE59-5753E1CB0E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5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EF3EE7A-131F-C64F-82C0-0CA85BBAD9D2}" type="slidenum">
              <a:rPr lang="en-US" i="0">
                <a:latin typeface="Arial" charset="0"/>
              </a:rPr>
              <a:pPr/>
              <a:t>0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457200" y="2393950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36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>
            <a:lvl1pPr marL="0" indent="0" algn="ctr">
              <a:buFont typeface="Wingdings" charset="0"/>
              <a:buNone/>
              <a:defRPr sz="36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28A4945-CE6F-7C4E-BC2D-C5404C76186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6146AA-0788-9448-83D7-6585690CD7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/>
            </a:lvl1pPr>
          </a:lstStyle>
          <a:p>
            <a:endParaRPr lang="en-US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3C8DA2A4-2F7D-E04B-8F72-5FB4DBE7539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7360" indent="-36576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680" indent="-27432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lvis.com/blog/2018/09/28/regular-expressions-sql-examples" TargetMode="External"/><Relationship Id="rId2" Type="http://schemas.openxmlformats.org/officeDocument/2006/relationships/hyperlink" Target="https://docs.oracle.com/cd/B12037_01/server.101/b10759/ap_posix001.htm#i6908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gextester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600" u="sng" dirty="0">
                <a:solidFill>
                  <a:srgbClr val="0000FF"/>
                </a:solidFill>
                <a:ea typeface="+mn-ea"/>
                <a:cs typeface="+mn-cs"/>
              </a:rPr>
              <a:t>Lab 3</a:t>
            </a:r>
          </a:p>
          <a:p>
            <a:pPr algn="ctr" eaLnBrk="1" hangingPunct="1">
              <a:defRPr/>
            </a:pPr>
            <a:r>
              <a:rPr lang="en-US" sz="3600" dirty="0">
                <a:ea typeface="+mn-ea"/>
                <a:cs typeface="+mn-cs"/>
              </a:rPr>
              <a:t>Basic SQL Statements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00FF"/>
                </a:solidFill>
                <a:cs typeface="ＭＳ Ｐゴシック" charset="0"/>
              </a:rPr>
              <a:t>COMP 3311 </a:t>
            </a:r>
            <a:br>
              <a:rPr lang="en-US" sz="3600" b="1" dirty="0">
                <a:solidFill>
                  <a:srgbClr val="0000FF"/>
                </a:solidFill>
                <a:cs typeface="ＭＳ Ｐゴシック" charset="0"/>
              </a:rPr>
            </a:br>
            <a:r>
              <a:rPr lang="en-US" sz="3600" b="1" dirty="0">
                <a:solidFill>
                  <a:srgbClr val="0000FF"/>
                </a:solidFill>
                <a:cs typeface="ＭＳ Ｐゴシック" charset="0"/>
              </a:rPr>
              <a:t>Database Management Systems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645E1A-AD82-F24A-90A6-A4C5AE707741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9062407-24D6-7443-BFD0-E535807FAB5D}" type="slidenum">
              <a:rPr lang="en-US" i="0"/>
              <a:pPr/>
              <a:t>9</a:t>
            </a:fld>
            <a:endParaRPr lang="en-US" i="0" dirty="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Example Concatenation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865126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Concatenation can make a query result more comprehensible.</a:t>
            </a:r>
          </a:p>
          <a:p>
            <a:pPr marL="1097280" indent="-18446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lastName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'('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studentId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')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'from the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departmentId || </a:t>
            </a:r>
            <a:br>
              <a:rPr lang="en-US" sz="1800" dirty="0">
                <a:latin typeface="Arial Narrow"/>
                <a:ea typeface="MS PGothic" charset="0"/>
                <a:cs typeface="Arial Narrow"/>
              </a:rPr>
            </a:b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department has CGA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CGA 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'.'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His/Her email is '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|| email ||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'@connect.ust.hk.'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lab3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EEE8D-387A-DC42-AAE2-6C25D247B89C}"/>
              </a:ext>
            </a:extLst>
          </p:cNvPr>
          <p:cNvSpPr/>
          <p:nvPr/>
        </p:nvSpPr>
        <p:spPr>
          <a:xfrm>
            <a:off x="2926080" y="2981503"/>
            <a:ext cx="577914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LAB3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Potter(13455789) from the COMP Department has CGA 2.76. His/Her email is cspotter@connect.ust.hk.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Vinci(15456789) from the COMP Department has CGA 2.72. His/Her email is csdavinci@connect.ust.hk.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Greenleaf(13556789) from the MATH Department has CGA 3.36. His/Her email is magreenleaf@connect.ust.hk.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 Grande(13456789) from the COMP Department has CGA 2.82. His/Her email is csgrande@connect.ust.hk.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 Callas(15678989) from the COMP Department has CGA 2.73. His/Her email is cscallas@connect.ust.hk.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 Einstein(15678901) from the COMP Department has CGA 2.56. His/Her email is cseinstein@connect.ust.hk.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 Redford(16789012) from the MATH Department has CGA 2.57. His/Her email is maredford@connect.ust.hk.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 Caesar(14567890) from the ELEC Department has CGA 1.9. His/Her email is eecaesar@connect.ust.hk.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 Lazy(99987654) from the COMP Department has CGA . His/Her email is cslazy@connect.ust.hk.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 Wayne(26184624) from the ELEC Department has CGA 2.47. His/Her email is eewayne@connect.ust.hk.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 Trump(26184444) from the BUS Department has CGA 1.49. His/Her email is bstrump@connect.ust.hk.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 Buffet(26186666) from the BUS Department has CGA 3.42. His/Her email is bsbuffet@connect.ust.hk.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 Bueller(66666666) from the BUS Department has CGA 1.64. His/Her email is bsbueller@connect.ust.hk.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 Jobs(15000655) from the COMP Department has CGA 3.45. His/Her email is csjobs@connect.ust.hk.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 Gates(15085942) from the COMP Department has CGA 3.4. His/Her email is csgates@connect.ust.hk.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 Newton(28834512) from the MATH Department has CGA 2.98. His/Her email is manewton@connect.ust.hk.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 Turing(28918856) from the MATH Department has CGA 3.56. His/Her email is maturing@connect.ust.hk.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 Tesla(29873381) from the ELEC Department has CGA 3.37. His/Her email is eetesla@connect.ust.hk.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 Clarke(13782973) from the ELEC Department has CGA 3.15. His/Her email is eeclarke@connect.ust.hk.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 Musk(18792018) from the BUS Department has CGA 3.25. His/Her email is bsmusk@connect.ust.hk.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3A7BCD6-1D1E-3145-8DB7-3C9E8830D64D}" type="slidenum">
              <a:rPr lang="en-US" i="0"/>
              <a:pPr/>
              <a:t>10</a:t>
            </a:fld>
            <a:endParaRPr lang="en-US" i="0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Incorporating Arithmetic 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311128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Arithmetic operators like * , / , + , - can be included in a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dirty="0">
                <a:latin typeface="Verdana" charset="0"/>
                <a:ea typeface="MS PGothic" charset="0"/>
              </a:rPr>
              <a:t> statement.</a:t>
            </a:r>
          </a:p>
          <a:p>
            <a:pPr marL="4572000" indent="-3657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cga+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72000" indent="-3657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73C7FD-8E99-104C-98A2-33BED460CB96}"/>
              </a:ext>
            </a:extLst>
          </p:cNvPr>
          <p:cNvSpPr/>
          <p:nvPr/>
        </p:nvSpPr>
        <p:spPr>
          <a:xfrm>
            <a:off x="1463040" y="2811228"/>
            <a:ext cx="1680588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687388" indent="-687388">
              <a:tabLst>
                <a:tab pos="11382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CGA	CGA+2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2.76	4.76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2.72	4.72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3.36	5.36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Grande	2.82	4.82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Callas	2.73	4.73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Einstein	2.56	4.56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Redford	2.57	4.57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Caesar	1.9	3.9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Lazy	(null)	(null)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Wayne	2.47	4.47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Trump	1.49	3.49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Buffet	3.42	5.42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Bueller	1.64	3.64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Jobs	3.45	5.45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Gates	3.4	5.4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Newton	2.98	4.98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Turing	3.56	5.56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Tesla	3.37	5.37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Clarke	3.15	5.15</a:t>
            </a:r>
          </a:p>
          <a:p>
            <a:pPr marL="11113" indent="-11113">
              <a:tabLst>
                <a:tab pos="912813" algn="r"/>
                <a:tab pos="1482725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Musk	3.25	5.25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3E668-FE9C-5B44-B495-BA6AEFC56796}"/>
              </a:ext>
            </a:extLst>
          </p:cNvPr>
          <p:cNvSpPr/>
          <p:nvPr/>
        </p:nvSpPr>
        <p:spPr>
          <a:xfrm>
            <a:off x="5120640" y="2811228"/>
            <a:ext cx="1648528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687388" indent="-687388">
              <a:tabLst>
                <a:tab pos="11382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CGA	CGA/2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2.76	1.38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2.72	1.36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3.36	1.68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Grande	2.82	1.41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Callas	2.73	1.365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Einstein	2.56	1.28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Redford	2.57	1.285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Caesar	1.9	0.95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Lazy	(null)	(null)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Wayne	2.47	1.235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Trump	1.49	0.745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Buffet	3.42	1.71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Bueller	1.64	0.82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Jobs	3.45	1.725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Gates	3.4	1.7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Newton	2.98	1.49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Turing	3.56	1.78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Tesla	3.37	1.685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Clarke	3.15	1.575</a:t>
            </a:r>
          </a:p>
          <a:p>
            <a:pPr marL="11113" indent="-11113">
              <a:tabLst>
                <a:tab pos="912813" algn="r"/>
                <a:tab pos="1423988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Musk	3.25	1.625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A647E-4E59-0B48-90FE-322A85FD8EBE}"/>
              </a:ext>
            </a:extLst>
          </p:cNvPr>
          <p:cNvSpPr txBox="1"/>
          <p:nvPr/>
        </p:nvSpPr>
        <p:spPr>
          <a:xfrm>
            <a:off x="7010400" y="2811228"/>
            <a:ext cx="167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CC0000"/>
                </a:solidFill>
              </a:rPr>
              <a:t>Note:</a:t>
            </a:r>
            <a:r>
              <a:rPr lang="en-US" sz="1200" b="1" i="0" dirty="0">
                <a:solidFill>
                  <a:srgbClr val="0000FF"/>
                </a:solidFill>
              </a:rPr>
              <a:t> </a:t>
            </a:r>
            <a:r>
              <a:rPr lang="en-US" sz="1200" i="0" dirty="0">
                <a:solidFill>
                  <a:srgbClr val="0000FF"/>
                </a:solidFill>
              </a:rPr>
              <a:t>cga/2.0 will return the same result as cga/2 in SQL, this is different from some higher-level languages like C</a:t>
            </a:r>
            <a:r>
              <a:rPr lang="en-US" sz="1200" i="0" baseline="30000" dirty="0">
                <a:solidFill>
                  <a:srgbClr val="0000FF"/>
                </a:solidFill>
              </a:rPr>
              <a:t>++</a:t>
            </a:r>
            <a:r>
              <a:rPr lang="en-US" sz="1200" i="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D13CC-3EB7-984E-B5F3-8D86A16DC3A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572B346-3ACF-2648-A11E-4EF0241C25AE}" type="slidenum">
              <a:rPr lang="en-US" i="0"/>
              <a:pPr/>
              <a:t>11</a:t>
            </a:fld>
            <a:endParaRPr lang="en-US" i="0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Clause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where</a:t>
            </a:r>
            <a:r>
              <a:rPr lang="en-US" dirty="0">
                <a:latin typeface="Verdana" charset="0"/>
                <a:ea typeface="MS PGothic" charset="0"/>
              </a:rPr>
              <a:t> clause restricts the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select</a:t>
            </a:r>
            <a:r>
              <a:rPr lang="en-US" dirty="0">
                <a:latin typeface="Verdana" charset="0"/>
                <a:ea typeface="MS PGothic" charset="0"/>
              </a:rPr>
              <a:t> statement so that only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specified rows</a:t>
            </a:r>
            <a:r>
              <a:rPr lang="en-US" dirty="0">
                <a:latin typeface="Verdana" charset="0"/>
                <a:ea typeface="MS PGothic" charset="0"/>
              </a:rPr>
              <a:t> from a table are retrieved.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457200" lvl="2" indent="0" eaLnBrk="1" hangingPunct="1">
              <a:spcBef>
                <a:spcPts val="5400"/>
              </a:spcBef>
              <a:buNone/>
            </a:pPr>
            <a:r>
              <a:rPr lang="en-US" dirty="0">
                <a:latin typeface="Verdana" charset="0"/>
                <a:ea typeface="MS PGothic" charset="0"/>
              </a:rPr>
              <a:t>The string </a:t>
            </a:r>
            <a:r>
              <a:rPr lang="en-US" dirty="0">
                <a:solidFill>
                  <a:srgbClr val="FF0000"/>
                </a:solidFill>
                <a:latin typeface="Verdana" charset="0"/>
                <a:ea typeface="MS PGothic" charset="0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Verdana" charset="0"/>
                <a:ea typeface="MS PGothic" charset="0"/>
              </a:rPr>
              <a:t>COMP</a:t>
            </a:r>
            <a:r>
              <a:rPr lang="en-US" dirty="0">
                <a:solidFill>
                  <a:srgbClr val="FF0000"/>
                </a:solidFill>
                <a:latin typeface="Verdana" charset="0"/>
                <a:ea typeface="MS PGothic" charset="0"/>
              </a:rPr>
              <a:t>'</a:t>
            </a:r>
            <a:r>
              <a:rPr lang="en-US" altLang="ja-JP" dirty="0">
                <a:latin typeface="Verdana" charset="0"/>
                <a:ea typeface="MS PGothic" charset="0"/>
              </a:rPr>
              <a:t> in the condition clause is </a:t>
            </a:r>
            <a:r>
              <a:rPr lang="en-US" altLang="ja-JP" dirty="0">
                <a:solidFill>
                  <a:schemeClr val="accent2"/>
                </a:solidFill>
                <a:latin typeface="Verdana" charset="0"/>
                <a:ea typeface="MS PGothic" charset="0"/>
              </a:rPr>
              <a:t>case </a:t>
            </a:r>
            <a:r>
              <a:rPr lang="en-US" dirty="0">
                <a:solidFill>
                  <a:schemeClr val="accent2"/>
                </a:solidFill>
                <a:latin typeface="Verdana" charset="0"/>
                <a:ea typeface="MS PGothic" charset="0"/>
              </a:rPr>
              <a:t>sensitive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WHERE</a:t>
            </a:r>
            <a:r>
              <a:rPr lang="en-US" dirty="0">
                <a:latin typeface="Verdana" charset="0"/>
                <a:ea typeface="MS PGothic" charset="0"/>
              </a:rPr>
              <a:t> clause comparison operators:</a:t>
            </a:r>
          </a:p>
          <a:p>
            <a:pPr marL="1096963" lvl="1" indent="-458788" eaLnBrk="1" hangingPunct="1">
              <a:spcBef>
                <a:spcPts val="600"/>
              </a:spcBef>
              <a:buNone/>
              <a:tabLst>
                <a:tab pos="3646488" algn="l"/>
                <a:tab pos="4106863" algn="l"/>
                <a:tab pos="6159500" algn="l"/>
                <a:tab pos="6619875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=</a:t>
            </a:r>
            <a:r>
              <a:rPr lang="en-US" dirty="0">
                <a:latin typeface="Verdana" charset="0"/>
                <a:ea typeface="MS PGothic" charset="0"/>
              </a:rPr>
              <a:t>	equal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&gt;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greater than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&lt;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less than</a:t>
            </a:r>
            <a:endParaRPr lang="en-US" dirty="0">
              <a:solidFill>
                <a:srgbClr val="0000FF"/>
              </a:solidFill>
              <a:latin typeface="Verdana" charset="0"/>
              <a:ea typeface="MS PGothic" charset="0"/>
            </a:endParaRPr>
          </a:p>
          <a:p>
            <a:pPr marL="1096963" lvl="1" indent="-458788" eaLnBrk="1" hangingPunct="1">
              <a:spcBef>
                <a:spcPts val="0"/>
              </a:spcBef>
              <a:buNone/>
              <a:tabLst>
                <a:tab pos="3646488" algn="l"/>
                <a:tab pos="4106863" algn="l"/>
                <a:tab pos="6159500" algn="l"/>
                <a:tab pos="6619875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&gt;=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greater or equal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&lt;=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	less or equal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&lt;&gt;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	</a:t>
            </a:r>
            <a:r>
              <a:rPr lang="en-US" dirty="0">
                <a:ea typeface="MS PGothic" charset="0"/>
                <a:cs typeface="Arial Narrow"/>
              </a:rPr>
              <a:t>not equal</a:t>
            </a:r>
            <a:endParaRPr lang="en-US" dirty="0">
              <a:latin typeface="Verdana" charset="0"/>
              <a:ea typeface="MS PGothic" charset="0"/>
            </a:endParaRPr>
          </a:p>
          <a:p>
            <a:pPr marL="458788" indent="0" eaLnBrk="1" hangingPunct="1">
              <a:spcBef>
                <a:spcPts val="1800"/>
              </a:spcBef>
              <a:buNone/>
              <a:tabLst>
                <a:tab pos="2281238" algn="l"/>
                <a:tab pos="2741613" algn="l"/>
                <a:tab pos="5019675" algn="l"/>
              </a:tabLst>
            </a:pPr>
            <a:r>
              <a:rPr lang="en-US" sz="20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Examples:</a:t>
            </a:r>
            <a:r>
              <a:rPr lang="en-US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*	select *</a:t>
            </a:r>
          </a:p>
          <a:p>
            <a:pPr marL="5029200" lvl="1" indent="-273843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5029200" lvl="1" indent="-273843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cga&lt;&gt;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cga&lt;=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1.9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D4546-561A-E741-A855-9F2E24B32241}"/>
              </a:ext>
            </a:extLst>
          </p:cNvPr>
          <p:cNvSpPr/>
          <p:nvPr/>
        </p:nvSpPr>
        <p:spPr>
          <a:xfrm>
            <a:off x="1463040" y="3048554"/>
            <a:ext cx="2800767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1137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11137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9CAE0-A4AF-234A-8D97-F6D3B314D0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135-3251-7B49-A900-024FBE7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Condition Operators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8A5A-98E6-FC43-97F7-6D779DEB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Range of values: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between</a:t>
            </a:r>
            <a:r>
              <a:rPr lang="en-US" dirty="0">
                <a:latin typeface="Verdana" charset="0"/>
                <a:ea typeface="MS PGothic" charset="0"/>
              </a:rPr>
              <a:t> /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between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between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2.8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460375" indent="-460375" eaLnBrk="1" hangingPunct="1">
              <a:spcBef>
                <a:spcPts val="7200"/>
              </a:spcBef>
            </a:pP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Set membership: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</a:t>
            </a:r>
            <a:r>
              <a:rPr lang="en-US" dirty="0">
                <a:latin typeface="Verdana" charset="0"/>
                <a:ea typeface="MS PGothic" charset="0"/>
              </a:rPr>
              <a:t> /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in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uk-UA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6CF4-7D0E-E14C-8769-43554C1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8BCD7-D496-9046-91AE-B397C33537AB}"/>
              </a:ext>
            </a:extLst>
          </p:cNvPr>
          <p:cNvSpPr/>
          <p:nvPr/>
        </p:nvSpPr>
        <p:spPr>
          <a:xfrm>
            <a:off x="1463040" y="2743200"/>
            <a:ext cx="2885726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664FA-0186-584F-B837-D9A1AE0EDBF1}"/>
              </a:ext>
            </a:extLst>
          </p:cNvPr>
          <p:cNvSpPr/>
          <p:nvPr/>
        </p:nvSpPr>
        <p:spPr>
          <a:xfrm>
            <a:off x="1463040" y="4800600"/>
            <a:ext cx="28568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79450" algn="l"/>
                <a:tab pos="1371600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D001C-6C2B-844F-BF4E-6CCB388C6E7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155056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D135-3251-7B49-A900-024FBE75F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503920" cy="914400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Condition Operators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8A5A-98E6-FC43-97F7-6D779DEB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ea typeface="MS PGothic" charset="0"/>
                <a:cs typeface="Arial Narrow"/>
              </a:rPr>
              <a:t>Null value: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is null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is null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1737360" lvl="1" indent="-822960" eaLnBrk="1" hangingPunct="1">
              <a:spcBef>
                <a:spcPts val="5400"/>
              </a:spcBef>
              <a:buNone/>
            </a:pPr>
            <a:r>
              <a:rPr 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latin typeface="Verdana" charset="0"/>
                <a:ea typeface="MS PGothic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Cannot use 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6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600" dirty="0">
                <a:latin typeface="Arial Narrow"/>
                <a:ea typeface="MS PGothic" charset="0"/>
                <a:cs typeface="Arial Narrow"/>
              </a:rPr>
              <a:t>cga=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null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. This is </a:t>
            </a:r>
            <a:r>
              <a:rPr lang="en-US" sz="1600" dirty="0">
                <a:solidFill>
                  <a:srgbClr val="FF0000"/>
                </a:solidFill>
                <a:latin typeface="Verdana" charset="0"/>
                <a:ea typeface="MS PGothic" charset="0"/>
              </a:rPr>
              <a:t>illegal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in SQL as null values are treated in a special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6CF4-7D0E-E14C-8769-43554C1E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EADBB-2D4A-2F48-AB19-10C7BAFA97DF}"/>
              </a:ext>
            </a:extLst>
          </p:cNvPr>
          <p:cNvSpPr/>
          <p:nvPr/>
        </p:nvSpPr>
        <p:spPr>
          <a:xfrm>
            <a:off x="1463040" y="2753360"/>
            <a:ext cx="2856872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1038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1038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 (null)	COMP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0753D-0A17-A646-BE59-350C1B1604A9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197433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2CB1360-1333-9545-8688-52EC523F1740}" type="slidenum">
              <a:rPr lang="en-US" i="0"/>
              <a:pPr/>
              <a:t>14</a:t>
            </a:fld>
            <a:endParaRPr lang="en-US" i="0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Clause — Boolean Operators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18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	select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altLang="ja-JP" sz="1800" dirty="0">
              <a:latin typeface="Arial Narrow"/>
              <a:ea typeface="MS PGothic" charset="0"/>
              <a:cs typeface="Arial Narrow"/>
            </a:endParaRPr>
          </a:p>
          <a:p>
            <a:pPr marL="460375" indent="-460375" eaLnBrk="1" hangingPunct="1">
              <a:spcBef>
                <a:spcPts val="84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	select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not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81B38A-02AF-4149-B945-0925073998D9}"/>
              </a:ext>
            </a:extLst>
          </p:cNvPr>
          <p:cNvSpPr/>
          <p:nvPr/>
        </p:nvSpPr>
        <p:spPr>
          <a:xfrm>
            <a:off x="1920240" y="2413000"/>
            <a:ext cx="2856872" cy="707886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1E21F-8048-E449-86C3-5ECB9577430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767DE-5B67-364E-913F-BC530F005FC9}"/>
              </a:ext>
            </a:extLst>
          </p:cNvPr>
          <p:cNvSpPr/>
          <p:nvPr/>
        </p:nvSpPr>
        <p:spPr>
          <a:xfrm>
            <a:off x="1920240" y="4267200"/>
            <a:ext cx="2856872" cy="2092881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1.49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1.64	BUS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9600"/>
              </a:spcBef>
              <a:tabLst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	select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uk-UA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  <a:endParaRPr lang="en-US" altLang="ja-JP" sz="18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A66A26-5EC0-9648-A457-032DCD1F2E5C}"/>
              </a:ext>
            </a:extLst>
          </p:cNvPr>
          <p:cNvSpPr/>
          <p:nvPr/>
        </p:nvSpPr>
        <p:spPr>
          <a:xfrm>
            <a:off x="1920240" y="2413000"/>
            <a:ext cx="2856872" cy="178510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2CB1360-1333-9545-8688-52EC523F1740}" type="slidenum">
              <a:rPr lang="en-US" i="0"/>
              <a:pPr/>
              <a:t>15</a:t>
            </a:fld>
            <a:endParaRPr lang="en-US" i="0" dirty="0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 </a:t>
            </a:r>
            <a:r>
              <a:rPr lang="en-US" dirty="0">
                <a:ea typeface="+mj-ea"/>
                <a:cs typeface="+mj-cs"/>
              </a:rPr>
              <a:t>Clause — Boolean Operators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5DAE7-1838-5148-B966-DFFD09A6E5BF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215029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83F4B0F-32DD-494B-AD45-75901BFEAC5E}" type="slidenum">
              <a:rPr lang="en-US" i="0"/>
              <a:pPr/>
              <a:t>16</a:t>
            </a:fld>
            <a:endParaRPr lang="en-US" i="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</a:t>
            </a:r>
            <a:br>
              <a:rPr lang="en-US" dirty="0"/>
            </a:br>
            <a:r>
              <a:rPr lang="en-US" dirty="0"/>
              <a:t>Boolean Operator</a:t>
            </a:r>
            <a:r>
              <a:rPr lang="en-US" dirty="0">
                <a:ea typeface="+mj-ea"/>
                <a:cs typeface="+mj-cs"/>
              </a:rPr>
              <a:t> Precedence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and</a:t>
            </a:r>
            <a:r>
              <a:rPr lang="en-US" dirty="0">
                <a:latin typeface="Verdana" charset="0"/>
                <a:ea typeface="MS PGothic" charset="0"/>
              </a:rPr>
              <a:t> operator has higher precedence than the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or</a:t>
            </a:r>
            <a:r>
              <a:rPr lang="en-US" dirty="0">
                <a:latin typeface="Verdana" charset="0"/>
                <a:ea typeface="MS PGothic" charset="0"/>
              </a:rPr>
              <a:t> operator.</a:t>
            </a: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Select students from the COMP department </a:t>
            </a:r>
            <a:r>
              <a:rPr lang="en-US" i="1" dirty="0">
                <a:solidFill>
                  <a:srgbClr val="0000FF"/>
                </a:solidFill>
                <a:latin typeface="Verdana" charset="0"/>
                <a:ea typeface="MS PGothic" charset="0"/>
              </a:rPr>
              <a:t>plus </a:t>
            </a:r>
            <a:r>
              <a:rPr lang="en-US" dirty="0">
                <a:latin typeface="Verdana" charset="0"/>
                <a:ea typeface="MS PGothic" charset="0"/>
              </a:rPr>
              <a:t>also students from the MATH department with cga&gt;=3:</a:t>
            </a:r>
          </a:p>
          <a:p>
            <a:pPr marL="13716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altLang="ja-JP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78C7-0C0F-6140-A972-81497629E461}"/>
              </a:ext>
            </a:extLst>
          </p:cNvPr>
          <p:cNvSpPr/>
          <p:nvPr/>
        </p:nvSpPr>
        <p:spPr>
          <a:xfrm>
            <a:off x="1920240" y="3765330"/>
            <a:ext cx="2856872" cy="178510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2.76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2.72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2.73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2.56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(null)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63624-25AF-0B4A-907C-B00745DFA2B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83F4B0F-32DD-494B-AD45-75901BFEAC5E}" type="slidenum">
              <a:rPr lang="en-US" i="0"/>
              <a:pPr/>
              <a:t>17</a:t>
            </a:fld>
            <a:endParaRPr lang="en-US" i="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</a:t>
            </a:r>
            <a:br>
              <a:rPr lang="en-US" dirty="0"/>
            </a:br>
            <a:r>
              <a:rPr lang="en-US" dirty="0"/>
              <a:t>Boolean Operator</a:t>
            </a:r>
            <a:r>
              <a:rPr lang="en-US" dirty="0">
                <a:ea typeface="+mj-ea"/>
                <a:cs typeface="+mj-cs"/>
              </a:rPr>
              <a:t> Precedence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Use parenthesis to change the precedence order.</a:t>
            </a: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To select students with cga&gt;=3, from either the 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Verdana" charset="0"/>
                <a:ea typeface="MS PGothic" charset="0"/>
              </a:rPr>
              <a:t>COMP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latin typeface="Verdana" charset="0"/>
                <a:ea typeface="MS PGothic" charset="0"/>
              </a:rPr>
              <a:t> or the 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Verdana" charset="0"/>
                <a:ea typeface="MS PGothic" charset="0"/>
              </a:rPr>
              <a:t>MATH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latin typeface="Verdana" charset="0"/>
                <a:ea typeface="MS PGothic" charset="0"/>
              </a:rPr>
              <a:t> departments, add parentheses.</a:t>
            </a:r>
          </a:p>
          <a:p>
            <a:pPr marL="13716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MATH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cga&gt;=</a:t>
            </a:r>
            <a:r>
              <a:rPr lang="en-US" altLang="ja-JP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2674A-8B72-DA4A-9C05-EA095D6DCB19}"/>
              </a:ext>
            </a:extLst>
          </p:cNvPr>
          <p:cNvSpPr/>
          <p:nvPr/>
        </p:nvSpPr>
        <p:spPr>
          <a:xfrm>
            <a:off x="1920240" y="3481626"/>
            <a:ext cx="2856872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EE459-4D9E-A34F-AD17-30CA1A9DA9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35255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2314480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dirty="0">
                <a:ea typeface="MS PGothic" charset="0"/>
                <a:cs typeface="Arial Narrow"/>
              </a:rPr>
              <a:t> (for matching patterns)</a:t>
            </a:r>
          </a:p>
          <a:p>
            <a:pPr marL="460375" lvl="2" indent="0" eaLnBrk="1" hangingPunct="1"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%</a:t>
            </a:r>
            <a:r>
              <a:rPr lang="en-US" dirty="0">
                <a:latin typeface="Verdana" charset="0"/>
                <a:ea typeface="MS PGothic" charset="0"/>
              </a:rPr>
              <a:t> can match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zero or more</a:t>
            </a:r>
            <a:r>
              <a:rPr lang="en-US" dirty="0">
                <a:latin typeface="Verdana" charset="0"/>
                <a:ea typeface="MS PGothic" charset="0"/>
              </a:rPr>
              <a:t> characters.</a:t>
            </a:r>
          </a:p>
          <a:p>
            <a:pPr marL="917575" lvl="1" indent="0" eaLnBrk="1" hangingPunct="1">
              <a:spcBef>
                <a:spcPts val="600"/>
              </a:spcBef>
              <a:buNone/>
            </a:pPr>
            <a:r>
              <a:rPr lang="en-US" altLang="ja-JP" sz="1800" dirty="0">
                <a:ea typeface="MS PGothic" charset="0"/>
                <a:cs typeface="Arial Narrow"/>
              </a:rPr>
              <a:t>Find students whose first name contains a “</a:t>
            </a:r>
            <a:r>
              <a:rPr lang="en-US" altLang="ja-JP" sz="1800" dirty="0">
                <a:solidFill>
                  <a:srgbClr val="FF0000"/>
                </a:solidFill>
                <a:ea typeface="MS PGothic" charset="0"/>
                <a:cs typeface="Arial Narrow"/>
              </a:rPr>
              <a:t>a</a:t>
            </a:r>
            <a:r>
              <a:rPr lang="en-US" altLang="ja-JP" sz="1800" dirty="0">
                <a:ea typeface="MS PGothic" charset="0"/>
                <a:cs typeface="Arial Narrow"/>
              </a:rPr>
              <a:t>” </a:t>
            </a:r>
            <a:r>
              <a:rPr lang="en-US" altLang="ja-JP" sz="1800" u="sng" dirty="0">
                <a:ea typeface="MS PGothic" charset="0"/>
                <a:cs typeface="Arial Narrow"/>
              </a:rPr>
              <a:t>anywhere</a:t>
            </a:r>
            <a:r>
              <a:rPr lang="en-US" altLang="ja-JP" sz="1800" dirty="0">
                <a:ea typeface="MS PGothic" charset="0"/>
                <a:cs typeface="Arial Narrow"/>
              </a:rPr>
              <a:t> in the name.</a:t>
            </a:r>
          </a:p>
          <a:p>
            <a:pPr marL="1374775"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%a%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F3235-6210-2D4A-B9E3-1F0B28807033}"/>
              </a:ext>
            </a:extLst>
          </p:cNvPr>
          <p:cNvSpPr txBox="1"/>
          <p:nvPr/>
        </p:nvSpPr>
        <p:spPr>
          <a:xfrm>
            <a:off x="5581392" y="286204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</a:rPr>
              <a:t>Students whose first name starts with “A”.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FBA06-14C1-EB44-B8F8-9CF37BC51258}"/>
              </a:ext>
            </a:extLst>
          </p:cNvPr>
          <p:cNvSpPr txBox="1"/>
          <p:nvPr/>
        </p:nvSpPr>
        <p:spPr>
          <a:xfrm>
            <a:off x="5219184" y="2603827"/>
            <a:ext cx="3467616" cy="1249573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</a:rPr>
              <a:t>What is the query result?</a:t>
            </a:r>
          </a:p>
          <a:p>
            <a:pPr marL="182880" lvl="1" eaLnBrk="1" hangingPunct="1">
              <a:spcBef>
                <a:spcPts val="60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*</a:t>
            </a:r>
            <a:endParaRPr lang="en-US" i="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Student</a:t>
            </a: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firstName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altLang="ja-JP" i="0" dirty="0">
                <a:solidFill>
                  <a:srgbClr val="FF0000"/>
                </a:solidFill>
                <a:latin typeface="Arial Narrow"/>
                <a:cs typeface="Arial Narrow"/>
              </a:rPr>
              <a:t>A%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i="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6EEAE7-FAAA-AE46-BF0A-F72D4F74E700}"/>
              </a:ext>
            </a:extLst>
          </p:cNvPr>
          <p:cNvSpPr/>
          <p:nvPr/>
        </p:nvSpPr>
        <p:spPr>
          <a:xfrm>
            <a:off x="1922780" y="3833750"/>
            <a:ext cx="5841664" cy="707886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18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</a:t>
            </a:r>
            <a:r>
              <a:rPr lang="en-US" dirty="0">
                <a:ea typeface="+mj-ea"/>
                <a:cs typeface="+mj-cs"/>
              </a:rPr>
              <a:t>String Matching </a:t>
            </a:r>
            <a:r>
              <a:rPr lang="en-US" dirty="0"/>
              <a:t>(1)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B937E-2FC8-AC4A-9C24-5E2EE7FBB2AB}"/>
              </a:ext>
            </a:extLst>
          </p:cNvPr>
          <p:cNvSpPr/>
          <p:nvPr/>
        </p:nvSpPr>
        <p:spPr>
          <a:xfrm>
            <a:off x="1922780" y="3833750"/>
            <a:ext cx="5841664" cy="1938992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cslazy	23581357		COMP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26184444	Donald	Trump	bstrump	28255057	1.49	BUS 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26186666	Warren	Buffet	bsbuffet	28266027	3.42	BUS 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28834512	Isaac	Newton	manewton	22861987	2.98	MATH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29873381	Nikola	Tesla	eetesla	25671983	3.37	ELEC	2017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39E8-6122-4F47-A294-ECBF9FB71E58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25601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3" grpId="1" animBg="1"/>
      <p:bldP spid="11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E014B9F-43B1-CE41-BFCC-01CD5F85347B}" type="slidenum">
              <a:rPr lang="en-US" i="0"/>
              <a:pPr/>
              <a:t>1</a:t>
            </a:fld>
            <a:endParaRPr lang="en-US" i="0" dirty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Lab 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select-from-where</a:t>
            </a:r>
            <a:r>
              <a:rPr lang="en-US" dirty="0">
                <a:latin typeface="Verdana" charset="0"/>
                <a:ea typeface="MS PGothic" charset="0"/>
              </a:rPr>
              <a:t> SQL clauses.</a:t>
            </a:r>
          </a:p>
          <a:p>
            <a:pPr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order by</a:t>
            </a:r>
            <a:r>
              <a:rPr lang="en-US" dirty="0">
                <a:latin typeface="Verdana" charset="0"/>
                <a:ea typeface="MS PGothic" charset="0"/>
              </a:rPr>
              <a:t> clause.</a:t>
            </a:r>
          </a:p>
          <a:p>
            <a:pPr eaLnBrk="1" hangingPunct="1"/>
            <a:r>
              <a:rPr lang="en-US" dirty="0">
                <a:latin typeface="Verdana" charset="0"/>
                <a:ea typeface="MS PGothic" charset="0"/>
              </a:rPr>
              <a:t>Simple </a:t>
            </a:r>
            <a:r>
              <a:rPr lang="en-US" dirty="0">
                <a:solidFill>
                  <a:srgbClr val="0432FF"/>
                </a:solidFill>
                <a:latin typeface="Verdana" charset="0"/>
                <a:ea typeface="MS PGothic" charset="0"/>
              </a:rPr>
              <a:t>join</a:t>
            </a:r>
            <a:r>
              <a:rPr lang="en-US" dirty="0">
                <a:latin typeface="Verdana" charset="0"/>
                <a:ea typeface="MS PGothic" charset="0"/>
              </a:rPr>
              <a:t> operations.</a:t>
            </a:r>
          </a:p>
          <a:p>
            <a:pPr marL="457200" lvl="1" indent="0" eaLnBrk="1" hangingPunct="1">
              <a:spcBef>
                <a:spcPts val="2400"/>
              </a:spcBef>
              <a:buNone/>
            </a:pP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To see the result of the example queries in these lab notes, run them in </a:t>
            </a:r>
            <a:r>
              <a:rPr lang="en-US" b="1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SQL Developer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 against the database created by the Lab3DB.sql script file.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2314480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dirty="0">
                <a:ea typeface="MS PGothic" charset="0"/>
                <a:cs typeface="Arial Narrow"/>
              </a:rPr>
              <a:t> (for matching patterns)</a:t>
            </a:r>
          </a:p>
          <a:p>
            <a:pPr marL="460375" lvl="2" indent="0" eaLnBrk="1" hangingPunct="1">
              <a:spcBef>
                <a:spcPts val="120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_</a:t>
            </a:r>
            <a:r>
              <a:rPr lang="en-US" dirty="0">
                <a:latin typeface="Verdana" charset="0"/>
                <a:ea typeface="MS PGothic" charset="0"/>
              </a:rPr>
              <a:t> (underscore) matches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exactly one</a:t>
            </a:r>
            <a:r>
              <a:rPr lang="en-US" dirty="0">
                <a:latin typeface="Verdana" charset="0"/>
                <a:ea typeface="MS PGothic" charset="0"/>
              </a:rPr>
              <a:t> character.</a:t>
            </a:r>
          </a:p>
          <a:p>
            <a:pPr marL="917575" lvl="1" indent="0" eaLnBrk="1" hangingPunct="1">
              <a:spcBef>
                <a:spcPts val="600"/>
              </a:spcBef>
              <a:buNone/>
            </a:pPr>
            <a:r>
              <a:rPr lang="en-US" sz="1800" dirty="0">
                <a:ea typeface="MS PGothic" charset="0"/>
                <a:cs typeface="Arial Narrow"/>
              </a:rPr>
              <a:t>Find students whose first name contains a “u” as the </a:t>
            </a:r>
            <a:r>
              <a:rPr lang="en-US" sz="1800" u="sng" dirty="0">
                <a:ea typeface="MS PGothic" charset="0"/>
                <a:cs typeface="Arial Narrow"/>
              </a:rPr>
              <a:t>second</a:t>
            </a:r>
            <a:r>
              <a:rPr lang="en-US" sz="1800" dirty="0">
                <a:ea typeface="MS PGothic" charset="0"/>
                <a:cs typeface="Arial Narrow"/>
              </a:rPr>
              <a:t> character.</a:t>
            </a:r>
          </a:p>
          <a:p>
            <a:pPr marL="1374775"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4775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like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_u%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9BD56-DAA1-BF4A-BAFF-66B8BDD09AEC}"/>
              </a:ext>
            </a:extLst>
          </p:cNvPr>
          <p:cNvSpPr/>
          <p:nvPr/>
        </p:nvSpPr>
        <p:spPr>
          <a:xfrm>
            <a:off x="1925320" y="3837801"/>
            <a:ext cx="5841664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26184624	Bruce	Wayne	eewayne	28261057	2.47	ELEC	2017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A9C374-A23C-F442-B71F-1BAD609325DB}"/>
              </a:ext>
            </a:extLst>
          </p:cNvPr>
          <p:cNvSpPr/>
          <p:nvPr/>
        </p:nvSpPr>
        <p:spPr bwMode="auto">
          <a:xfrm>
            <a:off x="1828800" y="3810000"/>
            <a:ext cx="6019800" cy="609600"/>
          </a:xfrm>
          <a:prstGeom prst="rect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42465-4BEA-DF44-93A6-7BF7375ACA11}"/>
              </a:ext>
            </a:extLst>
          </p:cNvPr>
          <p:cNvSpPr txBox="1"/>
          <p:nvPr/>
        </p:nvSpPr>
        <p:spPr>
          <a:xfrm>
            <a:off x="5581391" y="2753921"/>
            <a:ext cx="2743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C00000"/>
                </a:solidFill>
              </a:rPr>
              <a:t>First name contains at least 2 characters and at least one “u”.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B010E-B50D-634D-85E4-DD8316B39746}"/>
              </a:ext>
            </a:extLst>
          </p:cNvPr>
          <p:cNvSpPr txBox="1"/>
          <p:nvPr/>
        </p:nvSpPr>
        <p:spPr>
          <a:xfrm>
            <a:off x="5226617" y="2590800"/>
            <a:ext cx="3467616" cy="1249573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</a:rPr>
              <a:t>What is the query result?</a:t>
            </a:r>
          </a:p>
          <a:p>
            <a:pPr marL="182880" lvl="1" eaLnBrk="1" hangingPunct="1">
              <a:spcBef>
                <a:spcPts val="60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*</a:t>
            </a:r>
            <a:endParaRPr lang="en-US" i="0" dirty="0">
              <a:solidFill>
                <a:srgbClr val="0000FF"/>
              </a:solidFill>
              <a:latin typeface="Arial Narrow"/>
              <a:cs typeface="Arial Narrow"/>
            </a:endParaRP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Student</a:t>
            </a:r>
          </a:p>
          <a:p>
            <a:pPr marL="182880" lvl="1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latin typeface="Arial Narrow"/>
                <a:cs typeface="Arial Narrow"/>
              </a:rPr>
              <a:t>firstName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b="1" i="0" dirty="0">
                <a:solidFill>
                  <a:srgbClr val="0000FF"/>
                </a:solidFill>
                <a:latin typeface="Arial Narrow"/>
                <a:cs typeface="Arial Narrow"/>
              </a:rPr>
              <a:t>like</a:t>
            </a:r>
            <a:r>
              <a:rPr lang="en-US" i="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altLang="ja-JP" i="0" dirty="0">
                <a:solidFill>
                  <a:srgbClr val="FF0000"/>
                </a:solidFill>
                <a:latin typeface="Arial Narrow"/>
                <a:cs typeface="Arial Narrow"/>
              </a:rPr>
              <a:t>%_u%</a:t>
            </a:r>
            <a:r>
              <a:rPr lang="en-US" i="0" dirty="0">
                <a:solidFill>
                  <a:srgbClr val="FF0000"/>
                </a:solidFill>
                <a:latin typeface="Arial Narrow"/>
                <a:cs typeface="Arial Narrow"/>
              </a:rPr>
              <a:t>'</a:t>
            </a:r>
            <a:r>
              <a:rPr lang="en-US" i="0" dirty="0">
                <a:latin typeface="Arial Narrow"/>
                <a:cs typeface="Arial Narrow"/>
              </a:rPr>
              <a:t>;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19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</a:t>
            </a:r>
            <a:r>
              <a:rPr lang="en-US" dirty="0">
                <a:ea typeface="+mj-ea"/>
                <a:cs typeface="+mj-cs"/>
              </a:rPr>
              <a:t>String Matching </a:t>
            </a:r>
            <a:r>
              <a:rPr lang="en-US" dirty="0"/>
              <a:t>(2)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9AD9E2-B7BA-5645-A007-FF7550A0D5F1}"/>
              </a:ext>
            </a:extLst>
          </p:cNvPr>
          <p:cNvSpPr/>
          <p:nvPr/>
        </p:nvSpPr>
        <p:spPr>
          <a:xfrm>
            <a:off x="1925320" y="3837801"/>
            <a:ext cx="5841664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8CDB5-C0C5-7148-86F0-7208528BEEAE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1603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10" grpId="0"/>
      <p:bldP spid="6" grpId="0" animBg="1"/>
      <p:bldP spid="6" grpId="1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D67FF26-3146-5446-AA6F-D79693F2822C}" type="slidenum">
              <a:rPr lang="en-US" i="0"/>
              <a:pPr/>
              <a:t>20</a:t>
            </a:fld>
            <a:endParaRPr lang="en-US" i="0" dirty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Clause — </a:t>
            </a:r>
            <a:r>
              <a:rPr lang="en-US" dirty="0">
                <a:ea typeface="+mj-ea"/>
                <a:cs typeface="+mj-cs"/>
              </a:rPr>
              <a:t>String Matching </a:t>
            </a:r>
            <a:r>
              <a:rPr lang="en-US" dirty="0"/>
              <a:t>(3)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460375" indent="-460375" eaLnBrk="1" hangingPunct="1">
              <a:spcBef>
                <a:spcPts val="1800"/>
              </a:spcBef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regexp_like </a:t>
            </a:r>
            <a:r>
              <a:rPr lang="en-US" dirty="0">
                <a:ea typeface="MS PGothic" charset="0"/>
                <a:cs typeface="Arial Narrow"/>
              </a:rPr>
              <a:t>function (for matching regular expressions) </a:t>
            </a:r>
          </a:p>
          <a:p>
            <a:pPr marL="457200" lvl="2" indent="0" eaLnBrk="1" hangingPunct="1">
              <a:buNone/>
            </a:pPr>
            <a:r>
              <a:rPr lang="en-US" dirty="0">
                <a:solidFill>
                  <a:srgbClr val="C00000"/>
                </a:solidFill>
                <a:ea typeface="MS PGothic" charset="0"/>
                <a:cs typeface="Arial Narrow"/>
              </a:rPr>
              <a:t>Syntax:</a:t>
            </a:r>
            <a:r>
              <a:rPr lang="en-US" dirty="0">
                <a:ea typeface="MS PGothic" charset="0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regexp_like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attribute-name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regular-expression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match-parameter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3201988" lvl="3" indent="-1379538" eaLnBrk="1" hangingPunct="1">
              <a:buNone/>
            </a:pPr>
            <a:r>
              <a:rPr lang="en-HK" i="1" dirty="0">
                <a:latin typeface="Arial Narrow" panose="020B0604020202020204" pitchFamily="34" charset="0"/>
                <a:cs typeface="Arial Narrow" panose="020B0604020202020204" pitchFamily="34" charset="0"/>
              </a:rPr>
              <a:t>match-parameter</a:t>
            </a:r>
            <a:r>
              <a:rPr lang="en-HK" dirty="0">
                <a:latin typeface="Arial Narrow" panose="020B0604020202020204" pitchFamily="34" charset="0"/>
                <a:cs typeface="Arial Narrow" panose="020B0604020202020204" pitchFamily="34" charset="0"/>
              </a:rPr>
              <a:t>:	</a:t>
            </a:r>
            <a:r>
              <a:rPr lang="en-HK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→ case insensitive; </a:t>
            </a:r>
            <a:r>
              <a:rPr lang="en-HK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 </a:t>
            </a:r>
            <a:r>
              <a:rPr lang="en-US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→ case sensitive.</a:t>
            </a:r>
            <a:endParaRPr lang="en-US" dirty="0">
              <a:solidFill>
                <a:srgbClr val="000000"/>
              </a:solidFill>
              <a:ea typeface="MS PGothic" charset="0"/>
              <a:cs typeface="Arial Narrow"/>
            </a:endParaRPr>
          </a:p>
          <a:p>
            <a:pPr marL="460375" lvl="2" indent="0" eaLnBrk="1" hangingPunct="1">
              <a:spcBef>
                <a:spcPts val="1800"/>
              </a:spcBef>
              <a:buNone/>
            </a:pPr>
            <a:r>
              <a:rPr lang="en-US" dirty="0">
                <a:ea typeface="MS PGothic" charset="0"/>
                <a:cs typeface="Arial Narrow" panose="020B0604020202020204" pitchFamily="34" charset="0"/>
              </a:rPr>
              <a:t>Find students with a double vowel in their last name.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regexp_like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(lastName,</a:t>
            </a:r>
            <a:r>
              <a:rPr lang="en-US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HK" sz="18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'([aeiou])\1'</a:t>
            </a:r>
            <a:r>
              <a:rPr lang="en-HK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, </a:t>
            </a:r>
            <a:r>
              <a:rPr lang="en-HK" sz="1800" dirty="0">
                <a:solidFill>
                  <a:srgbClr val="FF00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'i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);</a:t>
            </a:r>
          </a:p>
          <a:p>
            <a:pPr marL="0" indent="0" eaLnBrk="1" hangingPunct="1">
              <a:spcBef>
                <a:spcPts val="13200"/>
              </a:spcBef>
              <a:buNone/>
            </a:pP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For information on the regular expressions supported by Oracle see 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  <a:hlinkClick r:id="rId2"/>
              </a:rPr>
              <a:t>https://docs.oracle.com/cd/B12037_01/server.101/b10759/ap_posix001.htm#i690819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For examples of regular expression use in Oracle see 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  <a:hlinkClick r:id="rId3"/>
              </a:rPr>
              <a:t>https://www.salvis.com/blog/2018/09/28/regular-expressions-sql-examples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/.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For testing your regular expressions see 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  <a:hlinkClick r:id="rId4"/>
              </a:rPr>
              <a:t>https://www.regextester.com/</a:t>
            </a:r>
            <a:r>
              <a:rPr lang="en-US" sz="11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(use the PCRE option).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B2ED0-1E4D-174C-8BD6-0A9E783E16C5}"/>
              </a:ext>
            </a:extLst>
          </p:cNvPr>
          <p:cNvSpPr/>
          <p:nvPr/>
        </p:nvSpPr>
        <p:spPr>
          <a:xfrm>
            <a:off x="1463040" y="3846770"/>
            <a:ext cx="5841664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E486-54BF-F74A-9140-40CB1E592D9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28718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D7FC05-F831-794B-9490-D3F0B903C459}" type="slidenum">
              <a:rPr lang="en-US" i="0"/>
              <a:pPr/>
              <a:t>21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ORDER BY</a:t>
            </a:r>
            <a:r>
              <a:rPr lang="en-US" dirty="0">
                <a:ea typeface="+mj-ea"/>
                <a:cs typeface="+mj-cs"/>
              </a:rPr>
              <a:t> Clause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3219343"/>
          </a:xfrm>
        </p:spPr>
        <p:txBody>
          <a:bodyPr>
            <a:spAutoFit/>
          </a:bodyPr>
          <a:lstStyle/>
          <a:p>
            <a:pPr eaLnBrk="1" hangingPunct="1"/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US" dirty="0">
                <a:latin typeface="Verdana" charset="0"/>
                <a:ea typeface="MS PGothic" charset="0"/>
              </a:rPr>
              <a:t> ascending order (default)</a:t>
            </a:r>
          </a:p>
          <a:p>
            <a:pPr marL="1371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studentId, firstName, LastName, cga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'COMP'</a:t>
            </a:r>
          </a:p>
          <a:p>
            <a:pPr marL="1371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cga;</a:t>
            </a:r>
          </a:p>
          <a:p>
            <a:pPr eaLnBrk="1" hangingPunct="1"/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dirty="0">
                <a:latin typeface="Verdana" charset="0"/>
                <a:ea typeface="MS PGothic" charset="0"/>
              </a:rPr>
              <a:t> descending order</a:t>
            </a:r>
          </a:p>
          <a:p>
            <a:pPr marL="1371600" indent="-4587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studentId, firstName, LastName, cga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'COMP'</a:t>
            </a:r>
          </a:p>
          <a:p>
            <a:pPr marL="1371600" indent="-4587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cga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7BC65-6034-9C46-A99C-E9F87D832743}"/>
              </a:ext>
            </a:extLst>
          </p:cNvPr>
          <p:cNvSpPr/>
          <p:nvPr/>
        </p:nvSpPr>
        <p:spPr>
          <a:xfrm>
            <a:off x="5463914" y="1981200"/>
            <a:ext cx="24833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CGA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2.56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2.72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2.73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2.76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2.82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3.4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3.45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(null)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462-382A-9E46-97BA-CE06F5E42659}"/>
              </a:ext>
            </a:extLst>
          </p:cNvPr>
          <p:cNvSpPr/>
          <p:nvPr/>
        </p:nvSpPr>
        <p:spPr>
          <a:xfrm>
            <a:off x="5463914" y="3657600"/>
            <a:ext cx="2483372" cy="147732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CGA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(null)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3.45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3.4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2.82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2.76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2.73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2.72</a:t>
            </a:r>
          </a:p>
          <a:p>
            <a:pPr>
              <a:tabLst>
                <a:tab pos="682625" algn="l"/>
                <a:tab pos="1366838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2.56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241AF-0297-D74D-9DEF-936F215C4CFD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DD7FC05-F831-794B-9490-D3F0B903C459}" type="slidenum">
              <a:rPr lang="en-US" i="0"/>
              <a:pPr/>
              <a:t>22</a:t>
            </a:fld>
            <a:endParaRPr lang="en-US" i="0" dirty="0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ORDER BY</a:t>
            </a:r>
            <a:r>
              <a:rPr lang="en-US" dirty="0">
                <a:ea typeface="+mj-ea"/>
                <a:cs typeface="+mj-cs"/>
              </a:rPr>
              <a:t> Clause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252651"/>
          </a:xfrm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Verdana" charset="0"/>
                <a:ea typeface="MS PGothic" charset="0"/>
              </a:rPr>
              <a:t>Sort on multiple columns</a:t>
            </a:r>
          </a:p>
          <a:p>
            <a:pPr marL="1370013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cga, 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370013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</a:t>
            </a:r>
          </a:p>
          <a:p>
            <a:pPr marL="1370013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BB182-CD82-F343-BC9C-055A51882F03}"/>
              </a:ext>
            </a:extLst>
          </p:cNvPr>
          <p:cNvSpPr/>
          <p:nvPr/>
        </p:nvSpPr>
        <p:spPr>
          <a:xfrm>
            <a:off x="1463040" y="2743200"/>
            <a:ext cx="2856872" cy="3477875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	DEPARTMENTID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1.49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3.25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3.42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1.64	BUS 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Typical	Student	3.64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2.76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3.45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2.82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3.4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2.56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2.72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2.73	COMP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2.47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3.37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3.15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1.9	ELEC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3.56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2.57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2.98	MATH</a:t>
            </a:r>
          </a:p>
          <a:p>
            <a:pPr>
              <a:tabLst>
                <a:tab pos="682625" algn="l"/>
                <a:tab pos="1366838" algn="l"/>
                <a:tab pos="18256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3.36	MATH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03CE4-6411-274E-9A56-A6C85B0AFFFB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01303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E833-A6D8-7143-817A-CD2F104B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1A45-261F-A344-B0C6-76CDD109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311128"/>
          </a:xfrm>
        </p:spPr>
        <p:txBody>
          <a:bodyPr>
            <a:spAutoFit/>
          </a:bodyPr>
          <a:lstStyle/>
          <a:p>
            <a:pPr marL="460375" indent="-460375"/>
            <a:r>
              <a:rPr lang="en-GB" dirty="0"/>
              <a:t>Cartesian product combines </a:t>
            </a:r>
            <a:r>
              <a:rPr lang="en-GB" dirty="0">
                <a:solidFill>
                  <a:srgbClr val="FF0000"/>
                </a:solidFill>
              </a:rPr>
              <a:t>each row</a:t>
            </a:r>
            <a:r>
              <a:rPr lang="en-GB" dirty="0"/>
              <a:t> of one table with </a:t>
            </a:r>
            <a:r>
              <a:rPr lang="en-GB" dirty="0">
                <a:solidFill>
                  <a:srgbClr val="FF0000"/>
                </a:solidFill>
              </a:rPr>
              <a:t>every row</a:t>
            </a:r>
            <a:r>
              <a:rPr lang="en-GB" dirty="0"/>
              <a:t> of another table.</a:t>
            </a:r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Department;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17AD-ABBA-6645-9F92-35CFA41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02A7E-F28A-DE4F-B794-CC2CE0B648A8}"/>
              </a:ext>
            </a:extLst>
          </p:cNvPr>
          <p:cNvSpPr txBox="1"/>
          <p:nvPr/>
        </p:nvSpPr>
        <p:spPr>
          <a:xfrm>
            <a:off x="5867400" y="193548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C00000"/>
                </a:solidFill>
              </a:rPr>
              <a:t>Note: </a:t>
            </a:r>
            <a:r>
              <a:rPr lang="en-US" sz="1200" i="0" dirty="0">
                <a:solidFill>
                  <a:srgbClr val="0000FF"/>
                </a:solidFill>
              </a:rPr>
              <a:t>If the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</a:t>
            </a:r>
            <a:r>
              <a:rPr lang="en-US" sz="1200" i="0" dirty="0">
                <a:solidFill>
                  <a:srgbClr val="0000FF"/>
                </a:solidFill>
              </a:rPr>
              <a:t> table has 20 entries and the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</a:t>
            </a:r>
            <a:r>
              <a:rPr lang="en-US" sz="1200" i="0" dirty="0">
                <a:solidFill>
                  <a:srgbClr val="0000FF"/>
                </a:solidFill>
              </a:rPr>
              <a:t> table has 5 entries, then the query result has (20x5) 100 entries.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F4E81-0CAA-BA43-BE42-61F035578A96}"/>
              </a:ext>
            </a:extLst>
          </p:cNvPr>
          <p:cNvGrpSpPr/>
          <p:nvPr/>
        </p:nvGrpSpPr>
        <p:grpSpPr>
          <a:xfrm>
            <a:off x="529054" y="2819400"/>
            <a:ext cx="8085892" cy="3477875"/>
            <a:chOff x="990600" y="2479992"/>
            <a:chExt cx="8085892" cy="34778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475F91-0CF3-8D48-916B-432D9854FBE7}"/>
                </a:ext>
              </a:extLst>
            </p:cNvPr>
            <p:cNvSpPr/>
            <p:nvPr/>
          </p:nvSpPr>
          <p:spPr>
            <a:xfrm>
              <a:off x="990600" y="2479992"/>
              <a:ext cx="2594300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u="sng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FIRSTNAME	LASTNAME	DEPARTMENTNAME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Computer Science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Mathematics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A04A43-AAAE-FC44-B967-B1D133DA90DD}"/>
                </a:ext>
              </a:extLst>
            </p:cNvPr>
            <p:cNvSpPr/>
            <p:nvPr/>
          </p:nvSpPr>
          <p:spPr>
            <a:xfrm>
              <a:off x="3733800" y="2479992"/>
              <a:ext cx="2596896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Mathematics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Electronic Engineering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Electronic Engineering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Electronic Engineering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F46B71-D22A-E74E-B8E7-679868F6626B}"/>
                </a:ext>
              </a:extLst>
            </p:cNvPr>
            <p:cNvSpPr/>
            <p:nvPr/>
          </p:nvSpPr>
          <p:spPr>
            <a:xfrm>
              <a:off x="6479596" y="2479992"/>
              <a:ext cx="2596896" cy="3477875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.</a:t>
              </a:r>
            </a:p>
            <a:p>
              <a:pPr algn="ctr">
                <a:lnSpc>
                  <a:spcPct val="25000"/>
                </a:lnSpc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endPara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Business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Harry	Potter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Leonardo	Da Vinci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Legolas	Greenleaf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Ariana	Grande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Maria	Callas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Albert	Einstein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Robert	Redford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Julius	Caesar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Lazzy	Lazy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Bruce	Wayne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Donald	Trump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Warren	Buffet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Ferris	Bueller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Steve	Jobs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Bill	Gates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Isaac	Newton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Alan	Turing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Nikola	Tesla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Edith	Clarke	Humanities</a:t>
              </a:r>
            </a:p>
            <a:p>
              <a:pPr>
                <a:tabLst>
                  <a:tab pos="682625" algn="l"/>
                  <a:tab pos="1366838" algn="l"/>
                  <a:tab pos="2743200" algn="l"/>
                  <a:tab pos="3362325" algn="l"/>
                  <a:tab pos="3768725" algn="l"/>
                  <a:tab pos="4733925" algn="l"/>
                </a:tabLst>
              </a:pPr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Elon	Musk	Humanities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951659A-6BAC-924A-B590-9E74C53EAB67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98574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E6DE9B-C0B7-3345-815F-7BDA4ED0EF25}"/>
              </a:ext>
            </a:extLst>
          </p:cNvPr>
          <p:cNvSpPr txBox="1"/>
          <p:nvPr/>
        </p:nvSpPr>
        <p:spPr>
          <a:xfrm>
            <a:off x="5067300" y="3852893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dirty="0">
                <a:solidFill>
                  <a:srgbClr val="0432FF"/>
                </a:solidFill>
              </a:rPr>
              <a:t>20</a:t>
            </a:r>
            <a:r>
              <a:rPr lang="en-US" sz="1600" b="1" i="0" dirty="0">
                <a:solidFill>
                  <a:srgbClr val="C00000"/>
                </a:solidFill>
              </a:rPr>
              <a:t> entries, one for each student.</a:t>
            </a:r>
            <a:endParaRPr lang="en-US" sz="1600" i="0" dirty="0">
              <a:latin typeface="Arial Narrow"/>
              <a:cs typeface="Arial Narro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1EA04-0E76-FA4B-B237-414737E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(1)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2AA7-49EB-5A44-9EF1-C795C6E3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252651"/>
          </a:xfrm>
        </p:spPr>
        <p:txBody>
          <a:bodyPr>
            <a:spAutoFit/>
          </a:bodyPr>
          <a:lstStyle/>
          <a:p>
            <a:pPr marL="460375" indent="-460375"/>
            <a:r>
              <a:rPr lang="en-US" dirty="0"/>
              <a:t>Join is a </a:t>
            </a:r>
            <a:r>
              <a:rPr lang="en-US" dirty="0">
                <a:solidFill>
                  <a:srgbClr val="FF0000"/>
                </a:solidFill>
              </a:rPr>
              <a:t>Cartesian product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followed by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dirty="0"/>
              <a:t>.</a:t>
            </a:r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</a:t>
            </a: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D32-8B1B-FD41-A0EE-B1E7F9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FAF2D-C460-5049-8C3F-4ED60786555B}"/>
              </a:ext>
            </a:extLst>
          </p:cNvPr>
          <p:cNvSpPr txBox="1"/>
          <p:nvPr/>
        </p:nvSpPr>
        <p:spPr>
          <a:xfrm>
            <a:off x="6248400" y="18288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Attributes names need to be qualified with table names if they are ambiguous. For example,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is an attribute of both the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and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 tables in the above example.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906D-4A84-F147-A665-9A9FC4B95E68}"/>
              </a:ext>
            </a:extLst>
          </p:cNvPr>
          <p:cNvSpPr/>
          <p:nvPr/>
        </p:nvSpPr>
        <p:spPr>
          <a:xfrm>
            <a:off x="1005840" y="2743200"/>
            <a:ext cx="261353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DEPARTMENTNAME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Business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0753A55-0330-C24C-BB22-32C800752AEB}"/>
              </a:ext>
            </a:extLst>
          </p:cNvPr>
          <p:cNvSpPr txBox="1">
            <a:spLocks/>
          </p:cNvSpPr>
          <p:nvPr/>
        </p:nvSpPr>
        <p:spPr bwMode="auto">
          <a:xfrm>
            <a:off x="4648200" y="3471686"/>
            <a:ext cx="3124200" cy="1323439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7360" indent="-36576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680" indent="-27432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Font typeface="Wingdings" charset="0"/>
              <a:buNone/>
            </a:pPr>
            <a:r>
              <a:rPr 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If the </a:t>
            </a:r>
            <a:r>
              <a:rPr lang="en-US" sz="1600" b="1" i="0" kern="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Student</a:t>
            </a:r>
            <a:r>
              <a:rPr 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 table has </a:t>
            </a:r>
            <a:r>
              <a:rPr lang="en-US" sz="1600" b="1" i="0" kern="0" dirty="0">
                <a:solidFill>
                  <a:srgbClr val="0432FF"/>
                </a:solidFill>
                <a:latin typeface="Verdana" charset="0"/>
                <a:ea typeface="MS PGothic" charset="0"/>
              </a:rPr>
              <a:t>20</a:t>
            </a:r>
            <a:r>
              <a:rPr 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 entries and the </a:t>
            </a:r>
            <a:r>
              <a:rPr lang="en-US" sz="1600" b="1" i="0" kern="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Department</a:t>
            </a:r>
            <a:r>
              <a:rPr 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 table has </a:t>
            </a:r>
            <a:r>
              <a:rPr lang="en-US" sz="1600" b="1" i="0" kern="0" dirty="0">
                <a:solidFill>
                  <a:srgbClr val="0432FF"/>
                </a:solidFill>
                <a:latin typeface="Verdana" charset="0"/>
                <a:ea typeface="MS PGothic" charset="0"/>
              </a:rPr>
              <a:t>5</a:t>
            </a:r>
            <a:r>
              <a:rPr lang="en-US" sz="1600" b="1" i="0" kern="0" dirty="0">
                <a:solidFill>
                  <a:srgbClr val="C00000"/>
                </a:solidFill>
                <a:latin typeface="Verdana" charset="0"/>
                <a:ea typeface="MS PGothic" charset="0"/>
              </a:rPr>
              <a:t> entries, how many entries are there in the query result?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9CE08-382A-D643-B69C-62C6475EC3FF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611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build="allAtOnce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EA04-0E76-FA4B-B237-414737EF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2AA7-49EB-5A44-9EF1-C795C6E38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1003352"/>
          </a:xfrm>
        </p:spPr>
        <p:txBody>
          <a:bodyPr>
            <a:spAutoFit/>
          </a:bodyPr>
          <a:lstStyle/>
          <a:p>
            <a:pPr marL="460375" indent="-460375"/>
            <a:r>
              <a:rPr lang="en-US" dirty="0"/>
              <a:t>A join can also be specified as follows.</a:t>
            </a:r>
          </a:p>
          <a:p>
            <a:pPr marL="4556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firstName, lastName,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56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join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on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1FD32-8B1B-FD41-A0EE-B1E7F9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906D-4A84-F147-A665-9A9FC4B95E68}"/>
              </a:ext>
            </a:extLst>
          </p:cNvPr>
          <p:cNvSpPr/>
          <p:nvPr/>
        </p:nvSpPr>
        <p:spPr>
          <a:xfrm>
            <a:off x="1005840" y="2514600"/>
            <a:ext cx="2613536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DEPARTMENTNAME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	Potter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	Da Vinci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	Greenleaf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Ariana	Grande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Maria	Callas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Albert	Einstein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Robert	Redford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Julius	Caesar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Lazzy	Lazy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Bruce	Wayne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Warren	Buffet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Ferris	Bueller	Business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Steve	Jobs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Bill	Gates	Computer Science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Isaac	Newton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Alan	Turing	Mathematics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Nikola	Tesla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Edith	Clarke	Electronic Engineering</a:t>
            </a:r>
          </a:p>
          <a:p>
            <a:pPr>
              <a:tabLst>
                <a:tab pos="682625" algn="l"/>
                <a:tab pos="1366838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Elon	Musk	Business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C4CBF-1FED-DF4C-8CB2-4C66BE3D005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4006994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4254D67-5EE5-DA49-A3D6-1C31B9D9F2C5}" type="slidenum">
              <a:rPr lang="en-US" i="0"/>
              <a:pPr/>
              <a:t>26</a:t>
            </a:fld>
            <a:endParaRPr lang="en-US" i="0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Join With Conditions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2059025"/>
          </a:xfrm>
        </p:spPr>
        <p:txBody>
          <a:bodyPr>
            <a:spAutoFit/>
          </a:bodyPr>
          <a:lstStyle/>
          <a:p>
            <a:pPr marL="460375" indent="-460375" eaLnBrk="1" hangingPunct="1">
              <a:spcBef>
                <a:spcPts val="1800"/>
              </a:spcBef>
              <a:defRPr/>
            </a:pPr>
            <a:r>
              <a:rPr lang="en-US" dirty="0"/>
              <a:t>Additional conditions in the </a:t>
            </a: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</a:rPr>
              <a:t>where</a:t>
            </a:r>
            <a:r>
              <a:rPr lang="en-US" dirty="0"/>
              <a:t> clause along with a join condition further restricts the tuples selected.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Student, Department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Student.departmentId=Department.departmentId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Student.departmentId=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cga&gt;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120F2-14E9-D44E-88B2-FC3753310209}"/>
              </a:ext>
            </a:extLst>
          </p:cNvPr>
          <p:cNvSpPr/>
          <p:nvPr/>
        </p:nvSpPr>
        <p:spPr>
          <a:xfrm>
            <a:off x="375018" y="3561080"/>
            <a:ext cx="8393965" cy="1323439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	DEPARTMENTID_1	DEPARTMENTNAME	ROOMNO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csjobs	26232244	3.45	COMP	2017	COMP	Computer Science	3528</a:t>
            </a:r>
          </a:p>
          <a:p>
            <a:pPr>
              <a:tabLst>
                <a:tab pos="682625" algn="l"/>
                <a:tab pos="1366838" algn="l"/>
                <a:tab pos="2051050" algn="l"/>
                <a:tab pos="2620963" algn="l"/>
                <a:tab pos="3251200" algn="l"/>
                <a:tab pos="3595688" algn="l"/>
                <a:tab pos="4572000" algn="l"/>
                <a:tab pos="5537200" algn="l"/>
                <a:tab pos="6562725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csgates	25678679	3.4	COMP	2018	COMP	Computer Science	3528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1248-0206-5E4F-B4F6-06C7316318D5}"/>
              </a:ext>
            </a:extLst>
          </p:cNvPr>
          <p:cNvSpPr txBox="1"/>
          <p:nvPr/>
        </p:nvSpPr>
        <p:spPr>
          <a:xfrm>
            <a:off x="6553200" y="218624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The join attribute,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, repeats in the query result.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2E44A-6DB9-534D-A15B-89567F66525A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3253586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84254D67-5EE5-DA49-A3D6-1C31B9D9F2C5}" type="slidenum">
              <a:rPr lang="en-US" i="0"/>
              <a:pPr/>
              <a:t>27</a:t>
            </a:fld>
            <a:endParaRPr lang="en-US" i="0" dirty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Natural Join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3579441"/>
          </a:xfrm>
        </p:spPr>
        <p:txBody>
          <a:bodyPr>
            <a:spAutoFit/>
          </a:bodyPr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A natural join merges the rows of the tables if columns with identical names match on their values and keeps only one of the join columns.</a:t>
            </a:r>
          </a:p>
          <a:p>
            <a:pPr marL="460375" indent="-460375" eaLnBrk="1" hangingPunct="1">
              <a:spcBef>
                <a:spcPts val="1800"/>
              </a:spcBef>
            </a:pPr>
            <a:r>
              <a:rPr lang="en-US" dirty="0">
                <a:latin typeface="Verdana" charset="0"/>
                <a:ea typeface="MS PGothic" charset="0"/>
              </a:rPr>
              <a:t>For the tables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Student </a:t>
            </a:r>
            <a:r>
              <a:rPr lang="en-US" dirty="0">
                <a:latin typeface="Verdana" charset="0"/>
                <a:ea typeface="MS PGothic" charset="0"/>
              </a:rPr>
              <a:t>and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Department</a:t>
            </a:r>
            <a:r>
              <a:rPr lang="en-US" dirty="0">
                <a:latin typeface="Verdana" charset="0"/>
                <a:ea typeface="MS PGothic" charset="0"/>
              </a:rPr>
              <a:t>, only rows with identical values in the column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departmentId</a:t>
            </a:r>
            <a:r>
              <a:rPr lang="en-US" dirty="0">
                <a:latin typeface="Verdana" charset="0"/>
                <a:ea typeface="MS PGothic" charset="0"/>
              </a:rPr>
              <a:t> will be merged, so students with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departmentId =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000000"/>
                </a:solidFill>
                <a:latin typeface="Verdana" charset="0"/>
                <a:ea typeface="MS PGothic" charset="0"/>
              </a:rPr>
              <a:t> will merge with the department with </a:t>
            </a:r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departmentId = 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dirty="0">
                <a:solidFill>
                  <a:srgbClr val="000000"/>
                </a:solidFill>
                <a:latin typeface="Verdana" charset="0"/>
                <a:ea typeface="MS PGothic" charset="0"/>
              </a:rPr>
              <a:t>.</a:t>
            </a:r>
          </a:p>
          <a:p>
            <a:pPr marL="912813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natural join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</a:p>
          <a:p>
            <a:pPr marL="1552575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cga&gt;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10DD9-91DA-994A-B6D3-01B239DE2CA6}"/>
              </a:ext>
            </a:extLst>
          </p:cNvPr>
          <p:cNvSpPr txBox="1"/>
          <p:nvPr/>
        </p:nvSpPr>
        <p:spPr>
          <a:xfrm>
            <a:off x="6172200" y="400186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indent="-9525" eaLnBrk="1" hangingPunct="1">
              <a:spcBef>
                <a:spcPts val="1200"/>
              </a:spcBef>
              <a:buNone/>
            </a:pPr>
            <a:r>
              <a:rPr lang="en-US" sz="1200" b="1" i="0" dirty="0">
                <a:solidFill>
                  <a:srgbClr val="C00000"/>
                </a:solidFill>
                <a:cs typeface="Arial Narrow"/>
              </a:rPr>
              <a:t>Note: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The join (common) attribute, </a:t>
            </a:r>
            <a:r>
              <a:rPr lang="en-US" sz="1200" i="0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, </a:t>
            </a:r>
            <a:r>
              <a:rPr lang="en-US" sz="1200" i="0" u="sng" dirty="0">
                <a:solidFill>
                  <a:srgbClr val="0000FF"/>
                </a:solidFill>
                <a:cs typeface="Arial Narrow"/>
              </a:rPr>
              <a:t>does not </a:t>
            </a:r>
            <a:r>
              <a:rPr lang="en-US" sz="1200" i="0" dirty="0">
                <a:solidFill>
                  <a:srgbClr val="0000FF"/>
                </a:solidFill>
                <a:cs typeface="Arial Narrow"/>
              </a:rPr>
              <a:t>repeat in the query result.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4A2EF-67BD-5E47-BFDF-5B6F6F24981A}"/>
              </a:ext>
            </a:extLst>
          </p:cNvPr>
          <p:cNvSpPr/>
          <p:nvPr/>
        </p:nvSpPr>
        <p:spPr>
          <a:xfrm>
            <a:off x="1463040" y="5057041"/>
            <a:ext cx="7295587" cy="1323439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STUDENTID	FIRSTNAME	LASTNAME	EMAIL	PHONENO	CGA	ADMISSIONYEAR	DEPARTMENTNAME	ROOMNO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13455789	Harry	Potter	cspotter	23581234	2.76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15456789	Leonardo	Da Vinci	csdavinci	23585678	2.72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13456789	Ariana	Grande	csgrande	23581234	2.82	2018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15678989	Maria	Callas	cscallas	23589876	2.73	2018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15678901	Albert	Einstein	cseinstein	23585678	2.56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15000655	Steve	Jobs	csjobs	26232244	3.45	2017	Computer Science	3528</a:t>
            </a:r>
          </a:p>
          <a:p>
            <a:pPr>
              <a:tabLst>
                <a:tab pos="914400" algn="l"/>
                <a:tab pos="1593850" algn="l"/>
                <a:tab pos="2286000" algn="l"/>
                <a:tab pos="2965450" algn="l"/>
                <a:tab pos="3535363" algn="l"/>
                <a:tab pos="4165600" algn="l"/>
                <a:tab pos="4510088" algn="l"/>
                <a:tab pos="5486400" algn="l"/>
                <a:tab pos="6623050" algn="l"/>
                <a:tab pos="7650163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15085942	Bill	Gates	csgates	25678679	3.4	2018	Computer Science	3528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31B6-38CA-D74D-8EED-622284EE71C5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E9D2-D2BD-8642-B330-37C698BF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dual</a:t>
            </a:r>
            <a:r>
              <a:rPr lang="en-CA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CA39-4E5A-1A42-95B9-93C5C0BC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/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dual</a:t>
            </a:r>
            <a:r>
              <a:rPr lang="en-US" dirty="0"/>
              <a:t> is an Oracle built-in table for SQL queries that do not logically have table names.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select</a:t>
            </a:r>
            <a:r>
              <a:rPr lang="en-US" sz="1800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The results of the queries are: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'</a:t>
            </a:r>
            <a:endParaRPr lang="en-US" sz="1800" dirty="0">
              <a:solidFill>
                <a:srgbClr val="FF0000"/>
              </a:solidFill>
              <a:latin typeface="Arial Narrow" panose="020B0604020202020204" pitchFamily="34" charset="0"/>
              <a:ea typeface="MS PGothic" charset="0"/>
              <a:cs typeface="Arial Narrow"/>
            </a:endParaRPr>
          </a:p>
          <a:p>
            <a:pPr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from</a:t>
            </a:r>
            <a:r>
              <a:rPr lang="en-US" altLang="ja-JP" sz="1800" dirty="0">
                <a:solidFill>
                  <a:srgbClr val="FF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en-US" altLang="ja-JP" sz="1800" dirty="0"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dual;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dirty="0"/>
              <a:t>will output the string:</a:t>
            </a:r>
          </a:p>
          <a:p>
            <a:pPr marL="1143000" lvl="1" indent="-685800">
              <a:buNone/>
            </a:pPr>
            <a:r>
              <a:rPr lang="en-US" sz="1600" b="1" dirty="0">
                <a:solidFill>
                  <a:srgbClr val="C00000"/>
                </a:solidFill>
                <a:ea typeface="MS PGothic" charset="0"/>
                <a:cs typeface="Arial Narrow" panose="020B0604020202020204" pitchFamily="34" charset="0"/>
              </a:rPr>
              <a:t>Note:</a:t>
            </a:r>
            <a:r>
              <a:rPr lang="en-US" sz="1600" dirty="0">
                <a:ea typeface="MS PGothic" charset="0"/>
                <a:cs typeface="Arial Narrow" panose="020B0604020202020204" pitchFamily="34" charset="0"/>
              </a:rPr>
              <a:t>	</a:t>
            </a:r>
            <a:r>
              <a:rPr lang="en-US" sz="1600" dirty="0">
                <a:solidFill>
                  <a:srgbClr val="0000FF"/>
                </a:solidFill>
              </a:rPr>
              <a:t>To suppress the output of table column headers in the 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</a:rPr>
              <a:t>Script Output</a:t>
            </a:r>
            <a:r>
              <a:rPr lang="en-US" sz="1600" dirty="0">
                <a:solidFill>
                  <a:srgbClr val="0000FF"/>
                </a:solidFill>
              </a:rPr>
              <a:t> pane of 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SQL Developer</a:t>
            </a:r>
            <a:r>
              <a:rPr lang="en-US" sz="1600" dirty="0">
                <a:solidFill>
                  <a:srgbClr val="0000FF"/>
                </a:solidFill>
              </a:rPr>
              <a:t>, place the 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SQL*Plus</a:t>
            </a:r>
            <a:r>
              <a:rPr lang="en-US" sz="1600" dirty="0">
                <a:solidFill>
                  <a:srgbClr val="0000FF"/>
                </a:solidFill>
              </a:rPr>
              <a:t> command “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</a:rPr>
              <a:t>set heading of</a:t>
            </a:r>
            <a:r>
              <a:rPr lang="en-US" sz="1600" dirty="0">
                <a:solidFill>
                  <a:srgbClr val="0000FF"/>
                </a:solidFill>
              </a:rPr>
              <a:t>f” in a script file </a:t>
            </a:r>
            <a:r>
              <a:rPr lang="en-US" sz="1600" u="sng" dirty="0">
                <a:solidFill>
                  <a:srgbClr val="0000FF"/>
                </a:solidFill>
              </a:rPr>
              <a:t>before</a:t>
            </a:r>
            <a:r>
              <a:rPr lang="en-US" sz="1600" dirty="0">
                <a:solidFill>
                  <a:srgbClr val="0000FF"/>
                </a:solidFill>
              </a:rPr>
              <a:t> the SQL statement(s) whose result column headers you want to suppress. Use the command “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</a:rPr>
              <a:t>set heading on</a:t>
            </a:r>
            <a:r>
              <a:rPr lang="en-US" sz="1600" dirty="0">
                <a:solidFill>
                  <a:srgbClr val="0000FF"/>
                </a:solidFill>
              </a:rPr>
              <a:t>” to again show the column headers for the result of SQL statements.</a:t>
            </a:r>
            <a:r>
              <a:rPr lang="en-HK" sz="1600" dirty="0">
                <a:solidFill>
                  <a:srgbClr val="0000FF"/>
                </a:solidFill>
              </a:rPr>
              <a:t> </a:t>
            </a:r>
            <a:endParaRPr lang="en-CA" sz="1600" dirty="0">
              <a:solidFill>
                <a:srgbClr val="0000FF"/>
              </a:solidFill>
              <a:cs typeface="Arial Narrow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189-D135-224E-AD3F-0A3B5ECF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8E2B0-DF08-5942-8118-D1B0BC5374A9}"/>
              </a:ext>
            </a:extLst>
          </p:cNvPr>
          <p:cNvSpPr/>
          <p:nvPr/>
        </p:nvSpPr>
        <p:spPr>
          <a:xfrm>
            <a:off x="3886200" y="2819400"/>
            <a:ext cx="1571264" cy="246221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The results of the queries are:</a:t>
            </a:r>
          </a:p>
        </p:txBody>
      </p:sp>
    </p:spTree>
    <p:extLst>
      <p:ext uri="{BB962C8B-B14F-4D97-AF65-F5344CB8AC3E}">
        <p14:creationId xmlns:p14="http://schemas.microsoft.com/office/powerpoint/2010/main" val="275024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B7C8-BA6A-A74B-83EC-C04CCDF0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3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0F3E1-088A-9E48-B557-CFDCBF36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 table</a:t>
            </a:r>
          </a:p>
          <a:p>
            <a:pPr marL="0" indent="0">
              <a:spcBef>
                <a:spcPts val="25800"/>
              </a:spcBef>
              <a:buNone/>
            </a:pPr>
            <a:r>
              <a:rPr lang="en-CA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D8D2-066C-E849-BFA6-E3B695CE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B7254-4CF4-594D-AE2C-2B41DA407F71}"/>
              </a:ext>
            </a:extLst>
          </p:cNvPr>
          <p:cNvSpPr/>
          <p:nvPr/>
        </p:nvSpPr>
        <p:spPr>
          <a:xfrm>
            <a:off x="2845136" y="1463040"/>
            <a:ext cx="5841664" cy="3323987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STUDENTID	FIRSTNAME	LASTNAME	EMAIL	PHONENO	CGA	DEPARTMENTID	ADMISSIONYEAR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13455789	Harry	Potter	cspotter	23581234	2.76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15456789	Leonardo	Da Vinci	csdavinci	23585678	2.72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13556789	Legolas	Greenleaf	magreenleaf	23582468	3.36	MATH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13456789	Ariana	Grande	csgrande	23581234	2.82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15678989	Maria	Callas	cscallas	23589876	2.73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15678901	Albert	Einstein	cseinstein	23585678	2.56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16789012	Robert	Redford	maredford	23582468	2.57	MATH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14567890	Julius	Caesar	eecaesar	23589876	1.9	ELEC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99987654	Lazzy	Lazy	cslazy	23581357	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26184624	Bruce	Wayne	eewayne	28261057	2.47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26184444	Donald	Trump	bstrump	28255057	1.49	BUS 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26186666	Warren	Buffet	bsbuffet	28266027	3.42	BUS 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66666666	Ferris	Bueller	bsbueller	28282727	1.64	BUS 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15000655	Steve	Jobs	csjobs	26232244	3.45	COMP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15085942	Bill	Gates	csgates	25678679	3.4	COMP	2018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28834512	Isaac	Newton	manewton	22861987	2.98	MATH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28918856	Alan	Turing	maturing	26679834	3.56	MATH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29873381	Nikola	Tesla	eetesla	25671983	3.37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13782973	Edith	Clarke	eeclarke	28340180	3.15	ELEC	2017</a:t>
            </a:r>
          </a:p>
          <a:p>
            <a:pPr>
              <a:tabLst>
                <a:tab pos="679450" algn="l"/>
                <a:tab pos="1371600" algn="l"/>
                <a:tab pos="2051050" algn="l"/>
                <a:tab pos="2743200" algn="l"/>
                <a:tab pos="3362325" algn="l"/>
                <a:tab pos="3768725" algn="l"/>
                <a:tab pos="4733925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18792018	Elon	Musk	bsmusk	28659910	3.25	BUS 	2018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CC283-1D41-014F-8427-993B7020758A}"/>
              </a:ext>
            </a:extLst>
          </p:cNvPr>
          <p:cNvSpPr/>
          <p:nvPr/>
        </p:nvSpPr>
        <p:spPr>
          <a:xfrm>
            <a:off x="2845136" y="5221851"/>
            <a:ext cx="2741776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0526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	3461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	2528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	4528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	1200</a:t>
            </a:r>
          </a:p>
        </p:txBody>
      </p:sp>
    </p:spTree>
    <p:extLst>
      <p:ext uri="{BB962C8B-B14F-4D97-AF65-F5344CB8AC3E}">
        <p14:creationId xmlns:p14="http://schemas.microsoft.com/office/powerpoint/2010/main" val="200638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3642-52A9-3441-BC03-0512F909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3A7B-D2CE-AB46-80A6-2EE72333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CA" dirty="0"/>
              <a:t>Recall the correspondence between relational algebra and the </a:t>
            </a:r>
            <a:r>
              <a:rPr lang="en-CA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select</a:t>
            </a:r>
            <a:r>
              <a:rPr lang="en-CA" dirty="0"/>
              <a:t> statement.</a:t>
            </a:r>
          </a:p>
          <a:p>
            <a:pPr lvl="1" indent="0">
              <a:buNone/>
            </a:pP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</a:t>
            </a:r>
            <a:r>
              <a:rPr lang="en-US" baseline="-25000" dirty="0">
                <a:latin typeface="Arial Narrow" panose="020B0606020202030204" pitchFamily="34" charset="0"/>
              </a:rPr>
              <a:t>A1, A2, </a:t>
            </a:r>
            <a:r>
              <a:rPr lang="is-IS" baseline="-25000" dirty="0">
                <a:latin typeface="Arial Narrow" panose="020B0606020202030204" pitchFamily="34" charset="0"/>
              </a:rPr>
              <a:t>…, An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Arial Narrow" panose="020B0606020202030204" pitchFamily="34" charset="0"/>
                <a:sym typeface="Symbol" pitchFamily="18" charset="2"/>
              </a:rPr>
              <a:t>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(R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1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2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… </a:t>
            </a:r>
            <a:r>
              <a:rPr lang="en-US" dirty="0">
                <a:solidFill>
                  <a:srgbClr val="0000FF"/>
                </a:solidFill>
                <a:latin typeface="Arial Narrow" panose="020B0606020202030204" pitchFamily="34" charset="0"/>
              </a:rPr>
              <a:t>x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 R</a:t>
            </a:r>
            <a:r>
              <a:rPr lang="en-US" altLang="zh-TW" baseline="-25000" dirty="0">
                <a:latin typeface="Arial Narrow" panose="020B0606020202030204" pitchFamily="34" charset="0"/>
                <a:sym typeface="Symbol" pitchFamily="18" charset="2"/>
              </a:rPr>
              <a:t>m</a:t>
            </a:r>
            <a:r>
              <a:rPr lang="en-US" altLang="zh-TW" dirty="0">
                <a:latin typeface="Arial Narrow" panose="020B0606020202030204" pitchFamily="34" charset="0"/>
                <a:sym typeface="Symbol" pitchFamily="18" charset="2"/>
              </a:rPr>
              <a:t>))</a:t>
            </a:r>
          </a:p>
          <a:p>
            <a:pPr marL="914400" indent="0"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A</a:t>
            </a:r>
            <a:r>
              <a:rPr lang="en-US" sz="1800" baseline="-25000" dirty="0">
                <a:latin typeface="Arial Narrow"/>
                <a:cs typeface="Arial Narrow"/>
              </a:rPr>
              <a:t>1</a:t>
            </a:r>
            <a:r>
              <a:rPr lang="en-US" sz="1800" dirty="0">
                <a:latin typeface="Arial Narrow"/>
                <a:cs typeface="Arial Narrow"/>
              </a:rPr>
              <a:t>, A</a:t>
            </a:r>
            <a:r>
              <a:rPr lang="en-US" sz="1800" baseline="-25000" dirty="0">
                <a:latin typeface="Arial Narrow"/>
                <a:cs typeface="Arial Narrow"/>
              </a:rPr>
              <a:t>2</a:t>
            </a:r>
            <a:r>
              <a:rPr lang="en-US" sz="1800" dirty="0">
                <a:latin typeface="Arial Narrow"/>
                <a:cs typeface="Arial Narrow"/>
              </a:rPr>
              <a:t>, …, A</a:t>
            </a:r>
            <a:r>
              <a:rPr lang="en-US" sz="1800" baseline="-25000" dirty="0">
                <a:latin typeface="Arial Narrow"/>
                <a:cs typeface="Arial Narrow"/>
              </a:rPr>
              <a:t>n</a:t>
            </a:r>
          </a:p>
          <a:p>
            <a:pPr marL="91440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R</a:t>
            </a:r>
            <a:r>
              <a:rPr lang="en-US" sz="1800" baseline="-25000" dirty="0">
                <a:latin typeface="Arial Narrow"/>
                <a:cs typeface="Arial Narrow"/>
              </a:rPr>
              <a:t>1</a:t>
            </a:r>
            <a:r>
              <a:rPr lang="en-US" sz="1800" dirty="0">
                <a:latin typeface="Arial Narrow"/>
                <a:cs typeface="Arial Narrow"/>
              </a:rPr>
              <a:t>, R</a:t>
            </a:r>
            <a:r>
              <a:rPr lang="en-US" sz="1800" baseline="-25000" dirty="0">
                <a:latin typeface="Arial Narrow"/>
                <a:cs typeface="Arial Narrow"/>
              </a:rPr>
              <a:t>2</a:t>
            </a:r>
            <a:r>
              <a:rPr lang="en-US" sz="1800" dirty="0">
                <a:latin typeface="Arial Narrow"/>
                <a:cs typeface="Arial Narrow"/>
              </a:rPr>
              <a:t>, …, R</a:t>
            </a:r>
            <a:r>
              <a:rPr lang="en-US" sz="1800" baseline="-25000" dirty="0">
                <a:latin typeface="Arial Narrow"/>
                <a:cs typeface="Arial Narrow"/>
              </a:rPr>
              <a:t>m</a:t>
            </a:r>
          </a:p>
          <a:p>
            <a:pPr marL="91440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P;</a:t>
            </a:r>
            <a:endParaRPr lang="en-CA" dirty="0"/>
          </a:p>
          <a:p>
            <a:pPr marL="0"/>
            <a:r>
              <a:rPr lang="en-CA" dirty="0"/>
              <a:t>Basic </a:t>
            </a:r>
            <a:r>
              <a:rPr lang="en-CA" b="1" dirty="0">
                <a:solidFill>
                  <a:srgbClr val="0000FF"/>
                </a:solidFill>
                <a:latin typeface="Arial Narrow" panose="020B0606020202030204" pitchFamily="34" charset="0"/>
                <a:cs typeface="Arial Narrow" panose="020B0604020202020204" pitchFamily="34" charset="0"/>
              </a:rPr>
              <a:t>select</a:t>
            </a:r>
            <a:r>
              <a:rPr lang="en-CA" dirty="0"/>
              <a:t> statement syntax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* { [</a:t>
            </a: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distinct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] </a:t>
            </a:r>
            <a:r>
              <a:rPr lang="en-US" sz="2000" i="1" dirty="0">
                <a:latin typeface="Arial Narrow"/>
                <a:ea typeface="MS PGothic" charset="0"/>
                <a:cs typeface="Arial Narrow"/>
              </a:rPr>
              <a:t>column | expression [alias], …</a:t>
            </a:r>
            <a:r>
              <a:rPr lang="en-US" sz="2000" dirty="0">
                <a:latin typeface="Arial Narrow"/>
                <a:ea typeface="MS PGothic" charset="0"/>
                <a:cs typeface="Arial Narrow"/>
              </a:rPr>
              <a:t>}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20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2000" i="1" dirty="0">
                <a:latin typeface="Arial Narrow"/>
                <a:ea typeface="MS PGothic" charset="0"/>
                <a:cs typeface="Arial Narrow"/>
              </a:rPr>
              <a:t>table, …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 condition</a:t>
            </a:r>
            <a:endParaRPr lang="en-US" sz="2000" i="1" dirty="0"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order by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 column 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[</a:t>
            </a: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asc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 | </a:t>
            </a:r>
            <a:r>
              <a:rPr lang="en-HK" sz="20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desc</a:t>
            </a:r>
            <a:r>
              <a:rPr lang="en-HK" sz="2000" dirty="0">
                <a:latin typeface="Arial Narrow"/>
                <a:ea typeface="MS PGothic" charset="0"/>
                <a:cs typeface="Arial Narrow"/>
              </a:rPr>
              <a:t>]</a:t>
            </a:r>
            <a:r>
              <a:rPr lang="en-HK" sz="2000" i="1" dirty="0">
                <a:latin typeface="Arial Narrow"/>
                <a:ea typeface="MS PGothic" charset="0"/>
                <a:cs typeface="Arial Narrow"/>
              </a:rPr>
              <a:t>, …;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AD28-75F2-0E49-B0DA-D28B7834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EAE28A-FAAC-3441-A36D-979717DD4745}"/>
              </a:ext>
            </a:extLst>
          </p:cNvPr>
          <p:cNvGrpSpPr/>
          <p:nvPr/>
        </p:nvGrpSpPr>
        <p:grpSpPr>
          <a:xfrm>
            <a:off x="1431256" y="2239358"/>
            <a:ext cx="2779403" cy="1428752"/>
            <a:chOff x="-1817979" y="2815125"/>
            <a:chExt cx="2779403" cy="142875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2044C5E-41F9-C047-9BC4-2F2259397F11}"/>
                </a:ext>
              </a:extLst>
            </p:cNvPr>
            <p:cNvSpPr/>
            <p:nvPr/>
          </p:nvSpPr>
          <p:spPr bwMode="auto">
            <a:xfrm>
              <a:off x="-1817978" y="3430067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2908B1F-8529-EC44-A22E-D290325AC35B}"/>
                </a:ext>
              </a:extLst>
            </p:cNvPr>
            <p:cNvSpPr/>
            <p:nvPr/>
          </p:nvSpPr>
          <p:spPr bwMode="auto">
            <a:xfrm>
              <a:off x="-1817978" y="3708956"/>
              <a:ext cx="1725023" cy="256032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361D654-9FF2-7242-A46F-A3E1FD6B4954}"/>
                </a:ext>
              </a:extLst>
            </p:cNvPr>
            <p:cNvSpPr/>
            <p:nvPr/>
          </p:nvSpPr>
          <p:spPr bwMode="auto">
            <a:xfrm>
              <a:off x="-1817978" y="3987845"/>
              <a:ext cx="833127" cy="256032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37402FA-978A-4A4E-8D29-382A8931933C}"/>
                </a:ext>
              </a:extLst>
            </p:cNvPr>
            <p:cNvSpPr/>
            <p:nvPr/>
          </p:nvSpPr>
          <p:spPr bwMode="auto">
            <a:xfrm>
              <a:off x="-1810429" y="2815125"/>
              <a:ext cx="964669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974779-A9A2-9B42-90CA-9B9D48DAB3C1}"/>
                </a:ext>
              </a:extLst>
            </p:cNvPr>
            <p:cNvSpPr/>
            <p:nvPr/>
          </p:nvSpPr>
          <p:spPr bwMode="auto">
            <a:xfrm>
              <a:off x="-839410" y="2815125"/>
              <a:ext cx="294503" cy="336550"/>
            </a:xfrm>
            <a:prstGeom prst="roundRect">
              <a:avLst/>
            </a:prstGeom>
            <a:noFill/>
            <a:ln w="25400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35E5E17-EB97-7544-AD08-46C2243D2ABE}"/>
                </a:ext>
              </a:extLst>
            </p:cNvPr>
            <p:cNvSpPr/>
            <p:nvPr/>
          </p:nvSpPr>
          <p:spPr bwMode="auto">
            <a:xfrm>
              <a:off x="-525085" y="2815125"/>
              <a:ext cx="1486509" cy="336550"/>
            </a:xfrm>
            <a:prstGeom prst="roundRect">
              <a:avLst/>
            </a:prstGeom>
            <a:noFill/>
            <a:ln w="254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rgbClr val="3319FF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B004D347-1737-9140-9F52-47AE83D67982}"/>
                </a:ext>
              </a:extLst>
            </p:cNvPr>
            <p:cNvCxnSpPr>
              <a:cxnSpLocks/>
              <a:stCxn id="6" idx="1"/>
              <a:endCxn id="9" idx="1"/>
            </p:cNvCxnSpPr>
            <p:nvPr/>
          </p:nvCxnSpPr>
          <p:spPr bwMode="auto">
            <a:xfrm rot="10800000" flipH="1">
              <a:off x="-1817979" y="2983401"/>
              <a:ext cx="7549" cy="574683"/>
            </a:xfrm>
            <a:prstGeom prst="curvedConnector3">
              <a:avLst>
                <a:gd name="adj1" fmla="val -3028216"/>
              </a:avLst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9EC37A58-6C7A-7A4E-AE8F-EACD85E74B30}"/>
                </a:ext>
              </a:extLst>
            </p:cNvPr>
            <p:cNvCxnSpPr>
              <a:cxnSpLocks/>
              <a:stCxn id="7" idx="3"/>
              <a:endCxn id="11" idx="2"/>
            </p:cNvCxnSpPr>
            <p:nvPr/>
          </p:nvCxnSpPr>
          <p:spPr bwMode="auto">
            <a:xfrm flipV="1">
              <a:off x="-92955" y="3151675"/>
              <a:ext cx="311125" cy="685297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00B05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0DAFC8E0-6EC2-B84E-A8F1-9F000F825E45}"/>
                </a:ext>
              </a:extLst>
            </p:cNvPr>
            <p:cNvCxnSpPr>
              <a:cxnSpLocks/>
              <a:stCxn id="8" idx="3"/>
              <a:endCxn id="10" idx="2"/>
            </p:cNvCxnSpPr>
            <p:nvPr/>
          </p:nvCxnSpPr>
          <p:spPr bwMode="auto">
            <a:xfrm flipV="1">
              <a:off x="-984851" y="3151675"/>
              <a:ext cx="292693" cy="964186"/>
            </a:xfrm>
            <a:prstGeom prst="curvedConnector2">
              <a:avLst/>
            </a:prstGeom>
            <a:solidFill>
              <a:schemeClr val="accent1"/>
            </a:solidFill>
            <a:ln w="12700" cap="flat" cmpd="sng" algn="ctr">
              <a:solidFill>
                <a:srgbClr val="FF00FF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0512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700753A-6504-1E41-93FA-9E27E3FA8B4F}" type="slidenum">
              <a:rPr lang="en-US" i="0"/>
              <a:pPr/>
              <a:t>4</a:t>
            </a:fld>
            <a:endParaRPr lang="en-US" i="0" dirty="0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 panose="020B0606020202030204" pitchFamily="34" charset="0"/>
                <a:ea typeface="+mj-ea"/>
                <a:cs typeface="+mj-cs"/>
              </a:rPr>
              <a:t>SELECT</a:t>
            </a:r>
            <a:r>
              <a:rPr lang="en-US" dirty="0">
                <a:ea typeface="+mj-ea"/>
                <a:cs typeface="+mj-cs"/>
              </a:rPr>
              <a:t> Statement — </a:t>
            </a:r>
            <a:r>
              <a:rPr lang="en-US" dirty="0"/>
              <a:t>Example</a:t>
            </a:r>
            <a:r>
              <a:rPr lang="en-US" dirty="0">
                <a:ea typeface="+mj-ea"/>
                <a:cs typeface="+mj-cs"/>
              </a:rPr>
              <a:t>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0" eaLnBrk="1" hangingPunct="1">
              <a:spcBef>
                <a:spcPts val="1800"/>
              </a:spcBef>
            </a:pPr>
            <a:r>
              <a:rPr lang="en-US" dirty="0">
                <a:latin typeface="Verdana" charset="0"/>
                <a:ea typeface="MS PGothic" charset="0"/>
              </a:rPr>
              <a:t>Retrieve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all</a:t>
            </a:r>
            <a:r>
              <a:rPr lang="en-US" dirty="0">
                <a:latin typeface="Verdana" charset="0"/>
                <a:ea typeface="MS PGothic" charset="0"/>
              </a:rPr>
              <a:t> table columns.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*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Department;</a:t>
            </a:r>
          </a:p>
          <a:p>
            <a:pPr marL="0" eaLnBrk="1" hangingPunct="1">
              <a:spcBef>
                <a:spcPts val="12000"/>
              </a:spcBef>
            </a:pPr>
            <a:r>
              <a:rPr lang="en-US" dirty="0">
                <a:latin typeface="Verdana" charset="0"/>
                <a:ea typeface="MS PGothic" charset="0"/>
              </a:rPr>
              <a:t>Retrieve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specified</a:t>
            </a:r>
            <a:r>
              <a:rPr lang="en-US" dirty="0">
                <a:latin typeface="Verdana" charset="0"/>
                <a:ea typeface="MS PGothic" charset="0"/>
              </a:rPr>
              <a:t> table columns.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departmentId, departmentName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7E275-8119-C34F-B418-3F52D3EC21EC}"/>
              </a:ext>
            </a:extLst>
          </p:cNvPr>
          <p:cNvSpPr/>
          <p:nvPr/>
        </p:nvSpPr>
        <p:spPr>
          <a:xfrm>
            <a:off x="1463405" y="2494936"/>
            <a:ext cx="2741776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0526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	ROOMNO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	3528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	3461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	2528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	4528</a:t>
            </a:r>
          </a:p>
          <a:p>
            <a:pPr marL="925513" indent="-925513">
              <a:tabLst>
                <a:tab pos="20526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	1200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7B76C-8AF9-FC41-8C4D-30F9BA25AC49}"/>
              </a:ext>
            </a:extLst>
          </p:cNvPr>
          <p:cNvSpPr/>
          <p:nvPr/>
        </p:nvSpPr>
        <p:spPr>
          <a:xfrm>
            <a:off x="1463405" y="4937769"/>
            <a:ext cx="2167901" cy="1015663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DEPARTMENTNAME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Computer Science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Mathematics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Electronic Engineering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Business</a:t>
            </a:r>
          </a:p>
          <a:p>
            <a:pPr marL="925513" indent="-925513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HUMA	Humanities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F2E8A-4A3D-7742-B6A2-4D733AC37641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  <p:extLst>
      <p:ext uri="{BB962C8B-B14F-4D97-AF65-F5344CB8AC3E}">
        <p14:creationId xmlns:p14="http://schemas.microsoft.com/office/powerpoint/2010/main" val="80715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ED9D2F3-7458-3E43-9972-F9E0FC731404}" type="slidenum">
              <a:rPr lang="en-US" i="0"/>
              <a:pPr/>
              <a:t>5</a:t>
            </a:fld>
            <a:endParaRPr lang="en-US" i="0" dirty="0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Removing Duplicate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The default setting for the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statement is to </a:t>
            </a:r>
            <a:r>
              <a:rPr 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return all the qualifying records – including duplicate ones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The statement on the right will return </a:t>
            </a:r>
            <a:br>
              <a:rPr lang="en-US" dirty="0">
                <a:latin typeface="Verdana" charset="0"/>
                <a:ea typeface="MS PGothic" charset="0"/>
              </a:rPr>
            </a:br>
            <a:r>
              <a:rPr lang="en-US" dirty="0">
                <a:latin typeface="Verdana" charset="0"/>
                <a:ea typeface="MS PGothic" charset="0"/>
              </a:rPr>
              <a:t>all the department ids from the 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Student</a:t>
            </a:r>
            <a:b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</a:br>
            <a:r>
              <a:rPr lang="en-US" dirty="0">
                <a:latin typeface="Verdana" charset="0"/>
                <a:ea typeface="MS PGothic" charset="0"/>
              </a:rPr>
              <a:t>table (20 values, one for each student).</a:t>
            </a:r>
          </a:p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To remove duplicates, the </a:t>
            </a:r>
            <a:r>
              <a:rPr lang="en-US" altLang="ja-JP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distinct</a:t>
            </a:r>
            <a:r>
              <a:rPr lang="en-US" altLang="ja-JP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br>
              <a:rPr lang="en-US" altLang="ja-JP" dirty="0">
                <a:solidFill>
                  <a:srgbClr val="0000FF"/>
                </a:solidFill>
                <a:latin typeface="Verdana" charset="0"/>
                <a:ea typeface="MS PGothic" charset="0"/>
              </a:rPr>
            </a:br>
            <a:r>
              <a:rPr lang="en-US" altLang="ja-JP" dirty="0">
                <a:latin typeface="Verdana" charset="0"/>
                <a:ea typeface="MS PGothic" charset="0"/>
              </a:rPr>
              <a:t>keyword can be added to the </a:t>
            </a:r>
            <a:br>
              <a:rPr lang="en-US" altLang="ja-JP" dirty="0">
                <a:latin typeface="Verdana" charset="0"/>
                <a:ea typeface="MS PGothic" charset="0"/>
              </a:rPr>
            </a:br>
            <a:r>
              <a:rPr lang="en-US" altLang="ja-JP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altLang="ja-JP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altLang="ja-JP" dirty="0">
                <a:latin typeface="Verdana" charset="0"/>
                <a:ea typeface="MS PGothic" charset="0"/>
              </a:rPr>
              <a:t>statement: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distinct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8D9F4A-ADC6-FE40-A624-DB37642E1600}"/>
              </a:ext>
            </a:extLst>
          </p:cNvPr>
          <p:cNvSpPr/>
          <p:nvPr/>
        </p:nvSpPr>
        <p:spPr>
          <a:xfrm>
            <a:off x="1463040" y="5245925"/>
            <a:ext cx="1013419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BC0D4-6C91-6744-A0FD-D3243AD92EE8}"/>
              </a:ext>
            </a:extLst>
          </p:cNvPr>
          <p:cNvGrpSpPr/>
          <p:nvPr/>
        </p:nvGrpSpPr>
        <p:grpSpPr>
          <a:xfrm>
            <a:off x="6492240" y="2422300"/>
            <a:ext cx="1895071" cy="3951460"/>
            <a:chOff x="6505575" y="2422300"/>
            <a:chExt cx="1895071" cy="39514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5E2D8D-01D0-CE44-807A-9D945F092BE1}"/>
                </a:ext>
              </a:extLst>
            </p:cNvPr>
            <p:cNvSpPr/>
            <p:nvPr/>
          </p:nvSpPr>
          <p:spPr>
            <a:xfrm>
              <a:off x="6623406" y="3049773"/>
              <a:ext cx="1013419" cy="3323987"/>
            </a:xfrm>
            <a:prstGeom prst="rect">
              <a:avLst/>
            </a:prstGeom>
            <a:solidFill>
              <a:srgbClr val="FBFFDD"/>
            </a:solidFill>
            <a:ln>
              <a:solidFill>
                <a:srgbClr val="C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CA" sz="1000" i="0" u="sng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DEPARTMENTID</a:t>
              </a:r>
              <a:endPara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COMP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MATH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ELEC</a:t>
              </a:r>
            </a:p>
            <a:p>
              <a:r>
                <a:rPr lang="en-CA" sz="1000" i="0" dirty="0">
                  <a:solidFill>
                    <a:srgbClr val="0432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BUS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64A8CE-8B42-2A4A-8B7E-057B8009F704}"/>
                </a:ext>
              </a:extLst>
            </p:cNvPr>
            <p:cNvSpPr txBox="1"/>
            <p:nvPr/>
          </p:nvSpPr>
          <p:spPr>
            <a:xfrm>
              <a:off x="6505575" y="2422300"/>
              <a:ext cx="1895071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i="0" dirty="0">
                  <a:solidFill>
                    <a:srgbClr val="0000FF"/>
                  </a:solidFill>
                  <a:latin typeface="Arial Narrow"/>
                  <a:cs typeface="Arial Narrow"/>
                </a:rPr>
                <a:t>select </a:t>
              </a:r>
              <a:r>
                <a:rPr lang="en-US" i="0" dirty="0">
                  <a:latin typeface="Arial Narrow"/>
                  <a:cs typeface="Arial Narrow"/>
                </a:rPr>
                <a:t>departmentId</a:t>
              </a:r>
            </a:p>
            <a:p>
              <a:pPr>
                <a:lnSpc>
                  <a:spcPct val="90000"/>
                </a:lnSpc>
              </a:pPr>
              <a:r>
                <a:rPr lang="en-US" b="1" i="0" dirty="0">
                  <a:solidFill>
                    <a:srgbClr val="0000FF"/>
                  </a:solidFill>
                  <a:latin typeface="Arial Narrow"/>
                  <a:cs typeface="Arial Narrow"/>
                </a:rPr>
                <a:t>from</a:t>
              </a:r>
              <a:r>
                <a:rPr lang="en-US" i="0" dirty="0">
                  <a:solidFill>
                    <a:srgbClr val="0000FF"/>
                  </a:solidFill>
                  <a:latin typeface="Arial Narrow"/>
                  <a:cs typeface="Arial Narrow"/>
                </a:rPr>
                <a:t> </a:t>
              </a:r>
              <a:r>
                <a:rPr lang="en-US" i="0" dirty="0">
                  <a:latin typeface="Arial Narrow"/>
                  <a:cs typeface="Arial Narrow"/>
                </a:rPr>
                <a:t>Student;</a:t>
              </a:r>
              <a:endParaRPr lang="en-CA" i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93BE7D-8086-064E-9C7C-35BE8B8DD43A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512-BA90-1C44-B027-0549B181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Renaming Columns, Other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31A7-3EF6-BC42-B54F-800B3E2B7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0"/>
              </a:spcBef>
            </a:pPr>
            <a:r>
              <a:rPr lang="en-US" dirty="0">
                <a:latin typeface="Verdana" charset="0"/>
                <a:ea typeface="MS PGothic" charset="0"/>
              </a:rPr>
              <a:t>A column name in a query result can be renamed using the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keyword.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Familyname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50850" algn="just"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altLang="ja-JP" dirty="0">
                <a:latin typeface="Verdana" charset="0"/>
                <a:ea typeface="MS PGothic" charset="0"/>
              </a:rPr>
              <a:t> operator can be used to concatenate </a:t>
            </a:r>
            <a:r>
              <a:rPr lang="en-US" dirty="0">
                <a:latin typeface="Verdana" charset="0"/>
                <a:ea typeface="MS PGothic" charset="0"/>
              </a:rPr>
              <a:t>two columns in a select statement</a:t>
            </a:r>
            <a:r>
              <a:rPr lang="en-US" altLang="ja-JP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"Full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Name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60375" eaLnBrk="1" hangingPunct="1"/>
            <a:r>
              <a:rPr lang="en-US" dirty="0">
                <a:latin typeface="Verdana" charset="0"/>
                <a:ea typeface="MS PGothic" charset="0"/>
              </a:rPr>
              <a:t>Arithmetic operators like * , / , + , - can be included in a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dirty="0">
                <a:latin typeface="Verdana" charset="0"/>
                <a:ea typeface="MS PGothic" charset="0"/>
              </a:rPr>
              <a:t> statement.</a:t>
            </a:r>
          </a:p>
          <a:p>
            <a:pPr marL="4572000" indent="-365760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cga+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lastName, cga, cga/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2.0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4572000" indent="-36576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4D1D-B3FF-C546-BC75-CA86541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46AA-0788-9448-83D7-6585690CD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D3C3551-73A5-8548-B16B-793482D4AB66}" type="slidenum">
              <a:rPr lang="en-US" i="0"/>
              <a:pPr/>
              <a:t>7</a:t>
            </a:fld>
            <a:endParaRPr lang="en-US" i="0" dirty="0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8610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Renaming A Query Result Column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eaLnBrk="1" hangingPunct="1">
              <a:spcBef>
                <a:spcPts val="0"/>
              </a:spcBef>
            </a:pPr>
            <a:r>
              <a:rPr lang="en-US" dirty="0">
                <a:latin typeface="Verdana" charset="0"/>
                <a:ea typeface="MS PGothic" charset="0"/>
              </a:rPr>
              <a:t>A column name in the query result can be renamed by using the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keyword.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Familyname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0375" indent="-460375" eaLnBrk="1" hangingPunct="1">
              <a:spcBef>
                <a:spcPts val="10800"/>
              </a:spcBef>
            </a:pPr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dirty="0">
                <a:latin typeface="Verdana" charset="0"/>
                <a:ea typeface="MS PGothic" charset="0"/>
              </a:rPr>
              <a:t> statement can be used to output a column named </a:t>
            </a:r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Quarter CGA</a:t>
            </a:r>
            <a:r>
              <a:rPr lang="en-US" altLang="ja-JP" dirty="0">
                <a:latin typeface="Verdana" charset="0"/>
                <a:ea typeface="MS PGothic" charset="0"/>
              </a:rPr>
              <a:t> which displays the result cga/4.</a:t>
            </a:r>
          </a:p>
          <a:p>
            <a:pPr marL="914400" indent="-1588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lastName, cga/</a:t>
            </a:r>
            <a:r>
              <a:rPr lang="en-US" sz="1800" dirty="0">
                <a:solidFill>
                  <a:srgbClr val="009900"/>
                </a:solidFill>
                <a:latin typeface="Arial Narrow"/>
                <a:ea typeface="MS PGothic" charset="0"/>
                <a:cs typeface="Arial Narrow"/>
              </a:rPr>
              <a:t>4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as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"Quarter CGA"</a:t>
            </a:r>
          </a:p>
          <a:p>
            <a:pPr marL="914400" indent="-1588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3892550" indent="-688975" eaLnBrk="1" hangingPunct="1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	Double quotes are required around an alias </a:t>
            </a:r>
            <a:r>
              <a:rPr lang="en-US" sz="1600" u="sng" dirty="0">
                <a:solidFill>
                  <a:srgbClr val="0000FF"/>
                </a:solidFill>
                <a:latin typeface="Verdana" charset="0"/>
                <a:ea typeface="MS PGothic" charset="0"/>
              </a:rPr>
              <a:t>only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if it has an embedded space as in the example above.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AB475-9F4A-B647-B650-34563A146CB1}"/>
              </a:ext>
            </a:extLst>
          </p:cNvPr>
          <p:cNvSpPr/>
          <p:nvPr/>
        </p:nvSpPr>
        <p:spPr>
          <a:xfrm>
            <a:off x="1463040" y="2809568"/>
            <a:ext cx="811441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FAMIYNAME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29B09-F053-7C4C-81E1-CDE2A4E592F1}"/>
              </a:ext>
            </a:extLst>
          </p:cNvPr>
          <p:cNvSpPr/>
          <p:nvPr/>
        </p:nvSpPr>
        <p:spPr>
          <a:xfrm>
            <a:off x="1463040" y="5402096"/>
            <a:ext cx="1609736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806450" indent="-806450"/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LASTNAME	Quarter CGA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Potter	0.69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Da Vinci	0.68</a:t>
            </a:r>
          </a:p>
          <a:p>
            <a:pPr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Greenleaf	0.84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  <a:tabLst>
                <a:tab pos="1363663" algn="r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E9925-625A-8148-B099-B6AECE2EEB42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F3261FA-135B-2E4E-9532-18966A83F485}" type="slidenum">
              <a:rPr lang="en-US" i="0"/>
              <a:pPr/>
              <a:t>8</a:t>
            </a:fld>
            <a:endParaRPr lang="en-US" i="0" dirty="0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Statement — </a:t>
            </a:r>
            <a:br>
              <a:rPr lang="en-US" dirty="0"/>
            </a:br>
            <a:r>
              <a:rPr lang="en-US" dirty="0">
                <a:ea typeface="+mj-ea"/>
                <a:cs typeface="+mj-cs"/>
              </a:rPr>
              <a:t>Concatenating Query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 algn="just" eaLnBrk="1" hangingPunct="1"/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altLang="ja-JP" dirty="0">
                <a:latin typeface="Verdana" charset="0"/>
                <a:ea typeface="MS PGothic" charset="0"/>
              </a:rPr>
              <a:t> operator can be used to concatenate </a:t>
            </a:r>
            <a:r>
              <a:rPr lang="en-US" dirty="0">
                <a:latin typeface="Verdana" charset="0"/>
                <a:ea typeface="MS PGothic" charset="0"/>
              </a:rPr>
              <a:t>two columns in a select statement</a:t>
            </a:r>
            <a:r>
              <a:rPr lang="en-US" altLang="ja-JP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"Full </a:t>
            </a:r>
            <a:r>
              <a:rPr lang="en-US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Name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  <a:p>
            <a:pPr marL="460375" indent="-460375" eaLnBrk="1" hangingPunct="1">
              <a:spcBef>
                <a:spcPts val="10800"/>
              </a:spcBef>
            </a:pPr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altLang="ja-JP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||</a:t>
            </a:r>
            <a:r>
              <a:rPr lang="en-US" altLang="ja-JP" dirty="0">
                <a:latin typeface="Verdana" charset="0"/>
                <a:ea typeface="MS PGothic" charset="0"/>
              </a:rPr>
              <a:t> operator can be used to add a</a:t>
            </a:r>
            <a:r>
              <a:rPr lang="en-US" dirty="0">
                <a:latin typeface="Verdana" charset="0"/>
                <a:ea typeface="MS PGothic" charset="0"/>
              </a:rPr>
              <a:t> string to the result.</a:t>
            </a:r>
          </a:p>
          <a:p>
            <a:pPr marL="1095693" indent="-18288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firstName ||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hr-H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'</a:t>
            </a:r>
            <a:r>
              <a:rPr lang="hr-HR" sz="1800" dirty="0">
                <a:latin typeface="Arial Narrow"/>
                <a:ea typeface="MS PGothic" charset="0"/>
                <a:cs typeface="Arial Narrow"/>
              </a:rPr>
              <a:t> ||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lastName ||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studies in 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|| departmentId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as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ED7309"/>
                </a:solidFill>
                <a:latin typeface="Arial Narrow"/>
                <a:ea typeface="MS PGothic" charset="0"/>
                <a:cs typeface="Arial Narrow"/>
              </a:rPr>
              <a:t>"Description"</a:t>
            </a:r>
          </a:p>
          <a:p>
            <a:pPr marL="912813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3892550" indent="-688975" eaLnBrk="1" hangingPunct="1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CC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	If double quotes are placed around a single word alias such as Description, then it is displayed as typed; otherwise the alias name will be displayed in all capital letters.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6C612-06B1-3442-BFBC-578D245D41B6}"/>
              </a:ext>
            </a:extLst>
          </p:cNvPr>
          <p:cNvSpPr/>
          <p:nvPr/>
        </p:nvSpPr>
        <p:spPr>
          <a:xfrm>
            <a:off x="1463040" y="2805550"/>
            <a:ext cx="1043876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Full Name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1EA74-2E85-344F-BB59-5820F13C3485}"/>
              </a:ext>
            </a:extLst>
          </p:cNvPr>
          <p:cNvSpPr/>
          <p:nvPr/>
        </p:nvSpPr>
        <p:spPr>
          <a:xfrm>
            <a:off x="1463040" y="5102978"/>
            <a:ext cx="1859805" cy="84221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Description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Harry Potter studies in 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Leonardo Da Vinci studies in COMP</a:t>
            </a:r>
          </a:p>
          <a:p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Legolas Greenleaf studies in MATH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  <a:p>
            <a:pPr algn="ctr">
              <a:lnSpc>
                <a:spcPct val="25000"/>
              </a:lnSpc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E83B4-E23F-6744-843A-3327901ECC04}"/>
              </a:ext>
            </a:extLst>
          </p:cNvPr>
          <p:cNvSpPr txBox="1"/>
          <p:nvPr/>
        </p:nvSpPr>
        <p:spPr>
          <a:xfrm>
            <a:off x="457200" y="6400800"/>
            <a:ext cx="6282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i="0" dirty="0">
                <a:solidFill>
                  <a:srgbClr val="0432FF"/>
                </a:solidFill>
              </a:rPr>
              <a:t>Student(studentId, firstName, lastName, email, phoneNo, cga, departmentId, admissionYear)</a:t>
            </a:r>
          </a:p>
          <a:p>
            <a:r>
              <a:rPr lang="en-CA" sz="1000" i="0" dirty="0">
                <a:solidFill>
                  <a:srgbClr val="0432FF"/>
                </a:solidFill>
              </a:rPr>
              <a:t>Department(departmentId, departmentName, roomNo)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11709</TotalTime>
  <Words>5800</Words>
  <Application>Microsoft Macintosh PowerPoint</Application>
  <PresentationFormat>全屏显示(4:3)</PresentationFormat>
  <Paragraphs>694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Helvetica</vt:lpstr>
      <vt:lpstr>Verdana</vt:lpstr>
      <vt:lpstr>Wingdings</vt:lpstr>
      <vt:lpstr>Profile</vt:lpstr>
      <vt:lpstr>COMP 3311  Database Management Systems</vt:lpstr>
      <vt:lpstr>Lab Topics</vt:lpstr>
      <vt:lpstr>Lab 3 Database</vt:lpstr>
      <vt:lpstr>SELECT Statement</vt:lpstr>
      <vt:lpstr>SELECT Statement — Examples</vt:lpstr>
      <vt:lpstr>SELECT Statement —  Removing Duplicate Results</vt:lpstr>
      <vt:lpstr>SELECT Statement — Renaming Columns, Other Operators</vt:lpstr>
      <vt:lpstr>SELECT Statement —  Renaming A Query Result Column</vt:lpstr>
      <vt:lpstr>SELECT Statement —  Concatenating Query Results</vt:lpstr>
      <vt:lpstr>SELECT Statement —  Example Concatenation</vt:lpstr>
      <vt:lpstr>SELECT Statement —  Incorporating Arithmetic Operations</vt:lpstr>
      <vt:lpstr>SELECT Statement — WHERE Clause</vt:lpstr>
      <vt:lpstr>WHERE Clause — Condition Operators (1)</vt:lpstr>
      <vt:lpstr>WHERE Clause — Condition Operators (2)</vt:lpstr>
      <vt:lpstr>WHERE Clause — Boolean Operators (1)</vt:lpstr>
      <vt:lpstr>WHERE Clause — Boolean Operators (2)</vt:lpstr>
      <vt:lpstr>WHERE Clause —  Boolean Operator Precedence (1)</vt:lpstr>
      <vt:lpstr>WHERE Clause —  Boolean Operator Precedence (2)</vt:lpstr>
      <vt:lpstr>WHERE Clause — String Matching (1)</vt:lpstr>
      <vt:lpstr>WHERE Clause — String Matching (2)</vt:lpstr>
      <vt:lpstr>WHERE Clause — String Matching (3)</vt:lpstr>
      <vt:lpstr>ORDER BY Clause (1)</vt:lpstr>
      <vt:lpstr>ORDER BY Clause (2)</vt:lpstr>
      <vt:lpstr>Cartesian Product</vt:lpstr>
      <vt:lpstr>Join (1)</vt:lpstr>
      <vt:lpstr>Join (2)</vt:lpstr>
      <vt:lpstr>Join With Conditions</vt:lpstr>
      <vt:lpstr>Natural Join</vt:lpstr>
      <vt:lpstr>The dual Table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WANG Yubo</cp:lastModifiedBy>
  <cp:revision>722</cp:revision>
  <cp:lastPrinted>2018-06-15T10:15:05Z</cp:lastPrinted>
  <dcterms:created xsi:type="dcterms:W3CDTF">2010-02-04T06:50:26Z</dcterms:created>
  <dcterms:modified xsi:type="dcterms:W3CDTF">2022-02-27T12:15:34Z</dcterms:modified>
</cp:coreProperties>
</file>