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7" r:id="rId2"/>
    <p:sldId id="292" r:id="rId3"/>
    <p:sldId id="718" r:id="rId4"/>
    <p:sldId id="291" r:id="rId5"/>
    <p:sldId id="259" r:id="rId6"/>
    <p:sldId id="260" r:id="rId7"/>
    <p:sldId id="282" r:id="rId8"/>
    <p:sldId id="284" r:id="rId9"/>
    <p:sldId id="286" r:id="rId10"/>
    <p:sldId id="261" r:id="rId11"/>
    <p:sldId id="262" r:id="rId12"/>
    <p:sldId id="263" r:id="rId13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B30019"/>
    <a:srgbClr val="FFFFE5"/>
    <a:srgbClr val="0000FF"/>
    <a:srgbClr val="FFFFCC"/>
    <a:srgbClr val="FF00FF"/>
    <a:srgbClr val="F9B5E8"/>
    <a:srgbClr val="51DC00"/>
    <a:srgbClr val="F95AB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405"/>
    <p:restoredTop sz="98873" autoAdjust="0"/>
  </p:normalViewPr>
  <p:slideViewPr>
    <p:cSldViewPr snapToGrid="0">
      <p:cViewPr varScale="1">
        <p:scale>
          <a:sx n="160" d="100"/>
          <a:sy n="160" d="100"/>
        </p:scale>
        <p:origin x="3056" y="1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64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400" y="4710944"/>
            <a:ext cx="4983702" cy="446333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166" tIns="44783" rIns="91166" bIns="44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441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76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95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5760" indent="-365760">
              <a:buFont typeface="Wingdings" pitchFamily="2" charset="2"/>
              <a:buChar char=""/>
              <a:defRPr/>
            </a:lvl1pPr>
            <a:lvl3pPr marL="914400" indent="-274320">
              <a:buFont typeface="Wingdings" pitchFamily="2" charset="2"/>
              <a:buChar char="Ø"/>
              <a:defRPr/>
            </a:lvl3pPr>
            <a:lvl4pPr marL="1143000" indent="-228600">
              <a:buFont typeface="Courier New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158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669338" y="6424613"/>
            <a:ext cx="3889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fld id="{31EC19EB-F529-164D-953C-725466CE6447}" type="slidenum">
              <a:rPr lang="en-US" sz="1400">
                <a:latin typeface="Times" charset="0"/>
                <a:cs typeface="+mn-cs"/>
              </a:rPr>
              <a:pPr algn="r">
                <a:defRPr/>
              </a:pPr>
              <a:t>‹#›</a:t>
            </a:fld>
            <a:endParaRPr lang="en-US" sz="1400" dirty="0">
              <a:latin typeface="Times" charset="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8686800" cy="459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8872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77850" y="6424613"/>
            <a:ext cx="111889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cs typeface="+mn-cs"/>
              </a:rPr>
              <a:t>COMP 3311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238887" y="6424613"/>
            <a:ext cx="134472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cs typeface="+mn-cs"/>
              </a:rPr>
              <a:t>T3: RA &amp; SQL</a:t>
            </a:r>
          </a:p>
        </p:txBody>
      </p:sp>
      <p:pic>
        <p:nvPicPr>
          <p:cNvPr id="10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6324600"/>
            <a:ext cx="31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E8CBAAE-B48C-0A46-A9C1-4D2C7AA52353}"/>
              </a:ext>
            </a:extLst>
          </p:cNvPr>
          <p:cNvGrpSpPr/>
          <p:nvPr userDrawn="1"/>
        </p:nvGrpSpPr>
        <p:grpSpPr>
          <a:xfrm>
            <a:off x="2652444" y="6424613"/>
            <a:ext cx="1746246" cy="305212"/>
            <a:chOff x="2710915" y="6424613"/>
            <a:chExt cx="1746246" cy="3052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1CDBD4-DE85-9B4E-B2FB-26D81C9A1B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746246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r">
                <a:defRPr/>
              </a:pPr>
              <a:fld id="{30A6D55E-A347-414D-B894-380D2E60C878}" type="datetime3">
                <a:rPr lang="en-HK" sz="1400" b="1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pPr algn="r">
                  <a:defRPr/>
                </a:pPr>
                <a:t>20 February 2022</a:t>
              </a:fld>
              <a:endParaRPr lang="en-US" sz="1400" b="1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"/>
                <a:cs typeface="Times"/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45F85EED-B1B7-E44E-8130-953D488465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10915" y="6424613"/>
              <a:ext cx="1292809" cy="3052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0" bIns="44450">
              <a:spAutoFit/>
            </a:bodyPr>
            <a:lstStyle/>
            <a:p>
              <a:pPr algn="r">
                <a:defRPr/>
              </a:pPr>
              <a:r>
                <a:rPr 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"/>
                  <a:cs typeface="Times"/>
                </a:rPr>
                <a:t>©</a:t>
              </a: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3770341" y="6267258"/>
            <a:ext cx="5244900" cy="457200"/>
            <a:chOff x="3770341" y="6267258"/>
            <a:chExt cx="5244900" cy="457200"/>
          </a:xfrm>
        </p:grpSpPr>
        <p:sp>
          <p:nvSpPr>
            <p:cNvPr id="2" name="Rectangle 15"/>
            <p:cNvSpPr>
              <a:spLocks noChangeArrowheads="1"/>
            </p:cNvSpPr>
            <p:nvPr userDrawn="1"/>
          </p:nvSpPr>
          <p:spPr bwMode="auto">
            <a:xfrm>
              <a:off x="8556310" y="6267258"/>
              <a:ext cx="45893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 userDrawn="1"/>
          </p:nvSpPr>
          <p:spPr bwMode="auto">
            <a:xfrm>
              <a:off x="3770341" y="6267258"/>
              <a:ext cx="609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800" b="1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7586663" algn="r"/>
        </a:tabLst>
        <a:defRPr sz="2400" b="1">
          <a:solidFill>
            <a:schemeClr val="accent1"/>
          </a:solidFill>
          <a:effectLst>
            <a:outerShdw blurRad="38100" dist="38100" dir="2700000" algn="tl">
              <a:srgbClr val="DDDDDD"/>
            </a:outerShdw>
          </a:effectLst>
          <a:latin typeface="Signboard Regular" charset="0"/>
          <a:ea typeface="ＭＳ Ｐゴシック" charset="0"/>
        </a:defRPr>
      </a:lvl9pPr>
    </p:titleStyle>
    <p:bodyStyle>
      <a:lvl1pPr marL="365760" indent="-365760" algn="l" rtl="0" eaLnBrk="0" fontAlgn="base" hangingPunct="0">
        <a:spcBef>
          <a:spcPts val="4800"/>
        </a:spcBef>
        <a:spcAft>
          <a:spcPct val="0"/>
        </a:spcAft>
        <a:buClr>
          <a:schemeClr val="tx1"/>
        </a:buClr>
        <a:buSzPct val="65000"/>
        <a:buFont typeface="Zapf Dingbats" charset="0"/>
        <a:buChar char="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40080" indent="-274320" algn="l" rtl="0" eaLnBrk="0" fontAlgn="base" hangingPunct="0">
        <a:spcBef>
          <a:spcPts val="12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+mn-ea"/>
        </a:defRPr>
      </a:lvl2pPr>
      <a:lvl3pPr marL="914400" indent="-274320" algn="l" rtl="0" eaLnBrk="0" fontAlgn="base" hangingPunct="0">
        <a:spcBef>
          <a:spcPts val="600"/>
        </a:spcBef>
        <a:spcAft>
          <a:spcPct val="0"/>
        </a:spcAft>
        <a:buClr>
          <a:srgbClr val="FF00FF"/>
        </a:buClr>
        <a:buSzPct val="100000"/>
        <a:buFont typeface="Wingdings" charset="2"/>
        <a:buChar char="Ø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143000" indent="-228600" algn="l" rtl="0" eaLnBrk="0" fontAlgn="base" hangingPunct="0">
        <a:spcBef>
          <a:spcPts val="300"/>
        </a:spcBef>
        <a:spcAft>
          <a:spcPct val="0"/>
        </a:spcAft>
        <a:buSzPct val="100000"/>
        <a:buFont typeface="Courier New"/>
        <a:buChar char="o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1371600" indent="-228600" algn="l" rtl="0" eaLnBrk="0" fontAlgn="base" hangingPunct="0">
        <a:spcBef>
          <a:spcPts val="0"/>
        </a:spcBef>
        <a:spcAft>
          <a:spcPct val="0"/>
        </a:spcAft>
        <a:buChar char="»"/>
        <a:defRPr sz="1400">
          <a:solidFill>
            <a:schemeClr val="tx1"/>
          </a:solidFill>
          <a:latin typeface="Times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71863"/>
            <a:ext cx="6400800" cy="1752600"/>
          </a:xfrm>
          <a:gradFill rotWithShape="0">
            <a:gsLst>
              <a:gs pos="0">
                <a:schemeClr val="folHlink">
                  <a:gamma/>
                  <a:shade val="50196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0196"/>
                  <a:invGamma/>
                </a:schemeClr>
              </a:gs>
            </a:gsLst>
            <a:lin ang="5400000" scaled="1"/>
          </a:gra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Print" charset="0"/>
                <a:cs typeface="+mn-cs"/>
              </a:rPr>
              <a:t>TUTORIAL 3</a:t>
            </a:r>
          </a:p>
          <a:p>
            <a:pPr>
              <a:spcBef>
                <a:spcPts val="0"/>
              </a:spcBef>
              <a:defRPr/>
            </a:pPr>
            <a:r>
              <a:rPr 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uePrint" charset="0"/>
                <a:cs typeface="+mn-cs"/>
              </a:rPr>
              <a:t>RELATIONAL ALGEBRA (RA) AND STRUCTURED QUERY LANGUAGE (SQL)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5800" y="609600"/>
            <a:ext cx="7772400" cy="2362200"/>
          </a:xfrm>
          <a:prstGeom prst="rect">
            <a:avLst/>
          </a:prstGeom>
          <a:gradFill rotWithShape="0">
            <a:gsLst>
              <a:gs pos="0">
                <a:srgbClr val="FAFD00">
                  <a:gamma/>
                  <a:shade val="70196"/>
                  <a:invGamma/>
                </a:srgbClr>
              </a:gs>
              <a:gs pos="50000">
                <a:srgbClr val="FAFD00"/>
              </a:gs>
              <a:gs pos="100000">
                <a:srgbClr val="FAFD00">
                  <a:gamma/>
                  <a:shade val="70196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algn="ctr">
              <a:tabLst>
                <a:tab pos="7586663" algn="r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board Regular" charset="0"/>
                <a:cs typeface="+mn-cs"/>
              </a:rPr>
              <a:t>COMP 3311</a:t>
            </a:r>
            <a:b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board Regular" charset="0"/>
                <a:cs typeface="+mn-cs"/>
              </a:rPr>
            </a:br>
            <a:r>
              <a:rPr lang="en-US" sz="3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charset="0"/>
                <a:cs typeface="+mn-cs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49145104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30" y="1188720"/>
            <a:ext cx="7951740" cy="397545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0432FF"/>
                </a:solidFill>
                <a:latin typeface="Arial" charset="0"/>
              </a:rPr>
              <a:t>Find all cities where employees live or where companies are located.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2177" y="2011680"/>
            <a:ext cx="1519646" cy="147476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union</a:t>
            </a:r>
            <a:endParaRPr lang="en-US" sz="180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Company;</a:t>
            </a:r>
            <a:endParaRPr lang="en-US" sz="1800" baseline="-25000" dirty="0">
              <a:latin typeface="Arial Narrow"/>
              <a:cs typeface="Arial Narro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AAA675-DCA6-2542-91D9-FADA65903707}"/>
              </a:ext>
            </a:extLst>
          </p:cNvPr>
          <p:cNvSpPr txBox="1">
            <a:spLocks/>
          </p:cNvSpPr>
          <p:nvPr/>
        </p:nvSpPr>
        <p:spPr bwMode="auto">
          <a:xfrm>
            <a:off x="1226373" y="5943600"/>
            <a:ext cx="6774610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sz="1400" dirty="0"/>
              <a:t>(</a:t>
            </a:r>
            <a:r>
              <a:rPr lang="en-GB" altLang="zh-CN" sz="1400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sz="1400" dirty="0"/>
              <a:t>(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sz="1400" dirty="0"/>
              <a:t>)</a:t>
            </a:r>
          </a:p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sz="1400" dirty="0"/>
              <a:t>(</a:t>
            </a:r>
            <a:r>
              <a:rPr lang="en-GB" altLang="zh-CN" sz="1400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</a:t>
            </a:r>
            <a:r>
              <a:rPr lang="x-none" altLang="zh-CN" sz="1400">
                <a:cs typeface="Arial" charset="0"/>
              </a:rPr>
              <a:t>‏</a:t>
            </a:r>
            <a:r>
              <a:rPr lang="zh-CN" altLang="en-US" sz="1400" dirty="0">
                <a:cs typeface="Arial" charset="0"/>
              </a:rPr>
              <a:t>  </a:t>
            </a:r>
            <a:r>
              <a:rPr lang="en-GB" altLang="zh-CN" sz="1400" dirty="0">
                <a:cs typeface="Arial" charset="0"/>
              </a:rPr>
              <a:t>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sz="1400" dirty="0"/>
              <a:t>(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39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95528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GB" altLang="zh-CN" dirty="0">
                <a:solidFill>
                  <a:srgbClr val="0432FF"/>
                </a:solidFill>
                <a:latin typeface="Arial" charset="0"/>
              </a:rPr>
              <a:t>Find the names of all employees who work (in at least one company) and the city of the company in ascending order of employee names.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51760" y="2194560"/>
            <a:ext cx="3840480" cy="147476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employeeName, C.city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Employee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E, Works</a:t>
            </a:r>
            <a:r>
              <a:rPr lang="en-US" sz="18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W,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Company</a:t>
            </a:r>
            <a:r>
              <a:rPr lang="en-US" altLang="zh-TW" sz="1800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C.companyName=W.companyName</a:t>
            </a:r>
          </a:p>
          <a:p>
            <a:pPr marL="573088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 E.empId=W.empId</a:t>
            </a:r>
          </a:p>
          <a:p>
            <a:pPr marL="0" indent="3175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order by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employeeName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asc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3231" y="2930659"/>
            <a:ext cx="1464603" cy="73866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asc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is optional since it is the default ordering.</a:t>
            </a:r>
          </a:p>
        </p:txBody>
      </p:sp>
      <p:cxnSp>
        <p:nvCxnSpPr>
          <p:cNvPr id="9" name="Curved Connector 8"/>
          <p:cNvCxnSpPr>
            <a:cxnSpLocks/>
            <a:stCxn id="7" idx="1"/>
          </p:cNvCxnSpPr>
          <p:nvPr/>
        </p:nvCxnSpPr>
        <p:spPr bwMode="auto">
          <a:xfrm rot="10800000" flipV="1">
            <a:off x="5267739" y="3299991"/>
            <a:ext cx="1785492" cy="1969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E86CE0-9474-4548-8542-1937AD4DF848}"/>
              </a:ext>
            </a:extLst>
          </p:cNvPr>
          <p:cNvSpPr txBox="1"/>
          <p:nvPr/>
        </p:nvSpPr>
        <p:spPr>
          <a:xfrm>
            <a:off x="685800" y="2486389"/>
            <a:ext cx="158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B30019"/>
                </a:solidFill>
              </a:rPr>
              <a:t>Is it OK to use </a:t>
            </a:r>
            <a:r>
              <a:rPr lang="en-CA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natural join</a:t>
            </a:r>
            <a:r>
              <a:rPr lang="en-CA" sz="1600" b="1" dirty="0">
                <a:solidFill>
                  <a:srgbClr val="B30019"/>
                </a:solidFill>
                <a:latin typeface="+mn-lt"/>
                <a:cs typeface="Arial Narrow" panose="020B0604020202020204" pitchFamily="34" charset="0"/>
              </a:rPr>
              <a:t> for this query</a:t>
            </a:r>
            <a:r>
              <a:rPr lang="en-CA" sz="1600" b="1" dirty="0">
                <a:solidFill>
                  <a:srgbClr val="B30019"/>
                </a:solidFill>
                <a:latin typeface="+mn-lt"/>
              </a:rPr>
              <a:t>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CACA65-9B79-C44D-9CC7-6C62B5B23487}"/>
              </a:ext>
            </a:extLst>
          </p:cNvPr>
          <p:cNvSpPr txBox="1">
            <a:spLocks/>
          </p:cNvSpPr>
          <p:nvPr/>
        </p:nvSpPr>
        <p:spPr bwMode="auto">
          <a:xfrm>
            <a:off x="2651760" y="3851141"/>
            <a:ext cx="5095881" cy="92076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employeeName,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Employee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natural join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Works</a:t>
            </a:r>
            <a:r>
              <a:rPr lang="en-US" sz="18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natural join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Company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3175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order by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employeeName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asc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A314B-57C5-BA45-88D6-43D1573E4F27}"/>
              </a:ext>
            </a:extLst>
          </p:cNvPr>
          <p:cNvSpPr txBox="1"/>
          <p:nvPr/>
        </p:nvSpPr>
        <p:spPr>
          <a:xfrm>
            <a:off x="228600" y="3733816"/>
            <a:ext cx="24231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B30019"/>
                </a:solidFill>
              </a:rPr>
              <a:t>How about this query?</a:t>
            </a:r>
          </a:p>
          <a:p>
            <a:pPr marL="365760" indent="-365760" algn="ctr">
              <a:spcBef>
                <a:spcPts val="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CA" sz="1600" b="1" dirty="0">
                <a:solidFill>
                  <a:srgbClr val="FF0000"/>
                </a:solidFill>
                <a:latin typeface="+mn-lt"/>
              </a:rPr>
              <a:t>No!</a:t>
            </a:r>
            <a:endParaRPr lang="en-CA" sz="1600" dirty="0">
              <a:latin typeface="+mn-lt"/>
            </a:endParaRPr>
          </a:p>
          <a:p>
            <a:pPr algn="ctr">
              <a:spcBef>
                <a:spcPts val="0"/>
              </a:spcBef>
              <a:buClr>
                <a:srgbClr val="FF00FF"/>
              </a:buClr>
              <a:buSzPct val="120000"/>
            </a:pPr>
            <a:r>
              <a:rPr lang="en-CA" sz="1600" dirty="0">
                <a:latin typeface="+mn-lt"/>
              </a:rPr>
              <a:t>Also uses </a:t>
            </a:r>
            <a:r>
              <a:rPr lang="en-CA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CA" sz="1600" dirty="0">
                <a:latin typeface="+mn-lt"/>
              </a:rPr>
              <a:t> to join </a:t>
            </a:r>
            <a:r>
              <a:rPr lang="en-CA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CA" sz="1600" dirty="0">
                <a:latin typeface="+mn-lt"/>
              </a:rPr>
              <a:t> and </a:t>
            </a:r>
            <a:r>
              <a:rPr lang="en-CA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CA" sz="1600" dirty="0">
                <a:latin typeface="+mn-lt"/>
              </a:rPr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C480A0-03DD-A04A-8E80-128643AA91EF}"/>
              </a:ext>
            </a:extLst>
          </p:cNvPr>
          <p:cNvSpPr txBox="1">
            <a:spLocks/>
          </p:cNvSpPr>
          <p:nvPr/>
        </p:nvSpPr>
        <p:spPr bwMode="auto">
          <a:xfrm>
            <a:off x="2651760" y="4953725"/>
            <a:ext cx="6370269" cy="92076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employeeName, Company.city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Employee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natural join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Works</a:t>
            </a:r>
            <a:r>
              <a:rPr lang="en-US" sz="1800" dirty="0">
                <a:solidFill>
                  <a:srgbClr val="3319FF"/>
                </a:solidFill>
                <a:latin typeface="Arial Narrow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Company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cs typeface="Arial Narrow"/>
                <a:sym typeface="Symbol" pitchFamily="18" charset="2"/>
              </a:rPr>
              <a:t>using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 (companyName)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3175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order by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employeeName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asc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B15B7-9390-DE4A-80A4-F40AADA1CA14}"/>
              </a:ext>
            </a:extLst>
          </p:cNvPr>
          <p:cNvSpPr txBox="1"/>
          <p:nvPr/>
        </p:nvSpPr>
        <p:spPr>
          <a:xfrm>
            <a:off x="228600" y="5083247"/>
            <a:ext cx="242316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B30019"/>
                </a:solidFill>
              </a:rPr>
              <a:t>How about this query?</a:t>
            </a:r>
          </a:p>
          <a:p>
            <a:pPr marL="365760" indent="-365760" algn="ctr">
              <a:spcBef>
                <a:spcPts val="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CA" sz="1600" b="1" dirty="0">
                <a:solidFill>
                  <a:srgbClr val="FF0000"/>
                </a:solidFill>
                <a:latin typeface="+mn-lt"/>
              </a:rPr>
              <a:t>Yes!</a:t>
            </a:r>
            <a:r>
              <a:rPr lang="en-CA" sz="1600" dirty="0">
                <a:latin typeface="+mn-lt"/>
              </a:rPr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A44297-3929-D149-9382-29B7A6B9C570}"/>
              </a:ext>
            </a:extLst>
          </p:cNvPr>
          <p:cNvSpPr txBox="1">
            <a:spLocks/>
          </p:cNvSpPr>
          <p:nvPr/>
        </p:nvSpPr>
        <p:spPr bwMode="auto">
          <a:xfrm>
            <a:off x="1226373" y="5943600"/>
            <a:ext cx="6774610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sz="1400" dirty="0"/>
              <a:t>(</a:t>
            </a:r>
            <a:r>
              <a:rPr lang="en-GB" altLang="zh-CN" sz="1400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sz="1400" dirty="0"/>
              <a:t>(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sz="1400" dirty="0"/>
              <a:t>)</a:t>
            </a:r>
          </a:p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sz="1400" dirty="0"/>
              <a:t>(</a:t>
            </a:r>
            <a:r>
              <a:rPr lang="en-GB" altLang="zh-CN" sz="1400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</a:t>
            </a:r>
            <a:r>
              <a:rPr lang="x-none" altLang="zh-CN" sz="1400">
                <a:cs typeface="Arial" charset="0"/>
              </a:rPr>
              <a:t>‏</a:t>
            </a:r>
            <a:r>
              <a:rPr lang="zh-CN" altLang="en-US" sz="1400" dirty="0">
                <a:cs typeface="Arial" charset="0"/>
              </a:rPr>
              <a:t>  </a:t>
            </a:r>
            <a:r>
              <a:rPr lang="en-GB" altLang="zh-CN" sz="1400" dirty="0">
                <a:cs typeface="Arial" charset="0"/>
              </a:rPr>
              <a:t>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sz="1400" dirty="0"/>
              <a:t>(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1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11" grpId="0" animBg="1"/>
      <p:bldP spid="12" grpId="0" uiExpand="1" build="p" autoUpdateAnimBg="0"/>
      <p:bldP spid="13" grpId="0" animBg="1"/>
      <p:bldP spid="14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937" y="1188720"/>
            <a:ext cx="4676126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altLang="zh-CN" dirty="0">
                <a:solidFill>
                  <a:srgbClr val="0432FF"/>
                </a:solidFill>
                <a:latin typeface="Arial" charset="0"/>
              </a:rPr>
              <a:t>Find the names and cities of employees who work for exactly one company.</a:t>
            </a:r>
            <a:endParaRPr lang="en-US" dirty="0">
              <a:solidFill>
                <a:srgbClr val="0432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BE8315-EE80-7A44-9B56-0DB805F561CD}"/>
              </a:ext>
            </a:extLst>
          </p:cNvPr>
          <p:cNvGrpSpPr/>
          <p:nvPr/>
        </p:nvGrpSpPr>
        <p:grpSpPr>
          <a:xfrm>
            <a:off x="1065529" y="2194560"/>
            <a:ext cx="7109785" cy="2457670"/>
            <a:chOff x="1052045" y="2194560"/>
            <a:chExt cx="7109785" cy="24576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9A1280-7D7F-E849-B190-EAF09B52908D}"/>
                </a:ext>
              </a:extLst>
            </p:cNvPr>
            <p:cNvGrpSpPr/>
            <p:nvPr/>
          </p:nvGrpSpPr>
          <p:grpSpPr>
            <a:xfrm>
              <a:off x="1052045" y="2194560"/>
              <a:ext cx="3566160" cy="2457670"/>
              <a:chOff x="823447" y="2194560"/>
              <a:chExt cx="3566160" cy="2457670"/>
            </a:xfrm>
          </p:grpSpPr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823447" y="2194560"/>
                <a:ext cx="3566160" cy="1474763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0090"/>
                </a:solidFill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87" tIns="44450" rIns="90487" bIns="4445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65760" indent="-365760" algn="l" rtl="0" eaLnBrk="0" fontAlgn="base" hangingPunct="0">
                  <a:spcBef>
                    <a:spcPts val="48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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640080" indent="-274320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SzPct val="100000"/>
                  <a:buChar char="–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14400" indent="-27432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F00FF"/>
                  </a:buClr>
                  <a:buSzPct val="100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1430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SzPct val="100000"/>
                  <a:buFont typeface="Courier New"/>
                  <a:buChar char="o"/>
                  <a:defRPr sz="14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371600" indent="-228600" algn="l" rtl="0" eaLnBrk="0" fontAlgn="base" hangingPunct="0">
                  <a:spcBef>
                    <a:spcPts val="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sz="18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select</a:t>
                </a:r>
                <a:r>
                  <a:rPr lang="en-US" sz="1800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employeeName, city</a:t>
                </a: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sz="18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from</a:t>
                </a:r>
                <a:r>
                  <a:rPr lang="en-US" sz="1800" dirty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 Employee</a:t>
                </a:r>
                <a:r>
                  <a:rPr lang="en-US" sz="1800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E</a:t>
                </a:r>
                <a:endParaRPr lang="en-US" sz="1800" baseline="-25000" dirty="0">
                  <a:latin typeface="Arial Narrow"/>
                  <a:cs typeface="Arial Narrow"/>
                </a:endParaRPr>
              </a:p>
              <a:p>
                <a:pPr marL="682625" indent="-682625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sz="18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where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 </a:t>
                </a:r>
                <a:r>
                  <a:rPr lang="en-US" altLang="zh-TW" sz="1800" b="1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unique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Arial Narrow"/>
                    <a:cs typeface="Arial Narrow"/>
                    <a:sym typeface="Symbol" pitchFamily="18" charset="2"/>
                  </a:rPr>
                  <a:t>(</a:t>
                </a:r>
                <a:r>
                  <a:rPr lang="en-US" altLang="zh-TW" sz="1800" b="1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select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 *</a:t>
                </a:r>
              </a:p>
              <a:p>
                <a:pPr marL="1317625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from</a:t>
                </a:r>
                <a:r>
                  <a:rPr lang="en-US" altLang="zh-TW" sz="1800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 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Works</a:t>
                </a:r>
              </a:p>
              <a:p>
                <a:pPr marL="1317625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where</a:t>
                </a:r>
                <a:r>
                  <a:rPr lang="en-US" altLang="zh-TW" sz="1800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 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empId=E.empId)</a:t>
                </a:r>
                <a:r>
                  <a:rPr lang="en-US" sz="1800" dirty="0">
                    <a:latin typeface="Arial Narrow"/>
                    <a:cs typeface="Arial Narrow"/>
                  </a:rPr>
                  <a:t>;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BA9C7-18DF-4745-B546-902641059567}"/>
                  </a:ext>
                </a:extLst>
              </p:cNvPr>
              <p:cNvSpPr txBox="1"/>
              <p:nvPr/>
            </p:nvSpPr>
            <p:spPr>
              <a:xfrm>
                <a:off x="1146672" y="3821233"/>
                <a:ext cx="27964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rgbClr val="B30019"/>
                    </a:solidFill>
                  </a:rPr>
                  <a:t>Correct SQL but will not execute in Oracle as </a:t>
                </a:r>
                <a:r>
                  <a:rPr lang="en-CA" sz="1600" b="1" dirty="0">
                    <a:solidFill>
                      <a:srgbClr val="0432FF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unique</a:t>
                </a:r>
                <a:r>
                  <a:rPr lang="en-CA" sz="1600" b="1" dirty="0">
                    <a:solidFill>
                      <a:srgbClr val="B30019"/>
                    </a:solidFill>
                  </a:rPr>
                  <a:t> is not implemented.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02DD74-7CAD-3842-ACED-B75671363965}"/>
                </a:ext>
              </a:extLst>
            </p:cNvPr>
            <p:cNvGrpSpPr/>
            <p:nvPr/>
          </p:nvGrpSpPr>
          <p:grpSpPr>
            <a:xfrm>
              <a:off x="4961430" y="2194560"/>
              <a:ext cx="3200400" cy="2457670"/>
              <a:chOff x="5190028" y="2194560"/>
              <a:chExt cx="3200400" cy="2457670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73A1CEE-4FD3-3B48-9CA8-62C1EA694D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90028" y="2194560"/>
                <a:ext cx="3200400" cy="1474763"/>
              </a:xfrm>
              <a:prstGeom prst="rect">
                <a:avLst/>
              </a:prstGeom>
              <a:solidFill>
                <a:srgbClr val="FFFFCC"/>
              </a:solidFill>
              <a:ln w="28575" cmpd="sng">
                <a:solidFill>
                  <a:srgbClr val="000090"/>
                </a:solidFill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87" tIns="44450" rIns="90487" bIns="4445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65760" indent="-365760" algn="l" rtl="0" eaLnBrk="0" fontAlgn="base" hangingPunct="0">
                  <a:spcBef>
                    <a:spcPts val="48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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ＭＳ Ｐゴシック" charset="0"/>
                  </a:defRPr>
                </a:lvl1pPr>
                <a:lvl2pPr marL="640080" indent="-274320" algn="l" rtl="0" eaLnBrk="0" fontAlgn="base" hangingPunct="0">
                  <a:spcBef>
                    <a:spcPts val="1200"/>
                  </a:spcBef>
                  <a:spcAft>
                    <a:spcPct val="0"/>
                  </a:spcAft>
                  <a:buSzPct val="100000"/>
                  <a:buChar char="–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14400" indent="-274320" algn="l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FF00FF"/>
                  </a:buClr>
                  <a:buSzPct val="100000"/>
                  <a:buFont typeface="Wingdings" pitchFamily="2" charset="2"/>
                  <a:buChar char="Ø"/>
                  <a:defRPr sz="16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143000" indent="-22860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SzPct val="100000"/>
                  <a:buFont typeface="Courier New"/>
                  <a:buChar char="o"/>
                  <a:defRPr sz="14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1371600" indent="-228600" algn="l" rtl="0" eaLnBrk="0" fontAlgn="base" hangingPunct="0">
                  <a:spcBef>
                    <a:spcPts val="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" charset="0"/>
                    <a:ea typeface="+mn-ea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sz="18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select</a:t>
                </a:r>
                <a:r>
                  <a:rPr lang="en-US" sz="1800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employeeName, city</a:t>
                </a: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sz="18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from</a:t>
                </a:r>
                <a:r>
                  <a:rPr lang="en-US" sz="1800" dirty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 Employee</a:t>
                </a:r>
                <a:r>
                  <a:rPr lang="en-US" sz="1800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Arial Narrow"/>
                    <a:cs typeface="Arial Narrow"/>
                  </a:rPr>
                  <a:t>E</a:t>
                </a:r>
                <a:endParaRPr lang="en-US" sz="1800" baseline="-25000" dirty="0">
                  <a:latin typeface="Arial Narrow"/>
                  <a:cs typeface="Arial Narrow"/>
                </a:endParaRPr>
              </a:p>
              <a:p>
                <a:pPr marL="682625" indent="-682625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sz="1800" b="1" dirty="0">
                    <a:solidFill>
                      <a:srgbClr val="0000FF"/>
                    </a:solidFill>
                    <a:latin typeface="Arial Narrow"/>
                    <a:cs typeface="Arial Narrow"/>
                  </a:rPr>
                  <a:t>where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 1 = </a:t>
                </a:r>
                <a:r>
                  <a:rPr lang="en-US" altLang="zh-TW" sz="1800" dirty="0">
                    <a:solidFill>
                      <a:srgbClr val="000000"/>
                    </a:solidFill>
                    <a:latin typeface="Arial Narrow"/>
                    <a:cs typeface="Arial Narrow"/>
                    <a:sym typeface="Symbol" pitchFamily="18" charset="2"/>
                  </a:rPr>
                  <a:t>(</a:t>
                </a:r>
                <a:r>
                  <a:rPr lang="en-US" altLang="zh-TW" sz="1800" b="1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select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 count(*)</a:t>
                </a:r>
              </a:p>
              <a:p>
                <a:pPr marL="973138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from</a:t>
                </a:r>
                <a:r>
                  <a:rPr lang="en-US" altLang="zh-TW" sz="1800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 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Works</a:t>
                </a:r>
              </a:p>
              <a:p>
                <a:pPr marL="973138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where</a:t>
                </a:r>
                <a:r>
                  <a:rPr lang="en-US" altLang="zh-TW" sz="1800" dirty="0">
                    <a:solidFill>
                      <a:srgbClr val="3319FF"/>
                    </a:solidFill>
                    <a:latin typeface="Arial Narrow"/>
                    <a:cs typeface="Arial Narrow"/>
                    <a:sym typeface="Symbol" pitchFamily="18" charset="2"/>
                  </a:rPr>
                  <a:t> </a:t>
                </a:r>
                <a:r>
                  <a:rPr lang="en-US" altLang="zh-TW" sz="1800" dirty="0">
                    <a:latin typeface="Arial Narrow"/>
                    <a:cs typeface="Arial Narrow"/>
                    <a:sym typeface="Symbol" pitchFamily="18" charset="2"/>
                  </a:rPr>
                  <a:t>empId=E.empId)</a:t>
                </a:r>
                <a:r>
                  <a:rPr lang="en-US" sz="1800" dirty="0">
                    <a:latin typeface="Arial Narrow"/>
                    <a:cs typeface="Arial Narrow"/>
                  </a:rPr>
                  <a:t>;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311979-9887-1E47-BD6D-02E1FED53FAC}"/>
                  </a:ext>
                </a:extLst>
              </p:cNvPr>
              <p:cNvSpPr txBox="1"/>
              <p:nvPr/>
            </p:nvSpPr>
            <p:spPr>
              <a:xfrm>
                <a:off x="5190029" y="3821233"/>
                <a:ext cx="31035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CA" sz="1600" b="1" dirty="0">
                    <a:solidFill>
                      <a:srgbClr val="B30019"/>
                    </a:solidFill>
                  </a:rPr>
                  <a:t>Alternate query that obtains the desired result and that will execute in Oracle.</a:t>
                </a:r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DA5105-AE7D-404E-A964-BC5E971F0E93}"/>
              </a:ext>
            </a:extLst>
          </p:cNvPr>
          <p:cNvSpPr txBox="1">
            <a:spLocks/>
          </p:cNvSpPr>
          <p:nvPr/>
        </p:nvSpPr>
        <p:spPr bwMode="auto">
          <a:xfrm>
            <a:off x="1226373" y="5943600"/>
            <a:ext cx="6774610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sz="1400" dirty="0"/>
              <a:t>(</a:t>
            </a:r>
            <a:r>
              <a:rPr lang="en-GB" altLang="zh-CN" sz="1400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sz="1400" dirty="0"/>
              <a:t>(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sz="1400" dirty="0"/>
              <a:t>)</a:t>
            </a:r>
          </a:p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sz="1400" dirty="0"/>
              <a:t>(</a:t>
            </a:r>
            <a:r>
              <a:rPr lang="en-GB" altLang="zh-CN" sz="1400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</a:t>
            </a:r>
            <a:r>
              <a:rPr lang="x-none" altLang="zh-CN" sz="1400">
                <a:cs typeface="Arial" charset="0"/>
              </a:rPr>
              <a:t>‏</a:t>
            </a:r>
            <a:r>
              <a:rPr lang="zh-CN" altLang="en-US" sz="1400" dirty="0">
                <a:cs typeface="Arial" charset="0"/>
              </a:rPr>
              <a:t>  </a:t>
            </a:r>
            <a:r>
              <a:rPr lang="en-GB" altLang="zh-CN" sz="1400" dirty="0">
                <a:cs typeface="Arial" charset="0"/>
              </a:rPr>
              <a:t>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sz="1400" dirty="0"/>
              <a:t>(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52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4591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rgbClr val="B30019"/>
                </a:solidFill>
              </a:rPr>
              <a:t>RELATIONAL ALGEBRA 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66627"/>
              </p:ext>
            </p:extLst>
          </p:nvPr>
        </p:nvGraphicFramePr>
        <p:xfrm>
          <a:off x="685800" y="1280160"/>
          <a:ext cx="806346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marL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 marL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marL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B30019"/>
                          </a:solidFill>
                        </a:rPr>
                        <a:t>Selection</a:t>
                      </a:r>
                    </a:p>
                  </a:txBody>
                  <a:tcPr marL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</a:t>
                      </a:r>
                      <a:endParaRPr lang="en-US" sz="180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Selects rows in a table that satisfy a predicate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B30019"/>
                          </a:solidFill>
                        </a:rPr>
                        <a:t>Projection</a:t>
                      </a:r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</a:t>
                      </a:r>
                      <a:endParaRPr lang="en-US" sz="180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Removes unwanted columns from a table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B30019"/>
                          </a:solidFill>
                        </a:rPr>
                        <a:t>Union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∪</a:t>
                      </a:r>
                      <a:endParaRPr lang="en-US" sz="180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Finds rows that belong to either table 1 or table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rgbClr val="B30019"/>
                          </a:solidFill>
                        </a:rPr>
                        <a:t>Intersection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pitchFamily="18" charset="2"/>
                        </a:rPr>
                        <a:t>∩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Finds rows</a:t>
                      </a:r>
                      <a:r>
                        <a:rPr lang="en-US" sz="1800" b="0" baseline="0" dirty="0">
                          <a:solidFill>
                            <a:srgbClr val="000000"/>
                          </a:solidFill>
                        </a:rPr>
                        <a:t> that appear in both table 1 and in table 2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117669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B30019"/>
                          </a:solidFill>
                        </a:rPr>
                        <a:t>Set difference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–</a:t>
                      </a:r>
                      <a:endParaRPr lang="en-US" sz="180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Finds rows that are in table 1, but are not in table 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B30019"/>
                          </a:solidFill>
                        </a:rPr>
                        <a:t>Cartesian product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⨉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Combines each row of one table with every row of another table</a:t>
                      </a:r>
                      <a:endParaRPr lang="en" altLang="zh-CN" dirty="0">
                        <a:effectLst/>
                      </a:endParaRPr>
                    </a:p>
                  </a:txBody>
                  <a:tcPr marL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rgbClr val="B30019"/>
                          </a:solidFill>
                        </a:rPr>
                        <a:t>Join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b="0" dirty="0">
                          <a:solidFill>
                            <a:srgbClr val="0000FF"/>
                          </a:solidFill>
                          <a:latin typeface="Arial Narrow"/>
                          <a:ea typeface="SimSun" charset="0"/>
                          <a:cs typeface="Arial Narrow"/>
                        </a:rPr>
                        <a:t>⋈</a:t>
                      </a:r>
                      <a:endParaRPr lang="en-US" sz="2400" b="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Cartesian product followed by a selection</a:t>
                      </a:r>
                    </a:p>
                  </a:txBody>
                  <a:tcPr marL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86352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>
                          <a:solidFill>
                            <a:srgbClr val="B30019"/>
                          </a:solidFill>
                        </a:rPr>
                        <a:t>Assignment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  <a:sym typeface="Symbol" charset="0"/>
                        </a:rPr>
                        <a:t></a:t>
                      </a:r>
                      <a:endParaRPr lang="en-US" sz="180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Assigns a result to a temporary variable </a:t>
                      </a:r>
                    </a:p>
                  </a:txBody>
                  <a:tcPr marL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393792"/>
                  </a:ext>
                </a:extLst>
              </a:tr>
              <a:tr h="271026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rgbClr val="B30019"/>
                          </a:solidFill>
                        </a:rPr>
                        <a:t>Rename</a:t>
                      </a: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US" sz="1800" i="1" dirty="0">
                          <a:solidFill>
                            <a:srgbClr val="0000FF"/>
                          </a:solidFill>
                          <a:latin typeface="Arial Narrow"/>
                          <a:cs typeface="Arial Narrow"/>
                        </a:rPr>
                        <a:t>p</a:t>
                      </a:r>
                      <a:endParaRPr lang="en-US" sz="1800" dirty="0">
                        <a:solidFill>
                          <a:srgbClr val="0000FF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Allows a table and/or its columns to be renamed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0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0" y="5458838"/>
            <a:ext cx="7772400" cy="78591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en-US" altLang="zh-TW" dirty="0">
                <a:sym typeface="Symbol" pitchFamily="18" charset="2"/>
              </a:rPr>
              <a:t>An SQL query result is a relation (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but it may contain duplicates</a:t>
            </a:r>
            <a:r>
              <a:rPr lang="en-US" altLang="zh-TW" dirty="0">
                <a:sym typeface="Symbol" pitchFamily="18" charset="2"/>
              </a:rPr>
              <a:t>).</a:t>
            </a:r>
          </a:p>
          <a:p>
            <a:pPr marL="457200" indent="-457200" algn="ctr" eaLnBrk="1" hangingPunct="1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altLang="zh-TW" b="1" dirty="0">
                <a:solidFill>
                  <a:srgbClr val="B30019"/>
                </a:solidFill>
                <a:sym typeface="Symbol" pitchFamily="18" charset="2"/>
              </a:rPr>
              <a:t>SQL queries can be </a:t>
            </a:r>
            <a:r>
              <a:rPr lang="en-US" altLang="zh-TW" b="1" dirty="0">
                <a:solidFill>
                  <a:srgbClr val="0432FF"/>
                </a:solidFill>
                <a:sym typeface="Symbol" pitchFamily="18" charset="2"/>
              </a:rPr>
              <a:t>nested</a:t>
            </a:r>
            <a:r>
              <a:rPr lang="en-US" altLang="zh-CN" b="1" dirty="0">
                <a:solidFill>
                  <a:srgbClr val="B30019"/>
                </a:solidFill>
                <a:sym typeface="Symbol" pitchFamily="18" charset="2"/>
              </a:rPr>
              <a:t>.</a:t>
            </a:r>
            <a:endParaRPr lang="en-US" altLang="zh-TW" b="1" dirty="0">
              <a:solidFill>
                <a:srgbClr val="B30019"/>
              </a:solidFill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85182" y="4742973"/>
            <a:ext cx="2914258" cy="407839"/>
            <a:chOff x="3114870" y="3926642"/>
            <a:chExt cx="2914258" cy="407839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3114870" y="3926642"/>
              <a:ext cx="2914258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803275" lvl="1" indent="-803275" algn="ctr" eaLnBrk="1" hangingPunct="1">
                <a:buNone/>
              </a:pP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  <a:sym typeface="Symbol" pitchFamily="18" charset="2"/>
                </a:rPr>
                <a:t>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	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(</a:t>
              </a:r>
              <a:r>
                <a:rPr lang="en-US" altLang="zh-TW" sz="1800" dirty="0">
                  <a:solidFill>
                    <a:srgbClr val="0000FF"/>
                  </a:solidFill>
                  <a:latin typeface="Arial Narrow" panose="020B0606020202030204" pitchFamily="34" charset="0"/>
                  <a:sym typeface="Symbol" pitchFamily="18" charset="2"/>
                </a:rPr>
                <a:t>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P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(R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1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R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2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</a:t>
              </a: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… </a:t>
              </a:r>
              <a:r>
                <a:rPr lang="en-US" sz="1800" dirty="0">
                  <a:solidFill>
                    <a:srgbClr val="0000FF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 R</a:t>
              </a:r>
              <a:r>
                <a:rPr lang="en-US" altLang="zh-TW" sz="1800" baseline="-25000" dirty="0">
                  <a:latin typeface="Arial Narrow" panose="020B0606020202030204" pitchFamily="34" charset="0"/>
                  <a:sym typeface="Symbol" pitchFamily="18" charset="2"/>
                </a:rPr>
                <a:t>m</a:t>
              </a:r>
              <a:r>
                <a:rPr lang="en-US" altLang="zh-TW" sz="1800" dirty="0">
                  <a:latin typeface="Arial Narrow" panose="020B0606020202030204" pitchFamily="34" charset="0"/>
                  <a:sym typeface="Symbol" pitchFamily="18" charset="2"/>
                </a:rPr>
                <a:t>))</a:t>
              </a:r>
              <a:endParaRPr 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49557" y="4057482"/>
              <a:ext cx="1063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arrow" panose="020B0606020202030204" pitchFamily="34" charset="0"/>
                </a:rPr>
                <a:t>A</a:t>
              </a:r>
              <a:r>
                <a:rPr lang="en-US" sz="1200" baseline="-25000" dirty="0">
                  <a:latin typeface="Arial Narrow" panose="020B0606020202030204" pitchFamily="34" charset="0"/>
                </a:rPr>
                <a:t>1</a:t>
              </a:r>
              <a:r>
                <a:rPr lang="en-US" sz="1200" dirty="0">
                  <a:latin typeface="Arial Narrow" panose="020B0606020202030204" pitchFamily="34" charset="0"/>
                </a:rPr>
                <a:t>, A</a:t>
              </a:r>
              <a:r>
                <a:rPr lang="en-US" sz="1200" baseline="-25000" dirty="0">
                  <a:latin typeface="Arial Narrow" panose="020B0606020202030204" pitchFamily="34" charset="0"/>
                </a:rPr>
                <a:t>2</a:t>
              </a:r>
              <a:r>
                <a:rPr lang="en-US" sz="1200" dirty="0">
                  <a:latin typeface="Arial Narrow" panose="020B0606020202030204" pitchFamily="34" charset="0"/>
                </a:rPr>
                <a:t>, </a:t>
              </a:r>
              <a:r>
                <a:rPr lang="is-IS" sz="1200">
                  <a:latin typeface="Arial Narrow" panose="020B0606020202030204" pitchFamily="34" charset="0"/>
                </a:rPr>
                <a:t>…, A</a:t>
              </a:r>
              <a:r>
                <a:rPr lang="is-IS" sz="1200" baseline="-25000">
                  <a:latin typeface="Arial Narrow" panose="020B0606020202030204" pitchFamily="34" charset="0"/>
                </a:rPr>
                <a:t>n</a:t>
              </a:r>
              <a:endParaRPr lang="en-US" sz="1200" baseline="-25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618FFD"/>
                </a:solidFill>
              </a:rPr>
              <a:t>REVIEW: </a:t>
            </a:r>
            <a:r>
              <a:rPr lang="en-US" altLang="zh-TW" dirty="0">
                <a:solidFill>
                  <a:srgbClr val="B30019"/>
                </a:solidFill>
              </a:rPr>
              <a:t>SQL BASIC STRUCTURE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8720"/>
            <a:ext cx="7772400" cy="1936428"/>
          </a:xfrm>
        </p:spPr>
        <p:txBody>
          <a:bodyPr>
            <a:spAutoFit/>
          </a:bodyPr>
          <a:lstStyle/>
          <a:p>
            <a:r>
              <a:rPr lang="en-US" dirty="0"/>
              <a:t>SQL is used in all commercial relational DBMS.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It is based on </a:t>
            </a:r>
            <a:r>
              <a:rPr lang="en-US" altLang="zh-TW" dirty="0">
                <a:solidFill>
                  <a:srgbClr val="FF0000"/>
                </a:solidFill>
              </a:rPr>
              <a:t>set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relational algebra</a:t>
            </a:r>
            <a:r>
              <a:rPr lang="en-US" altLang="zh-TW" dirty="0"/>
              <a:t> operations with certain </a:t>
            </a:r>
            <a:r>
              <a:rPr lang="en-US" altLang="zh-TW" dirty="0">
                <a:solidFill>
                  <a:srgbClr val="0000FF"/>
                </a:solidFill>
              </a:rPr>
              <a:t>modifications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FF"/>
                </a:solidFill>
              </a:rPr>
              <a:t>enhancements</a:t>
            </a:r>
            <a:r>
              <a:rPr lang="en-US" altLang="zh-TW" dirty="0"/>
              <a:t>.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TW" dirty="0"/>
              <a:t>An SQL query has the basic form:</a:t>
            </a:r>
            <a:endParaRPr lang="en-US" altLang="zh-TW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057400" y="3367832"/>
            <a:ext cx="5806441" cy="957228"/>
            <a:chOff x="1639543" y="2720848"/>
            <a:chExt cx="5806441" cy="957228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1639543" y="2739080"/>
              <a:ext cx="1841144" cy="920765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0090"/>
              </a:solidFill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0487" tIns="44450" rIns="90487" bIns="44450" numCol="1" anchor="t" anchorCtr="0" compatLnSpc="1">
              <a:prstTxWarp prst="textNoShape">
                <a:avLst/>
              </a:prstTxWarp>
              <a:spAutoFit/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sz="18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select</a:t>
              </a:r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sz="1800" dirty="0">
                  <a:latin typeface="Arial Narrow"/>
                  <a:cs typeface="Arial Narrow"/>
                </a:rPr>
                <a:t>A</a:t>
              </a:r>
              <a:r>
                <a:rPr lang="en-US" sz="1800" baseline="-25000" dirty="0">
                  <a:latin typeface="Arial Narrow"/>
                  <a:cs typeface="Arial Narrow"/>
                </a:rPr>
                <a:t>1</a:t>
              </a:r>
              <a:r>
                <a:rPr lang="en-US" sz="1800" dirty="0">
                  <a:latin typeface="Arial Narrow"/>
                  <a:cs typeface="Arial Narrow"/>
                </a:rPr>
                <a:t>, A</a:t>
              </a:r>
              <a:r>
                <a:rPr lang="en-US" sz="1800" baseline="-25000" dirty="0">
                  <a:latin typeface="Arial Narrow"/>
                  <a:cs typeface="Arial Narrow"/>
                </a:rPr>
                <a:t>2</a:t>
              </a:r>
              <a:r>
                <a:rPr lang="en-US" sz="1800" dirty="0">
                  <a:latin typeface="Arial Narrow"/>
                  <a:cs typeface="Arial Narrow"/>
                </a:rPr>
                <a:t>, …, A</a:t>
              </a:r>
              <a:r>
                <a:rPr lang="en-US" sz="1800" baseline="-25000" dirty="0">
                  <a:latin typeface="Arial Narrow"/>
                  <a:cs typeface="Arial Narrow"/>
                </a:rPr>
                <a:t>n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sz="18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sz="1800" dirty="0">
                  <a:latin typeface="Arial Narrow"/>
                  <a:cs typeface="Arial Narrow"/>
                </a:rPr>
                <a:t>R</a:t>
              </a:r>
              <a:r>
                <a:rPr lang="en-US" sz="1800" baseline="-25000" dirty="0">
                  <a:latin typeface="Arial Narrow"/>
                  <a:cs typeface="Arial Narrow"/>
                </a:rPr>
                <a:t>1</a:t>
              </a:r>
              <a:r>
                <a:rPr lang="en-US" sz="1800" dirty="0">
                  <a:latin typeface="Arial Narrow"/>
                  <a:cs typeface="Arial Narrow"/>
                </a:rPr>
                <a:t>, R</a:t>
              </a:r>
              <a:r>
                <a:rPr lang="en-US" sz="1800" baseline="-25000" dirty="0">
                  <a:latin typeface="Arial Narrow"/>
                  <a:cs typeface="Arial Narrow"/>
                </a:rPr>
                <a:t>2</a:t>
              </a:r>
              <a:r>
                <a:rPr lang="en-US" sz="1800" dirty="0">
                  <a:latin typeface="Arial Narrow"/>
                  <a:cs typeface="Arial Narrow"/>
                </a:rPr>
                <a:t>, …, R</a:t>
              </a:r>
              <a:r>
                <a:rPr lang="en-US" sz="1800" baseline="-25000" dirty="0">
                  <a:latin typeface="Arial Narrow"/>
                  <a:cs typeface="Arial Narrow"/>
                </a:rPr>
                <a:t>m</a:t>
              </a:r>
            </a:p>
            <a:p>
              <a:pPr marL="0" indent="0">
                <a:spcBef>
                  <a:spcPts val="0"/>
                </a:spcBef>
                <a:buFont typeface="Wingdings" pitchFamily="2" charset="2"/>
                <a:buNone/>
              </a:pPr>
              <a:r>
                <a:rPr lang="en-US" sz="1800" b="1" dirty="0">
                  <a:solidFill>
                    <a:srgbClr val="0000FF"/>
                  </a:solidFill>
                  <a:latin typeface="Arial Narrow"/>
                  <a:cs typeface="Arial Narrow"/>
                </a:rPr>
                <a:t>where</a:t>
              </a:r>
              <a:r>
                <a:rPr lang="en-US" sz="1800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sz="1800" dirty="0">
                  <a:latin typeface="Arial Narrow"/>
                  <a:cs typeface="Arial Narrow"/>
                </a:rPr>
                <a:t>P;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4547002" y="2720848"/>
              <a:ext cx="2898982" cy="957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65760" indent="-365760" algn="l" rtl="0" eaLnBrk="0" fontAlgn="base" hangingPunct="0">
                <a:spcBef>
                  <a:spcPts val="48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"/>
                <a:defRPr sz="2000">
                  <a:solidFill>
                    <a:schemeClr val="tx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640080" indent="-274320" algn="l" rtl="0" eaLnBrk="0" fontAlgn="base" hangingPunct="0">
                <a:spcBef>
                  <a:spcPts val="1200"/>
                </a:spcBef>
                <a:spcAft>
                  <a:spcPct val="0"/>
                </a:spcAft>
                <a:buSzPct val="100000"/>
                <a:buChar char="–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indent="-27432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FF00FF"/>
                </a:buClr>
                <a:buSzPct val="100000"/>
                <a:buFont typeface="Wingdings" pitchFamily="2" charset="2"/>
                <a:buChar char="Ø"/>
                <a:defRPr sz="16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143000" indent="-228600" algn="l" rtl="0" eaLnBrk="0" fontAlgn="base" hangingPunct="0">
                <a:spcBef>
                  <a:spcPts val="300"/>
                </a:spcBef>
                <a:spcAft>
                  <a:spcPct val="0"/>
                </a:spcAft>
                <a:buSzPct val="100000"/>
                <a:buFont typeface="Courier New"/>
                <a:buChar char="o"/>
                <a:defRPr sz="14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1371600" indent="-228600" algn="l" rtl="0" eaLnBrk="0" fontAlgn="base" hangingPunct="0">
                <a:spcBef>
                  <a:spcPts val="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Times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+mn-ea"/>
                </a:defRPr>
              </a:lvl9pPr>
            </a:lstStyle>
            <a:p>
              <a:pPr marL="0" lvl="1" indent="0">
                <a:spcBef>
                  <a:spcPts val="0"/>
                </a:spcBef>
                <a:buNone/>
              </a:pPr>
              <a:r>
                <a:rPr lang="en-US" altLang="zh-TW" sz="1800" dirty="0"/>
                <a:t>A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 are </a:t>
              </a:r>
              <a:r>
                <a:rPr lang="en-US" altLang="zh-TW" sz="1800" dirty="0">
                  <a:solidFill>
                    <a:srgbClr val="FF0000"/>
                  </a:solidFill>
                </a:rPr>
                <a:t>attributes</a:t>
              </a:r>
              <a:endParaRPr lang="en-US" sz="1800" dirty="0">
                <a:solidFill>
                  <a:srgbClr val="FF0000"/>
                </a:solidFill>
              </a:endParaRPr>
            </a:p>
            <a:p>
              <a:pPr marL="0" lvl="1" indent="0">
                <a:spcBef>
                  <a:spcPts val="0"/>
                </a:spcBef>
                <a:buNone/>
              </a:pPr>
              <a:r>
                <a:rPr lang="en-US" altLang="zh-TW" sz="1800" dirty="0"/>
                <a:t>R</a:t>
              </a:r>
              <a:r>
                <a:rPr lang="en-US" altLang="zh-TW" sz="1800" baseline="-25000" dirty="0"/>
                <a:t>i</a:t>
              </a:r>
              <a:r>
                <a:rPr lang="en-US" altLang="zh-TW" sz="1800" dirty="0"/>
                <a:t> are </a:t>
              </a:r>
              <a:r>
                <a:rPr lang="en-US" altLang="zh-TW" sz="1800" dirty="0">
                  <a:solidFill>
                    <a:srgbClr val="FF0000"/>
                  </a:solidFill>
                </a:rPr>
                <a:t>relations</a:t>
              </a:r>
              <a:endParaRPr lang="en-US" sz="1800" dirty="0">
                <a:solidFill>
                  <a:srgbClr val="FF0000"/>
                </a:solidFill>
              </a:endParaRPr>
            </a:p>
            <a:p>
              <a:pPr marL="0" lvl="1" indent="0">
                <a:spcBef>
                  <a:spcPts val="0"/>
                </a:spcBef>
                <a:buNone/>
              </a:pPr>
              <a:r>
                <a:rPr lang="en-US" altLang="zh-TW" sz="1800" dirty="0"/>
                <a:t>P is a </a:t>
              </a:r>
              <a:r>
                <a:rPr lang="en-US" altLang="zh-TW" sz="1800" dirty="0">
                  <a:solidFill>
                    <a:srgbClr val="FF0000"/>
                  </a:solidFill>
                </a:rPr>
                <a:t>predicate</a:t>
              </a:r>
              <a:r>
                <a:rPr lang="en-US" altLang="zh-TW" sz="1800" dirty="0"/>
                <a:t> (condition)</a:t>
              </a:r>
              <a:endParaRPr lang="en-US" sz="1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79569" y="3449939"/>
            <a:ext cx="2673598" cy="1683339"/>
            <a:chOff x="1779569" y="2704511"/>
            <a:chExt cx="2673598" cy="1683339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2098040" y="2704511"/>
              <a:ext cx="1725023" cy="25603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2098040" y="2983400"/>
              <a:ext cx="1725023" cy="256032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2098040" y="3262289"/>
              <a:ext cx="833127" cy="256032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1779569" y="4051300"/>
              <a:ext cx="852719" cy="33655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636526" y="4051300"/>
              <a:ext cx="272470" cy="336550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2931167" y="4051300"/>
              <a:ext cx="1522000" cy="336550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22" name="Curved Connector 21"/>
            <p:cNvCxnSpPr>
              <a:cxnSpLocks/>
              <a:stCxn id="13" idx="1"/>
              <a:endCxn id="16" idx="1"/>
            </p:cNvCxnSpPr>
            <p:nvPr/>
          </p:nvCxnSpPr>
          <p:spPr bwMode="auto">
            <a:xfrm rot="10800000" flipV="1">
              <a:off x="1779570" y="2832527"/>
              <a:ext cx="318471" cy="1387048"/>
            </a:xfrm>
            <a:prstGeom prst="curvedConnector3">
              <a:avLst>
                <a:gd name="adj1" fmla="val 238039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Curved Connector 24"/>
            <p:cNvCxnSpPr>
              <a:cxnSpLocks/>
              <a:stCxn id="14" idx="3"/>
              <a:endCxn id="18" idx="3"/>
            </p:cNvCxnSpPr>
            <p:nvPr/>
          </p:nvCxnSpPr>
          <p:spPr bwMode="auto">
            <a:xfrm>
              <a:off x="3823063" y="3111416"/>
              <a:ext cx="630104" cy="1108159"/>
            </a:xfrm>
            <a:prstGeom prst="curvedConnector3">
              <a:avLst>
                <a:gd name="adj1" fmla="val 154420"/>
              </a:avLst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Curved Connector 27"/>
            <p:cNvCxnSpPr>
              <a:cxnSpLocks/>
              <a:stCxn id="15" idx="2"/>
              <a:endCxn id="17" idx="0"/>
            </p:cNvCxnSpPr>
            <p:nvPr/>
          </p:nvCxnSpPr>
          <p:spPr bwMode="auto">
            <a:xfrm rot="16200000" flipH="1">
              <a:off x="2377193" y="3655731"/>
              <a:ext cx="532979" cy="258157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127887" y="4655787"/>
            <a:ext cx="2572925" cy="5822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279F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 eaLnBrk="1" hangingPunct="1">
              <a:spcBef>
                <a:spcPts val="2400"/>
              </a:spcBef>
              <a:buNone/>
            </a:pPr>
            <a:r>
              <a:rPr lang="en-US" altLang="zh-TW" sz="1600" b="1" dirty="0">
                <a:solidFill>
                  <a:srgbClr val="B30019"/>
                </a:solidFill>
              </a:rPr>
              <a:t>The equivalent relational algebra expression.</a:t>
            </a:r>
          </a:p>
        </p:txBody>
      </p:sp>
    </p:spTree>
    <p:extLst>
      <p:ext uri="{BB962C8B-B14F-4D97-AF65-F5344CB8AC3E}">
        <p14:creationId xmlns:p14="http://schemas.microsoft.com/office/powerpoint/2010/main" val="330126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rgbClr val="B30019"/>
                </a:solidFill>
              </a:rPr>
              <a:t>RELATIONAL ALGEBRA 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/>
              <a:t>Let 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r>
              <a:rPr lang="en-US" dirty="0">
                <a:solidFill>
                  <a:srgbClr val="B30019"/>
                </a:solidFill>
              </a:rPr>
              <a:t>(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dirty="0">
                <a:solidFill>
                  <a:srgbClr val="B30019"/>
                </a:solidFill>
              </a:rPr>
              <a:t>, 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dirty="0">
                <a:solidFill>
                  <a:srgbClr val="B30019"/>
                </a:solidFill>
              </a:rPr>
              <a:t>, 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dirty="0">
                <a:solidFill>
                  <a:srgbClr val="B30019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US" dirty="0">
                <a:solidFill>
                  <a:srgbClr val="B30019"/>
                </a:solidFill>
              </a:rPr>
              <a:t>(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dirty="0">
                <a:solidFill>
                  <a:srgbClr val="B30019"/>
                </a:solidFill>
              </a:rPr>
              <a:t>, 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</a:t>
            </a:r>
            <a:r>
              <a:rPr lang="en-US" dirty="0">
                <a:solidFill>
                  <a:srgbClr val="B30019"/>
                </a:solidFill>
              </a:rPr>
              <a:t>, </a:t>
            </a:r>
            <a:r>
              <a:rPr lang="en-US" dirty="0">
                <a:solidFill>
                  <a:srgbClr val="B30019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</a:t>
            </a:r>
            <a:r>
              <a:rPr lang="en-US" dirty="0">
                <a:solidFill>
                  <a:srgbClr val="B30019"/>
                </a:solidFill>
              </a:rPr>
              <a:t>)</a:t>
            </a:r>
            <a:r>
              <a:rPr lang="en-US" dirty="0"/>
              <a:t> be two </a:t>
            </a:r>
            <a:r>
              <a:rPr lang="en-US" dirty="0">
                <a:solidFill>
                  <a:srgbClr val="0432FF"/>
                </a:solidFill>
              </a:rPr>
              <a:t>union-compatible</a:t>
            </a:r>
            <a:r>
              <a:rPr lang="en-US" dirty="0"/>
              <a:t> relation schemas.</a:t>
            </a:r>
          </a:p>
          <a:p>
            <a:pPr marL="0" indent="0" eaLnBrk="1" hangingPunct="1">
              <a:spcBef>
                <a:spcPts val="2400"/>
              </a:spcBef>
              <a:buFontTx/>
              <a:buNone/>
            </a:pPr>
            <a:r>
              <a:rPr lang="en-US" dirty="0"/>
              <a:t>Convert the following algebra expressions to SQL (for simplicity, you can omit </a:t>
            </a:r>
            <a:r>
              <a:rPr lang="en-US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distinct</a:t>
            </a:r>
            <a:r>
              <a:rPr lang="en-US" dirty="0"/>
              <a:t>).</a:t>
            </a:r>
          </a:p>
          <a:p>
            <a:pPr marL="457200" indent="-457200" eaLnBrk="1" hangingPunct="1">
              <a:spcBef>
                <a:spcPts val="3600"/>
              </a:spcBef>
              <a:buSzPct val="100000"/>
              <a:buFont typeface="+mj-lt"/>
              <a:buAutoNum type="arabicPeriod"/>
            </a:pPr>
            <a:r>
              <a:rPr lang="en-AU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</a:p>
          <a:p>
            <a:pPr marL="457200" indent="-457200" eaLnBrk="1" hangingPunct="1">
              <a:spcBef>
                <a:spcPts val="9600"/>
              </a:spcBef>
              <a:buSzPct val="100000"/>
              <a:buFont typeface="+mj-lt"/>
              <a:buAutoNum type="arabicPeriod"/>
            </a:pPr>
            <a:r>
              <a:rPr lang="en-AU" dirty="0">
                <a:solidFill>
                  <a:srgbClr val="0000FF"/>
                </a:solidFill>
                <a:sym typeface="Symbol" pitchFamily="18" charset="2"/>
              </a:rPr>
              <a:t></a:t>
            </a:r>
            <a:r>
              <a:rPr lang="en-US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c=12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08605" y="2960014"/>
            <a:ext cx="880048" cy="64376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a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R</a:t>
            </a:r>
            <a:endParaRPr lang="en-US" sz="1800" baseline="-25000" dirty="0">
              <a:latin typeface="Arial Narrow"/>
              <a:cs typeface="Arial Narro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60011" y="4487159"/>
            <a:ext cx="1253547" cy="92076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b="1" dirty="0">
                <a:latin typeface="Arial Narrow"/>
                <a:cs typeface="Arial Narrow"/>
              </a:rPr>
              <a:t> *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R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c=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  <a:sym typeface="Symbol" pitchFamily="18" charset="2"/>
              </a:rPr>
              <a:t>12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0048" y="2865749"/>
            <a:ext cx="4116752" cy="33521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457200" indent="-457200" eaLnBrk="1" hangingPunct="1">
              <a:buSzPct val="100000"/>
              <a:buFont typeface="+mj-lt"/>
              <a:buAutoNum type="arabicPeriod" startAt="3"/>
            </a:pPr>
            <a:r>
              <a:rPr lang="en-AU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a, f</a:t>
            </a:r>
            <a:r>
              <a:rPr lang="en-US" dirty="0"/>
              <a:t>(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R </a:t>
            </a:r>
            <a:r>
              <a:rPr lang="en-US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JOIN</a:t>
            </a:r>
            <a:r>
              <a:rPr lang="en-US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c=d 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  <a:r>
              <a:rPr lang="en-US" dirty="0"/>
              <a:t>) </a:t>
            </a:r>
          </a:p>
          <a:p>
            <a:pPr marL="457200" indent="-457200" eaLnBrk="1" hangingPunct="1">
              <a:spcBef>
                <a:spcPts val="9600"/>
              </a:spcBef>
              <a:spcAft>
                <a:spcPts val="0"/>
              </a:spcAft>
              <a:buSzPct val="100000"/>
              <a:buFont typeface="+mj-lt"/>
              <a:buAutoNum type="arabicPeriod" startAt="3"/>
            </a:pPr>
            <a:r>
              <a:rPr lang="en-AU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a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R </a:t>
            </a:r>
            <a:r>
              <a:rPr lang="en-US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−</a:t>
            </a:r>
            <a:r>
              <a:rPr lang="en-US" dirty="0"/>
              <a:t> </a:t>
            </a:r>
            <a:r>
              <a:rPr lang="en-AU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baseline="-25000" dirty="0">
                <a:latin typeface="Arial Narrow" panose="020B0604020202020204" pitchFamily="34" charset="0"/>
                <a:cs typeface="Arial Narrow" panose="020B0604020202020204" pitchFamily="34" charset="0"/>
              </a:rPr>
              <a:t>d</a:t>
            </a:r>
            <a:r>
              <a:rPr 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034669" y="2960014"/>
            <a:ext cx="1147749" cy="92076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a, f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R, S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c=d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443027" y="4487159"/>
            <a:ext cx="883380" cy="147476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a</a:t>
            </a:r>
            <a:endParaRPr lang="en-US" sz="1800" b="1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R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minus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S</a:t>
            </a:r>
            <a:endParaRPr lang="en-US" sz="1800" baseline="-250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6028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uiExpand="1" build="p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RELATIONAL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indent="0" eaLnBrk="1" hangingPunct="1">
              <a:spcBef>
                <a:spcPts val="24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dirty="0"/>
              <a:t>(</a:t>
            </a:r>
            <a:r>
              <a:rPr lang="en-GB" altLang="zh-CN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dirty="0"/>
              <a:t>, </a:t>
            </a: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dirty="0"/>
              <a:t>, </a:t>
            </a: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dirty="0"/>
              <a:t>, </a:t>
            </a: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dirty="0"/>
              <a:t>)</a:t>
            </a:r>
            <a:r>
              <a:rPr lang="x-none" altLang="zh-CN">
                <a:cs typeface="Arial" charset="0"/>
              </a:rPr>
              <a:t>‏</a:t>
            </a:r>
            <a:endParaRPr lang="en-GB" altLang="zh-CN" dirty="0"/>
          </a:p>
          <a:p>
            <a:pPr marL="1828800" indent="0" eaLnBrk="1" hangingPunct="1">
              <a:spcBef>
                <a:spcPts val="24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dirty="0"/>
              <a:t>(</a:t>
            </a:r>
            <a:r>
              <a:rPr lang="en-GB" altLang="zh-CN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u="sng" dirty="0">
                <a:solidFill>
                  <a:srgbClr val="FF0000"/>
                </a:solidFill>
              </a:rPr>
              <a:t>, </a:t>
            </a:r>
            <a:r>
              <a:rPr lang="en-GB" altLang="zh-CN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dirty="0"/>
              <a:t>, </a:t>
            </a: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dirty="0"/>
              <a:t>)</a:t>
            </a:r>
            <a:endParaRPr lang="en-GB" altLang="zh-CN" sz="1600" dirty="0"/>
          </a:p>
          <a:p>
            <a:pPr marL="1828800" indent="0" eaLnBrk="1" hangingPunct="1">
              <a:spcBef>
                <a:spcPts val="24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dirty="0"/>
              <a:t>(</a:t>
            </a:r>
            <a:r>
              <a:rPr lang="en-GB" altLang="zh-CN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dirty="0"/>
              <a:t>, </a:t>
            </a: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dirty="0"/>
              <a:t>)</a:t>
            </a:r>
          </a:p>
          <a:p>
            <a:pPr marL="1828800" indent="0" eaLnBrk="1" hangingPunct="1">
              <a:spcBef>
                <a:spcPts val="24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dirty="0"/>
              <a:t>(</a:t>
            </a:r>
            <a:r>
              <a:rPr lang="en-GB" altLang="zh-CN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u="sng" dirty="0">
                <a:solidFill>
                  <a:srgbClr val="FF0000"/>
                </a:solidFill>
              </a:rPr>
              <a:t>, </a:t>
            </a:r>
            <a:r>
              <a:rPr lang="en-GB" altLang="zh-CN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dirty="0"/>
              <a:t>)</a:t>
            </a:r>
          </a:p>
          <a:p>
            <a:pPr marL="1371600" indent="0" eaLnBrk="1" hangingPunct="1"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b="1" dirty="0">
                <a:solidFill>
                  <a:srgbClr val="3319FF"/>
                </a:solidFill>
              </a:rPr>
              <a:t>Answer the first three exercises using both</a:t>
            </a:r>
          </a:p>
          <a:p>
            <a:pPr marL="1825625" lvl="1" indent="0" eaLnBrk="1" hangingPunct="1"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b="1" dirty="0">
                <a:solidFill>
                  <a:srgbClr val="B30019"/>
                </a:solidFill>
              </a:rPr>
              <a:t>RA</a:t>
            </a:r>
            <a:r>
              <a:rPr lang="en-GB" altLang="zh-CN" dirty="0">
                <a:solidFill>
                  <a:srgbClr val="B30019"/>
                </a:solidFill>
              </a:rPr>
              <a:t> </a:t>
            </a:r>
            <a:r>
              <a:rPr lang="en-GB" altLang="zh-CN" dirty="0"/>
              <a:t>- Relational Algebra</a:t>
            </a:r>
          </a:p>
          <a:p>
            <a:pPr marL="1825625" lvl="1" indent="0" eaLnBrk="1" hangingPunct="1"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b="1" dirty="0">
                <a:solidFill>
                  <a:srgbClr val="B30019"/>
                </a:solidFill>
              </a:rPr>
              <a:t>SQL</a:t>
            </a:r>
            <a:r>
              <a:rPr lang="en-GB" altLang="zh-CN" dirty="0"/>
              <a:t> - Structured Query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A482-131F-574A-AE04-42B8DB6A8061}"/>
              </a:ext>
            </a:extLst>
          </p:cNvPr>
          <p:cNvSpPr txBox="1"/>
          <p:nvPr/>
        </p:nvSpPr>
        <p:spPr>
          <a:xfrm>
            <a:off x="228600" y="1323015"/>
            <a:ext cx="1674476" cy="738664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solidFill>
                  <a:srgbClr val="011893"/>
                </a:solidFill>
              </a:rPr>
              <a:t>Attribute names in italics are foreign 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142848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2B06AC-A1A0-9D4F-8D9D-FE8BB69BDC7E}"/>
              </a:ext>
            </a:extLst>
          </p:cNvPr>
          <p:cNvSpPr txBox="1">
            <a:spLocks/>
          </p:cNvSpPr>
          <p:nvPr/>
        </p:nvSpPr>
        <p:spPr bwMode="auto">
          <a:xfrm>
            <a:off x="1554479" y="3187572"/>
            <a:ext cx="3157851" cy="119776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Employee.empId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natural join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Works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salary&gt;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  <a:sym typeface="Symbol" pitchFamily="18" charset="2"/>
              </a:rPr>
              <a:t>10000</a:t>
            </a:r>
            <a:endParaRPr lang="en-US" altLang="zh-TW" sz="1800" b="1" dirty="0">
              <a:solidFill>
                <a:schemeClr val="accent2">
                  <a:lumMod val="75000"/>
                </a:schemeClr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573088" indent="11113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city=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Hong Kong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812385-CAC5-A444-96A5-0C61018AB385}"/>
              </a:ext>
            </a:extLst>
          </p:cNvPr>
          <p:cNvSpPr txBox="1"/>
          <p:nvPr/>
        </p:nvSpPr>
        <p:spPr>
          <a:xfrm>
            <a:off x="4868955" y="2900990"/>
            <a:ext cx="338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B30019"/>
                </a:solidFill>
              </a:rPr>
              <a:t>Is it necessary to specify “</a:t>
            </a:r>
            <a:r>
              <a:rPr lang="en-CA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Employee.employeeName</a:t>
            </a:r>
            <a:r>
              <a:rPr lang="en-CA" sz="1600" b="1" dirty="0">
                <a:solidFill>
                  <a:srgbClr val="B30019"/>
                </a:solidFill>
              </a:rPr>
              <a:t>” in the </a:t>
            </a:r>
            <a:r>
              <a:rPr lang="en-CA" sz="1600" b="1" dirty="0">
                <a:solidFill>
                  <a:srgbClr val="0432FF"/>
                </a:solidFill>
              </a:rPr>
              <a:t>select</a:t>
            </a:r>
            <a:r>
              <a:rPr lang="en-CA" sz="1600" b="1" dirty="0">
                <a:solidFill>
                  <a:srgbClr val="B30019"/>
                </a:solidFill>
              </a:rPr>
              <a:t> clause?</a:t>
            </a:r>
          </a:p>
          <a:p>
            <a:pPr marL="365125" indent="-365125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  <a:tabLst>
                <a:tab pos="788988" algn="l"/>
              </a:tabLst>
            </a:pPr>
            <a:r>
              <a:rPr lang="en-CA" sz="1600" b="1" dirty="0">
                <a:solidFill>
                  <a:srgbClr val="FF0000"/>
                </a:solidFill>
                <a:latin typeface="+mn-lt"/>
              </a:rPr>
              <a:t>No</a:t>
            </a:r>
            <a:r>
              <a:rPr lang="en-CA" sz="1600" dirty="0">
                <a:latin typeface="+mn-lt"/>
              </a:rPr>
              <a:t>	The attribute </a:t>
            </a:r>
            <a:r>
              <a:rPr lang="en-CA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CA" sz="1600" dirty="0">
                <a:latin typeface="+mn-lt"/>
              </a:rPr>
              <a:t> 	is unique in the join result.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0" y="1188720"/>
            <a:ext cx="493776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altLang="zh-CN" dirty="0">
                <a:solidFill>
                  <a:srgbClr val="0432FF"/>
                </a:solidFill>
                <a:latin typeface="Arial" charset="0"/>
              </a:rPr>
              <a:t>Find the names of employees who earn more than $10,000 and live in Hong Kong.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B9632-BF95-F546-BE6B-3914A0C70044}"/>
              </a:ext>
            </a:extLst>
          </p:cNvPr>
          <p:cNvSpPr txBox="1"/>
          <p:nvPr/>
        </p:nvSpPr>
        <p:spPr>
          <a:xfrm>
            <a:off x="685800" y="310633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3188" indent="-1373188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SQL</a:t>
            </a:r>
            <a:endParaRPr lang="en-US" sz="2000" dirty="0">
              <a:solidFill>
                <a:srgbClr val="0000FF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4CC3C-ED19-164B-AB16-55B02D587CFB}"/>
              </a:ext>
            </a:extLst>
          </p:cNvPr>
          <p:cNvSpPr txBox="1"/>
          <p:nvPr/>
        </p:nvSpPr>
        <p:spPr>
          <a:xfrm>
            <a:off x="685800" y="2194560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4863" indent="-804863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RA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3040" y="2194560"/>
            <a:ext cx="524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n-lt"/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employeeName</a:t>
            </a:r>
            <a:r>
              <a:rPr lang="en-US" sz="1800" dirty="0">
                <a:latin typeface="+mn-lt"/>
                <a:sym typeface="Symbol" pitchFamily="18" charset="2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+mn-lt"/>
                <a:sym typeface="Symbol" pitchFamily="18" charset="2"/>
              </a:rPr>
              <a:t>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salary&gt;10000</a:t>
            </a:r>
            <a:r>
              <a:rPr lang="en-US" sz="1800" baseline="-250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city='Hong Kong'</a:t>
            </a:r>
            <a:r>
              <a:rPr lang="en-US" sz="1800" dirty="0">
                <a:latin typeface="+mn-lt"/>
                <a:sym typeface="Symbol" pitchFamily="18" charset="2"/>
              </a:rPr>
              <a:t>(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 </a:t>
            </a:r>
            <a:r>
              <a:rPr lang="en-US" sz="180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⨝</a:t>
            </a:r>
            <a:r>
              <a:rPr lang="en-US" sz="1800" dirty="0">
                <a:latin typeface="+mn-lt"/>
                <a:sym typeface="Symbol" pitchFamily="18" charset="2"/>
              </a:rPr>
              <a:t> 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Works</a:t>
            </a:r>
            <a:r>
              <a:rPr lang="en-US" sz="1800" dirty="0">
                <a:latin typeface="+mn-lt"/>
                <a:sym typeface="Symbol" pitchFamily="18" charset="2"/>
              </a:rPr>
              <a:t>))</a:t>
            </a:r>
            <a:endParaRPr lang="en-US" sz="1800" dirty="0">
              <a:latin typeface="+mn-l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6FC934-84E9-034A-90A4-154FEC3336FF}"/>
              </a:ext>
            </a:extLst>
          </p:cNvPr>
          <p:cNvSpPr txBox="1">
            <a:spLocks/>
          </p:cNvSpPr>
          <p:nvPr/>
        </p:nvSpPr>
        <p:spPr bwMode="auto">
          <a:xfrm>
            <a:off x="1554479" y="3187572"/>
            <a:ext cx="3157851" cy="1197764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Employee.employeeName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natural join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Works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salary&gt;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  <a:latin typeface="Arial Narrow"/>
                <a:cs typeface="Arial Narrow"/>
                <a:sym typeface="Symbol" pitchFamily="18" charset="2"/>
              </a:rPr>
              <a:t>10000</a:t>
            </a:r>
            <a:endParaRPr lang="en-US" altLang="zh-TW" sz="1800" b="1" dirty="0">
              <a:solidFill>
                <a:schemeClr val="accent2">
                  <a:lumMod val="75000"/>
                </a:schemeClr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573088" indent="11113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city=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Hong Kong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180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34590-D8D8-5140-A083-CDA2986DFA01}"/>
              </a:ext>
            </a:extLst>
          </p:cNvPr>
          <p:cNvSpPr txBox="1"/>
          <p:nvPr/>
        </p:nvSpPr>
        <p:spPr>
          <a:xfrm>
            <a:off x="4868955" y="4604379"/>
            <a:ext cx="3657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1600" b="1" dirty="0">
                <a:solidFill>
                  <a:srgbClr val="B30019"/>
                </a:solidFill>
              </a:rPr>
              <a:t>Is it OK to specify “</a:t>
            </a:r>
            <a:r>
              <a:rPr lang="en-CA" sz="1600" b="1" dirty="0" err="1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Employee.empId</a:t>
            </a:r>
            <a:r>
              <a:rPr lang="en-CA" sz="1600" b="1" dirty="0">
                <a:solidFill>
                  <a:srgbClr val="B30019"/>
                </a:solidFill>
              </a:rPr>
              <a:t>” in the </a:t>
            </a:r>
            <a:r>
              <a:rPr lang="en-CA" sz="1600" b="1" dirty="0">
                <a:solidFill>
                  <a:srgbClr val="0432FF"/>
                </a:solidFill>
              </a:rPr>
              <a:t>select</a:t>
            </a:r>
            <a:r>
              <a:rPr lang="en-CA" sz="1600" b="1" dirty="0">
                <a:solidFill>
                  <a:srgbClr val="B30019"/>
                </a:solidFill>
              </a:rPr>
              <a:t> clause?</a:t>
            </a:r>
          </a:p>
          <a:p>
            <a:pPr marL="365125" indent="-365125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  <a:tabLst>
                <a:tab pos="788988" algn="l"/>
              </a:tabLst>
            </a:pPr>
            <a:r>
              <a:rPr lang="en-CA" sz="1600" b="1" dirty="0">
                <a:solidFill>
                  <a:srgbClr val="FF0000"/>
                </a:solidFill>
                <a:latin typeface="+mn-lt"/>
              </a:rPr>
              <a:t>No</a:t>
            </a:r>
            <a:r>
              <a:rPr lang="en-CA" sz="1600" dirty="0">
                <a:latin typeface="+mn-lt"/>
              </a:rPr>
              <a:t>	You cannot qualify on the 	join attribute in a natural join.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2C9D5B-DE0F-684B-8260-96B84CB1D0F8}"/>
              </a:ext>
            </a:extLst>
          </p:cNvPr>
          <p:cNvSpPr txBox="1">
            <a:spLocks/>
          </p:cNvSpPr>
          <p:nvPr/>
        </p:nvSpPr>
        <p:spPr bwMode="auto">
          <a:xfrm>
            <a:off x="1226373" y="5943600"/>
            <a:ext cx="6774610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sz="1400" dirty="0"/>
              <a:t>(</a:t>
            </a:r>
            <a:r>
              <a:rPr lang="en-GB" altLang="zh-CN" sz="1400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sz="1400" dirty="0"/>
              <a:t>(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sz="1400" dirty="0"/>
              <a:t>)</a:t>
            </a:r>
          </a:p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sz="1400" dirty="0"/>
              <a:t>(</a:t>
            </a:r>
            <a:r>
              <a:rPr lang="en-GB" altLang="zh-CN" sz="1400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</a:t>
            </a:r>
            <a:r>
              <a:rPr lang="x-none" altLang="zh-CN" sz="1400">
                <a:cs typeface="Arial" charset="0"/>
              </a:rPr>
              <a:t>‏</a:t>
            </a:r>
            <a:r>
              <a:rPr lang="zh-CN" altLang="en-US" sz="1400" dirty="0">
                <a:cs typeface="Arial" charset="0"/>
              </a:rPr>
              <a:t>  </a:t>
            </a:r>
            <a:r>
              <a:rPr lang="en-GB" altLang="zh-CN" sz="1400" dirty="0">
                <a:cs typeface="Arial" charset="0"/>
              </a:rPr>
              <a:t>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sz="1400" dirty="0"/>
              <a:t>(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5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uiExpand="1" build="p" autoUpdateAnimBg="0"/>
      <p:bldP spid="8" grpId="0"/>
      <p:bldP spid="16" grpId="0" animBg="1"/>
      <p:bldP spid="16" grpId="2" animBg="1"/>
      <p:bldP spid="11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0" y="1188720"/>
            <a:ext cx="6675120" cy="397545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altLang="zh-CN" dirty="0">
                <a:solidFill>
                  <a:srgbClr val="0432FF"/>
                </a:solidFill>
                <a:latin typeface="Arial" charset="0"/>
              </a:rPr>
              <a:t>Find the names of the employees who are </a:t>
            </a:r>
            <a:r>
              <a:rPr lang="en-GB" altLang="zh-CN" u="sng" dirty="0">
                <a:solidFill>
                  <a:srgbClr val="0432FF"/>
                </a:solidFill>
                <a:latin typeface="Arial" charset="0"/>
              </a:rPr>
              <a:t>not</a:t>
            </a:r>
            <a:r>
              <a:rPr lang="en-GB" altLang="zh-CN" dirty="0">
                <a:solidFill>
                  <a:srgbClr val="0432FF"/>
                </a:solidFill>
                <a:latin typeface="Arial" charset="0"/>
              </a:rPr>
              <a:t> managers.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1772060"/>
            <a:ext cx="65902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employeeName</a:t>
            </a:r>
            <a:endParaRPr lang="en-US" sz="1800" dirty="0">
              <a:latin typeface="Arial Narrow" panose="020B0604020202020204" pitchFamily="34" charset="0"/>
              <a:cs typeface="Arial Narrow" panose="020B0604020202020204" pitchFamily="34" charset="0"/>
              <a:sym typeface="Symbol" pitchFamily="18" charset="2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latin typeface="+mn-lt"/>
                <a:sym typeface="Symbol" pitchFamily="18" charset="2"/>
              </a:rPr>
              <a:t>((</a:t>
            </a:r>
            <a:r>
              <a:rPr lang="en-US" sz="1800" dirty="0">
                <a:solidFill>
                  <a:srgbClr val="0000FF"/>
                </a:solidFill>
                <a:latin typeface="+mn-lt"/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empId</a:t>
            </a:r>
            <a:r>
              <a:rPr lang="en-US" sz="1800" baseline="-25000" dirty="0">
                <a:latin typeface="+mn-lt"/>
                <a:sym typeface="Symbol" pitchFamily="18" charset="2"/>
              </a:rPr>
              <a:t>, 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employeeName</a:t>
            </a:r>
            <a:r>
              <a:rPr lang="en-US" sz="1800" dirty="0">
                <a:latin typeface="+mn-lt"/>
                <a:sym typeface="Symbol" pitchFamily="18" charset="2"/>
              </a:rPr>
              <a:t>(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</a:t>
            </a:r>
            <a:r>
              <a:rPr lang="en-US" sz="1800" dirty="0">
                <a:latin typeface="+mn-lt"/>
                <a:sym typeface="Symbol" pitchFamily="18" charset="2"/>
              </a:rPr>
              <a:t>)) </a:t>
            </a:r>
            <a:r>
              <a:rPr lang="en-US" sz="1800" dirty="0">
                <a:solidFill>
                  <a:srgbClr val="0000FF"/>
                </a:solidFill>
                <a:latin typeface="+mn-lt"/>
                <a:sym typeface="Symbol" pitchFamily="18" charset="2"/>
              </a:rPr>
              <a:t>−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empId</a:t>
            </a:r>
            <a:r>
              <a:rPr lang="en-US" sz="1800" baseline="-25000" dirty="0">
                <a:sym typeface="Symbol" pitchFamily="18" charset="2"/>
              </a:rPr>
              <a:t>, 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employeeName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</a:t>
            </a:r>
            <a:r>
              <a:rPr lang="en-US" sz="180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⨝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Employee.empId=Manages.managerEmpId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Manages</a:t>
            </a:r>
            <a:r>
              <a:rPr lang="en-US" sz="1800" dirty="0">
                <a:latin typeface="+mn-lt"/>
                <a:sym typeface="Symbol" pitchFamily="18" charset="2"/>
              </a:rPr>
              <a:t>)))</a:t>
            </a:r>
            <a:endParaRPr lang="en-US" sz="18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E2CDD-3CCF-CB44-ADE5-DC27773E198C}"/>
              </a:ext>
            </a:extLst>
          </p:cNvPr>
          <p:cNvSpPr txBox="1"/>
          <p:nvPr/>
        </p:nvSpPr>
        <p:spPr>
          <a:xfrm>
            <a:off x="685800" y="1833615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4863" indent="-804863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RA</a:t>
            </a:r>
            <a:endParaRPr lang="en-US" sz="20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4EF66-F420-F443-A422-FFF8A2B73AC0}"/>
              </a:ext>
            </a:extLst>
          </p:cNvPr>
          <p:cNvSpPr txBox="1"/>
          <p:nvPr/>
        </p:nvSpPr>
        <p:spPr>
          <a:xfrm>
            <a:off x="685800" y="3104853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3188" indent="-1373188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SQL</a:t>
            </a:r>
            <a:endParaRPr lang="en-US" sz="2000" dirty="0">
              <a:solidFill>
                <a:srgbClr val="0000FF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EBBBFB-B4E7-1C4C-B4BE-4B1C50B06FE5}"/>
              </a:ext>
            </a:extLst>
          </p:cNvPr>
          <p:cNvSpPr txBox="1">
            <a:spLocks/>
          </p:cNvSpPr>
          <p:nvPr/>
        </p:nvSpPr>
        <p:spPr bwMode="auto">
          <a:xfrm>
            <a:off x="1554480" y="3196293"/>
            <a:ext cx="5212080" cy="202876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employeeName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((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empId, employeeName</a:t>
            </a:r>
          </a:p>
          <a:p>
            <a:pPr marL="59436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Employee)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525463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minus</a:t>
            </a:r>
            <a:endParaRPr lang="en-US" sz="180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525463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empId, employeeName</a:t>
            </a:r>
          </a:p>
          <a:p>
            <a:pPr marL="59436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Employee, Manages</a:t>
            </a:r>
          </a:p>
          <a:p>
            <a:pPr marL="594360" indent="0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where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Employee.empId=Manages.managerEmpId));</a:t>
            </a:r>
            <a:endParaRPr lang="en-US" sz="1800" baseline="-25000" dirty="0">
              <a:latin typeface="Arial Narrow"/>
              <a:cs typeface="Arial Narrow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78C39-6E74-534B-A6CC-007BF0F140C8}"/>
              </a:ext>
            </a:extLst>
          </p:cNvPr>
          <p:cNvSpPr txBox="1"/>
          <p:nvPr/>
        </p:nvSpPr>
        <p:spPr>
          <a:xfrm>
            <a:off x="6739232" y="3107747"/>
            <a:ext cx="2176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B30019"/>
                </a:solidFill>
              </a:rPr>
              <a:t>Is it necessary to include “</a:t>
            </a:r>
            <a:r>
              <a:rPr lang="en-CA" sz="16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CA" sz="1600" b="1" dirty="0">
                <a:solidFill>
                  <a:srgbClr val="B30019"/>
                </a:solidFill>
              </a:rPr>
              <a:t>” in the inner </a:t>
            </a:r>
            <a:r>
              <a:rPr lang="en-CA" sz="1600" b="1" dirty="0">
                <a:solidFill>
                  <a:srgbClr val="0432FF"/>
                </a:solidFill>
              </a:rPr>
              <a:t>select</a:t>
            </a:r>
            <a:r>
              <a:rPr lang="en-CA" sz="1600" b="1" dirty="0">
                <a:solidFill>
                  <a:srgbClr val="B30019"/>
                </a:solidFill>
              </a:rPr>
              <a:t> clauses?</a:t>
            </a:r>
          </a:p>
          <a:p>
            <a:pPr marL="365760" indent="-365760" algn="ctr">
              <a:spcBef>
                <a:spcPts val="12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CA" sz="1600" b="1" dirty="0">
                <a:solidFill>
                  <a:srgbClr val="FF0000"/>
                </a:solidFill>
                <a:latin typeface="+mn-lt"/>
              </a:rPr>
              <a:t>Yes</a:t>
            </a:r>
            <a:r>
              <a:rPr lang="en-CA" sz="1600" dirty="0">
                <a:latin typeface="+mn-lt"/>
              </a:rPr>
              <a:t> because </a:t>
            </a:r>
            <a:r>
              <a:rPr lang="en-CA" sz="16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CA" sz="1600" dirty="0">
                <a:latin typeface="+mn-lt"/>
              </a:rPr>
              <a:t> values may not be unique.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98381-3730-2849-81A2-7A5CA3178221}"/>
              </a:ext>
            </a:extLst>
          </p:cNvPr>
          <p:cNvSpPr txBox="1"/>
          <p:nvPr/>
        </p:nvSpPr>
        <p:spPr>
          <a:xfrm>
            <a:off x="2108019" y="5288967"/>
            <a:ext cx="4105003" cy="646331"/>
          </a:xfrm>
          <a:prstGeom prst="rect">
            <a:avLst/>
          </a:prstGeo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432FF"/>
                </a:solidFill>
              </a:rPr>
              <a:t>Note that projecting on employeeName in RA will remove duplicates and so the result may not be correct.</a:t>
            </a:r>
          </a:p>
          <a:p>
            <a:pPr algn="ctr"/>
            <a:r>
              <a:rPr lang="en-CA" sz="1200" dirty="0">
                <a:solidFill>
                  <a:srgbClr val="0432FF"/>
                </a:solidFill>
              </a:rPr>
              <a:t>SQL retains duplicates so the result will always be correct.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00EAD4-23C7-1E4A-A53B-13E31AC1749F}"/>
              </a:ext>
            </a:extLst>
          </p:cNvPr>
          <p:cNvGrpSpPr/>
          <p:nvPr/>
        </p:nvGrpSpPr>
        <p:grpSpPr>
          <a:xfrm>
            <a:off x="4245429" y="1830539"/>
            <a:ext cx="4428308" cy="689715"/>
            <a:chOff x="4245429" y="1830539"/>
            <a:chExt cx="4428308" cy="6897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4C3B17-8D19-564C-AFFF-E16A531574C9}"/>
                </a:ext>
              </a:extLst>
            </p:cNvPr>
            <p:cNvSpPr txBox="1"/>
            <p:nvPr/>
          </p:nvSpPr>
          <p:spPr>
            <a:xfrm>
              <a:off x="7187556" y="1997034"/>
              <a:ext cx="14861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0432FF"/>
                  </a:solidFill>
                </a:rPr>
                <a:t>employees who are managers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D36A10-041C-414E-BFA2-8B348CBAD02A}"/>
                </a:ext>
              </a:extLst>
            </p:cNvPr>
            <p:cNvSpPr txBox="1"/>
            <p:nvPr/>
          </p:nvSpPr>
          <p:spPr>
            <a:xfrm>
              <a:off x="5120640" y="1830539"/>
              <a:ext cx="1279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>
                  <a:solidFill>
                    <a:srgbClr val="0432FF"/>
                  </a:solidFill>
                </a:rPr>
                <a:t>all employees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465732-5719-8C45-823E-23A73E99B3AA}"/>
                </a:ext>
              </a:extLst>
            </p:cNvPr>
            <p:cNvCxnSpPr>
              <a:stCxn id="5" idx="1"/>
            </p:cNvCxnSpPr>
            <p:nvPr/>
          </p:nvCxnSpPr>
          <p:spPr bwMode="auto">
            <a:xfrm flipH="1">
              <a:off x="4245429" y="1984428"/>
              <a:ext cx="875211" cy="223195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320708-B8B9-CD4F-BB83-F5D7AF7E1EB3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4911634" y="2258644"/>
              <a:ext cx="2275922" cy="26161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3BEED86-A820-674E-90E5-825F34F87BF4}"/>
              </a:ext>
            </a:extLst>
          </p:cNvPr>
          <p:cNvSpPr txBox="1">
            <a:spLocks/>
          </p:cNvSpPr>
          <p:nvPr/>
        </p:nvSpPr>
        <p:spPr bwMode="auto">
          <a:xfrm>
            <a:off x="1226373" y="5943600"/>
            <a:ext cx="6774610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sz="1400" dirty="0"/>
              <a:t>(</a:t>
            </a:r>
            <a:r>
              <a:rPr lang="en-GB" altLang="zh-CN" sz="1400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sz="1400" dirty="0"/>
              <a:t>(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sz="1400" dirty="0"/>
              <a:t>)</a:t>
            </a:r>
          </a:p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sz="1400" dirty="0"/>
              <a:t>(</a:t>
            </a:r>
            <a:r>
              <a:rPr lang="en-GB" altLang="zh-CN" sz="1400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</a:t>
            </a:r>
            <a:r>
              <a:rPr lang="x-none" altLang="zh-CN" sz="1400">
                <a:cs typeface="Arial" charset="0"/>
              </a:rPr>
              <a:t>‏</a:t>
            </a:r>
            <a:r>
              <a:rPr lang="zh-CN" altLang="en-US" sz="1400" dirty="0">
                <a:cs typeface="Arial" charset="0"/>
              </a:rPr>
              <a:t>  </a:t>
            </a:r>
            <a:r>
              <a:rPr lang="en-GB" altLang="zh-CN" sz="1400" dirty="0">
                <a:cs typeface="Arial" charset="0"/>
              </a:rPr>
              <a:t>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sz="1400" dirty="0"/>
              <a:t>(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18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1" grpId="0" uiExpand="1" build="p" autoUpdateAnimBg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US" dirty="0">
              <a:solidFill>
                <a:srgbClr val="B300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188720"/>
            <a:ext cx="7132320" cy="705321"/>
          </a:xfrm>
          <a:solidFill>
            <a:srgbClr val="FFFFE5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altLang="zh-CN" dirty="0">
                <a:solidFill>
                  <a:srgbClr val="0432FF"/>
                </a:solidFill>
                <a:latin typeface="Arial" charset="0"/>
              </a:rPr>
              <a:t>Find the names of all persons who work for First Bank Corporation and live in the city where the company is located.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2194560"/>
            <a:ext cx="741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FF"/>
                </a:solidFill>
                <a:latin typeface="+mn-lt"/>
                <a:sym typeface="Symbol" pitchFamily="18" charset="2"/>
              </a:rPr>
              <a:t>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employeeName</a:t>
            </a:r>
            <a:r>
              <a:rPr lang="en-US" sz="1800" dirty="0">
                <a:latin typeface="+mn-lt"/>
                <a:sym typeface="Symbol" pitchFamily="18" charset="2"/>
              </a:rPr>
              <a:t>((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Employee</a:t>
            </a:r>
            <a:r>
              <a:rPr lang="en-US" sz="1800" dirty="0">
                <a:latin typeface="+mn-lt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JOIN</a:t>
            </a:r>
            <a:r>
              <a:rPr lang="en-US" sz="1800" dirty="0">
                <a:latin typeface="+mn-lt"/>
                <a:sym typeface="Symbol" pitchFamily="18" charset="2"/>
              </a:rPr>
              <a:t> 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Works</a:t>
            </a:r>
            <a:r>
              <a:rPr lang="en-US" sz="1800" dirty="0">
                <a:latin typeface="+mn-lt"/>
                <a:sym typeface="Symbol" pitchFamily="18" charset="2"/>
              </a:rPr>
              <a:t>)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JOIN</a:t>
            </a:r>
            <a:r>
              <a:rPr lang="en-US" sz="1800" dirty="0">
                <a:latin typeface="+mn-lt"/>
                <a:sym typeface="Symbol" pitchFamily="18" charset="2"/>
              </a:rPr>
              <a:t> (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</a:t>
            </a:r>
            <a:r>
              <a:rPr lang="en-US" sz="1800" baseline="-250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companyName='First Bank Corporation'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  <a:sym typeface="Symbol" pitchFamily="18" charset="2"/>
              </a:rPr>
              <a:t>Company</a:t>
            </a:r>
            <a:r>
              <a:rPr lang="en-US" sz="1800" dirty="0">
                <a:latin typeface="+mn-lt"/>
                <a:sym typeface="Symbol" pitchFamily="18" charset="2"/>
              </a:rPr>
              <a:t>)))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0ECD7-7C2E-F245-B0A6-53B434020EA4}"/>
              </a:ext>
            </a:extLst>
          </p:cNvPr>
          <p:cNvSpPr txBox="1"/>
          <p:nvPr/>
        </p:nvSpPr>
        <p:spPr>
          <a:xfrm>
            <a:off x="685800" y="2194560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4863" indent="-804863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RA</a:t>
            </a:r>
            <a:endParaRPr lang="en-US" sz="2000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417588-0FCF-1546-9932-AD91E9BCB15F}"/>
              </a:ext>
            </a:extLst>
          </p:cNvPr>
          <p:cNvSpPr txBox="1">
            <a:spLocks/>
          </p:cNvSpPr>
          <p:nvPr/>
        </p:nvSpPr>
        <p:spPr bwMode="auto">
          <a:xfrm>
            <a:off x="1554480" y="3093060"/>
            <a:ext cx="4759315" cy="17517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employeeName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 E,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Works W, Company C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E.empId=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W.empId</a:t>
            </a:r>
            <a:endParaRPr lang="en-US" altLang="zh-TW" sz="1800" b="1" dirty="0">
              <a:solidFill>
                <a:srgbClr val="3319FF"/>
              </a:solidFill>
              <a:latin typeface="Arial Narrow"/>
              <a:cs typeface="Arial Narrow"/>
              <a:sym typeface="Symbol" pitchFamily="18" charset="2"/>
            </a:endParaRPr>
          </a:p>
          <a:p>
            <a:pPr marL="573088" indent="11113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and</a:t>
            </a:r>
            <a:r>
              <a:rPr lang="en-US" altLang="zh-TW" sz="1800" dirty="0">
                <a:solidFill>
                  <a:srgbClr val="0000FF"/>
                </a:solidFill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E.city=C.city</a:t>
            </a:r>
            <a:endParaRPr lang="en-US" sz="1800" dirty="0">
              <a:latin typeface="Arial Narrow"/>
              <a:cs typeface="Arial Narrow"/>
            </a:endParaRPr>
          </a:p>
          <a:p>
            <a:pPr marL="573088" indent="11113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W.companyName=C.companyName</a:t>
            </a:r>
          </a:p>
          <a:p>
            <a:pPr marL="573088" indent="11113"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3319FF"/>
                </a:solidFill>
                <a:latin typeface="Arial Narrow"/>
                <a:cs typeface="Arial Narrow"/>
                <a:sym typeface="Symbol" pitchFamily="18" charset="2"/>
              </a:rPr>
              <a:t>and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C.companyName=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First Bank Corporation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1800" dirty="0">
                <a:latin typeface="Arial Narrow"/>
                <a:cs typeface="Arial Narrow"/>
              </a:rPr>
              <a:t>;</a:t>
            </a:r>
            <a:endParaRPr lang="en-US" altLang="zh-TW" sz="1800" dirty="0">
              <a:solidFill>
                <a:srgbClr val="FF0000"/>
              </a:solidFill>
              <a:latin typeface="Arial Narrow"/>
              <a:cs typeface="Arial Narrow"/>
              <a:sym typeface="Symbol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FD2ED-0A55-B64D-B6DA-D75A5E3B7E88}"/>
              </a:ext>
            </a:extLst>
          </p:cNvPr>
          <p:cNvSpPr txBox="1"/>
          <p:nvPr/>
        </p:nvSpPr>
        <p:spPr>
          <a:xfrm>
            <a:off x="685800" y="300162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73188" indent="-1373188"/>
            <a:r>
              <a:rPr lang="en-US" sz="2000" b="1" u="sng" dirty="0">
                <a:solidFill>
                  <a:srgbClr val="B30019"/>
                </a:solidFill>
                <a:latin typeface="+mn-lt"/>
                <a:sym typeface="Symbol" pitchFamily="18" charset="2"/>
              </a:rPr>
              <a:t>SQL</a:t>
            </a:r>
            <a:endParaRPr lang="en-US" sz="2000" dirty="0">
              <a:solidFill>
                <a:srgbClr val="0000FF"/>
              </a:solidFill>
              <a:latin typeface="+mn-lt"/>
              <a:sym typeface="Symbol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D2501-D6E0-774A-BAA2-084EC72CA7C1}"/>
              </a:ext>
            </a:extLst>
          </p:cNvPr>
          <p:cNvSpPr txBox="1"/>
          <p:nvPr/>
        </p:nvSpPr>
        <p:spPr>
          <a:xfrm>
            <a:off x="7137237" y="3626154"/>
            <a:ext cx="503764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join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5CA2D-8FB5-7648-9C20-4BDEF3522BE8}"/>
              </a:ext>
            </a:extLst>
          </p:cNvPr>
          <p:cNvSpPr txBox="1"/>
          <p:nvPr/>
        </p:nvSpPr>
        <p:spPr>
          <a:xfrm>
            <a:off x="7137237" y="4480582"/>
            <a:ext cx="962949" cy="307777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selection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A8420-299D-2541-A6D6-35CB0377175B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3816626" y="3780043"/>
            <a:ext cx="3320611" cy="5646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FFD242-1A44-5A49-8ADE-19407A8AC815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5675243" y="3780043"/>
            <a:ext cx="1461994" cy="539372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3EE186-46CD-E64E-A3BD-3714F834DA66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3697357" y="3780043"/>
            <a:ext cx="3439880" cy="33878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A5D28D-4F05-5145-8E3F-37E9CC17BD35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6223119" y="4634471"/>
            <a:ext cx="914118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BB80FFA-21FD-764E-9018-30191CE128E4}"/>
              </a:ext>
            </a:extLst>
          </p:cNvPr>
          <p:cNvSpPr txBox="1">
            <a:spLocks/>
          </p:cNvSpPr>
          <p:nvPr/>
        </p:nvSpPr>
        <p:spPr bwMode="auto">
          <a:xfrm>
            <a:off x="1554480" y="4966022"/>
            <a:ext cx="5095881" cy="92076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90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employeeName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Employee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cs typeface="Arial Narrow"/>
                <a:sym typeface="Symbol" pitchFamily="18" charset="2"/>
              </a:rPr>
              <a:t>natural join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Works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cs typeface="Arial Narrow"/>
              </a:rPr>
              <a:t>natural join</a:t>
            </a:r>
            <a:r>
              <a:rPr lang="en-US" sz="1800" dirty="0">
                <a:solidFill>
                  <a:srgbClr val="000000"/>
                </a:solidFill>
                <a:latin typeface="Arial Narrow"/>
                <a:cs typeface="Arial Narrow"/>
              </a:rPr>
              <a:t> Company</a:t>
            </a:r>
            <a:endParaRPr lang="en-US" sz="1800" baseline="-25000" dirty="0">
              <a:latin typeface="Arial Narrow"/>
              <a:cs typeface="Arial Narrow"/>
            </a:endParaRPr>
          </a:p>
          <a:p>
            <a:pPr marL="682625" indent="-682625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sz="1800" dirty="0">
                <a:latin typeface="Arial Narrow"/>
                <a:cs typeface="Arial Narrow"/>
                <a:sym typeface="Symbol" pitchFamily="18" charset="2"/>
              </a:rPr>
              <a:t>companyName=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First Bank Corporation</a:t>
            </a:r>
            <a:r>
              <a:rPr lang="mr-IN" altLang="zh-TW" sz="1800" dirty="0">
                <a:solidFill>
                  <a:srgbClr val="FF0000"/>
                </a:solidFill>
                <a:latin typeface="Arial Narrow"/>
                <a:cs typeface="Arial Narrow"/>
                <a:sym typeface="Symbol" pitchFamily="18" charset="2"/>
              </a:rPr>
              <a:t>'</a:t>
            </a:r>
            <a:r>
              <a:rPr lang="en-US" sz="1800" dirty="0">
                <a:latin typeface="Arial Narrow"/>
                <a:cs typeface="Arial Narrow"/>
              </a:rPr>
              <a:t>;</a:t>
            </a:r>
            <a:endParaRPr lang="en-US" altLang="zh-TW" sz="1800" dirty="0">
              <a:solidFill>
                <a:srgbClr val="FF0000"/>
              </a:solidFill>
              <a:latin typeface="Arial Narrow"/>
              <a:cs typeface="Arial Narrow"/>
              <a:sym typeface="Symbol" pitchFamily="18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F09AD-A58D-CE41-A84C-2CC75CB8238B}"/>
              </a:ext>
            </a:extLst>
          </p:cNvPr>
          <p:cNvSpPr txBox="1"/>
          <p:nvPr/>
        </p:nvSpPr>
        <p:spPr>
          <a:xfrm>
            <a:off x="377685" y="4983857"/>
            <a:ext cx="116925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rgbClr val="B30019"/>
                </a:solidFill>
              </a:rPr>
              <a:t>Is this a solution?</a:t>
            </a:r>
          </a:p>
          <a:p>
            <a:pPr marL="365760" indent="-365760" algn="ctr">
              <a:spcBef>
                <a:spcPts val="600"/>
              </a:spcBef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CA" sz="1600" b="1" dirty="0">
                <a:solidFill>
                  <a:srgbClr val="FF0000"/>
                </a:solidFill>
                <a:latin typeface="+mn-lt"/>
              </a:rPr>
              <a:t>Yes!</a:t>
            </a:r>
            <a:r>
              <a:rPr lang="en-CA" sz="1600" dirty="0"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2B8570C-B8D7-034F-B0EA-DFDB71C5D6FC}"/>
              </a:ext>
            </a:extLst>
          </p:cNvPr>
          <p:cNvSpPr txBox="1">
            <a:spLocks/>
          </p:cNvSpPr>
          <p:nvPr/>
        </p:nvSpPr>
        <p:spPr bwMode="auto">
          <a:xfrm>
            <a:off x="1226373" y="5943600"/>
            <a:ext cx="6774610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sz="1400" dirty="0"/>
              <a:t>(</a:t>
            </a:r>
            <a:r>
              <a:rPr lang="en-GB" altLang="zh-CN" sz="1400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sz="1400" dirty="0"/>
              <a:t>(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sz="1400" dirty="0"/>
              <a:t>)</a:t>
            </a:r>
          </a:p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sz="1400" dirty="0"/>
              <a:t>(</a:t>
            </a:r>
            <a:r>
              <a:rPr lang="en-GB" altLang="zh-CN" sz="1400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</a:t>
            </a:r>
            <a:r>
              <a:rPr lang="x-none" altLang="zh-CN" sz="1400">
                <a:cs typeface="Arial" charset="0"/>
              </a:rPr>
              <a:t>‏</a:t>
            </a:r>
            <a:r>
              <a:rPr lang="zh-CN" altLang="en-US" sz="1400" dirty="0">
                <a:cs typeface="Arial" charset="0"/>
              </a:rPr>
              <a:t>  </a:t>
            </a:r>
            <a:r>
              <a:rPr lang="en-GB" altLang="zh-CN" sz="1400" dirty="0">
                <a:cs typeface="Arial" charset="0"/>
              </a:rPr>
              <a:t>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sz="1400" dirty="0"/>
              <a:t>(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52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3" grpId="0" animBg="1"/>
      <p:bldP spid="18" grpId="0" animBg="1"/>
      <p:bldP spid="20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30019"/>
                </a:solidFill>
                <a:latin typeface="+mn-lt"/>
              </a:rPr>
              <a:t>CONSTRUCT ONLY </a:t>
            </a:r>
            <a:r>
              <a:rPr lang="en-US" dirty="0">
                <a:solidFill>
                  <a:srgbClr val="0432FF"/>
                </a:solidFill>
                <a:latin typeface="+mn-lt"/>
              </a:rPr>
              <a:t>SQL QUERIES</a:t>
            </a:r>
            <a:br>
              <a:rPr lang="en-US" dirty="0">
                <a:solidFill>
                  <a:srgbClr val="B30019"/>
                </a:solidFill>
                <a:latin typeface="+mn-lt"/>
              </a:rPr>
            </a:br>
            <a:r>
              <a:rPr lang="en-US" dirty="0">
                <a:solidFill>
                  <a:srgbClr val="B30019"/>
                </a:solidFill>
                <a:latin typeface="+mn-lt"/>
              </a:rPr>
              <a:t>FOR THE FOLLOWING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75880"/>
            <a:ext cx="7772400" cy="4642039"/>
          </a:xfrm>
        </p:spPr>
        <p:txBody>
          <a:bodyPr/>
          <a:lstStyle/>
          <a:p>
            <a:pPr marL="1493838" indent="-1493838">
              <a:spcBef>
                <a:spcPts val="3600"/>
              </a:spcBef>
              <a:buNone/>
            </a:pPr>
            <a:r>
              <a:rPr lang="en-US" b="1" dirty="0">
                <a:solidFill>
                  <a:srgbClr val="B30019"/>
                </a:solidFill>
              </a:rPr>
              <a:t>Exercise 4:</a:t>
            </a:r>
            <a:r>
              <a:rPr lang="en-US" dirty="0"/>
              <a:t>	</a:t>
            </a:r>
            <a:r>
              <a:rPr lang="en-GB" altLang="zh-CN" b="1" dirty="0">
                <a:solidFill>
                  <a:srgbClr val="0432FF"/>
                </a:solidFill>
                <a:latin typeface="Arial" charset="0"/>
              </a:rPr>
              <a:t>Find all cities where employees live or where companies are located</a:t>
            </a:r>
            <a:r>
              <a:rPr lang="en-GB" altLang="zh-CN" dirty="0">
                <a:solidFill>
                  <a:srgbClr val="000090"/>
                </a:solidFill>
                <a:latin typeface="Arial" charset="0"/>
              </a:rPr>
              <a:t>.</a:t>
            </a:r>
          </a:p>
          <a:p>
            <a:pPr marL="1493838" indent="-1493838">
              <a:spcBef>
                <a:spcPts val="3600"/>
              </a:spcBef>
              <a:buNone/>
            </a:pPr>
            <a:r>
              <a:rPr lang="en-GB" b="1" dirty="0">
                <a:solidFill>
                  <a:srgbClr val="B30019"/>
                </a:solidFill>
              </a:rPr>
              <a:t>Exercise</a:t>
            </a:r>
            <a:r>
              <a:rPr lang="en-US" b="1" dirty="0">
                <a:solidFill>
                  <a:srgbClr val="B30019"/>
                </a:solidFill>
              </a:rPr>
              <a:t> 5:</a:t>
            </a:r>
            <a:r>
              <a:rPr lang="en-US" dirty="0"/>
              <a:t>	</a:t>
            </a:r>
            <a:r>
              <a:rPr lang="en-GB" altLang="zh-CN" b="1" dirty="0">
                <a:solidFill>
                  <a:srgbClr val="0432FF"/>
                </a:solidFill>
                <a:latin typeface="Arial" charset="0"/>
              </a:rPr>
              <a:t>Find the names of all employees who work (in at least one company) and the city of the company in ascending order of employee names.</a:t>
            </a:r>
          </a:p>
          <a:p>
            <a:pPr marL="1493838" indent="-1493838">
              <a:spcBef>
                <a:spcPts val="3600"/>
              </a:spcBef>
              <a:buNone/>
            </a:pPr>
            <a:r>
              <a:rPr lang="en-GB" b="1" dirty="0">
                <a:solidFill>
                  <a:srgbClr val="B30019"/>
                </a:solidFill>
              </a:rPr>
              <a:t>Exercise</a:t>
            </a:r>
            <a:r>
              <a:rPr lang="en-US" b="1" dirty="0">
                <a:solidFill>
                  <a:srgbClr val="B30019"/>
                </a:solidFill>
              </a:rPr>
              <a:t> 6:</a:t>
            </a:r>
            <a:r>
              <a:rPr lang="en-US" dirty="0"/>
              <a:t>	</a:t>
            </a:r>
            <a:r>
              <a:rPr lang="en-GB" altLang="zh-CN" b="1" dirty="0">
                <a:solidFill>
                  <a:srgbClr val="0432FF"/>
                </a:solidFill>
                <a:latin typeface="Arial" charset="0"/>
              </a:rPr>
              <a:t>Find the names and cities of employees who work for exactly one company.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A58BD-257A-DE4A-9269-E1EBD0693256}"/>
              </a:ext>
            </a:extLst>
          </p:cNvPr>
          <p:cNvSpPr txBox="1">
            <a:spLocks/>
          </p:cNvSpPr>
          <p:nvPr/>
        </p:nvSpPr>
        <p:spPr bwMode="auto">
          <a:xfrm>
            <a:off x="1226373" y="5943600"/>
            <a:ext cx="6774610" cy="59759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</a:t>
            </a:r>
            <a:r>
              <a:rPr lang="en-GB" altLang="zh-CN" sz="1400" dirty="0"/>
              <a:t>(</a:t>
            </a:r>
            <a:r>
              <a:rPr lang="en-GB" altLang="zh-CN" sz="1400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employeeName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street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Works</a:t>
            </a:r>
            <a:r>
              <a:rPr lang="en-GB" altLang="zh-CN" sz="1400" dirty="0"/>
              <a:t>(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salary</a:t>
            </a:r>
            <a:r>
              <a:rPr lang="en-GB" altLang="zh-CN" sz="1400" dirty="0"/>
              <a:t>)</a:t>
            </a:r>
          </a:p>
          <a:p>
            <a:pPr marL="3659188" indent="-3659188" eaLnBrk="1" hangingPunct="1">
              <a:spcBef>
                <a:spcPts val="600"/>
              </a:spcBef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Company</a:t>
            </a:r>
            <a:r>
              <a:rPr lang="en-GB" altLang="zh-CN" sz="1400" dirty="0"/>
              <a:t>(</a:t>
            </a:r>
            <a:r>
              <a:rPr lang="en-GB" altLang="zh-CN" sz="1400" u="sng" dirty="0" err="1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companyName</a:t>
            </a:r>
            <a:r>
              <a:rPr lang="en-GB" altLang="zh-CN" sz="1400" dirty="0"/>
              <a:t>, 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city</a:t>
            </a:r>
            <a:r>
              <a:rPr lang="en-GB" altLang="zh-CN" sz="1400" dirty="0"/>
              <a:t>)</a:t>
            </a:r>
            <a:r>
              <a:rPr lang="x-none" altLang="zh-CN" sz="1400">
                <a:cs typeface="Arial" charset="0"/>
              </a:rPr>
              <a:t>‏</a:t>
            </a:r>
            <a:r>
              <a:rPr lang="zh-CN" altLang="en-US" sz="1400" dirty="0">
                <a:cs typeface="Arial" charset="0"/>
              </a:rPr>
              <a:t>  </a:t>
            </a:r>
            <a:r>
              <a:rPr lang="en-GB" altLang="zh-CN" sz="1400" dirty="0">
                <a:cs typeface="Arial" charset="0"/>
              </a:rPr>
              <a:t>	</a:t>
            </a:r>
            <a:r>
              <a:rPr lang="en-GB" altLang="zh-CN" sz="1400" dirty="0">
                <a:latin typeface="Arial Narrow" panose="020B0604020202020204" pitchFamily="34" charset="0"/>
                <a:cs typeface="Arial Narrow" panose="020B0604020202020204" pitchFamily="34" charset="0"/>
              </a:rPr>
              <a:t>Manages</a:t>
            </a:r>
            <a:r>
              <a:rPr lang="en-GB" altLang="zh-CN" sz="1400" dirty="0"/>
              <a:t>(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employeeEmpId</a:t>
            </a:r>
            <a:r>
              <a:rPr lang="en-GB" altLang="zh-CN" sz="1400" u="sng" dirty="0">
                <a:solidFill>
                  <a:srgbClr val="FF0000"/>
                </a:solidFill>
              </a:rPr>
              <a:t>, </a:t>
            </a:r>
            <a:r>
              <a:rPr lang="en-GB" altLang="zh-CN" sz="1400" i="1" u="sng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managerEmpId</a:t>
            </a:r>
            <a:r>
              <a:rPr lang="en-GB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0719080"/>
      </p:ext>
    </p:extLst>
  </p:cSld>
  <p:clrMapOvr>
    <a:masterClrMapping/>
  </p:clrMapOvr>
</p:sld>
</file>

<file path=ppt/theme/theme1.xml><?xml version="1.0" encoding="utf-8"?>
<a:theme xmlns:a="http://schemas.openxmlformats.org/drawingml/2006/main" name="untitled 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3">
      <a:majorFont>
        <a:latin typeface="Signboard Regular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3319FF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untitled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 3400 HD:Office Tools:Microsoft Office 4.2.1b:Microsoft PowerPoint 4:</Template>
  <TotalTime>23752</TotalTime>
  <Pages>70</Pages>
  <Words>1368</Words>
  <Application>Microsoft Macintosh PowerPoint</Application>
  <PresentationFormat>全屏显示(4:3)</PresentationFormat>
  <Paragraphs>192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BluePrint</vt:lpstr>
      <vt:lpstr>Signboard Regular</vt:lpstr>
      <vt:lpstr>Zapf Dingbats</vt:lpstr>
      <vt:lpstr>Arial</vt:lpstr>
      <vt:lpstr>Arial Narrow</vt:lpstr>
      <vt:lpstr>Comic Sans MS</vt:lpstr>
      <vt:lpstr>Courier New</vt:lpstr>
      <vt:lpstr>Helvetica</vt:lpstr>
      <vt:lpstr>MS Reference Sans Serif</vt:lpstr>
      <vt:lpstr>Times</vt:lpstr>
      <vt:lpstr>Wingdings</vt:lpstr>
      <vt:lpstr>untitled 3</vt:lpstr>
      <vt:lpstr>PowerPoint 演示文稿</vt:lpstr>
      <vt:lpstr>REVIEW: RELATIONAL ALGEBRA OPERATIONS</vt:lpstr>
      <vt:lpstr>REVIEW: SQL BASIC STRUCTURE</vt:lpstr>
      <vt:lpstr>REVIEW: RELATIONAL ALGEBRA TO SQL</vt:lpstr>
      <vt:lpstr>EXAMPLE RELATIONAL SCHEMA</vt:lpstr>
      <vt:lpstr>EXERCISE 1</vt:lpstr>
      <vt:lpstr>EXERCISE 2</vt:lpstr>
      <vt:lpstr>EXERCISE 3</vt:lpstr>
      <vt:lpstr>CONSTRUCT ONLY SQL QUERIES FOR THE FOLLOWING EXERCISES</vt:lpstr>
      <vt:lpstr>EXERCISE 4</vt:lpstr>
      <vt:lpstr>EXERCISE 5</vt:lpstr>
      <vt:lpstr>EXERCISE 6</vt:lpstr>
    </vt:vector>
  </TitlesOfParts>
  <Manager/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3311: Database Management Systems</dc:title>
  <dc:subject>Tutorial: Relational Algebra and SQL</dc:subject>
  <dc:creator>Fred Lochovsky</dc:creator>
  <cp:keywords/>
  <dc:description/>
  <cp:lastModifiedBy>TIAN Yao</cp:lastModifiedBy>
  <cp:revision>2643</cp:revision>
  <cp:lastPrinted>2019-06-20T09:53:37Z</cp:lastPrinted>
  <dcterms:created xsi:type="dcterms:W3CDTF">1998-01-08T20:17:31Z</dcterms:created>
  <dcterms:modified xsi:type="dcterms:W3CDTF">2022-02-20T11:45:07Z</dcterms:modified>
  <cp:category/>
</cp:coreProperties>
</file>