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7" r:id="rId2"/>
    <p:sldId id="300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2" r:id="rId12"/>
    <p:sldId id="260" r:id="rId13"/>
    <p:sldId id="291" r:id="rId14"/>
    <p:sldId id="301" r:id="rId15"/>
    <p:sldId id="292" r:id="rId16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0019"/>
    <a:srgbClr val="FFFFE5"/>
    <a:srgbClr val="000090"/>
    <a:srgbClr val="0432FF"/>
    <a:srgbClr val="FF00FF"/>
    <a:srgbClr val="FFFFCC"/>
    <a:srgbClr val="3319FF"/>
    <a:srgbClr val="F9B5E8"/>
    <a:srgbClr val="51DC00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827" autoAdjust="0"/>
  </p:normalViewPr>
  <p:slideViewPr>
    <p:cSldViewPr snapToGrid="0">
      <p:cViewPr varScale="1">
        <p:scale>
          <a:sx n="111" d="100"/>
          <a:sy n="111" d="100"/>
        </p:scale>
        <p:origin x="2544" y="19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10944"/>
            <a:ext cx="4983702" cy="446333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166" tIns="44783" rIns="91166" bIns="44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7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77850" y="6424613"/>
            <a:ext cx="111889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cs typeface="+mn-cs"/>
              </a:rPr>
              <a:t>COMP 3311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27610" y="6424613"/>
            <a:ext cx="85600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cs typeface="+mn-cs"/>
              </a:rPr>
              <a:t>T4: SQL</a:t>
            </a:r>
          </a:p>
        </p:txBody>
      </p:sp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6324600"/>
            <a:ext cx="31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1 March 2022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71863"/>
            <a:ext cx="6400800" cy="1752600"/>
          </a:xfrm>
          <a:gradFill rotWithShape="0">
            <a:gsLst>
              <a:gs pos="0">
                <a:schemeClr val="folHlink">
                  <a:gamma/>
                  <a:shade val="5019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0196"/>
                  <a:invGamma/>
                </a:schemeClr>
              </a:gs>
            </a:gsLst>
            <a:lin ang="5400000" scaled="1"/>
          </a:gra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Print" charset="0"/>
                <a:cs typeface="+mn-cs"/>
              </a:rPr>
              <a:t>TUTORIAL 4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Print" charset="0"/>
                <a:cs typeface="+mn-cs"/>
              </a:rPr>
              <a:t>STRUCTURED QUERY LANGUAGE (SQL)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2362200"/>
          </a:xfrm>
          <a:prstGeom prst="rect">
            <a:avLst/>
          </a:prstGeom>
          <a:gradFill rotWithShape="0">
            <a:gsLst>
              <a:gs pos="0">
                <a:srgbClr val="FAFD00">
                  <a:gamma/>
                  <a:shade val="70196"/>
                  <a:invGamma/>
                </a:srgbClr>
              </a:gs>
              <a:gs pos="50000">
                <a:srgbClr val="FAFD00"/>
              </a:gs>
              <a:gs pos="100000">
                <a:srgbClr val="FAFD00">
                  <a:gamma/>
                  <a:shade val="70196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algn="ctr">
              <a:tabLst>
                <a:tab pos="7586663" algn="r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board Regular" charset="0"/>
                <a:cs typeface="+mn-cs"/>
              </a:rPr>
              <a:t>COMP 3311</a:t>
            </a:r>
            <a:b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board Regular" charset="0"/>
                <a:cs typeface="+mn-cs"/>
              </a:rPr>
            </a:br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cs typeface="+mn-cs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49145104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88720"/>
            <a:ext cx="502920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the customer id of the customers who deposited the largest number of times.</a:t>
            </a:r>
            <a:endParaRPr lang="en-GB" altLang="zh-CN" dirty="0">
              <a:solidFill>
                <a:srgbClr val="0432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40080" y="2286000"/>
            <a:ext cx="3667991" cy="17517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sz="1800" dirty="0">
                <a:latin typeface="Arial Narrow"/>
                <a:cs typeface="Arial Narrow"/>
              </a:rPr>
              <a:t>customerId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sz="1800" dirty="0">
                <a:latin typeface="Arial Narrow"/>
                <a:cs typeface="Arial Narrow"/>
              </a:rPr>
              <a:t>customerId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(*)=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max</a:t>
            </a:r>
            <a:r>
              <a:rPr lang="en-US" sz="1800" dirty="0">
                <a:latin typeface="Arial Narrow"/>
                <a:cs typeface="Arial Narrow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sz="1800" dirty="0">
                <a:latin typeface="Arial Narrow"/>
                <a:cs typeface="Arial Narrow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))</a:t>
            </a:r>
            <a:endParaRPr lang="en-US" altLang="zh-TW" sz="1800" dirty="0">
              <a:solidFill>
                <a:srgbClr val="000000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1554163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Deposit</a:t>
            </a:r>
          </a:p>
          <a:p>
            <a:pPr marL="1554163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group by </a:t>
            </a:r>
            <a:r>
              <a:rPr lang="en-US" altLang="zh-TW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customerId)</a:t>
            </a:r>
            <a:r>
              <a:rPr lang="en-US" sz="1800" dirty="0">
                <a:latin typeface="Arial Narrow"/>
                <a:cs typeface="Arial Narrow"/>
              </a:rPr>
              <a:t>;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4</a:t>
            </a: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51C8D3-37A7-3949-929D-797004F4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32598"/>
              </p:ext>
            </p:extLst>
          </p:nvPr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7426D9-D867-354F-9FE6-CAA3CF5463B2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AD9CA-2CEE-5D48-BC64-AFD81A3EECE3}"/>
              </a:ext>
            </a:extLst>
          </p:cNvPr>
          <p:cNvGrpSpPr/>
          <p:nvPr/>
        </p:nvGrpSpPr>
        <p:grpSpPr>
          <a:xfrm>
            <a:off x="2236144" y="3193709"/>
            <a:ext cx="4040262" cy="2013890"/>
            <a:chOff x="2236144" y="3193709"/>
            <a:chExt cx="4040262" cy="201389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528024-6377-8E4C-AEE7-C3B5011CB835}"/>
                </a:ext>
              </a:extLst>
            </p:cNvPr>
            <p:cNvSpPr txBox="1"/>
            <p:nvPr/>
          </p:nvSpPr>
          <p:spPr>
            <a:xfrm>
              <a:off x="4011930" y="4684379"/>
              <a:ext cx="2264476" cy="523220"/>
            </a:xfrm>
            <a:prstGeom prst="rect">
              <a:avLst/>
            </a:prstGeom>
            <a:solidFill>
              <a:srgbClr val="FFFFE5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000090"/>
                  </a:solidFill>
                </a:rPr>
                <a:t>The largest number of deposits by any customer.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150895-378E-F94D-A0F7-FFA93C5724B8}"/>
                </a:ext>
              </a:extLst>
            </p:cNvPr>
            <p:cNvSpPr/>
            <p:nvPr/>
          </p:nvSpPr>
          <p:spPr bwMode="auto">
            <a:xfrm>
              <a:off x="2236144" y="3193709"/>
              <a:ext cx="1850833" cy="806791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85EB6977-A76B-2447-B3BE-9D8CA26ED8AE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 bwMode="auto">
            <a:xfrm rot="16200000" flipH="1">
              <a:off x="3810925" y="3351135"/>
              <a:ext cx="683879" cy="198260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E516C1-75A5-2F45-9CBE-F40490944B88}"/>
              </a:ext>
            </a:extLst>
          </p:cNvPr>
          <p:cNvGrpSpPr/>
          <p:nvPr/>
        </p:nvGrpSpPr>
        <p:grpSpPr>
          <a:xfrm>
            <a:off x="683552" y="2364059"/>
            <a:ext cx="3019768" cy="3058545"/>
            <a:chOff x="683552" y="2364059"/>
            <a:chExt cx="3019768" cy="30585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D7C8CF-67A0-8F4C-A83E-4F61F3452AB3}"/>
                </a:ext>
              </a:extLst>
            </p:cNvPr>
            <p:cNvSpPr txBox="1"/>
            <p:nvPr/>
          </p:nvSpPr>
          <p:spPr>
            <a:xfrm>
              <a:off x="777240" y="4683940"/>
              <a:ext cx="2926080" cy="738664"/>
            </a:xfrm>
            <a:prstGeom prst="rect">
              <a:avLst/>
            </a:prstGeom>
            <a:solidFill>
              <a:srgbClr val="FFFFE5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000090"/>
                  </a:solidFill>
                </a:rPr>
                <a:t>Customers who made the number of deposits equal to the largest number made by any customer.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0DBDBDA-ABB6-AF44-9557-C982B17C12CF}"/>
                </a:ext>
              </a:extLst>
            </p:cNvPr>
            <p:cNvSpPr/>
            <p:nvPr/>
          </p:nvSpPr>
          <p:spPr bwMode="auto">
            <a:xfrm>
              <a:off x="683552" y="2364059"/>
              <a:ext cx="1893982" cy="1087801"/>
            </a:xfrm>
            <a:prstGeom prst="round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9A832167-9ABC-754B-9FF5-8FB11AD4D695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 rot="16200000" flipH="1">
              <a:off x="1538515" y="3982175"/>
              <a:ext cx="1220650" cy="1828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9397E8-1EA0-824E-B1BF-843C2E4DFA9E}"/>
              </a:ext>
            </a:extLst>
          </p:cNvPr>
          <p:cNvSpPr txBox="1"/>
          <p:nvPr/>
        </p:nvSpPr>
        <p:spPr>
          <a:xfrm>
            <a:off x="7955280" y="1155377"/>
            <a:ext cx="1024128" cy="738664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 aggregate functions.</a:t>
            </a:r>
          </a:p>
        </p:txBody>
      </p:sp>
    </p:spTree>
    <p:extLst>
      <p:ext uri="{BB962C8B-B14F-4D97-AF65-F5344CB8AC3E}">
        <p14:creationId xmlns:p14="http://schemas.microsoft.com/office/powerpoint/2010/main" val="22920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88720"/>
            <a:ext cx="502920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the customer id of the customers who deposited the largest number of times.</a:t>
            </a:r>
            <a:endParaRPr lang="en-GB" altLang="zh-CN" dirty="0">
              <a:solidFill>
                <a:srgbClr val="0432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2286000"/>
            <a:ext cx="4062330" cy="17517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sz="1800" dirty="0">
                <a:latin typeface="Arial Narrow"/>
                <a:cs typeface="Arial Narrow"/>
              </a:rPr>
              <a:t>customerId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sz="1800" dirty="0">
                <a:latin typeface="Arial Narrow"/>
                <a:cs typeface="Arial Narrow"/>
              </a:rPr>
              <a:t>customerId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(*)&gt;=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count</a:t>
            </a:r>
            <a:r>
              <a:rPr lang="en-US" sz="1800" dirty="0">
                <a:latin typeface="Arial Narrow"/>
                <a:cs typeface="Arial Narrow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)</a:t>
            </a:r>
            <a:endParaRPr lang="en-US" altLang="zh-TW" sz="1800" dirty="0">
              <a:solidFill>
                <a:srgbClr val="000000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1920240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Deposit</a:t>
            </a:r>
          </a:p>
          <a:p>
            <a:pPr marL="1920240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group by </a:t>
            </a:r>
            <a:r>
              <a:rPr lang="en-US" altLang="zh-TW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customerId)</a:t>
            </a:r>
            <a:r>
              <a:rPr lang="en-US" sz="1800" dirty="0">
                <a:latin typeface="Arial Narrow"/>
                <a:cs typeface="Arial Narrow"/>
              </a:rPr>
              <a:t>;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4 </a:t>
            </a:r>
            <a:r>
              <a:rPr lang="en-US" sz="1400" dirty="0"/>
              <a:t>(cont’d)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51C8D3-37A7-3949-929D-797004F42137}"/>
              </a:ext>
            </a:extLst>
          </p:cNvPr>
          <p:cNvGraphicFramePr>
            <a:graphicFrameLocks noGrp="1"/>
          </p:cNvGraphicFramePr>
          <p:nvPr/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F7524C-862B-AB4D-9C6E-9884F6BEE38C}"/>
              </a:ext>
            </a:extLst>
          </p:cNvPr>
          <p:cNvSpPr txBox="1"/>
          <p:nvPr/>
        </p:nvSpPr>
        <p:spPr>
          <a:xfrm>
            <a:off x="7766613" y="1155377"/>
            <a:ext cx="1212795" cy="523220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 set membership.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1E2DA-6471-FE48-8446-8AD4A6BDCFA0}"/>
              </a:ext>
            </a:extLst>
          </p:cNvPr>
          <p:cNvSpPr txBox="1"/>
          <p:nvPr/>
        </p:nvSpPr>
        <p:spPr>
          <a:xfrm>
            <a:off x="5725209" y="4722797"/>
            <a:ext cx="2722781" cy="954107"/>
          </a:xfrm>
          <a:prstGeom prst="rect">
            <a:avLst/>
          </a:prstGeo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000090"/>
                </a:solidFill>
              </a:rPr>
              <a:t>The number of deposits made by a customer must be greater than or equal to the number of deposits made by </a:t>
            </a:r>
            <a:r>
              <a:rPr lang="en-CA" sz="1400" u="sng" dirty="0">
                <a:solidFill>
                  <a:srgbClr val="000090"/>
                </a:solidFill>
              </a:rPr>
              <a:t>all</a:t>
            </a:r>
            <a:r>
              <a:rPr lang="en-CA" sz="1400" dirty="0">
                <a:solidFill>
                  <a:srgbClr val="000090"/>
                </a:solidFill>
              </a:rPr>
              <a:t> customers.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0A953B-3E6B-1542-A04D-FEB7BE18E2D1}"/>
              </a:ext>
            </a:extLst>
          </p:cNvPr>
          <p:cNvSpPr txBox="1">
            <a:spLocks/>
          </p:cNvSpPr>
          <p:nvPr/>
        </p:nvSpPr>
        <p:spPr bwMode="auto">
          <a:xfrm>
            <a:off x="649709" y="4163056"/>
            <a:ext cx="4134049" cy="16902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is the result if we replace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&gt;=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all</a:t>
            </a:r>
            <a:r>
              <a:rPr lang="en-US" altLang="zh-TW" sz="1800" b="1" dirty="0">
                <a:solidFill>
                  <a:srgbClr val="B30019"/>
                </a:solidFill>
                <a:cs typeface="Arial Narrow"/>
                <a:sym typeface="Symbol" pitchFamily="18" charset="2"/>
              </a:rPr>
              <a:t> with</a:t>
            </a:r>
            <a:r>
              <a:rPr lang="en-US" sz="1800" b="1" dirty="0">
                <a:solidFill>
                  <a:srgbClr val="B30019"/>
                </a:solidFill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&gt;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all</a:t>
            </a:r>
            <a:r>
              <a:rPr lang="en-US" sz="1800" b="1" dirty="0">
                <a:solidFill>
                  <a:srgbClr val="B30019"/>
                </a:solidFill>
                <a:cs typeface="Arial Narrow"/>
              </a:rPr>
              <a:t> </a:t>
            </a:r>
            <a:r>
              <a:rPr lang="en-US" sz="1800" b="1" dirty="0">
                <a:solidFill>
                  <a:srgbClr val="B30019"/>
                </a:solidFill>
              </a:rPr>
              <a:t>in the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b="1" dirty="0">
                <a:solidFill>
                  <a:srgbClr val="B30019"/>
                </a:solidFill>
              </a:rPr>
              <a:t> clause?</a:t>
            </a:r>
          </a:p>
          <a:p>
            <a:pPr marL="404813" lvl="1" indent="-395288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dirty="0">
                <a:solidFill>
                  <a:srgbClr val="000000"/>
                </a:solidFill>
              </a:rPr>
              <a:t>No customer is selected. </a:t>
            </a:r>
            <a:r>
              <a:rPr lang="en-US" sz="1600" b="1" dirty="0">
                <a:solidFill>
                  <a:srgbClr val="3319FF"/>
                </a:solidFill>
              </a:rPr>
              <a:t>Why?</a:t>
            </a:r>
          </a:p>
          <a:p>
            <a:pPr marL="404813" lvl="1" indent="-395288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dirty="0"/>
              <a:t>There is no customer who deposited more than the largest number of times!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0DEAE8-1570-8541-830C-CAE1662E121B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27698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188720"/>
            <a:ext cx="7223760" cy="1013098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all the names of the customers who have withdrawn more than 1000 dollars in a single withdrawal. If a customer made several such withdrawals, report her/his name only once</a:t>
            </a:r>
            <a:r>
              <a:rPr lang="en-GB" altLang="zh-CN" dirty="0">
                <a:solidFill>
                  <a:srgbClr val="0432FF"/>
                </a:solidFill>
              </a:rPr>
              <a:t>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08276" y="2560320"/>
            <a:ext cx="4622290" cy="119776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Customer, Withdrawal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Customer.customerId=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Withdrawal.customerId</a:t>
            </a:r>
          </a:p>
          <a:p>
            <a:pPr marL="591185" indent="1588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amount&gt;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1000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D6640-0483-8642-833F-69E852F11373}"/>
              </a:ext>
            </a:extLst>
          </p:cNvPr>
          <p:cNvSpPr txBox="1">
            <a:spLocks/>
          </p:cNvSpPr>
          <p:nvPr/>
        </p:nvSpPr>
        <p:spPr bwMode="auto">
          <a:xfrm>
            <a:off x="1180688" y="576072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38354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188720"/>
            <a:ext cx="7863840" cy="1320874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While an account has only one owner, it may be shared by multiple customers who deposit money into and/or withdraw money from it.</a:t>
            </a:r>
            <a:br>
              <a:rPr lang="en-US" altLang="zh-CN" dirty="0">
                <a:solidFill>
                  <a:srgbClr val="0432FF"/>
                </a:solidFill>
                <a:ea typeface="SimSun" charset="0"/>
              </a:rPr>
            </a:b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the account id of all the shared accounts. Assume that all shared account customers have made withdrawals from the account</a:t>
            </a:r>
            <a:r>
              <a:rPr lang="en-GB" altLang="zh-CN" dirty="0">
                <a:solidFill>
                  <a:srgbClr val="0432FF"/>
                </a:solidFill>
              </a:rPr>
              <a:t>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651760" y="3017520"/>
            <a:ext cx="3655808" cy="119776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W1.accountId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Withdrawal W1, Withdrawal W2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W1.customerId&lt;&gt;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W2.customerId</a:t>
            </a:r>
          </a:p>
          <a:p>
            <a:pPr marL="591185" indent="1588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W1.accountId=W2.accountId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A504A3-07D7-A445-903D-FD6BD872A18D}"/>
              </a:ext>
            </a:extLst>
          </p:cNvPr>
          <p:cNvSpPr txBox="1">
            <a:spLocks/>
          </p:cNvSpPr>
          <p:nvPr/>
        </p:nvSpPr>
        <p:spPr bwMode="auto">
          <a:xfrm>
            <a:off x="1180688" y="576072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321486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880" y="1188720"/>
            <a:ext cx="6492240" cy="1320874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An “interesting account” is an account from which the withdrawal with the smallest amount was made.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the account id of accounts from which withdrawals have been made, excluding the interesting accounts</a:t>
            </a:r>
            <a:r>
              <a:rPr lang="en-GB" altLang="zh-CN" dirty="0">
                <a:solidFill>
                  <a:srgbClr val="0432FF"/>
                </a:solidFill>
              </a:rPr>
              <a:t>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933732" y="3291840"/>
            <a:ext cx="3276537" cy="202876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accountId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Withdrawal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minus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accountId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Withdrawal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amount=(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min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(amount)</a:t>
            </a:r>
          </a:p>
          <a:p>
            <a:pPr marL="1399032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Withdrawal)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7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50AF3-28E5-3B42-A317-BB256252289D}"/>
              </a:ext>
            </a:extLst>
          </p:cNvPr>
          <p:cNvSpPr txBox="1"/>
          <p:nvPr/>
        </p:nvSpPr>
        <p:spPr>
          <a:xfrm>
            <a:off x="3630973" y="2743200"/>
            <a:ext cx="1882054" cy="307777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Using </a:t>
            </a:r>
            <a:r>
              <a:rPr lang="en-US" sz="1400" b="1" dirty="0">
                <a:solidFill>
                  <a:srgbClr val="0000FF"/>
                </a:solidFill>
                <a:latin typeface="Arial Narrow"/>
                <a:cs typeface="Arial Narrow"/>
              </a:rPr>
              <a:t>minus</a:t>
            </a:r>
            <a:r>
              <a:rPr lang="en-US" sz="1400" dirty="0">
                <a:solidFill>
                  <a:srgbClr val="B30019"/>
                </a:solidFill>
              </a:rPr>
              <a:t> operator.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987C2-AEE2-024C-AEB6-6183E0085B57}"/>
              </a:ext>
            </a:extLst>
          </p:cNvPr>
          <p:cNvSpPr txBox="1">
            <a:spLocks/>
          </p:cNvSpPr>
          <p:nvPr/>
        </p:nvSpPr>
        <p:spPr bwMode="auto">
          <a:xfrm>
            <a:off x="1180688" y="576072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402180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807622" y="3291840"/>
            <a:ext cx="5528757" cy="17517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accountId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Withdrawal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not in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accountId</a:t>
            </a:r>
          </a:p>
          <a:p>
            <a:pPr marL="2178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Withdrawal</a:t>
            </a:r>
          </a:p>
          <a:p>
            <a:pPr marL="2178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amount=(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min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(amount)</a:t>
            </a:r>
          </a:p>
          <a:p>
            <a:pPr marL="360521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Withdrawal))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7 </a:t>
            </a:r>
            <a:r>
              <a:rPr lang="en-US" sz="1400" dirty="0"/>
              <a:t>(cont’d)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C5B07-C1F6-EC42-BFA2-6AC782882432}"/>
              </a:ext>
            </a:extLst>
          </p:cNvPr>
          <p:cNvSpPr txBox="1"/>
          <p:nvPr/>
        </p:nvSpPr>
        <p:spPr>
          <a:xfrm>
            <a:off x="3647003" y="2743200"/>
            <a:ext cx="1849994" cy="307777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Using </a:t>
            </a:r>
            <a:r>
              <a:rPr lang="en-US" sz="1400" b="1" dirty="0">
                <a:solidFill>
                  <a:srgbClr val="0000FF"/>
                </a:solidFill>
                <a:latin typeface="Arial Narrow"/>
                <a:cs typeface="Arial Narrow"/>
              </a:rPr>
              <a:t>not in</a:t>
            </a:r>
            <a:r>
              <a:rPr lang="en-US" sz="1400" dirty="0">
                <a:solidFill>
                  <a:srgbClr val="B30019"/>
                </a:solidFill>
              </a:rPr>
              <a:t> operator.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5F52E0-2EF0-FE46-91F6-7BF5236D1666}"/>
              </a:ext>
            </a:extLst>
          </p:cNvPr>
          <p:cNvSpPr txBox="1">
            <a:spLocks/>
          </p:cNvSpPr>
          <p:nvPr/>
        </p:nvSpPr>
        <p:spPr bwMode="auto">
          <a:xfrm>
            <a:off x="1180688" y="576072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37816C-7BF8-3045-AFDB-0584437037E5}"/>
              </a:ext>
            </a:extLst>
          </p:cNvPr>
          <p:cNvSpPr txBox="1">
            <a:spLocks/>
          </p:cNvSpPr>
          <p:nvPr/>
        </p:nvSpPr>
        <p:spPr bwMode="auto">
          <a:xfrm>
            <a:off x="1325880" y="1188720"/>
            <a:ext cx="6492240" cy="1320874"/>
          </a:xfrm>
          <a:prstGeom prst="rect">
            <a:avLst/>
          </a:prstGeom>
          <a:solidFill>
            <a:srgbClr val="FFFFE5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kern="0" dirty="0">
                <a:solidFill>
                  <a:srgbClr val="0432FF"/>
                </a:solidFill>
                <a:ea typeface="SimSun" charset="0"/>
              </a:rPr>
              <a:t>An “interesting account” is an account from which the withdrawal with the smallest amount was made.</a:t>
            </a:r>
          </a:p>
          <a:p>
            <a:pPr marL="0" indent="0" algn="ctr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kern="0" dirty="0">
                <a:solidFill>
                  <a:srgbClr val="0432FF"/>
                </a:solidFill>
                <a:ea typeface="SimSun" charset="0"/>
              </a:rPr>
              <a:t>Find the account id of accounts from which withdrawals have been made, excluding the interesting accounts</a:t>
            </a:r>
            <a:r>
              <a:rPr lang="en-GB" altLang="zh-CN" kern="0" dirty="0">
                <a:solidFill>
                  <a:srgbClr val="0432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7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rgbClr val="B30019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1371600" indent="-1371600">
              <a:buNone/>
            </a:pPr>
            <a:r>
              <a:rPr lang="en-US" sz="1800" b="1" dirty="0">
                <a:solidFill>
                  <a:srgbClr val="B30019"/>
                </a:solidFill>
              </a:rPr>
              <a:t>Motivation:</a:t>
            </a:r>
            <a:r>
              <a:rPr lang="en-US" sz="1800" dirty="0"/>
              <a:t>	Group by permits aggregate results to be displayed (e.g., count, avg, max, min, sum, stdev) for </a:t>
            </a:r>
            <a:r>
              <a:rPr lang="en-US" sz="1800" dirty="0">
                <a:solidFill>
                  <a:schemeClr val="tx2"/>
                </a:solidFill>
              </a:rPr>
              <a:t>groups</a:t>
            </a:r>
            <a:r>
              <a:rPr lang="en-US" sz="1800" dirty="0"/>
              <a:t>. For instance, </a:t>
            </a:r>
            <a:r>
              <a:rPr lang="en-US" sz="1800" b="1" dirty="0">
                <a:solidFill>
                  <a:srgbClr val="3319FF"/>
                </a:solidFill>
              </a:rPr>
              <a:t>group by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 will get a result for every different value of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.</a:t>
            </a:r>
          </a:p>
          <a:p>
            <a:pPr marL="406400" lvl="1" indent="-396875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b="1" dirty="0">
                <a:solidFill>
                  <a:srgbClr val="FF0000"/>
                </a:solidFill>
              </a:rPr>
              <a:t>Recall:</a:t>
            </a:r>
            <a:r>
              <a:rPr lang="en-US" sz="1600" b="1" dirty="0">
                <a:solidFill>
                  <a:srgbClr val="B30019"/>
                </a:solidFill>
              </a:rPr>
              <a:t> Aggregate queries without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b="1" dirty="0">
                <a:solidFill>
                  <a:srgbClr val="B30019"/>
                </a:solidFill>
              </a:rPr>
              <a:t> return just a single number.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An attribute in the </a:t>
            </a:r>
            <a:r>
              <a:rPr lang="en-US" sz="1800" b="1" dirty="0">
                <a:solidFill>
                  <a:srgbClr val="3319FF"/>
                </a:solidFill>
              </a:rPr>
              <a:t>select</a:t>
            </a:r>
            <a:r>
              <a:rPr lang="en-US" sz="1800" dirty="0"/>
              <a:t> clause must also appear in the </a:t>
            </a:r>
            <a:r>
              <a:rPr lang="en-US" sz="1800" b="1" dirty="0">
                <a:solidFill>
                  <a:srgbClr val="3319FF"/>
                </a:solidFill>
              </a:rPr>
              <a:t>group by</a:t>
            </a:r>
            <a:r>
              <a:rPr lang="en-US" sz="1800" dirty="0"/>
              <a:t> clause. </a:t>
            </a:r>
            <a:r>
              <a:rPr lang="en-US" sz="1800" b="1" i="1" dirty="0">
                <a:solidFill>
                  <a:srgbClr val="B30019"/>
                </a:solidFill>
              </a:rPr>
              <a:t>The opposite is not true!</a:t>
            </a:r>
            <a:r>
              <a:rPr lang="en-US" sz="1800" dirty="0"/>
              <a:t> There may be attributes in the </a:t>
            </a:r>
            <a:r>
              <a:rPr lang="en-US" sz="1800" b="1" dirty="0">
                <a:solidFill>
                  <a:srgbClr val="3319FF"/>
                </a:solidFill>
              </a:rPr>
              <a:t>group by</a:t>
            </a:r>
            <a:r>
              <a:rPr lang="en-US" sz="1800" dirty="0"/>
              <a:t> clause that </a:t>
            </a:r>
            <a:r>
              <a:rPr lang="en-US" sz="1800" u="sng" dirty="0">
                <a:solidFill>
                  <a:srgbClr val="FF0000"/>
                </a:solidFill>
              </a:rPr>
              <a:t>do not</a:t>
            </a:r>
            <a:r>
              <a:rPr lang="en-US" sz="1800" dirty="0"/>
              <a:t> appear in the </a:t>
            </a:r>
            <a:r>
              <a:rPr lang="en-US" sz="1800" b="1" dirty="0">
                <a:solidFill>
                  <a:srgbClr val="3319FF"/>
                </a:solidFill>
              </a:rPr>
              <a:t>select</a:t>
            </a:r>
            <a:r>
              <a:rPr lang="en-US" sz="1800" dirty="0"/>
              <a:t> clause.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Any condition that appears in the </a:t>
            </a:r>
            <a:r>
              <a:rPr lang="en-US" sz="1800" b="1" dirty="0">
                <a:solidFill>
                  <a:srgbClr val="3319FF"/>
                </a:solidFill>
              </a:rPr>
              <a:t>where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is applied </a:t>
            </a:r>
            <a:r>
              <a:rPr lang="en-US" sz="1800" b="1" i="1" dirty="0">
                <a:solidFill>
                  <a:srgbClr val="FF0000"/>
                </a:solidFill>
              </a:rPr>
              <a:t>before</a:t>
            </a:r>
            <a:r>
              <a:rPr lang="en-US" sz="1800" dirty="0"/>
              <a:t> the formation of groups. That is, records that do not pass the </a:t>
            </a:r>
            <a:r>
              <a:rPr lang="en-US" sz="1800" b="1" dirty="0">
                <a:solidFill>
                  <a:srgbClr val="3319FF"/>
                </a:solidFill>
              </a:rPr>
              <a:t>where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predicate are eliminated </a:t>
            </a:r>
            <a:r>
              <a:rPr lang="en-US" sz="1800" b="1" i="1" dirty="0">
                <a:solidFill>
                  <a:srgbClr val="FF0000"/>
                </a:solidFill>
              </a:rPr>
              <a:t>before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the formation of groups.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Any condition that appears in the </a:t>
            </a:r>
            <a:r>
              <a:rPr lang="en-US" sz="1800" b="1" dirty="0">
                <a:solidFill>
                  <a:srgbClr val="3319FF"/>
                </a:solidFill>
              </a:rPr>
              <a:t>having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refers only to the groups and is applied </a:t>
            </a:r>
            <a:r>
              <a:rPr lang="en-US" sz="1800" b="1" i="1" dirty="0">
                <a:solidFill>
                  <a:srgbClr val="FF0000"/>
                </a:solidFill>
              </a:rPr>
              <a:t>after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the formation of the groups. The </a:t>
            </a:r>
            <a:r>
              <a:rPr lang="en-US" sz="1800" b="1" dirty="0">
                <a:solidFill>
                  <a:srgbClr val="3319FF"/>
                </a:solidFill>
              </a:rPr>
              <a:t>having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condition must involve aggregate functions or attributes that appear in the </a:t>
            </a:r>
            <a:r>
              <a:rPr lang="en-US" sz="1800" b="1" dirty="0">
                <a:solidFill>
                  <a:srgbClr val="3319FF"/>
                </a:solidFill>
              </a:rPr>
              <a:t>select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clause or </a:t>
            </a:r>
            <a:r>
              <a:rPr lang="en-US" sz="1800" b="1" dirty="0">
                <a:solidFill>
                  <a:srgbClr val="3319FF"/>
                </a:solidFill>
              </a:rPr>
              <a:t>group by</a:t>
            </a:r>
            <a:r>
              <a:rPr lang="en-US" sz="1800" dirty="0"/>
              <a:t> clause.</a:t>
            </a:r>
          </a:p>
        </p:txBody>
      </p:sp>
    </p:spTree>
    <p:extLst>
      <p:ext uri="{BB962C8B-B14F-4D97-AF65-F5344CB8AC3E}">
        <p14:creationId xmlns:p14="http://schemas.microsoft.com/office/powerpoint/2010/main" val="423716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RELATIONAL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20" y="1188720"/>
            <a:ext cx="5637761" cy="3167534"/>
          </a:xfrm>
        </p:spPr>
        <p:txBody>
          <a:bodyPr wrap="none">
            <a:spAutoFit/>
          </a:bodyPr>
          <a:lstStyle/>
          <a:p>
            <a:pPr marL="0" indent="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dirty="0">
                <a:ea typeface="SimSun" charset="0"/>
              </a:rPr>
              <a:t>(</a:t>
            </a:r>
            <a:r>
              <a:rPr lang="en-US" altLang="zh-CN" u="sng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dirty="0">
                <a:ea typeface="SimSun" charset="0"/>
              </a:rPr>
              <a:t>)</a:t>
            </a:r>
          </a:p>
          <a:p>
            <a:pPr marL="0" indent="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dirty="0">
                <a:ea typeface="SimSun" charset="0"/>
              </a:rPr>
              <a:t>(</a:t>
            </a:r>
            <a:r>
              <a:rPr lang="en-US" altLang="zh-CN" u="sng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i="1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dirty="0">
                <a:ea typeface="SimSun" charset="0"/>
              </a:rPr>
              <a:t>)</a:t>
            </a:r>
          </a:p>
          <a:p>
            <a:pPr marL="1308100" indent="-130810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dirty="0">
                <a:ea typeface="SimSun" charset="0"/>
              </a:rPr>
              <a:t>(</a:t>
            </a:r>
            <a:r>
              <a:rPr lang="en-US" altLang="zh-CN" u="sng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i="1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i="1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dirty="0">
                <a:ea typeface="SimSun" charset="0"/>
              </a:rPr>
              <a:t>)</a:t>
            </a:r>
          </a:p>
          <a:p>
            <a:pPr marL="1308100" indent="-130810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dirty="0">
                <a:ea typeface="SimSun" charset="0"/>
              </a:rPr>
              <a:t>(</a:t>
            </a:r>
            <a:r>
              <a:rPr lang="en-US" altLang="zh-CN" u="sng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i="1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dirty="0">
                <a:ea typeface="SimSun" charset="0"/>
              </a:rPr>
              <a:t>, </a:t>
            </a:r>
            <a:r>
              <a:rPr lang="en-US" altLang="zh-CN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dirty="0">
                <a:ea typeface="SimSun" charset="0"/>
              </a:rPr>
              <a:t>)</a:t>
            </a:r>
            <a:endParaRPr lang="en-GB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09073-E87B-024A-BF3C-6654342F7426}"/>
              </a:ext>
            </a:extLst>
          </p:cNvPr>
          <p:cNvSpPr txBox="1"/>
          <p:nvPr/>
        </p:nvSpPr>
        <p:spPr>
          <a:xfrm>
            <a:off x="3734762" y="4846320"/>
            <a:ext cx="1674476" cy="73866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011893"/>
                </a:solidFill>
              </a:rPr>
              <a:t>Attribute names in italics are foreign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142848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6310607" y="2633472"/>
            <a:ext cx="1282223" cy="764191"/>
          </a:xfrm>
          <a:prstGeom prst="roundRect">
            <a:avLst/>
          </a:prstGeom>
          <a:solidFill>
            <a:srgbClr val="FFFFE5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83725"/>
              </p:ext>
            </p:extLst>
          </p:nvPr>
        </p:nvGraphicFramePr>
        <p:xfrm>
          <a:off x="5149760" y="2105105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554480" y="2286000"/>
            <a:ext cx="2443297" cy="202876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customerId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A1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sz="1800" dirty="0">
              <a:latin typeface="Arial Narrow"/>
              <a:cs typeface="Arial Narrow"/>
              <a:sym typeface="Symbol" pitchFamily="18" charset="2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intersect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customerId</a:t>
            </a:r>
            <a:endParaRPr lang="en-US" sz="1800" dirty="0">
              <a:latin typeface="Arial Narrow"/>
              <a:cs typeface="Arial Narrow"/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Deposit</a:t>
            </a:r>
            <a:endParaRPr lang="en-US" sz="1800" dirty="0">
              <a:latin typeface="Arial Narrow"/>
              <a:cs typeface="Arial Narrow"/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A2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98080" y="1279770"/>
            <a:ext cx="914400" cy="523220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 </a:t>
            </a:r>
            <a:r>
              <a:rPr lang="en-US" sz="1400" b="1" dirty="0">
                <a:solidFill>
                  <a:srgbClr val="3319FF"/>
                </a:solidFill>
                <a:latin typeface="Arial Narrow"/>
                <a:cs typeface="Arial Narrow"/>
              </a:rPr>
              <a:t>intersect</a:t>
            </a:r>
            <a:r>
              <a:rPr lang="en-US" sz="1400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57400" y="1188720"/>
            <a:ext cx="502920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the customer id of the customers who deposited into both account A1 and A2.</a:t>
            </a:r>
            <a:endParaRPr lang="en-GB" altLang="zh-CN" dirty="0">
              <a:solidFill>
                <a:srgbClr val="0432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2B9D0-410A-9741-8FDD-8B2466DE568C}"/>
              </a:ext>
            </a:extLst>
          </p:cNvPr>
          <p:cNvSpPr txBox="1"/>
          <p:nvPr/>
        </p:nvSpPr>
        <p:spPr>
          <a:xfrm>
            <a:off x="685800" y="4605633"/>
            <a:ext cx="7772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B30019"/>
                </a:solidFill>
              </a:rPr>
              <a:t>Is it necessary to include </a:t>
            </a:r>
            <a:r>
              <a:rPr lang="en-CA" sz="1800" b="1" dirty="0">
                <a:solidFill>
                  <a:srgbClr val="3319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distinct</a:t>
            </a:r>
            <a:r>
              <a:rPr lang="en-CA" sz="1800" b="1" dirty="0">
                <a:solidFill>
                  <a:srgbClr val="B30019"/>
                </a:solidFill>
              </a:rPr>
              <a:t> in the </a:t>
            </a:r>
            <a:r>
              <a:rPr lang="en-CA" sz="1800" b="1" dirty="0">
                <a:solidFill>
                  <a:srgbClr val="3319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CA" sz="1800" b="1" dirty="0">
                <a:solidFill>
                  <a:srgbClr val="B30019"/>
                </a:solidFill>
              </a:rPr>
              <a:t> </a:t>
            </a:r>
            <a:br>
              <a:rPr lang="en-CA" sz="1800" b="1" dirty="0">
                <a:solidFill>
                  <a:srgbClr val="B30019"/>
                </a:solidFill>
              </a:rPr>
            </a:br>
            <a:r>
              <a:rPr lang="en-CA" sz="1800" b="1" dirty="0">
                <a:solidFill>
                  <a:srgbClr val="B30019"/>
                </a:solidFill>
              </a:rPr>
              <a:t>clauses to remove duplicates in the answer?</a:t>
            </a:r>
          </a:p>
          <a:p>
            <a:pPr marL="365760" indent="-365760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CA" sz="1600" b="1" dirty="0">
                <a:solidFill>
                  <a:srgbClr val="3319FF"/>
                </a:solidFill>
              </a:rPr>
              <a:t>The SQL set operators remove duplicates </a:t>
            </a:r>
            <a:r>
              <a:rPr lang="en-CA" sz="1600" b="1" dirty="0">
                <a:solidFill>
                  <a:srgbClr val="FF00FF"/>
                </a:solidFill>
              </a:rPr>
              <a:t>⟹</a:t>
            </a:r>
            <a:r>
              <a:rPr lang="en-CA" sz="1600" b="1" dirty="0">
                <a:solidFill>
                  <a:srgbClr val="3319FF"/>
                </a:solidFill>
              </a:rPr>
              <a:t> </a:t>
            </a:r>
            <a:r>
              <a:rPr lang="en-CA" sz="1600" b="1" dirty="0">
                <a:solidFill>
                  <a:srgbClr val="3319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intersect</a:t>
            </a:r>
            <a:r>
              <a:rPr lang="en-CA" sz="1600" b="1" dirty="0">
                <a:solidFill>
                  <a:srgbClr val="3319FF"/>
                </a:solidFill>
              </a:rPr>
              <a:t> removes duplicates.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9CBE1-E54E-8943-B746-BBE32241264D}"/>
              </a:ext>
            </a:extLst>
          </p:cNvPr>
          <p:cNvSpPr txBox="1"/>
          <p:nvPr/>
        </p:nvSpPr>
        <p:spPr>
          <a:xfrm>
            <a:off x="5943600" y="478851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800" b="1" dirty="0">
                <a:solidFill>
                  <a:srgbClr val="FF0000"/>
                </a:solidFill>
              </a:rPr>
              <a:t>No!</a:t>
            </a:r>
            <a:r>
              <a:rPr lang="en-CA" sz="1800" b="1" dirty="0"/>
              <a:t> </a:t>
            </a:r>
            <a:r>
              <a:rPr lang="en-CA" sz="1800" b="1" dirty="0">
                <a:solidFill>
                  <a:srgbClr val="3319FF"/>
                </a:solidFill>
              </a:rPr>
              <a:t>Why?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3C90B1-B5BB-034C-94C4-3F7BD27375FA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17938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1520" y="2286000"/>
            <a:ext cx="3985385" cy="202876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customerId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A1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sz="1800" dirty="0">
              <a:solidFill>
                <a:srgbClr val="FF0000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591185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customerId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</a:t>
            </a:r>
            <a:endParaRPr lang="en-US" altLang="zh-TW" sz="1800" b="1" dirty="0">
              <a:solidFill>
                <a:srgbClr val="0000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1376363" indent="0"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customerId</a:t>
            </a:r>
            <a:endParaRPr lang="en-US" sz="1800" dirty="0">
              <a:latin typeface="Arial Narrow"/>
              <a:cs typeface="Arial Narrow"/>
              <a:sym typeface="Symbol" pitchFamily="18" charset="2"/>
            </a:endParaRPr>
          </a:p>
          <a:p>
            <a:pPr marL="146304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Deposit</a:t>
            </a:r>
            <a:endParaRPr lang="en-US" sz="1800" dirty="0">
              <a:latin typeface="Arial Narrow"/>
              <a:cs typeface="Arial Narrow"/>
              <a:sym typeface="Symbol" pitchFamily="18" charset="2"/>
            </a:endParaRPr>
          </a:p>
          <a:p>
            <a:pPr marL="146304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A2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1 </a:t>
            </a:r>
            <a:r>
              <a:rPr lang="en-US" sz="1400" dirty="0"/>
              <a:t>(cont</a:t>
            </a:r>
            <a:r>
              <a:rPr lang="mr-IN" sz="1400" dirty="0"/>
              <a:t>'</a:t>
            </a:r>
            <a:r>
              <a:rPr lang="en-US" sz="1400" dirty="0"/>
              <a:t>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0B4E44-9606-BA48-B5D8-7D3C04351FD0}"/>
              </a:ext>
            </a:extLst>
          </p:cNvPr>
          <p:cNvSpPr txBox="1">
            <a:spLocks/>
          </p:cNvSpPr>
          <p:nvPr/>
        </p:nvSpPr>
        <p:spPr bwMode="auto">
          <a:xfrm>
            <a:off x="2057400" y="1188720"/>
            <a:ext cx="5029200" cy="705321"/>
          </a:xfrm>
          <a:prstGeom prst="rect">
            <a:avLst/>
          </a:prstGeom>
          <a:solidFill>
            <a:srgbClr val="FFFFE5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 eaLnBrk="1" hangingPunct="1">
              <a:buFont typeface="Wingdings" pitchFamily="2" charset="2"/>
              <a:buNone/>
            </a:pPr>
            <a:r>
              <a:rPr lang="en-US" altLang="zh-CN" kern="0" dirty="0">
                <a:solidFill>
                  <a:srgbClr val="0432FF"/>
                </a:solidFill>
                <a:ea typeface="SimSun" charset="0"/>
              </a:rPr>
              <a:t>Find the customer id of the customers who deposited into both account A1 and A2.</a:t>
            </a:r>
            <a:endParaRPr lang="en-GB" altLang="zh-CN" kern="0" dirty="0">
              <a:solidFill>
                <a:srgbClr val="0432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A84FE6-F527-234F-9C30-547C5431CBAE}"/>
              </a:ext>
            </a:extLst>
          </p:cNvPr>
          <p:cNvSpPr/>
          <p:nvPr/>
        </p:nvSpPr>
        <p:spPr bwMode="auto">
          <a:xfrm>
            <a:off x="6310607" y="2633472"/>
            <a:ext cx="1282223" cy="764191"/>
          </a:xfrm>
          <a:prstGeom prst="roundRect">
            <a:avLst/>
          </a:prstGeom>
          <a:solidFill>
            <a:srgbClr val="FFFFE5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53C7C25-3722-D14E-8E10-58F6F1827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33284"/>
              </p:ext>
            </p:extLst>
          </p:nvPr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14D0C1-60AC-074A-BCC6-DD7FB067B999}"/>
              </a:ext>
            </a:extLst>
          </p:cNvPr>
          <p:cNvSpPr txBox="1"/>
          <p:nvPr/>
        </p:nvSpPr>
        <p:spPr>
          <a:xfrm>
            <a:off x="731520" y="4542577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solidFill>
                  <a:srgbClr val="B30019"/>
                </a:solidFill>
              </a:rPr>
              <a:t>Is it necessary to include </a:t>
            </a:r>
            <a:r>
              <a:rPr lang="en-CA" sz="1800" b="1" dirty="0">
                <a:solidFill>
                  <a:srgbClr val="3319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distinct</a:t>
            </a:r>
            <a:r>
              <a:rPr lang="en-CA" sz="1800" b="1" dirty="0">
                <a:solidFill>
                  <a:srgbClr val="B30019"/>
                </a:solidFill>
              </a:rPr>
              <a:t> in both </a:t>
            </a:r>
            <a:r>
              <a:rPr lang="en-CA" sz="1800" b="1" dirty="0">
                <a:solidFill>
                  <a:srgbClr val="3319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CA" sz="1800" b="1" dirty="0">
                <a:solidFill>
                  <a:srgbClr val="B30019"/>
                </a:solidFill>
              </a:rPr>
              <a:t> clauses to remove duplicates in the answer?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6EFF9-47BA-2B4C-B319-A45D888CBCFD}"/>
              </a:ext>
            </a:extLst>
          </p:cNvPr>
          <p:cNvSpPr txBox="1"/>
          <p:nvPr/>
        </p:nvSpPr>
        <p:spPr>
          <a:xfrm>
            <a:off x="5943600" y="4725457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800" b="1" dirty="0">
                <a:solidFill>
                  <a:srgbClr val="FF0000"/>
                </a:solidFill>
              </a:rPr>
              <a:t>Yes and no!</a:t>
            </a:r>
            <a:r>
              <a:rPr lang="en-CA" sz="1800" b="1" dirty="0"/>
              <a:t> </a:t>
            </a:r>
            <a:r>
              <a:rPr lang="en-CA" sz="1800" b="1" dirty="0">
                <a:solidFill>
                  <a:srgbClr val="3319FF"/>
                </a:solidFill>
              </a:rPr>
              <a:t>Why?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1ECA9-7BC8-0841-960E-19EA8575804C}"/>
              </a:ext>
            </a:extLst>
          </p:cNvPr>
          <p:cNvSpPr txBox="1"/>
          <p:nvPr/>
        </p:nvSpPr>
        <p:spPr>
          <a:xfrm>
            <a:off x="731520" y="5182427"/>
            <a:ext cx="718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 algn="ctr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CA" sz="1600" b="1" dirty="0">
                <a:solidFill>
                  <a:srgbClr val="3319FF"/>
                </a:solidFill>
              </a:rPr>
              <a:t>Since the SQL set membership operators </a:t>
            </a:r>
            <a:r>
              <a:rPr lang="en-CA" sz="1600" b="1" u="sng" dirty="0">
                <a:solidFill>
                  <a:srgbClr val="FF0000"/>
                </a:solidFill>
              </a:rPr>
              <a:t>do not</a:t>
            </a:r>
            <a:r>
              <a:rPr lang="en-CA" sz="1600" b="1" dirty="0">
                <a:solidFill>
                  <a:srgbClr val="3319FF"/>
                </a:solidFill>
              </a:rPr>
              <a:t> remove duplicates, it is necessary in the outer select, but not in the inner select.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35886B-3B0E-F84E-AB23-D3FEACACB37D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D157F-5191-4247-9520-CDD897860829}"/>
              </a:ext>
            </a:extLst>
          </p:cNvPr>
          <p:cNvSpPr txBox="1"/>
          <p:nvPr/>
        </p:nvSpPr>
        <p:spPr>
          <a:xfrm>
            <a:off x="7315200" y="1279770"/>
            <a:ext cx="1463040" cy="523220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 a subquery </a:t>
            </a:r>
            <a:r>
              <a:rPr lang="en-US" sz="1400" u="sng" dirty="0">
                <a:solidFill>
                  <a:srgbClr val="FF0000"/>
                </a:solidFill>
              </a:rPr>
              <a:t>without</a:t>
            </a:r>
            <a:r>
              <a:rPr lang="en-US" sz="1400" dirty="0">
                <a:solidFill>
                  <a:srgbClr val="B30019"/>
                </a:solidFill>
              </a:rPr>
              <a:t> </a:t>
            </a:r>
            <a:r>
              <a:rPr lang="en-US" sz="1400" b="1" dirty="0">
                <a:solidFill>
                  <a:srgbClr val="3319FF"/>
                </a:solidFill>
                <a:latin typeface="Arial Narrow"/>
                <a:cs typeface="Arial Narrow"/>
              </a:rPr>
              <a:t>intersect</a:t>
            </a:r>
            <a:r>
              <a:rPr lang="en-US" sz="1400" dirty="0">
                <a:solidFill>
                  <a:srgbClr val="B3001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0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uiExpand="1" build="p"/>
      <p:bldP spid="9" grpId="0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14400" y="2286000"/>
            <a:ext cx="3359893" cy="14747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D1.customerId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 D1, Deposit D2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D1.customerId=D2.customerId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591185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D1.accountId=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A1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sz="1800" dirty="0">
              <a:solidFill>
                <a:srgbClr val="FF0000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591185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D2.</a:t>
            </a:r>
            <a:r>
              <a:rPr lang="en-US" altLang="zh-TW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A2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1 </a:t>
            </a:r>
            <a:r>
              <a:rPr lang="en-US" sz="1400" dirty="0"/>
              <a:t>(cont</a:t>
            </a:r>
            <a:r>
              <a:rPr lang="mr-IN" sz="1400" dirty="0"/>
              <a:t>'</a:t>
            </a:r>
            <a:r>
              <a:rPr lang="en-US" sz="1400" dirty="0"/>
              <a:t>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B1D4EE-DFF0-0C4A-B4EF-A7E386A9D514}"/>
              </a:ext>
            </a:extLst>
          </p:cNvPr>
          <p:cNvSpPr txBox="1">
            <a:spLocks/>
          </p:cNvSpPr>
          <p:nvPr/>
        </p:nvSpPr>
        <p:spPr bwMode="auto">
          <a:xfrm>
            <a:off x="2057400" y="1188720"/>
            <a:ext cx="5029200" cy="705321"/>
          </a:xfrm>
          <a:prstGeom prst="rect">
            <a:avLst/>
          </a:prstGeom>
          <a:solidFill>
            <a:srgbClr val="FFFFE5"/>
          </a:solidFill>
          <a:ln>
            <a:solidFill>
              <a:srgbClr val="FF000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 eaLnBrk="1" hangingPunct="1">
              <a:buFont typeface="Wingdings" pitchFamily="2" charset="2"/>
              <a:buNone/>
            </a:pPr>
            <a:r>
              <a:rPr lang="en-US" altLang="zh-CN" kern="0" dirty="0">
                <a:solidFill>
                  <a:srgbClr val="0432FF"/>
                </a:solidFill>
                <a:ea typeface="SimSun" charset="0"/>
              </a:rPr>
              <a:t>Find the customer id of the customers who deposited into both account A1 and A2.</a:t>
            </a:r>
            <a:endParaRPr lang="en-GB" altLang="zh-CN" kern="0" dirty="0">
              <a:solidFill>
                <a:srgbClr val="0432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46E163-FD66-AE42-94FB-84A8BB0D82B1}"/>
              </a:ext>
            </a:extLst>
          </p:cNvPr>
          <p:cNvSpPr/>
          <p:nvPr/>
        </p:nvSpPr>
        <p:spPr bwMode="auto">
          <a:xfrm>
            <a:off x="6310607" y="2633472"/>
            <a:ext cx="1282223" cy="764191"/>
          </a:xfrm>
          <a:prstGeom prst="roundRect">
            <a:avLst/>
          </a:prstGeom>
          <a:solidFill>
            <a:srgbClr val="FFFFE5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7562DA-1F3F-4846-81FE-56DD81FD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77384"/>
              </p:ext>
            </p:extLst>
          </p:nvPr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2D117E-8A73-044F-B3D4-516B1B73640E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6540D-A65A-4D45-8664-A14E8B738B9E}"/>
              </a:ext>
            </a:extLst>
          </p:cNvPr>
          <p:cNvSpPr txBox="1"/>
          <p:nvPr/>
        </p:nvSpPr>
        <p:spPr>
          <a:xfrm>
            <a:off x="7315200" y="1279770"/>
            <a:ext cx="1554480" cy="523220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 only </a:t>
            </a:r>
            <a:r>
              <a:rPr lang="en-US" sz="1400" u="sng" dirty="0">
                <a:solidFill>
                  <a:srgbClr val="FF0000"/>
                </a:solidFill>
              </a:rPr>
              <a:t>one</a:t>
            </a:r>
            <a:r>
              <a:rPr lang="en-US" sz="1400" dirty="0">
                <a:solidFill>
                  <a:srgbClr val="B30019"/>
                </a:solidFill>
              </a:rPr>
              <a:t> </a:t>
            </a:r>
            <a:r>
              <a:rPr lang="en-US" sz="1400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1400" dirty="0">
                <a:solidFill>
                  <a:srgbClr val="B30019"/>
                </a:solidFill>
              </a:rPr>
              <a:t> statement.</a:t>
            </a:r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E3F3A5CF-7F04-6D41-A596-F34C3D2CD715}"/>
              </a:ext>
            </a:extLst>
          </p:cNvPr>
          <p:cNvSpPr txBox="1"/>
          <p:nvPr/>
        </p:nvSpPr>
        <p:spPr>
          <a:xfrm>
            <a:off x="765543" y="4084057"/>
            <a:ext cx="3657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CA" altLang="zh-CN" sz="1800" b="1" dirty="0">
                <a:solidFill>
                  <a:srgbClr val="B30019"/>
                </a:solidFill>
              </a:rPr>
              <a:t>Does it matter whether D1 or D2 is specified in the </a:t>
            </a:r>
            <a:r>
              <a:rPr lang="en-CA" altLang="zh-CN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CA" altLang="zh-CN" sz="1800" b="1" dirty="0">
                <a:solidFill>
                  <a:srgbClr val="B30019"/>
                </a:solidFill>
              </a:rPr>
              <a:t> clause?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FF304197-3AF4-B14A-B5C2-E17425036F15}"/>
              </a:ext>
            </a:extLst>
          </p:cNvPr>
          <p:cNvSpPr txBox="1"/>
          <p:nvPr/>
        </p:nvSpPr>
        <p:spPr>
          <a:xfrm>
            <a:off x="2284001" y="494579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800" b="1" dirty="0">
                <a:solidFill>
                  <a:srgbClr val="FF0000"/>
                </a:solidFill>
              </a:rPr>
              <a:t>No.</a:t>
            </a:r>
            <a:r>
              <a:rPr lang="en-CA" sz="1800" b="1" dirty="0"/>
              <a:t> </a:t>
            </a:r>
            <a:endParaRPr lang="en-CA" sz="1800" b="1" dirty="0">
              <a:solidFill>
                <a:srgbClr val="331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85704" y="3177971"/>
            <a:ext cx="1282223" cy="1036001"/>
            <a:chOff x="6549464" y="3848198"/>
            <a:chExt cx="1282223" cy="1036001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6549464" y="3848198"/>
              <a:ext cx="1282223" cy="497589"/>
            </a:xfrm>
            <a:prstGeom prst="roundRect">
              <a:avLst/>
            </a:prstGeom>
            <a:solidFill>
              <a:srgbClr val="FFFFE5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549464" y="4386610"/>
              <a:ext cx="1282223" cy="497589"/>
            </a:xfrm>
            <a:prstGeom prst="roundRect">
              <a:avLst/>
            </a:prstGeom>
            <a:solidFill>
              <a:srgbClr val="FFFFE5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188720"/>
            <a:ext cx="530352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buNone/>
            </a:pPr>
            <a:r>
              <a:rPr lang="en-US" altLang="zh-CN" dirty="0">
                <a:solidFill>
                  <a:srgbClr val="0432FF"/>
                </a:solidFill>
                <a:latin typeface="Tahoma" charset="0"/>
                <a:ea typeface="SimSun" charset="0"/>
              </a:rPr>
              <a:t>Find the ids of the accounts which have been deposited into by </a:t>
            </a:r>
            <a:r>
              <a:rPr lang="en-US" altLang="zh-CN" dirty="0">
                <a:solidFill>
                  <a:srgbClr val="FF0000"/>
                </a:solidFill>
                <a:latin typeface="Tahoma" charset="0"/>
                <a:ea typeface="SimSun" charset="0"/>
              </a:rPr>
              <a:t>more than one</a:t>
            </a:r>
            <a:r>
              <a:rPr lang="en-US" altLang="zh-CN" dirty="0">
                <a:solidFill>
                  <a:srgbClr val="0432FF"/>
                </a:solidFill>
                <a:latin typeface="Tahoma" charset="0"/>
                <a:ea typeface="SimSun" charset="0"/>
              </a:rPr>
              <a:t> customer</a:t>
            </a: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.</a:t>
            </a:r>
            <a:endParaRPr lang="en-GB" altLang="zh-CN" dirty="0">
              <a:solidFill>
                <a:srgbClr val="0432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1520" y="2286000"/>
            <a:ext cx="3570528" cy="119776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 </a:t>
            </a:r>
            <a:r>
              <a:rPr lang="en-US" sz="1800" dirty="0">
                <a:latin typeface="Arial Narrow"/>
                <a:cs typeface="Arial Narrow"/>
              </a:rPr>
              <a:t>D1.accountId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 D1, Deposit D2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D1.customerId&lt;&gt;D2.customerId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591185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D1.accountId=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D2.</a:t>
            </a:r>
            <a:r>
              <a:rPr lang="en-US" altLang="zh-TW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accountId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105FD2-A7EC-CC41-BD75-BA68DD377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5837"/>
              </p:ext>
            </p:extLst>
          </p:nvPr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04678D-AD23-2440-AEB7-61FB67DEA693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2D613-9684-9840-80A3-B86F64E269F2}"/>
              </a:ext>
            </a:extLst>
          </p:cNvPr>
          <p:cNvSpPr txBox="1"/>
          <p:nvPr/>
        </p:nvSpPr>
        <p:spPr>
          <a:xfrm>
            <a:off x="7498080" y="1279770"/>
            <a:ext cx="1097280" cy="523220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FF0000"/>
                </a:solidFill>
              </a:rPr>
              <a:t>Do not</a:t>
            </a:r>
            <a:r>
              <a:rPr lang="en-US" sz="1400" dirty="0">
                <a:solidFill>
                  <a:srgbClr val="B30019"/>
                </a:solidFill>
              </a:rPr>
              <a:t> use </a:t>
            </a:r>
            <a:r>
              <a:rPr lang="en-US" sz="1400" b="1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sz="1400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5FE0A-D5C9-9F44-A753-5FE0844A2D29}"/>
              </a:ext>
            </a:extLst>
          </p:cNvPr>
          <p:cNvSpPr txBox="1"/>
          <p:nvPr/>
        </p:nvSpPr>
        <p:spPr>
          <a:xfrm>
            <a:off x="834242" y="3761076"/>
            <a:ext cx="3162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solidFill>
                  <a:srgbClr val="B30019"/>
                </a:solidFill>
              </a:rPr>
              <a:t>How would you write the query if the condition was “</a:t>
            </a:r>
            <a:r>
              <a:rPr lang="en-CA" sz="1800" b="1" dirty="0">
                <a:solidFill>
                  <a:srgbClr val="FF0000"/>
                </a:solidFill>
              </a:rPr>
              <a:t>more than X customers</a:t>
            </a:r>
            <a:r>
              <a:rPr lang="en-CA" sz="1800" b="1" dirty="0">
                <a:solidFill>
                  <a:srgbClr val="B30019"/>
                </a:solidFill>
              </a:rPr>
              <a:t>”?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C7857-5C0F-6641-B000-3F6EAF052FDE}"/>
              </a:ext>
            </a:extLst>
          </p:cNvPr>
          <p:cNvSpPr txBox="1"/>
          <p:nvPr/>
        </p:nvSpPr>
        <p:spPr>
          <a:xfrm>
            <a:off x="685660" y="4831836"/>
            <a:ext cx="7277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solidFill>
                  <a:srgbClr val="000090"/>
                </a:solidFill>
              </a:rPr>
              <a:t>Need to self-join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Deposit</a:t>
            </a:r>
            <a:r>
              <a:rPr lang="en-CA" sz="1800" b="1" dirty="0">
                <a:solidFill>
                  <a:srgbClr val="000090"/>
                </a:solidFill>
              </a:rPr>
              <a:t> </a:t>
            </a:r>
            <a:r>
              <a:rPr lang="en-CA" sz="1800" b="1" i="1" dirty="0">
                <a:solidFill>
                  <a:srgbClr val="000090"/>
                </a:solidFill>
              </a:rPr>
              <a:t>one more time</a:t>
            </a:r>
            <a:r>
              <a:rPr lang="en-CA" sz="1800" b="1" dirty="0">
                <a:solidFill>
                  <a:srgbClr val="000090"/>
                </a:solidFill>
              </a:rPr>
              <a:t> than the number of customers X with the appropriate conditions in the where clause.</a:t>
            </a:r>
            <a:br>
              <a:rPr lang="en-CA" sz="1800" b="1" dirty="0">
                <a:solidFill>
                  <a:srgbClr val="000090"/>
                </a:solidFill>
              </a:rPr>
            </a:br>
            <a:r>
              <a:rPr lang="en-CA" sz="1200" b="1" dirty="0">
                <a:solidFill>
                  <a:srgbClr val="000090"/>
                </a:solidFill>
              </a:rPr>
              <a:t>(The condition becomes quite complicated!)</a:t>
            </a:r>
          </a:p>
        </p:txBody>
      </p:sp>
    </p:spTree>
    <p:extLst>
      <p:ext uri="{BB962C8B-B14F-4D97-AF65-F5344CB8AC3E}">
        <p14:creationId xmlns:p14="http://schemas.microsoft.com/office/powerpoint/2010/main" val="18898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uiExpand="1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85704" y="3187900"/>
            <a:ext cx="1282223" cy="1036001"/>
            <a:chOff x="6549464" y="3848198"/>
            <a:chExt cx="1282223" cy="1036001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549464" y="3848198"/>
              <a:ext cx="1282223" cy="497589"/>
            </a:xfrm>
            <a:prstGeom prst="roundRect">
              <a:avLst/>
            </a:prstGeom>
            <a:solidFill>
              <a:srgbClr val="FFFFE5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49464" y="4386610"/>
              <a:ext cx="1282223" cy="497589"/>
            </a:xfrm>
            <a:prstGeom prst="roundRect">
              <a:avLst/>
            </a:prstGeom>
            <a:solidFill>
              <a:srgbClr val="FFFFE5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836620" y="2286000"/>
            <a:ext cx="3621024" cy="119776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 </a:t>
            </a:r>
            <a:r>
              <a:rPr lang="en-US" sz="1800" dirty="0">
                <a:latin typeface="Arial Narrow"/>
                <a:cs typeface="Arial Narrow"/>
              </a:rPr>
              <a:t>accountId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sz="1800" dirty="0">
                <a:latin typeface="Arial Narrow"/>
                <a:cs typeface="Arial Narrow"/>
              </a:rPr>
              <a:t>accountId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distinct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customerId)&gt;=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2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96013" y="3610702"/>
            <a:ext cx="4102238" cy="18594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is the result if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sz="1800" b="1" dirty="0">
                <a:solidFill>
                  <a:srgbClr val="B30019"/>
                </a:solidFill>
              </a:rPr>
              <a:t> is omitted in the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b="1" dirty="0">
                <a:solidFill>
                  <a:srgbClr val="B30019"/>
                </a:solidFill>
              </a:rPr>
              <a:t> clause?</a:t>
            </a:r>
          </a:p>
          <a:p>
            <a:pPr marL="365760" lvl="1" indent="-36576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dirty="0"/>
              <a:t>A1 will also be included in the answer. </a:t>
            </a:r>
            <a:r>
              <a:rPr lang="en-US" sz="1600" b="1" dirty="0">
                <a:solidFill>
                  <a:srgbClr val="3319FF"/>
                </a:solidFill>
              </a:rPr>
              <a:t>Why?</a:t>
            </a:r>
          </a:p>
          <a:p>
            <a:pPr marL="365760" lvl="1" indent="-365760" algn="ctr">
              <a:spcBef>
                <a:spcPts val="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dirty="0"/>
              <a:t>It is deposited into more than one time (</a:t>
            </a:r>
            <a:r>
              <a:rPr lang="en-US" sz="1600" i="1" dirty="0"/>
              <a:t>but by the same customer</a:t>
            </a:r>
            <a:r>
              <a:rPr lang="en-US" sz="1600" dirty="0"/>
              <a:t>).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2 </a:t>
            </a:r>
            <a:r>
              <a:rPr lang="en-US" sz="1400" dirty="0"/>
              <a:t>(cont</a:t>
            </a:r>
            <a:r>
              <a:rPr lang="mr-IN" sz="1400" dirty="0"/>
              <a:t>'</a:t>
            </a:r>
            <a:r>
              <a:rPr lang="en-US" sz="1400" dirty="0"/>
              <a:t>d)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240" y="1188720"/>
            <a:ext cx="530352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buNone/>
            </a:pPr>
            <a:r>
              <a:rPr lang="en-US" altLang="zh-CN" dirty="0">
                <a:solidFill>
                  <a:srgbClr val="0432FF"/>
                </a:solidFill>
                <a:latin typeface="Tahoma" charset="0"/>
                <a:ea typeface="SimSun" charset="0"/>
              </a:rPr>
              <a:t>Find the ids of the accounts which have been deposited into by </a:t>
            </a:r>
            <a:r>
              <a:rPr lang="en-US" altLang="zh-CN" dirty="0">
                <a:solidFill>
                  <a:srgbClr val="FF0000"/>
                </a:solidFill>
                <a:latin typeface="Tahoma" charset="0"/>
                <a:ea typeface="SimSun" charset="0"/>
              </a:rPr>
              <a:t>more than one</a:t>
            </a:r>
            <a:r>
              <a:rPr lang="en-US" altLang="zh-CN" dirty="0">
                <a:solidFill>
                  <a:srgbClr val="0432FF"/>
                </a:solidFill>
                <a:latin typeface="Tahoma" charset="0"/>
                <a:ea typeface="SimSun" charset="0"/>
              </a:rPr>
              <a:t> customer</a:t>
            </a: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.</a:t>
            </a:r>
            <a:endParaRPr lang="en-GB" altLang="zh-CN" dirty="0">
              <a:solidFill>
                <a:srgbClr val="0432FF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FD9D9C-BEC4-9441-8BAC-E1FB3F1FA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72802"/>
              </p:ext>
            </p:extLst>
          </p:nvPr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A552BD-DBA5-F247-8DC0-671129082F74}"/>
              </a:ext>
            </a:extLst>
          </p:cNvPr>
          <p:cNvSpPr txBox="1"/>
          <p:nvPr/>
        </p:nvSpPr>
        <p:spPr>
          <a:xfrm>
            <a:off x="7498080" y="1279770"/>
            <a:ext cx="864339" cy="523220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</a:t>
            </a:r>
          </a:p>
          <a:p>
            <a:pPr algn="ctr"/>
            <a:r>
              <a:rPr lang="en-US" sz="1400" b="1" dirty="0">
                <a:solidFill>
                  <a:srgbClr val="3319FF"/>
                </a:solidFill>
                <a:latin typeface="Arial Narrow"/>
                <a:cs typeface="Arial Narrow"/>
              </a:rPr>
              <a:t>group by</a:t>
            </a:r>
            <a:r>
              <a:rPr lang="en-US" sz="1400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0C1AD9-4DB1-D84E-91B7-574E2506B630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37158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07341" y="3427010"/>
            <a:ext cx="1319601" cy="1085813"/>
            <a:chOff x="6571101" y="4097238"/>
            <a:chExt cx="1319601" cy="1085813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571101" y="4097238"/>
              <a:ext cx="1319601" cy="264467"/>
            </a:xfrm>
            <a:prstGeom prst="roundRect">
              <a:avLst/>
            </a:prstGeom>
            <a:solidFill>
              <a:srgbClr val="FFFFE5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571101" y="4918584"/>
              <a:ext cx="1319601" cy="264467"/>
            </a:xfrm>
            <a:prstGeom prst="roundRect">
              <a:avLst/>
            </a:prstGeom>
            <a:solidFill>
              <a:srgbClr val="FFFFE5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188720"/>
            <a:ext cx="6635438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25" indent="-9525" algn="ctr" eaLnBrk="1" hangingPunct="1">
              <a:buNone/>
            </a:pP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Find the customer id of the customers who deposited into </a:t>
            </a:r>
            <a:r>
              <a:rPr lang="en-US" altLang="zh-CN" dirty="0">
                <a:solidFill>
                  <a:srgbClr val="FF0000"/>
                </a:solidFill>
                <a:ea typeface="SimSun" charset="0"/>
              </a:rPr>
              <a:t>either</a:t>
            </a: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 account A1 </a:t>
            </a:r>
            <a:r>
              <a:rPr lang="en-US" altLang="zh-CN" dirty="0">
                <a:solidFill>
                  <a:srgbClr val="FF0000"/>
                </a:solidFill>
                <a:ea typeface="SimSun" charset="0"/>
              </a:rPr>
              <a:t>or</a:t>
            </a: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 account A2 but </a:t>
            </a:r>
            <a:r>
              <a:rPr lang="en-US" altLang="zh-CN" dirty="0">
                <a:solidFill>
                  <a:srgbClr val="FF0000"/>
                </a:solidFill>
                <a:ea typeface="SimSun" charset="0"/>
              </a:rPr>
              <a:t>not both accounts</a:t>
            </a:r>
            <a:r>
              <a:rPr lang="en-US" altLang="zh-CN" dirty="0">
                <a:solidFill>
                  <a:srgbClr val="0432FF"/>
                </a:solidFill>
                <a:ea typeface="SimSun" charset="0"/>
              </a:rPr>
              <a:t>.</a:t>
            </a:r>
            <a:endParaRPr lang="en-GB" altLang="zh-CN" dirty="0">
              <a:solidFill>
                <a:srgbClr val="0432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099223" y="2286000"/>
            <a:ext cx="3305391" cy="17517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sz="1800" dirty="0">
                <a:latin typeface="Arial Narrow"/>
                <a:cs typeface="Arial Narrow"/>
              </a:rPr>
              <a:t>customerId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Deposit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A1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sz="1800" dirty="0">
              <a:solidFill>
                <a:srgbClr val="FF0000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591185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or </a:t>
            </a:r>
            <a:r>
              <a:rPr lang="en-US" altLang="zh-TW" sz="18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accountId=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A2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sz="1800" b="1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sz="1800" dirty="0">
                <a:latin typeface="Arial Narrow"/>
                <a:cs typeface="Arial Narrow"/>
              </a:rPr>
              <a:t>customerId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count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distinct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accountId)=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1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4157329"/>
            <a:ext cx="5381598" cy="16132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is the result if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sz="1800" b="1" dirty="0">
                <a:solidFill>
                  <a:srgbClr val="B30019"/>
                </a:solidFill>
              </a:rPr>
              <a:t> is </a:t>
            </a:r>
            <a:br>
              <a:rPr lang="en-US" sz="1800" b="1" dirty="0">
                <a:solidFill>
                  <a:srgbClr val="B30019"/>
                </a:solidFill>
              </a:rPr>
            </a:br>
            <a:r>
              <a:rPr lang="en-US" sz="1800" b="1" dirty="0">
                <a:solidFill>
                  <a:srgbClr val="B30019"/>
                </a:solidFill>
              </a:rPr>
              <a:t>omitted in the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b="1" dirty="0">
                <a:solidFill>
                  <a:srgbClr val="B30019"/>
                </a:solidFill>
              </a:rPr>
              <a:t> clause?</a:t>
            </a:r>
          </a:p>
          <a:p>
            <a:pPr marL="404813" lvl="1" indent="-395288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dirty="0">
                <a:solidFill>
                  <a:srgbClr val="000000"/>
                </a:solidFill>
              </a:rPr>
              <a:t>No account is selected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in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the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above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example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b="1" dirty="0">
                <a:solidFill>
                  <a:srgbClr val="3319FF"/>
                </a:solidFill>
              </a:rPr>
              <a:t>Why?</a:t>
            </a:r>
          </a:p>
          <a:p>
            <a:pPr marL="425450" lvl="1" indent="-425450" algn="ctr">
              <a:spcBef>
                <a:spcPts val="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600" dirty="0">
                <a:solidFill>
                  <a:srgbClr val="000000"/>
                </a:solidFill>
              </a:rPr>
              <a:t>The deposit counts for A1 and A2 </a:t>
            </a:r>
            <a:r>
              <a:rPr lang="en-US" sz="1600" u="sng" dirty="0">
                <a:solidFill>
                  <a:srgbClr val="000000"/>
                </a:solidFill>
              </a:rPr>
              <a:t>for each customer</a:t>
            </a:r>
            <a:r>
              <a:rPr lang="en-US" sz="1600" dirty="0">
                <a:solidFill>
                  <a:srgbClr val="000000"/>
                </a:solidFill>
              </a:rPr>
              <a:t> is greater than one.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77D79B-4F6B-6A45-9442-D0E0805AE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35624"/>
              </p:ext>
            </p:extLst>
          </p:nvPr>
        </p:nvGraphicFramePr>
        <p:xfrm>
          <a:off x="5149760" y="2103120"/>
          <a:ext cx="3501880" cy="242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Deposit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rgbClr val="FF0000"/>
                          </a:solidFill>
                        </a:rPr>
                        <a:t>depositId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accountId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070959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080342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C088A0D-6D58-204D-AF7F-905F92650802}"/>
              </a:ext>
            </a:extLst>
          </p:cNvPr>
          <p:cNvSpPr txBox="1"/>
          <p:nvPr/>
        </p:nvSpPr>
        <p:spPr>
          <a:xfrm>
            <a:off x="7955280" y="1155377"/>
            <a:ext cx="1024128" cy="738664"/>
          </a:xfrm>
          <a:prstGeom prst="rect">
            <a:avLst/>
          </a:prstGeom>
          <a:solidFill>
            <a:srgbClr val="FFFFE5"/>
          </a:solidFill>
          <a:ln w="19050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B30019"/>
                </a:solidFill>
              </a:rPr>
              <a:t>Use only </a:t>
            </a:r>
            <a:r>
              <a:rPr lang="en-US" sz="1400" u="sng" dirty="0">
                <a:solidFill>
                  <a:srgbClr val="FF0000"/>
                </a:solidFill>
              </a:rPr>
              <a:t>one</a:t>
            </a:r>
            <a:r>
              <a:rPr lang="en-US" sz="1400" dirty="0">
                <a:solidFill>
                  <a:srgbClr val="B30019"/>
                </a:solidFill>
              </a:rPr>
              <a:t> </a:t>
            </a:r>
            <a:r>
              <a:rPr lang="en-US" sz="1400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1400" dirty="0">
                <a:solidFill>
                  <a:srgbClr val="B30019"/>
                </a:solidFill>
              </a:rPr>
              <a:t> statement.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8EC533-7367-2947-8EF0-290123402EAB}"/>
              </a:ext>
            </a:extLst>
          </p:cNvPr>
          <p:cNvSpPr txBox="1">
            <a:spLocks/>
          </p:cNvSpPr>
          <p:nvPr/>
        </p:nvSpPr>
        <p:spPr bwMode="auto">
          <a:xfrm>
            <a:off x="1180688" y="5806440"/>
            <a:ext cx="6782625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2747963" indent="-2747963" eaLnBrk="1" hangingPunct="1">
              <a:spcBef>
                <a:spcPts val="600"/>
              </a:spcBef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name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depositId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</a:p>
          <a:p>
            <a:pPr marL="2747963" indent="-2747963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)	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</a:t>
            </a:r>
            <a:r>
              <a:rPr lang="en-US" altLang="zh-CN" sz="1400" kern="0" dirty="0">
                <a:ea typeface="SimSun" charset="0"/>
              </a:rPr>
              <a:t>(</a:t>
            </a:r>
            <a:r>
              <a:rPr lang="en-US" altLang="zh-CN" sz="1400" u="sng" kern="0" dirty="0">
                <a:solidFill>
                  <a:srgbClr val="FF0000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withdrawalId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3319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accountId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i="1" kern="0" dirty="0">
                <a:solidFill>
                  <a:srgbClr val="0000FF"/>
                </a:solidFill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customerId</a:t>
            </a:r>
            <a:r>
              <a:rPr lang="en-US" altLang="zh-CN" sz="1400" kern="0" dirty="0">
                <a:ea typeface="SimSun" charset="0"/>
              </a:rPr>
              <a:t>, </a:t>
            </a:r>
            <a:r>
              <a:rPr lang="en-US" altLang="zh-CN" sz="1400" kern="0" dirty="0">
                <a:latin typeface="Arial Narrow" panose="020B0604020202020204" pitchFamily="34" charset="0"/>
                <a:ea typeface="SimSun" charset="0"/>
                <a:cs typeface="Arial Narrow" panose="020B0604020202020204" pitchFamily="34" charset="0"/>
              </a:rPr>
              <a:t>amount</a:t>
            </a:r>
            <a:r>
              <a:rPr lang="en-US" altLang="zh-CN" sz="1400" kern="0" dirty="0">
                <a:ea typeface="SimSun" charset="0"/>
              </a:rPr>
              <a:t>)</a:t>
            </a:r>
            <a:endParaRPr lang="en-GB" altLang="zh-CN" sz="1400" kern="0" dirty="0"/>
          </a:p>
        </p:txBody>
      </p:sp>
    </p:spTree>
    <p:extLst>
      <p:ext uri="{BB962C8B-B14F-4D97-AF65-F5344CB8AC3E}">
        <p14:creationId xmlns:p14="http://schemas.microsoft.com/office/powerpoint/2010/main" val="16575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build="p" bldLvl="2"/>
    </p:bldLst>
  </p:timing>
</p:sld>
</file>

<file path=ppt/theme/theme1.xml><?xml version="1.0" encoding="utf-8"?>
<a:theme xmlns:a="http://schemas.openxmlformats.org/drawingml/2006/main" name="untitled 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25137</TotalTime>
  <Pages>70</Pages>
  <Words>1904</Words>
  <Application>Microsoft Macintosh PowerPoint</Application>
  <PresentationFormat>全屏显示(4:3)</PresentationFormat>
  <Paragraphs>428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BluePrint</vt:lpstr>
      <vt:lpstr>Signboard Regular</vt:lpstr>
      <vt:lpstr>Zapf Dingbats</vt:lpstr>
      <vt:lpstr>Arial</vt:lpstr>
      <vt:lpstr>Arial Narrow</vt:lpstr>
      <vt:lpstr>Comic Sans MS</vt:lpstr>
      <vt:lpstr>Courier New</vt:lpstr>
      <vt:lpstr>Helvetica</vt:lpstr>
      <vt:lpstr>MS Reference Sans Serif</vt:lpstr>
      <vt:lpstr>Tahoma</vt:lpstr>
      <vt:lpstr>Times</vt:lpstr>
      <vt:lpstr>Wingdings</vt:lpstr>
      <vt:lpstr>untitled 3</vt:lpstr>
      <vt:lpstr>PowerPoint 演示文稿</vt:lpstr>
      <vt:lpstr>REVIEW: GROUP BY</vt:lpstr>
      <vt:lpstr>EXAMPLE RELATIONAL SCHEMA</vt:lpstr>
      <vt:lpstr>EXERCISE 1</vt:lpstr>
      <vt:lpstr>EXERCISE 1 (cont'd)</vt:lpstr>
      <vt:lpstr>EXERCISE 1 (cont'd)</vt:lpstr>
      <vt:lpstr>EXERCISE 2</vt:lpstr>
      <vt:lpstr>EXERCISE 2 (cont'd)</vt:lpstr>
      <vt:lpstr>EXERCISE 3</vt:lpstr>
      <vt:lpstr>EXERCISE 4</vt:lpstr>
      <vt:lpstr>EXERCISE 4 (cont’d)</vt:lpstr>
      <vt:lpstr>EXERCISE 5</vt:lpstr>
      <vt:lpstr>EXERCISE 6</vt:lpstr>
      <vt:lpstr>EXERCISE 7</vt:lpstr>
      <vt:lpstr>EXERCISE 7 (cont’d)</vt:lpstr>
    </vt:vector>
  </TitlesOfParts>
  <Manager/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3311: Database Management Systems</dc:title>
  <dc:subject>Tutorial: Relational Algebra and SQL</dc:subject>
  <dc:creator>Fred Lochovsky</dc:creator>
  <cp:keywords/>
  <dc:description/>
  <cp:lastModifiedBy>TIAN Yao</cp:lastModifiedBy>
  <cp:revision>2678</cp:revision>
  <cp:lastPrinted>2018-04-24T05:12:47Z</cp:lastPrinted>
  <dcterms:created xsi:type="dcterms:W3CDTF">1998-01-08T20:17:31Z</dcterms:created>
  <dcterms:modified xsi:type="dcterms:W3CDTF">2022-03-01T13:46:28Z</dcterms:modified>
  <cp:category/>
</cp:coreProperties>
</file>