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8" r:id="rId2"/>
    <p:sldId id="259" r:id="rId3"/>
    <p:sldId id="260" r:id="rId4"/>
    <p:sldId id="261"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4660"/>
  </p:normalViewPr>
  <p:slideViewPr>
    <p:cSldViewPr snapToGrid="0">
      <p:cViewPr varScale="1">
        <p:scale>
          <a:sx n="95" d="100"/>
          <a:sy n="95" d="100"/>
        </p:scale>
        <p:origin x="8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88060FC6-2612-4903-B341-73F5E43D681B}" type="datetimeFigureOut">
              <a:rPr lang="en-IN" smtClean="0"/>
              <a:t>22-05-2024</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CEE61942-7191-41E1-998B-98849D161832}" type="slidenum">
              <a:rPr lang="en-IN" smtClean="0"/>
              <a:t>‹#›</a:t>
            </a:fld>
            <a:endParaRPr lang="en-IN"/>
          </a:p>
        </p:txBody>
      </p:sp>
    </p:spTree>
    <p:extLst>
      <p:ext uri="{BB962C8B-B14F-4D97-AF65-F5344CB8AC3E}">
        <p14:creationId xmlns:p14="http://schemas.microsoft.com/office/powerpoint/2010/main" val="6499228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060FC6-2612-4903-B341-73F5E43D681B}" type="datetimeFigureOut">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E61942-7191-41E1-998B-98849D161832}" type="slidenum">
              <a:rPr lang="en-IN" smtClean="0"/>
              <a:t>‹#›</a:t>
            </a:fld>
            <a:endParaRPr lang="en-IN"/>
          </a:p>
        </p:txBody>
      </p:sp>
    </p:spTree>
    <p:extLst>
      <p:ext uri="{BB962C8B-B14F-4D97-AF65-F5344CB8AC3E}">
        <p14:creationId xmlns:p14="http://schemas.microsoft.com/office/powerpoint/2010/main" val="407017912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88060FC6-2612-4903-B341-73F5E43D681B}" type="datetimeFigureOut">
              <a:rPr lang="en-IN" smtClean="0"/>
              <a:t>22-05-2024</a:t>
            </a:fld>
            <a:endParaRPr lang="en-IN"/>
          </a:p>
        </p:txBody>
      </p:sp>
      <p:sp>
        <p:nvSpPr>
          <p:cNvPr id="5" name="Footer Placeholder 4"/>
          <p:cNvSpPr>
            <a:spLocks noGrp="1"/>
          </p:cNvSpPr>
          <p:nvPr>
            <p:ph type="ftr" sz="quarter" idx="11"/>
          </p:nvPr>
        </p:nvSpPr>
        <p:spPr>
          <a:xfrm>
            <a:off x="804672" y="6227064"/>
            <a:ext cx="10588752" cy="320040"/>
          </a:xfrm>
        </p:spPr>
        <p:txBody>
          <a:body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CEE61942-7191-41E1-998B-98849D161832}" type="slidenum">
              <a:rPr lang="en-IN" smtClean="0"/>
              <a:t>‹#›</a:t>
            </a:fld>
            <a:endParaRPr lang="en-IN"/>
          </a:p>
        </p:txBody>
      </p:sp>
    </p:spTree>
    <p:extLst>
      <p:ext uri="{BB962C8B-B14F-4D97-AF65-F5344CB8AC3E}">
        <p14:creationId xmlns:p14="http://schemas.microsoft.com/office/powerpoint/2010/main" val="111063002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060FC6-2612-4903-B341-73F5E43D681B}" type="datetimeFigureOut">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E61942-7191-41E1-998B-98849D161832}" type="slidenum">
              <a:rPr lang="en-IN" smtClean="0"/>
              <a:t>‹#›</a:t>
            </a:fld>
            <a:endParaRPr lang="en-IN"/>
          </a:p>
        </p:txBody>
      </p:sp>
    </p:spTree>
    <p:extLst>
      <p:ext uri="{BB962C8B-B14F-4D97-AF65-F5344CB8AC3E}">
        <p14:creationId xmlns:p14="http://schemas.microsoft.com/office/powerpoint/2010/main" val="17616242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88060FC6-2612-4903-B341-73F5E43D681B}" type="datetimeFigureOut">
              <a:rPr lang="en-IN" smtClean="0"/>
              <a:t>22-05-2024</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CEE61942-7191-41E1-998B-98849D161832}" type="slidenum">
              <a:rPr lang="en-IN" smtClean="0"/>
              <a:t>‹#›</a:t>
            </a:fld>
            <a:endParaRPr lang="en-IN"/>
          </a:p>
        </p:txBody>
      </p:sp>
    </p:spTree>
    <p:extLst>
      <p:ext uri="{BB962C8B-B14F-4D97-AF65-F5344CB8AC3E}">
        <p14:creationId xmlns:p14="http://schemas.microsoft.com/office/powerpoint/2010/main" val="257421675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88060FC6-2612-4903-B341-73F5E43D681B}" type="datetimeFigureOut">
              <a:rPr lang="en-IN" smtClean="0"/>
              <a:t>22-05-2024</a:t>
            </a:fld>
            <a:endParaRPr lang="en-IN"/>
          </a:p>
        </p:txBody>
      </p:sp>
      <p:sp>
        <p:nvSpPr>
          <p:cNvPr id="6" name="Footer Placeholder 5"/>
          <p:cNvSpPr>
            <a:spLocks noGrp="1"/>
          </p:cNvSpPr>
          <p:nvPr>
            <p:ph type="ftr" sz="quarter" idx="11"/>
          </p:nvPr>
        </p:nvSpPr>
        <p:spPr>
          <a:xfrm>
            <a:off x="804672" y="6227064"/>
            <a:ext cx="10588752" cy="320040"/>
          </a:xfrm>
        </p:spPr>
        <p:txBody>
          <a:bodyPr/>
          <a:lstStyle/>
          <a:p>
            <a:endParaRPr lang="en-IN"/>
          </a:p>
        </p:txBody>
      </p:sp>
      <p:sp>
        <p:nvSpPr>
          <p:cNvPr id="7" name="Slide Number Placeholder 6"/>
          <p:cNvSpPr>
            <a:spLocks noGrp="1"/>
          </p:cNvSpPr>
          <p:nvPr>
            <p:ph type="sldNum" sz="quarter" idx="12"/>
          </p:nvPr>
        </p:nvSpPr>
        <p:spPr>
          <a:xfrm>
            <a:off x="10469880" y="320040"/>
            <a:ext cx="914400" cy="320040"/>
          </a:xfrm>
        </p:spPr>
        <p:txBody>
          <a:bodyPr/>
          <a:lstStyle/>
          <a:p>
            <a:fld id="{CEE61942-7191-41E1-998B-98849D161832}" type="slidenum">
              <a:rPr lang="en-IN" smtClean="0"/>
              <a:t>‹#›</a:t>
            </a:fld>
            <a:endParaRPr lang="en-IN"/>
          </a:p>
        </p:txBody>
      </p:sp>
    </p:spTree>
    <p:extLst>
      <p:ext uri="{BB962C8B-B14F-4D97-AF65-F5344CB8AC3E}">
        <p14:creationId xmlns:p14="http://schemas.microsoft.com/office/powerpoint/2010/main" val="34783849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88060FC6-2612-4903-B341-73F5E43D681B}" type="datetimeFigureOut">
              <a:rPr lang="en-IN" smtClean="0"/>
              <a:t>22-05-2024</a:t>
            </a:fld>
            <a:endParaRPr lang="en-IN"/>
          </a:p>
        </p:txBody>
      </p:sp>
      <p:sp>
        <p:nvSpPr>
          <p:cNvPr id="8" name="Footer Placeholder 7"/>
          <p:cNvSpPr>
            <a:spLocks noGrp="1"/>
          </p:cNvSpPr>
          <p:nvPr>
            <p:ph type="ftr" sz="quarter" idx="11"/>
          </p:nvPr>
        </p:nvSpPr>
        <p:spPr>
          <a:xfrm>
            <a:off x="804672" y="6227064"/>
            <a:ext cx="10588752" cy="320040"/>
          </a:xfrm>
        </p:spPr>
        <p:txBody>
          <a:bodyPr/>
          <a:lstStyle/>
          <a:p>
            <a:endParaRPr lang="en-IN"/>
          </a:p>
        </p:txBody>
      </p:sp>
      <p:sp>
        <p:nvSpPr>
          <p:cNvPr id="9" name="Slide Number Placeholder 8"/>
          <p:cNvSpPr>
            <a:spLocks noGrp="1"/>
          </p:cNvSpPr>
          <p:nvPr>
            <p:ph type="sldNum" sz="quarter" idx="12"/>
          </p:nvPr>
        </p:nvSpPr>
        <p:spPr>
          <a:xfrm>
            <a:off x="10469880" y="320040"/>
            <a:ext cx="914400" cy="320040"/>
          </a:xfrm>
        </p:spPr>
        <p:txBody>
          <a:bodyPr/>
          <a:lstStyle/>
          <a:p>
            <a:fld id="{CEE61942-7191-41E1-998B-98849D161832}" type="slidenum">
              <a:rPr lang="en-IN" smtClean="0"/>
              <a:t>‹#›</a:t>
            </a:fld>
            <a:endParaRPr lang="en-IN"/>
          </a:p>
        </p:txBody>
      </p:sp>
    </p:spTree>
    <p:extLst>
      <p:ext uri="{BB962C8B-B14F-4D97-AF65-F5344CB8AC3E}">
        <p14:creationId xmlns:p14="http://schemas.microsoft.com/office/powerpoint/2010/main" val="197259407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060FC6-2612-4903-B341-73F5E43D681B}" type="datetimeFigureOut">
              <a:rPr lang="en-IN" smtClean="0"/>
              <a:t>22-05-2024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E61942-7191-41E1-998B-98849D161832}" type="slidenum">
              <a:rPr lang="en-IN" smtClean="0"/>
              <a:t>‹#›</a:t>
            </a:fld>
            <a:endParaRPr lang="en-IN"/>
          </a:p>
        </p:txBody>
      </p:sp>
    </p:spTree>
    <p:extLst>
      <p:ext uri="{BB962C8B-B14F-4D97-AF65-F5344CB8AC3E}">
        <p14:creationId xmlns:p14="http://schemas.microsoft.com/office/powerpoint/2010/main" val="378213735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88060FC6-2612-4903-B341-73F5E43D681B}" type="datetimeFigureOut">
              <a:rPr lang="en-IN" smtClean="0"/>
              <a:t>22-05-2024</a:t>
            </a:fld>
            <a:endParaRPr lang="en-IN"/>
          </a:p>
        </p:txBody>
      </p:sp>
      <p:sp>
        <p:nvSpPr>
          <p:cNvPr id="3" name="Footer Placeholder 2"/>
          <p:cNvSpPr>
            <a:spLocks noGrp="1"/>
          </p:cNvSpPr>
          <p:nvPr>
            <p:ph type="ftr" sz="quarter" idx="11"/>
          </p:nvPr>
        </p:nvSpPr>
        <p:spPr>
          <a:xfrm>
            <a:off x="804672" y="6227064"/>
            <a:ext cx="10588752" cy="320040"/>
          </a:xfrm>
        </p:spPr>
        <p:txBody>
          <a:bodyPr/>
          <a:lstStyle/>
          <a:p>
            <a:endParaRPr lang="en-IN"/>
          </a:p>
        </p:txBody>
      </p:sp>
      <p:sp>
        <p:nvSpPr>
          <p:cNvPr id="4" name="Slide Number Placeholder 3"/>
          <p:cNvSpPr>
            <a:spLocks noGrp="1"/>
          </p:cNvSpPr>
          <p:nvPr>
            <p:ph type="sldNum" sz="quarter" idx="12"/>
          </p:nvPr>
        </p:nvSpPr>
        <p:spPr>
          <a:xfrm>
            <a:off x="10469880" y="320040"/>
            <a:ext cx="914400" cy="320040"/>
          </a:xfrm>
        </p:spPr>
        <p:txBody>
          <a:bodyPr/>
          <a:lstStyle/>
          <a:p>
            <a:fld id="{CEE61942-7191-41E1-998B-98849D161832}" type="slidenum">
              <a:rPr lang="en-IN" smtClean="0"/>
              <a:t>‹#›</a:t>
            </a:fld>
            <a:endParaRPr lang="en-IN"/>
          </a:p>
        </p:txBody>
      </p:sp>
    </p:spTree>
    <p:extLst>
      <p:ext uri="{BB962C8B-B14F-4D97-AF65-F5344CB8AC3E}">
        <p14:creationId xmlns:p14="http://schemas.microsoft.com/office/powerpoint/2010/main" val="373569838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060FC6-2612-4903-B341-73F5E43D681B}" type="datetimeFigureOut">
              <a:rPr lang="en-IN" smtClean="0"/>
              <a:t>22-05-2024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E61942-7191-41E1-998B-98849D161832}" type="slidenum">
              <a:rPr lang="en-IN" smtClean="0"/>
              <a:t>‹#›</a:t>
            </a:fld>
            <a:endParaRPr lang="en-IN"/>
          </a:p>
        </p:txBody>
      </p:sp>
    </p:spTree>
    <p:extLst>
      <p:ext uri="{BB962C8B-B14F-4D97-AF65-F5344CB8AC3E}">
        <p14:creationId xmlns:p14="http://schemas.microsoft.com/office/powerpoint/2010/main" val="278957901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88060FC6-2612-4903-B341-73F5E43D681B}" type="datetimeFigureOut">
              <a:rPr lang="en-IN" smtClean="0"/>
              <a:t>22-05-2024</a:t>
            </a:fld>
            <a:endParaRPr lang="en-IN"/>
          </a:p>
        </p:txBody>
      </p:sp>
      <p:sp>
        <p:nvSpPr>
          <p:cNvPr id="6" name="Footer Placeholder 5"/>
          <p:cNvSpPr>
            <a:spLocks noGrp="1"/>
          </p:cNvSpPr>
          <p:nvPr>
            <p:ph type="ftr" sz="quarter" idx="11"/>
          </p:nvPr>
        </p:nvSpPr>
        <p:spPr>
          <a:xfrm>
            <a:off x="804672" y="6227064"/>
            <a:ext cx="5942203" cy="320040"/>
          </a:xfrm>
        </p:spPr>
        <p:txBody>
          <a:bodyPr/>
          <a:lstStyle/>
          <a:p>
            <a:endParaRPr lang="en-IN"/>
          </a:p>
        </p:txBody>
      </p:sp>
      <p:sp>
        <p:nvSpPr>
          <p:cNvPr id="7" name="Slide Number Placeholder 6"/>
          <p:cNvSpPr>
            <a:spLocks noGrp="1"/>
          </p:cNvSpPr>
          <p:nvPr>
            <p:ph type="sldNum" sz="quarter" idx="12"/>
          </p:nvPr>
        </p:nvSpPr>
        <p:spPr>
          <a:xfrm>
            <a:off x="5828377" y="320040"/>
            <a:ext cx="914400" cy="320040"/>
          </a:xfrm>
        </p:spPr>
        <p:txBody>
          <a:bodyPr/>
          <a:lstStyle/>
          <a:p>
            <a:fld id="{CEE61942-7191-41E1-998B-98849D161832}" type="slidenum">
              <a:rPr lang="en-IN" smtClean="0"/>
              <a:t>‹#›</a:t>
            </a:fld>
            <a:endParaRPr lang="en-IN"/>
          </a:p>
        </p:txBody>
      </p:sp>
    </p:spTree>
    <p:extLst>
      <p:ext uri="{BB962C8B-B14F-4D97-AF65-F5344CB8AC3E}">
        <p14:creationId xmlns:p14="http://schemas.microsoft.com/office/powerpoint/2010/main" val="104078883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88060FC6-2612-4903-B341-73F5E43D681B}" type="datetimeFigureOut">
              <a:rPr lang="en-IN" smtClean="0"/>
              <a:t>22-05-2024</a:t>
            </a:fld>
            <a:endParaRPr lang="en-IN"/>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CEE61942-7191-41E1-998B-98849D161832}" type="slidenum">
              <a:rPr lang="en-IN" smtClean="0"/>
              <a:t>‹#›</a:t>
            </a:fld>
            <a:endParaRPr lang="en-IN"/>
          </a:p>
        </p:txBody>
      </p:sp>
    </p:spTree>
    <p:extLst>
      <p:ext uri="{BB962C8B-B14F-4D97-AF65-F5344CB8AC3E}">
        <p14:creationId xmlns:p14="http://schemas.microsoft.com/office/powerpoint/2010/main" val="54980514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FF7DC-4DA3-C1EC-60B8-1A9258999CBA}"/>
              </a:ext>
            </a:extLst>
          </p:cNvPr>
          <p:cNvSpPr>
            <a:spLocks noGrp="1"/>
          </p:cNvSpPr>
          <p:nvPr>
            <p:ph type="ctrTitle"/>
          </p:nvPr>
        </p:nvSpPr>
        <p:spPr>
          <a:xfrm>
            <a:off x="1759236" y="2075504"/>
            <a:ext cx="8679915" cy="1461780"/>
          </a:xfrm>
        </p:spPr>
        <p:txBody>
          <a:bodyPr>
            <a:normAutofit/>
          </a:bodyPr>
          <a:lstStyle/>
          <a:p>
            <a:r>
              <a:rPr lang="en-IN" sz="6000" b="1" dirty="0">
                <a:solidFill>
                  <a:schemeClr val="tx2"/>
                </a:solidFill>
                <a:latin typeface="Algerian" panose="04020705040A02060702" pitchFamily="82" charset="0"/>
              </a:rPr>
              <a:t>Telecom Dataset</a:t>
            </a:r>
            <a:endParaRPr lang="en-IN" sz="6000" dirty="0">
              <a:solidFill>
                <a:schemeClr val="tx2"/>
              </a:solidFill>
              <a:latin typeface="Algerian" panose="04020705040A02060702" pitchFamily="82" charset="0"/>
            </a:endParaRPr>
          </a:p>
        </p:txBody>
      </p:sp>
      <p:sp>
        <p:nvSpPr>
          <p:cNvPr id="3" name="Subtitle 2">
            <a:extLst>
              <a:ext uri="{FF2B5EF4-FFF2-40B4-BE49-F238E27FC236}">
                <a16:creationId xmlns:a16="http://schemas.microsoft.com/office/drawing/2014/main" id="{8BC153A1-E85C-E3E3-70B7-8ED6A39A0B1C}"/>
              </a:ext>
            </a:extLst>
          </p:cNvPr>
          <p:cNvSpPr>
            <a:spLocks noGrp="1"/>
          </p:cNvSpPr>
          <p:nvPr>
            <p:ph type="subTitle" idx="1"/>
          </p:nvPr>
        </p:nvSpPr>
        <p:spPr/>
        <p:txBody>
          <a:bodyPr/>
          <a:lstStyle/>
          <a:p>
            <a:r>
              <a:rPr lang="en-IN" dirty="0"/>
              <a:t>Presented by : Nidhi Desai</a:t>
            </a:r>
            <a:br>
              <a:rPr lang="en-IN" dirty="0"/>
            </a:br>
            <a:r>
              <a:rPr lang="en-IN" dirty="0"/>
              <a:t>                                          (Data Analyst Intern)</a:t>
            </a:r>
          </a:p>
        </p:txBody>
      </p:sp>
    </p:spTree>
    <p:extLst>
      <p:ext uri="{BB962C8B-B14F-4D97-AF65-F5344CB8AC3E}">
        <p14:creationId xmlns:p14="http://schemas.microsoft.com/office/powerpoint/2010/main" val="336143734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7A4AD1-3FB5-665E-6D7C-8B78113C7FE1}"/>
              </a:ext>
            </a:extLst>
          </p:cNvPr>
          <p:cNvPicPr>
            <a:picLocks noChangeAspect="1"/>
          </p:cNvPicPr>
          <p:nvPr/>
        </p:nvPicPr>
        <p:blipFill>
          <a:blip r:embed="rId2"/>
          <a:stretch>
            <a:fillRect/>
          </a:stretch>
        </p:blipFill>
        <p:spPr>
          <a:xfrm>
            <a:off x="-72190" y="0"/>
            <a:ext cx="12264189" cy="6858000"/>
          </a:xfrm>
          <a:prstGeom prst="rect">
            <a:avLst/>
          </a:prstGeom>
        </p:spPr>
      </p:pic>
      <p:pic>
        <p:nvPicPr>
          <p:cNvPr id="5" name="Picture 4">
            <a:extLst>
              <a:ext uri="{FF2B5EF4-FFF2-40B4-BE49-F238E27FC236}">
                <a16:creationId xmlns:a16="http://schemas.microsoft.com/office/drawing/2014/main" id="{25844DE8-4CD6-9C1F-E99B-FA80C3F829CA}"/>
              </a:ext>
            </a:extLst>
          </p:cNvPr>
          <p:cNvPicPr>
            <a:picLocks noChangeAspect="1"/>
          </p:cNvPicPr>
          <p:nvPr/>
        </p:nvPicPr>
        <p:blipFill>
          <a:blip r:embed="rId3"/>
          <a:stretch>
            <a:fillRect/>
          </a:stretch>
        </p:blipFill>
        <p:spPr>
          <a:xfrm>
            <a:off x="272716" y="176464"/>
            <a:ext cx="10627895" cy="2149642"/>
          </a:xfrm>
          <a:prstGeom prst="rect">
            <a:avLst/>
          </a:prstGeom>
        </p:spPr>
      </p:pic>
    </p:spTree>
    <p:extLst>
      <p:ext uri="{BB962C8B-B14F-4D97-AF65-F5344CB8AC3E}">
        <p14:creationId xmlns:p14="http://schemas.microsoft.com/office/powerpoint/2010/main" val="425234425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F9C60-7265-1B4E-376C-9B275C9EE3DD}"/>
              </a:ext>
            </a:extLst>
          </p:cNvPr>
          <p:cNvSpPr>
            <a:spLocks noGrp="1"/>
          </p:cNvSpPr>
          <p:nvPr>
            <p:ph type="title"/>
          </p:nvPr>
        </p:nvSpPr>
        <p:spPr/>
        <p:txBody>
          <a:bodyPr/>
          <a:lstStyle/>
          <a:p>
            <a:r>
              <a:rPr lang="en-IN" dirty="0"/>
              <a:t>PROJECT :</a:t>
            </a:r>
          </a:p>
        </p:txBody>
      </p:sp>
      <p:sp>
        <p:nvSpPr>
          <p:cNvPr id="3" name="Content Placeholder 2">
            <a:extLst>
              <a:ext uri="{FF2B5EF4-FFF2-40B4-BE49-F238E27FC236}">
                <a16:creationId xmlns:a16="http://schemas.microsoft.com/office/drawing/2014/main" id="{70DEA6CD-B97A-50B4-6334-E3C8ACCA14ED}"/>
              </a:ext>
            </a:extLst>
          </p:cNvPr>
          <p:cNvSpPr>
            <a:spLocks noGrp="1"/>
          </p:cNvSpPr>
          <p:nvPr>
            <p:ph idx="1"/>
          </p:nvPr>
        </p:nvSpPr>
        <p:spPr>
          <a:xfrm>
            <a:off x="4681331" y="803186"/>
            <a:ext cx="6718990" cy="5279562"/>
          </a:xfrm>
        </p:spPr>
        <p:txBody>
          <a:bodyPr/>
          <a:lstStyle/>
          <a:p>
            <a:r>
              <a:rPr lang="en-US" dirty="0">
                <a:latin typeface="Bookman Old Style" panose="02050604050505020204" pitchFamily="18" charset="0"/>
              </a:rPr>
              <a:t>“Build a model to predict if a customer will </a:t>
            </a:r>
          </a:p>
          <a:p>
            <a:pPr marL="0" indent="0">
              <a:buNone/>
            </a:pPr>
            <a:r>
              <a:rPr lang="en-US" dirty="0">
                <a:latin typeface="Bookman Old Style" panose="02050604050505020204" pitchFamily="18" charset="0"/>
              </a:rPr>
              <a:t>       cancel their service”</a:t>
            </a:r>
            <a:endParaRPr lang="en-IN" dirty="0">
              <a:latin typeface="Bookman Old Style" panose="02050604050505020204" pitchFamily="18" charset="0"/>
            </a:endParaRPr>
          </a:p>
        </p:txBody>
      </p:sp>
    </p:spTree>
    <p:extLst>
      <p:ext uri="{BB962C8B-B14F-4D97-AF65-F5344CB8AC3E}">
        <p14:creationId xmlns:p14="http://schemas.microsoft.com/office/powerpoint/2010/main" val="599609962"/>
      </p:ext>
    </p:extLst>
  </p:cSld>
  <p:clrMapOvr>
    <a:masterClrMapping/>
  </p:clrMapOvr>
  <mc:AlternateContent xmlns:mc="http://schemas.openxmlformats.org/markup-compatibility/2006">
    <mc:Choice xmlns:p14="http://schemas.microsoft.com/office/powerpoint/2010/main" Requires="p14">
      <p:transition spd="slow" p14:dur="1500">
        <p14:ripp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A28FD-B23D-D0E8-1E0D-C93782910021}"/>
              </a:ext>
            </a:extLst>
          </p:cNvPr>
          <p:cNvSpPr>
            <a:spLocks noGrp="1"/>
          </p:cNvSpPr>
          <p:nvPr>
            <p:ph type="title"/>
          </p:nvPr>
        </p:nvSpPr>
        <p:spPr/>
        <p:txBody>
          <a:bodyPr/>
          <a:lstStyle/>
          <a:p>
            <a:r>
              <a:rPr lang="en-IN" sz="3600" dirty="0"/>
              <a:t>INTRODUCTION</a:t>
            </a:r>
            <a:r>
              <a:rPr lang="en-IN" dirty="0"/>
              <a:t> :</a:t>
            </a:r>
          </a:p>
        </p:txBody>
      </p:sp>
      <p:sp>
        <p:nvSpPr>
          <p:cNvPr id="3" name="Content Placeholder 2">
            <a:extLst>
              <a:ext uri="{FF2B5EF4-FFF2-40B4-BE49-F238E27FC236}">
                <a16:creationId xmlns:a16="http://schemas.microsoft.com/office/drawing/2014/main" id="{C7526B86-BD6F-6365-1F7A-E5865E1BB5FE}"/>
              </a:ext>
            </a:extLst>
          </p:cNvPr>
          <p:cNvSpPr>
            <a:spLocks noGrp="1"/>
          </p:cNvSpPr>
          <p:nvPr>
            <p:ph idx="1"/>
          </p:nvPr>
        </p:nvSpPr>
        <p:spPr/>
        <p:txBody>
          <a:bodyPr/>
          <a:lstStyle/>
          <a:p>
            <a:r>
              <a:rPr lang="en-US" dirty="0">
                <a:latin typeface="Bookman Old Style" panose="02050604050505020204" pitchFamily="18" charset="0"/>
              </a:rPr>
              <a:t>In the highly competitive telecom industry, customer retention is crucial for business success.</a:t>
            </a:r>
          </a:p>
          <a:p>
            <a:r>
              <a:rPr lang="en-US" dirty="0">
                <a:latin typeface="Bookman Old Style" panose="02050604050505020204" pitchFamily="18" charset="0"/>
              </a:rPr>
              <a:t>Losing customers, known as churn, can significantly impact revenue and profitability.</a:t>
            </a:r>
            <a:endParaRPr lang="en-IN" dirty="0">
              <a:latin typeface="Bookman Old Style" panose="02050604050505020204" pitchFamily="18" charset="0"/>
            </a:endParaRPr>
          </a:p>
        </p:txBody>
      </p:sp>
    </p:spTree>
    <p:extLst>
      <p:ext uri="{BB962C8B-B14F-4D97-AF65-F5344CB8AC3E}">
        <p14:creationId xmlns:p14="http://schemas.microsoft.com/office/powerpoint/2010/main" val="90700262"/>
      </p:ext>
    </p:extLst>
  </p:cSld>
  <p:clrMapOvr>
    <a:masterClrMapping/>
  </p:clrMapOvr>
  <mc:AlternateContent xmlns:mc="http://schemas.openxmlformats.org/markup-compatibility/2006">
    <mc:Choice xmlns:p14="http://schemas.microsoft.com/office/powerpoint/2010/main" Requires="p14">
      <p:transition spd="slow" p14:dur="1500">
        <p14:flip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AFC0E-215E-70DC-F1A7-CBF09BD173E8}"/>
              </a:ext>
            </a:extLst>
          </p:cNvPr>
          <p:cNvSpPr>
            <a:spLocks noGrp="1"/>
          </p:cNvSpPr>
          <p:nvPr>
            <p:ph type="title"/>
          </p:nvPr>
        </p:nvSpPr>
        <p:spPr/>
        <p:txBody>
          <a:bodyPr/>
          <a:lstStyle/>
          <a:p>
            <a:r>
              <a:rPr lang="en-IN" dirty="0"/>
              <a:t>INBUILT</a:t>
            </a:r>
            <a:br>
              <a:rPr lang="en-IN" dirty="0"/>
            </a:br>
            <a:r>
              <a:rPr lang="en-IN" dirty="0"/>
              <a:t>DATA :</a:t>
            </a:r>
          </a:p>
        </p:txBody>
      </p:sp>
      <p:sp>
        <p:nvSpPr>
          <p:cNvPr id="3" name="Content Placeholder 2">
            <a:extLst>
              <a:ext uri="{FF2B5EF4-FFF2-40B4-BE49-F238E27FC236}">
                <a16:creationId xmlns:a16="http://schemas.microsoft.com/office/drawing/2014/main" id="{2785F768-A09A-47DA-A4E2-F4E081F4A9A6}"/>
              </a:ext>
            </a:extLst>
          </p:cNvPr>
          <p:cNvSpPr>
            <a:spLocks noGrp="1"/>
          </p:cNvSpPr>
          <p:nvPr>
            <p:ph idx="1"/>
          </p:nvPr>
        </p:nvSpPr>
        <p:spPr>
          <a:xfrm>
            <a:off x="5118447" y="457200"/>
            <a:ext cx="6281873" cy="6609522"/>
          </a:xfrm>
        </p:spPr>
        <p:txBody>
          <a:bodyPr>
            <a:noAutofit/>
          </a:bodyPr>
          <a:lstStyle/>
          <a:p>
            <a:r>
              <a:rPr lang="en-IN" sz="1500" dirty="0">
                <a:latin typeface="Bookman Old Style" panose="02050604050505020204" pitchFamily="18" charset="0"/>
              </a:rPr>
              <a:t>PID: Product ID</a:t>
            </a:r>
          </a:p>
          <a:p>
            <a:r>
              <a:rPr lang="en-IN" sz="1500" dirty="0">
                <a:latin typeface="Bookman Old Style" panose="02050604050505020204" pitchFamily="18" charset="0"/>
              </a:rPr>
              <a:t>Blue: Bluetooth</a:t>
            </a:r>
          </a:p>
          <a:p>
            <a:r>
              <a:rPr lang="en-IN" sz="1500" dirty="0" err="1">
                <a:latin typeface="Bookman Old Style" panose="02050604050505020204" pitchFamily="18" charset="0"/>
              </a:rPr>
              <a:t>Wi_Fi</a:t>
            </a:r>
            <a:r>
              <a:rPr lang="en-IN" sz="1500" dirty="0">
                <a:latin typeface="Bookman Old Style" panose="02050604050505020204" pitchFamily="18" charset="0"/>
              </a:rPr>
              <a:t>: Wireless Fidelity</a:t>
            </a:r>
          </a:p>
          <a:p>
            <a:r>
              <a:rPr lang="en-IN" sz="1500" dirty="0" err="1">
                <a:latin typeface="Bookman Old Style" panose="02050604050505020204" pitchFamily="18" charset="0"/>
              </a:rPr>
              <a:t>Tch_Scr</a:t>
            </a:r>
            <a:r>
              <a:rPr lang="en-IN" sz="1500" dirty="0">
                <a:latin typeface="Bookman Old Style" panose="02050604050505020204" pitchFamily="18" charset="0"/>
              </a:rPr>
              <a:t>: Touch Screen</a:t>
            </a:r>
          </a:p>
          <a:p>
            <a:r>
              <a:rPr lang="en-IN" sz="1500" dirty="0" err="1">
                <a:latin typeface="Bookman Old Style" panose="02050604050505020204" pitchFamily="18" charset="0"/>
              </a:rPr>
              <a:t>Ext_Mem</a:t>
            </a:r>
            <a:r>
              <a:rPr lang="en-IN" sz="1500" dirty="0">
                <a:latin typeface="Bookman Old Style" panose="02050604050505020204" pitchFamily="18" charset="0"/>
              </a:rPr>
              <a:t>: External Memory</a:t>
            </a:r>
          </a:p>
          <a:p>
            <a:r>
              <a:rPr lang="en-IN" sz="1500" dirty="0" err="1">
                <a:latin typeface="Bookman Old Style" panose="02050604050505020204" pitchFamily="18" charset="0"/>
              </a:rPr>
              <a:t>Px_h</a:t>
            </a:r>
            <a:r>
              <a:rPr lang="en-IN" sz="1500" dirty="0">
                <a:latin typeface="Bookman Old Style" panose="02050604050505020204" pitchFamily="18" charset="0"/>
              </a:rPr>
              <a:t>: Pixel Height</a:t>
            </a:r>
          </a:p>
          <a:p>
            <a:r>
              <a:rPr lang="en-IN" sz="1500" dirty="0" err="1">
                <a:latin typeface="Bookman Old Style" panose="02050604050505020204" pitchFamily="18" charset="0"/>
              </a:rPr>
              <a:t>Px_w</a:t>
            </a:r>
            <a:r>
              <a:rPr lang="en-IN" sz="1500" dirty="0">
                <a:latin typeface="Bookman Old Style" panose="02050604050505020204" pitchFamily="18" charset="0"/>
              </a:rPr>
              <a:t>: Pixel Width</a:t>
            </a:r>
          </a:p>
          <a:p>
            <a:r>
              <a:rPr lang="en-IN" sz="1500" dirty="0" err="1">
                <a:latin typeface="Bookman Old Style" panose="02050604050505020204" pitchFamily="18" charset="0"/>
              </a:rPr>
              <a:t>Scr_h</a:t>
            </a:r>
            <a:r>
              <a:rPr lang="en-IN" sz="1500" dirty="0">
                <a:latin typeface="Bookman Old Style" panose="02050604050505020204" pitchFamily="18" charset="0"/>
              </a:rPr>
              <a:t>: Screen Height</a:t>
            </a:r>
          </a:p>
          <a:p>
            <a:r>
              <a:rPr lang="en-IN" sz="1500" dirty="0" err="1">
                <a:latin typeface="Bookman Old Style" panose="02050604050505020204" pitchFamily="18" charset="0"/>
              </a:rPr>
              <a:t>Scr_w</a:t>
            </a:r>
            <a:r>
              <a:rPr lang="en-IN" sz="1500" dirty="0">
                <a:latin typeface="Bookman Old Style" panose="02050604050505020204" pitchFamily="18" charset="0"/>
              </a:rPr>
              <a:t>: Screen Width</a:t>
            </a:r>
          </a:p>
          <a:p>
            <a:r>
              <a:rPr lang="en-IN" sz="1500" dirty="0">
                <a:latin typeface="Bookman Old Style" panose="02050604050505020204" pitchFamily="18" charset="0"/>
              </a:rPr>
              <a:t>PC: Primary Camera</a:t>
            </a:r>
          </a:p>
          <a:p>
            <a:r>
              <a:rPr lang="en-IN" sz="1500" dirty="0">
                <a:latin typeface="Bookman Old Style" panose="02050604050505020204" pitchFamily="18" charset="0"/>
              </a:rPr>
              <a:t>FC: Front Camera</a:t>
            </a:r>
          </a:p>
          <a:p>
            <a:r>
              <a:rPr lang="en-IN" sz="1500" dirty="0" err="1">
                <a:latin typeface="Bookman Old Style" panose="02050604050505020204" pitchFamily="18" charset="0"/>
              </a:rPr>
              <a:t>Int_Mem</a:t>
            </a:r>
            <a:r>
              <a:rPr lang="en-IN" sz="1500" dirty="0">
                <a:latin typeface="Bookman Old Style" panose="02050604050505020204" pitchFamily="18" charset="0"/>
              </a:rPr>
              <a:t>: Internal Memory</a:t>
            </a:r>
          </a:p>
          <a:p>
            <a:r>
              <a:rPr lang="en-IN" sz="1500" dirty="0" err="1">
                <a:latin typeface="Bookman Old Style" panose="02050604050505020204" pitchFamily="18" charset="0"/>
              </a:rPr>
              <a:t>Bty_Pwr</a:t>
            </a:r>
            <a:r>
              <a:rPr lang="en-IN" sz="1500" dirty="0">
                <a:latin typeface="Bookman Old Style" panose="02050604050505020204" pitchFamily="18" charset="0"/>
              </a:rPr>
              <a:t>: Battery Power</a:t>
            </a:r>
          </a:p>
          <a:p>
            <a:r>
              <a:rPr lang="en-IN" sz="1500" dirty="0">
                <a:latin typeface="Bookman Old Style" panose="02050604050505020204" pitchFamily="18" charset="0"/>
              </a:rPr>
              <a:t>RAM: Random Access Memory</a:t>
            </a:r>
          </a:p>
          <a:p>
            <a:r>
              <a:rPr lang="en-IN" sz="1500" dirty="0">
                <a:latin typeface="Bookman Old Style" panose="02050604050505020204" pitchFamily="18" charset="0"/>
              </a:rPr>
              <a:t>Depth: Device Thickness/Depth</a:t>
            </a:r>
          </a:p>
          <a:p>
            <a:r>
              <a:rPr lang="en-IN" sz="1500" dirty="0">
                <a:latin typeface="Bookman Old Style" panose="02050604050505020204" pitchFamily="18" charset="0"/>
              </a:rPr>
              <a:t>Weight: Device Weight</a:t>
            </a:r>
          </a:p>
          <a:p>
            <a:r>
              <a:rPr lang="en-IN" sz="1500" dirty="0">
                <a:latin typeface="Bookman Old Style" panose="02050604050505020204" pitchFamily="18" charset="0"/>
              </a:rPr>
              <a:t>Price: Price</a:t>
            </a:r>
          </a:p>
          <a:p>
            <a:endParaRPr lang="en-IN" sz="1500" dirty="0">
              <a:latin typeface="Bookman Old Style" panose="02050604050505020204" pitchFamily="18" charset="0"/>
            </a:endParaRPr>
          </a:p>
          <a:p>
            <a:endParaRPr lang="en-IN" sz="1500" dirty="0">
              <a:latin typeface="Bookman Old Style" panose="02050604050505020204" pitchFamily="18" charset="0"/>
            </a:endParaRPr>
          </a:p>
        </p:txBody>
      </p:sp>
    </p:spTree>
    <p:extLst>
      <p:ext uri="{BB962C8B-B14F-4D97-AF65-F5344CB8AC3E}">
        <p14:creationId xmlns:p14="http://schemas.microsoft.com/office/powerpoint/2010/main" val="102638801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1CD88-3F5B-330C-2369-FABCD3AD08E9}"/>
              </a:ext>
            </a:extLst>
          </p:cNvPr>
          <p:cNvSpPr>
            <a:spLocks noGrp="1"/>
          </p:cNvSpPr>
          <p:nvPr>
            <p:ph type="title"/>
          </p:nvPr>
        </p:nvSpPr>
        <p:spPr/>
        <p:txBody>
          <a:bodyPr/>
          <a:lstStyle/>
          <a:p>
            <a:r>
              <a:rPr lang="en-IN" dirty="0"/>
              <a:t>Overview :</a:t>
            </a:r>
          </a:p>
        </p:txBody>
      </p:sp>
      <p:sp>
        <p:nvSpPr>
          <p:cNvPr id="3" name="Content Placeholder 2">
            <a:extLst>
              <a:ext uri="{FF2B5EF4-FFF2-40B4-BE49-F238E27FC236}">
                <a16:creationId xmlns:a16="http://schemas.microsoft.com/office/drawing/2014/main" id="{A444B6C3-86CF-DC64-BFEF-68F1A5BC4C0C}"/>
              </a:ext>
            </a:extLst>
          </p:cNvPr>
          <p:cNvSpPr>
            <a:spLocks noGrp="1"/>
          </p:cNvSpPr>
          <p:nvPr>
            <p:ph idx="1"/>
          </p:nvPr>
        </p:nvSpPr>
        <p:spPr/>
        <p:txBody>
          <a:bodyPr/>
          <a:lstStyle/>
          <a:p>
            <a:r>
              <a:rPr lang="en-US" dirty="0">
                <a:latin typeface="Bookman Old Style" panose="02050604050505020204" pitchFamily="18" charset="0"/>
              </a:rPr>
              <a:t>The dataset provided contains information on various features of mobile devices, such as screen size, memory, battery power, and pricing. While this dataset does not directly relate to customer churn, we can explore potential correlations between device specifications and customer satisfaction, which could influence churn rates.</a:t>
            </a:r>
            <a:endParaRPr lang="en-IN" dirty="0">
              <a:latin typeface="Bookman Old Style" panose="02050604050505020204" pitchFamily="18" charset="0"/>
            </a:endParaRPr>
          </a:p>
        </p:txBody>
      </p:sp>
    </p:spTree>
    <p:extLst>
      <p:ext uri="{BB962C8B-B14F-4D97-AF65-F5344CB8AC3E}">
        <p14:creationId xmlns:p14="http://schemas.microsoft.com/office/powerpoint/2010/main" val="1690721029"/>
      </p:ext>
    </p:extLst>
  </p:cSld>
  <p:clrMapOvr>
    <a:masterClrMapping/>
  </p:clrMapOvr>
  <mc:AlternateContent xmlns:mc="http://schemas.openxmlformats.org/markup-compatibility/2006">
    <mc:Choice xmlns:p14="http://schemas.microsoft.com/office/powerpoint/2010/main" Requires="p14">
      <p:transition spd="slow" p14:dur="1250">
        <p14:doors dir="ver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BDDE9-1871-6B7F-7137-217C134270EF}"/>
              </a:ext>
            </a:extLst>
          </p:cNvPr>
          <p:cNvSpPr>
            <a:spLocks noGrp="1"/>
          </p:cNvSpPr>
          <p:nvPr>
            <p:ph type="title"/>
          </p:nvPr>
        </p:nvSpPr>
        <p:spPr/>
        <p:txBody>
          <a:bodyPr/>
          <a:lstStyle/>
          <a:p>
            <a:r>
              <a:rPr lang="en-IN" dirty="0"/>
              <a:t>Objectives :</a:t>
            </a:r>
          </a:p>
        </p:txBody>
      </p:sp>
      <p:sp>
        <p:nvSpPr>
          <p:cNvPr id="3" name="Content Placeholder 2">
            <a:extLst>
              <a:ext uri="{FF2B5EF4-FFF2-40B4-BE49-F238E27FC236}">
                <a16:creationId xmlns:a16="http://schemas.microsoft.com/office/drawing/2014/main" id="{51597394-756A-2D0C-FE3C-10EC10EEBEA8}"/>
              </a:ext>
            </a:extLst>
          </p:cNvPr>
          <p:cNvSpPr>
            <a:spLocks noGrp="1"/>
          </p:cNvSpPr>
          <p:nvPr>
            <p:ph idx="1"/>
          </p:nvPr>
        </p:nvSpPr>
        <p:spPr/>
        <p:txBody>
          <a:bodyPr/>
          <a:lstStyle/>
          <a:p>
            <a:r>
              <a:rPr lang="en-US" dirty="0">
                <a:latin typeface="Bookman Old Style" panose="02050604050505020204" pitchFamily="18" charset="0"/>
              </a:rPr>
              <a:t>Collect and preprocess relevant data on customer demographics, usage patterns, service quality, and customer feedback.</a:t>
            </a:r>
          </a:p>
          <a:p>
            <a:r>
              <a:rPr lang="en-US" dirty="0">
                <a:latin typeface="Bookman Old Style" panose="02050604050505020204" pitchFamily="18" charset="0"/>
              </a:rPr>
              <a:t>Explore and analyze the data to identify potential factors influencing customer churn.</a:t>
            </a:r>
          </a:p>
          <a:p>
            <a:r>
              <a:rPr lang="en-US" dirty="0">
                <a:latin typeface="Bookman Old Style" panose="02050604050505020204" pitchFamily="18" charset="0"/>
              </a:rPr>
              <a:t>Split the data into training and testing sets for model development and evaluation.</a:t>
            </a:r>
          </a:p>
          <a:p>
            <a:r>
              <a:rPr lang="en-US" dirty="0">
                <a:latin typeface="Bookman Old Style" panose="02050604050505020204" pitchFamily="18" charset="0"/>
              </a:rPr>
              <a:t>Interpret and analyze the results to understand the key drivers of customer churn.</a:t>
            </a:r>
            <a:endParaRPr lang="en-IN" dirty="0">
              <a:latin typeface="Bookman Old Style" panose="02050604050505020204" pitchFamily="18" charset="0"/>
            </a:endParaRPr>
          </a:p>
        </p:txBody>
      </p:sp>
    </p:spTree>
    <p:extLst>
      <p:ext uri="{BB962C8B-B14F-4D97-AF65-F5344CB8AC3E}">
        <p14:creationId xmlns:p14="http://schemas.microsoft.com/office/powerpoint/2010/main" val="2018107905"/>
      </p:ext>
    </p:extLst>
  </p:cSld>
  <p:clrMapOvr>
    <a:masterClrMapping/>
  </p:clrMapOvr>
  <mc:AlternateContent xmlns:mc="http://schemas.openxmlformats.org/markup-compatibility/2006">
    <mc:Choice xmlns:p14="http://schemas.microsoft.com/office/powerpoint/2010/main" Requires="p14">
      <p:transition spd="slow" p14:dur="1500">
        <p:comb/>
      </p:transition>
    </mc:Choice>
    <mc:Fallback>
      <p:transition spd="slow">
        <p:comb/>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B4AAD-931D-0AE3-97FB-B306DF317651}"/>
              </a:ext>
            </a:extLst>
          </p:cNvPr>
          <p:cNvSpPr>
            <a:spLocks noGrp="1"/>
          </p:cNvSpPr>
          <p:nvPr>
            <p:ph type="title"/>
          </p:nvPr>
        </p:nvSpPr>
        <p:spPr/>
        <p:txBody>
          <a:bodyPr/>
          <a:lstStyle/>
          <a:p>
            <a:r>
              <a:rPr lang="en-IN" dirty="0"/>
              <a:t>Outcomes :</a:t>
            </a:r>
          </a:p>
        </p:txBody>
      </p:sp>
      <p:sp>
        <p:nvSpPr>
          <p:cNvPr id="3" name="Content Placeholder 2">
            <a:extLst>
              <a:ext uri="{FF2B5EF4-FFF2-40B4-BE49-F238E27FC236}">
                <a16:creationId xmlns:a16="http://schemas.microsoft.com/office/drawing/2014/main" id="{F1EFB1F8-EA53-3D22-EE81-8B9A2CCB7AC1}"/>
              </a:ext>
            </a:extLst>
          </p:cNvPr>
          <p:cNvSpPr>
            <a:spLocks noGrp="1"/>
          </p:cNvSpPr>
          <p:nvPr>
            <p:ph idx="1"/>
          </p:nvPr>
        </p:nvSpPr>
        <p:spPr/>
        <p:txBody>
          <a:bodyPr/>
          <a:lstStyle/>
          <a:p>
            <a:r>
              <a:rPr lang="en-US" dirty="0">
                <a:latin typeface="Bookman Old Style" panose="02050604050505020204" pitchFamily="18" charset="0"/>
              </a:rPr>
              <a:t>A predictive model capable of identifying customers at high risk of churning.</a:t>
            </a:r>
          </a:p>
          <a:p>
            <a:pPr marL="0" indent="0">
              <a:buNone/>
            </a:pPr>
            <a:endParaRPr lang="en-US" dirty="0">
              <a:latin typeface="Bookman Old Style" panose="02050604050505020204" pitchFamily="18" charset="0"/>
            </a:endParaRPr>
          </a:p>
          <a:p>
            <a:r>
              <a:rPr lang="en-US" dirty="0">
                <a:latin typeface="Bookman Old Style" panose="02050604050505020204" pitchFamily="18" charset="0"/>
              </a:rPr>
              <a:t>Insights into the factors contributing to customer churn in the telecom industry.</a:t>
            </a:r>
            <a:endParaRPr lang="en-IN" dirty="0">
              <a:latin typeface="Bookman Old Style" panose="02050604050505020204" pitchFamily="18" charset="0"/>
            </a:endParaRPr>
          </a:p>
        </p:txBody>
      </p:sp>
    </p:spTree>
    <p:extLst>
      <p:ext uri="{BB962C8B-B14F-4D97-AF65-F5344CB8AC3E}">
        <p14:creationId xmlns:p14="http://schemas.microsoft.com/office/powerpoint/2010/main" val="800003770"/>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2E9A4-1316-8DB9-2ED0-823D46231899}"/>
              </a:ext>
            </a:extLst>
          </p:cNvPr>
          <p:cNvSpPr>
            <a:spLocks noGrp="1"/>
          </p:cNvSpPr>
          <p:nvPr>
            <p:ph type="title"/>
          </p:nvPr>
        </p:nvSpPr>
        <p:spPr/>
        <p:txBody>
          <a:bodyPr/>
          <a:lstStyle/>
          <a:p>
            <a:r>
              <a:rPr lang="en-IN" dirty="0"/>
              <a:t>Potential Challenges :</a:t>
            </a:r>
          </a:p>
        </p:txBody>
      </p:sp>
      <p:sp>
        <p:nvSpPr>
          <p:cNvPr id="3" name="Content Placeholder 2">
            <a:extLst>
              <a:ext uri="{FF2B5EF4-FFF2-40B4-BE49-F238E27FC236}">
                <a16:creationId xmlns:a16="http://schemas.microsoft.com/office/drawing/2014/main" id="{E7B98A86-622C-34A0-0D5C-144201407980}"/>
              </a:ext>
            </a:extLst>
          </p:cNvPr>
          <p:cNvSpPr>
            <a:spLocks noGrp="1"/>
          </p:cNvSpPr>
          <p:nvPr>
            <p:ph idx="1"/>
          </p:nvPr>
        </p:nvSpPr>
        <p:spPr/>
        <p:txBody>
          <a:bodyPr/>
          <a:lstStyle/>
          <a:p>
            <a:r>
              <a:rPr lang="en-IN" dirty="0">
                <a:latin typeface="Bookman Old Style" panose="02050604050505020204" pitchFamily="18" charset="0"/>
              </a:rPr>
              <a:t>O</a:t>
            </a:r>
            <a:r>
              <a:rPr lang="en-US" dirty="0" err="1">
                <a:latin typeface="Bookman Old Style" panose="02050604050505020204" pitchFamily="18" charset="0"/>
              </a:rPr>
              <a:t>btaining</a:t>
            </a:r>
            <a:r>
              <a:rPr lang="en-US" dirty="0">
                <a:latin typeface="Bookman Old Style" panose="02050604050505020204" pitchFamily="18" charset="0"/>
              </a:rPr>
              <a:t> high-quality and comprehensive customer data.</a:t>
            </a:r>
          </a:p>
          <a:p>
            <a:r>
              <a:rPr lang="en-IN" dirty="0">
                <a:latin typeface="Bookman Old Style" panose="02050604050505020204" pitchFamily="18" charset="0"/>
              </a:rPr>
              <a:t>Handling missing or inconsistent data.</a:t>
            </a:r>
            <a:endParaRPr lang="en-US" dirty="0">
              <a:latin typeface="Bookman Old Style" panose="02050604050505020204" pitchFamily="18" charset="0"/>
            </a:endParaRPr>
          </a:p>
          <a:p>
            <a:r>
              <a:rPr lang="en-US" dirty="0">
                <a:latin typeface="Bookman Old Style" panose="02050604050505020204" pitchFamily="18" charset="0"/>
              </a:rPr>
              <a:t>Ensuring model interpretability and transparency.</a:t>
            </a:r>
          </a:p>
          <a:p>
            <a:r>
              <a:rPr lang="en-US" dirty="0">
                <a:latin typeface="Bookman Old Style" panose="02050604050505020204" pitchFamily="18" charset="0"/>
              </a:rPr>
              <a:t>Integrating the predictive model into existing business processes.</a:t>
            </a:r>
            <a:endParaRPr lang="en-IN" dirty="0">
              <a:latin typeface="Bookman Old Style" panose="02050604050505020204" pitchFamily="18" charset="0"/>
            </a:endParaRPr>
          </a:p>
        </p:txBody>
      </p:sp>
    </p:spTree>
    <p:extLst>
      <p:ext uri="{BB962C8B-B14F-4D97-AF65-F5344CB8AC3E}">
        <p14:creationId xmlns:p14="http://schemas.microsoft.com/office/powerpoint/2010/main" val="17371826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fallOve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3FEFF-1EC5-FB05-4BA4-EEAC742E0A0D}"/>
              </a:ext>
            </a:extLst>
          </p:cNvPr>
          <p:cNvSpPr>
            <a:spLocks noGrp="1"/>
          </p:cNvSpPr>
          <p:nvPr>
            <p:ph type="ctrTitle"/>
          </p:nvPr>
        </p:nvSpPr>
        <p:spPr/>
        <p:txBody>
          <a:bodyPr>
            <a:normAutofit/>
          </a:bodyPr>
          <a:lstStyle/>
          <a:p>
            <a:pPr algn="l"/>
            <a:r>
              <a:rPr lang="en-IN" sz="3600" dirty="0">
                <a:latin typeface="Bookman Old Style" panose="02050604050505020204" pitchFamily="18" charset="0"/>
              </a:rPr>
              <a:t>For more </a:t>
            </a:r>
            <a:r>
              <a:rPr lang="en-IN" sz="3600" dirty="0" err="1">
                <a:latin typeface="Bookman Old Style" panose="02050604050505020204" pitchFamily="18" charset="0"/>
              </a:rPr>
              <a:t>visulisation</a:t>
            </a:r>
            <a:r>
              <a:rPr lang="en-IN" sz="3600" dirty="0">
                <a:latin typeface="Bookman Old Style" panose="02050604050505020204" pitchFamily="18" charset="0"/>
              </a:rPr>
              <a:t>/ pivot chart/ assumption see my attached Python file &amp; Excel file.</a:t>
            </a:r>
          </a:p>
        </p:txBody>
      </p:sp>
      <p:sp>
        <p:nvSpPr>
          <p:cNvPr id="3" name="Subtitle 2">
            <a:extLst>
              <a:ext uri="{FF2B5EF4-FFF2-40B4-BE49-F238E27FC236}">
                <a16:creationId xmlns:a16="http://schemas.microsoft.com/office/drawing/2014/main" id="{708CFF69-3CEA-6D34-13B2-0B8EE18C042E}"/>
              </a:ext>
            </a:extLst>
          </p:cNvPr>
          <p:cNvSpPr>
            <a:spLocks noGrp="1"/>
          </p:cNvSpPr>
          <p:nvPr>
            <p:ph type="subTitle" idx="1"/>
          </p:nvPr>
        </p:nvSpPr>
        <p:spPr/>
        <p:txBody>
          <a:bodyPr/>
          <a:lstStyle/>
          <a:p>
            <a:endParaRPr lang="en-IN" dirty="0"/>
          </a:p>
          <a:p>
            <a:endParaRPr lang="en-IN" dirty="0"/>
          </a:p>
        </p:txBody>
      </p:sp>
    </p:spTree>
    <p:extLst>
      <p:ext uri="{BB962C8B-B14F-4D97-AF65-F5344CB8AC3E}">
        <p14:creationId xmlns:p14="http://schemas.microsoft.com/office/powerpoint/2010/main" val="37343275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airplane"/>
      </p:transition>
    </mc:Choice>
    <mc:Fallback>
      <p:transition spd="slow">
        <p:fade/>
      </p:transition>
    </mc:Fallback>
  </mc:AlternateContent>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56</TotalTime>
  <Words>348</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Bookman Old Style</vt:lpstr>
      <vt:lpstr>Calibri Light</vt:lpstr>
      <vt:lpstr>Rockwell</vt:lpstr>
      <vt:lpstr>Wingdings</vt:lpstr>
      <vt:lpstr>Atlas</vt:lpstr>
      <vt:lpstr>Telecom Dataset</vt:lpstr>
      <vt:lpstr>PROJECT :</vt:lpstr>
      <vt:lpstr>INTRODUCTION :</vt:lpstr>
      <vt:lpstr>INBUILT DATA :</vt:lpstr>
      <vt:lpstr>Overview :</vt:lpstr>
      <vt:lpstr>Objectives :</vt:lpstr>
      <vt:lpstr>Outcomes :</vt:lpstr>
      <vt:lpstr>Potential Challenges :</vt:lpstr>
      <vt:lpstr>For more visulisation/ pivot chart/ assumption see my attached Python file &amp; Excel file.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Dataset</dc:title>
  <dc:creator>nidhi desai</dc:creator>
  <cp:lastModifiedBy>nidhi desai</cp:lastModifiedBy>
  <cp:revision>1</cp:revision>
  <dcterms:created xsi:type="dcterms:W3CDTF">2024-05-22T08:33:36Z</dcterms:created>
  <dcterms:modified xsi:type="dcterms:W3CDTF">2024-05-22T09:29:51Z</dcterms:modified>
</cp:coreProperties>
</file>