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ESU I/O ML PROJECT"/>
          <p:cNvSpPr txBox="1"/>
          <p:nvPr>
            <p:ph type="ctrTitle"/>
          </p:nvPr>
        </p:nvSpPr>
        <p:spPr>
          <a:prstGeom prst="rect">
            <a:avLst/>
          </a:prstGeom>
        </p:spPr>
        <p:txBody>
          <a:bodyPr/>
          <a:lstStyle/>
          <a:p>
            <a:pPr/>
            <a:r>
              <a:t>PESU I/O ML PROJECT</a:t>
            </a:r>
          </a:p>
        </p:txBody>
      </p:sp>
      <p:sp>
        <p:nvSpPr>
          <p:cNvPr id="120" name="- Nidhi Gupta…"/>
          <p:cNvSpPr txBox="1"/>
          <p:nvPr>
            <p:ph type="subTitle" sz="quarter" idx="1"/>
          </p:nvPr>
        </p:nvSpPr>
        <p:spPr>
          <a:prstGeom prst="rect">
            <a:avLst/>
          </a:prstGeom>
        </p:spPr>
        <p:txBody>
          <a:bodyPr/>
          <a:lstStyle/>
          <a:p>
            <a:pPr defTabSz="537463">
              <a:defRPr sz="3404"/>
            </a:pPr>
            <a:r>
              <a:t>- Nidhi Gupta</a:t>
            </a:r>
          </a:p>
          <a:p>
            <a:pPr defTabSz="537463">
              <a:defRPr sz="3404"/>
            </a:pPr>
            <a:r>
              <a:t>PES2201900392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HOW PESU I/O HELPED ME"/>
          <p:cNvSpPr txBox="1"/>
          <p:nvPr>
            <p:ph type="title"/>
          </p:nvPr>
        </p:nvSpPr>
        <p:spPr>
          <a:prstGeom prst="rect">
            <a:avLst/>
          </a:prstGeom>
        </p:spPr>
        <p:txBody>
          <a:bodyPr/>
          <a:lstStyle/>
          <a:p>
            <a:pPr/>
            <a:r>
              <a:t>HOW PESU I/O HELPED ME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INTRODUCTION"/>
          <p:cNvSpPr txBox="1"/>
          <p:nvPr>
            <p:ph type="title"/>
          </p:nvPr>
        </p:nvSpPr>
        <p:spPr>
          <a:prstGeom prst="rect">
            <a:avLst/>
          </a:prstGeom>
        </p:spPr>
        <p:txBody>
          <a:bodyPr/>
          <a:lstStyle/>
          <a:p>
            <a:pPr/>
            <a:r>
              <a:t>INTRODUCTION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LOGISTIC REGRESSION"/>
          <p:cNvSpPr txBox="1"/>
          <p:nvPr>
            <p:ph type="ctrTitle"/>
          </p:nvPr>
        </p:nvSpPr>
        <p:spPr>
          <a:xfrm>
            <a:off x="1270000" y="2535766"/>
            <a:ext cx="10464800" cy="3302001"/>
          </a:xfrm>
          <a:prstGeom prst="rect">
            <a:avLst/>
          </a:prstGeom>
        </p:spPr>
        <p:txBody>
          <a:bodyPr/>
          <a:lstStyle/>
          <a:p>
            <a:pPr/>
            <a:r>
              <a:t>LOGISTIC REGRESSION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LOGISTIC REGRESSION vs LINEAR REGRESSION"/>
          <p:cNvSpPr txBox="1"/>
          <p:nvPr>
            <p:ph type="title"/>
          </p:nvPr>
        </p:nvSpPr>
        <p:spPr>
          <a:prstGeom prst="rect">
            <a:avLst/>
          </a:prstGeom>
        </p:spPr>
        <p:txBody>
          <a:bodyPr/>
          <a:lstStyle>
            <a:lvl1pPr defTabSz="484886">
              <a:defRPr sz="6640"/>
            </a:lvl1pPr>
          </a:lstStyle>
          <a:p>
            <a:pPr/>
            <a:r>
              <a:t>LOGISTIC REGRESSION vs LINEAR REGRESSION</a:t>
            </a:r>
          </a:p>
        </p:txBody>
      </p:sp>
      <p:sp>
        <p:nvSpPr>
          <p:cNvPr id="127" name="Logistic regression predicts categorical outcomes (binomial/multinomial values of y), whereas linear Regression is good for predicting continuous-valued outcomes (such as the weight of a person in kg, the amount of rainfall in cm)."/>
          <p:cNvSpPr txBox="1"/>
          <p:nvPr>
            <p:ph type="body" idx="1"/>
          </p:nvPr>
        </p:nvSpPr>
        <p:spPr>
          <a:prstGeom prst="rect">
            <a:avLst/>
          </a:prstGeom>
        </p:spPr>
        <p:txBody>
          <a:bodyPr/>
          <a:lstStyle>
            <a:lvl1pPr marL="0" indent="0" defTabSz="355600">
              <a:spcBef>
                <a:spcPts val="0"/>
              </a:spcBef>
              <a:buSzTx/>
              <a:buNone/>
              <a:defRPr sz="3800"/>
            </a:lvl1pPr>
          </a:lstStyle>
          <a:p>
            <a:pPr/>
            <a:r>
              <a:t>Logistic regression predicts categorical outcomes (binomial/multinomial values of y), whereas linear Regression is good for predicting continuous-valued outcomes (such as the weight of a person in kg, the amount of rainfall in cm).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9" name="IMG-4746.jpg" descr="IMG-4746.jpg"/>
          <p:cNvPicPr>
            <a:picLocks noChangeAspect="1"/>
          </p:cNvPicPr>
          <p:nvPr/>
        </p:nvPicPr>
        <p:blipFill>
          <a:blip r:embed="rId2">
            <a:extLst/>
          </a:blip>
          <a:stretch>
            <a:fillRect/>
          </a:stretch>
        </p:blipFill>
        <p:spPr>
          <a:xfrm>
            <a:off x="0" y="1411812"/>
            <a:ext cx="13004800" cy="687917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LOGISTIC REGRESSION ASSUMPTIONS"/>
          <p:cNvSpPr txBox="1"/>
          <p:nvPr>
            <p:ph type="title"/>
          </p:nvPr>
        </p:nvSpPr>
        <p:spPr>
          <a:xfrm>
            <a:off x="952500" y="254000"/>
            <a:ext cx="11099800" cy="1752479"/>
          </a:xfrm>
          <a:prstGeom prst="rect">
            <a:avLst/>
          </a:prstGeom>
        </p:spPr>
        <p:txBody>
          <a:bodyPr/>
          <a:lstStyle>
            <a:lvl1pPr algn="l" defTabSz="429768">
              <a:defRPr b="1" sz="5264">
                <a:latin typeface="Helvetica Neue"/>
                <a:ea typeface="Helvetica Neue"/>
                <a:cs typeface="Helvetica Neue"/>
                <a:sym typeface="Helvetica Neue"/>
              </a:defRPr>
            </a:lvl1pPr>
          </a:lstStyle>
          <a:p>
            <a:pPr/>
            <a:r>
              <a:t>LOGISTIC REGRESSION ASSUMPTIONS</a:t>
            </a:r>
          </a:p>
        </p:txBody>
      </p:sp>
      <p:sp>
        <p:nvSpPr>
          <p:cNvPr id="132" name="Logistic Regression is a linear model.…"/>
          <p:cNvSpPr txBox="1"/>
          <p:nvPr>
            <p:ph type="body" idx="1"/>
          </p:nvPr>
        </p:nvSpPr>
        <p:spPr>
          <a:xfrm>
            <a:off x="952500" y="2103215"/>
            <a:ext cx="11099800" cy="6774085"/>
          </a:xfrm>
          <a:prstGeom prst="rect">
            <a:avLst/>
          </a:prstGeom>
        </p:spPr>
        <p:txBody>
          <a:bodyPr/>
          <a:lstStyle/>
          <a:p>
            <a:pPr marL="0" indent="0" defTabSz="457200">
              <a:lnSpc>
                <a:spcPts val="4100"/>
              </a:lnSpc>
              <a:spcBef>
                <a:spcPts val="1200"/>
              </a:spcBef>
              <a:buSzTx/>
              <a:buNone/>
              <a:defRPr sz="2233"/>
            </a:pPr>
            <a:r>
              <a:t>Logistic Regression is a linear model. </a:t>
            </a:r>
          </a:p>
          <a:p>
            <a:pPr marL="185203" indent="-185203" defTabSz="457200">
              <a:lnSpc>
                <a:spcPts val="4100"/>
              </a:lnSpc>
              <a:spcBef>
                <a:spcPts val="1200"/>
              </a:spcBef>
              <a:defRPr sz="2233"/>
            </a:pPr>
            <a:r>
              <a:t>Binary logistic regression requires the dependent variable to be binary and ordinal logistic regression requires the dependent variable to be ordinal.</a:t>
            </a:r>
          </a:p>
          <a:p>
            <a:pPr marL="185203" indent="-185203" defTabSz="457200">
              <a:lnSpc>
                <a:spcPts val="4100"/>
              </a:lnSpc>
              <a:spcBef>
                <a:spcPts val="1200"/>
              </a:spcBef>
              <a:defRPr sz="2233"/>
            </a:pPr>
            <a:r>
              <a:t>Logistic regression requires the observations to be independent of each other. In other words, the observations should not come from repeated measurements or matched data. </a:t>
            </a:r>
          </a:p>
          <a:p>
            <a:pPr marL="185203" indent="-185203" defTabSz="457200">
              <a:lnSpc>
                <a:spcPts val="4100"/>
              </a:lnSpc>
              <a:spcBef>
                <a:spcPts val="1200"/>
              </a:spcBef>
              <a:defRPr sz="2233"/>
            </a:pPr>
            <a:r>
              <a:t>Logistic regression requires there to be little or no multicollinearity among the independent variables. This means that the independent variables should not be too highly correlated with each other.</a:t>
            </a:r>
          </a:p>
          <a:p>
            <a:pPr marL="185203" indent="-185203" defTabSz="457200">
              <a:lnSpc>
                <a:spcPts val="4100"/>
              </a:lnSpc>
              <a:spcBef>
                <a:spcPts val="1200"/>
              </a:spcBef>
              <a:defRPr sz="2233"/>
            </a:pPr>
            <a:r>
              <a:t>Logistic regression assumes linearity of independent variables and log odds. Although this analysis does not require the dependent and independent variables to be related linearly, it requires that the independent variables are linearly related to the log odds. </a:t>
            </a:r>
          </a:p>
          <a:p>
            <a:pPr marL="0" indent="0" defTabSz="457200">
              <a:lnSpc>
                <a:spcPts val="4100"/>
              </a:lnSpc>
              <a:spcBef>
                <a:spcPts val="1200"/>
              </a:spcBef>
              <a:buSzTx/>
              <a:buNone/>
              <a:defRPr sz="2233"/>
            </a:pPr>
            <a:r>
              <a:t>Note: Logistic Regression can be used for as many independent variables as we want. However we should be aware that we won’t be able to visualize the results in more than 3 dimensions.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IMG-4747.jpg" descr="IMG-4747.jpg"/>
          <p:cNvPicPr>
            <a:picLocks noChangeAspect="1"/>
          </p:cNvPicPr>
          <p:nvPr/>
        </p:nvPicPr>
        <p:blipFill>
          <a:blip r:embed="rId2">
            <a:extLst/>
          </a:blip>
          <a:stretch>
            <a:fillRect/>
          </a:stretch>
        </p:blipFill>
        <p:spPr>
          <a:xfrm>
            <a:off x="0" y="1978861"/>
            <a:ext cx="13004800" cy="579587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PROJECT"/>
          <p:cNvSpPr txBox="1"/>
          <p:nvPr>
            <p:ph type="title"/>
          </p:nvPr>
        </p:nvSpPr>
        <p:spPr>
          <a:prstGeom prst="rect">
            <a:avLst/>
          </a:prstGeom>
        </p:spPr>
        <p:txBody>
          <a:bodyPr/>
          <a:lstStyle/>
          <a:p>
            <a:pPr/>
            <a:r>
              <a:t>PROJECT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ADVANTAGES:…"/>
          <p:cNvSpPr txBox="1"/>
          <p:nvPr>
            <p:ph type="body" idx="1"/>
          </p:nvPr>
        </p:nvSpPr>
        <p:spPr>
          <a:prstGeom prst="rect">
            <a:avLst/>
          </a:prstGeom>
        </p:spPr>
        <p:txBody>
          <a:bodyPr/>
          <a:lstStyle/>
          <a:p>
            <a:pPr marL="0" indent="0" defTabSz="452627">
              <a:spcBef>
                <a:spcPts val="0"/>
              </a:spcBef>
              <a:buSzTx/>
              <a:buNone/>
              <a:defRPr b="1" sz="2574" u="sng"/>
            </a:pPr>
            <a:r>
              <a:t>ADVANTAGES:</a:t>
            </a:r>
          </a:p>
          <a:p>
            <a:pPr marL="330041" indent="-330041" defTabSz="452627">
              <a:spcBef>
                <a:spcPts val="0"/>
              </a:spcBef>
              <a:defRPr sz="2574"/>
            </a:pPr>
            <a:r>
              <a:t>It is a widely used technique because it is very efficient, does not require too many computational resources, it’s highly interpretable, it doesn’t require input features to be scaled, it doesn’t require any tuning, it’s easy to regularize, and it outputs well-calibrated predicted probabilities.</a:t>
            </a:r>
          </a:p>
          <a:p>
            <a:pPr marL="330041" indent="-330041" defTabSz="452627">
              <a:spcBef>
                <a:spcPts val="0"/>
              </a:spcBef>
              <a:defRPr sz="2574"/>
            </a:pPr>
            <a:r>
              <a:t>Because of its simplicity and the fact that it can be implemented relatively easy and quick, Logistic Regression is also a good baseline that you can use to measure the performance of other more complex Algorithms.</a:t>
            </a:r>
          </a:p>
          <a:p>
            <a:pPr marL="0" indent="0" defTabSz="452627">
              <a:spcBef>
                <a:spcPts val="0"/>
              </a:spcBef>
              <a:buSzTx/>
              <a:buNone/>
              <a:defRPr sz="2574"/>
            </a:pPr>
          </a:p>
          <a:p>
            <a:pPr marL="0" indent="0" defTabSz="452627">
              <a:spcBef>
                <a:spcPts val="0"/>
              </a:spcBef>
              <a:buSzTx/>
              <a:buNone/>
              <a:defRPr b="1" sz="2574" u="sng"/>
            </a:pPr>
            <a:r>
              <a:t>DISADVANTAGES: </a:t>
            </a:r>
          </a:p>
          <a:p>
            <a:pPr marL="330041" indent="-330041" defTabSz="452627">
              <a:spcBef>
                <a:spcPts val="0"/>
              </a:spcBef>
              <a:defRPr sz="2574"/>
            </a:pPr>
            <a:r>
              <a:t>Logistic Regression is also not one of the most powerful algorithms out there and can be easily outperformed by more complex ones.</a:t>
            </a:r>
          </a:p>
          <a:p>
            <a:pPr marL="330041" indent="-330041" defTabSz="452627">
              <a:spcBef>
                <a:spcPts val="0"/>
              </a:spcBef>
              <a:defRPr sz="2574"/>
            </a:pPr>
            <a:r>
              <a:t>We can’t solve non-linear problems with logistic regression since it’s decision surface is linear.</a:t>
            </a:r>
          </a:p>
          <a:p>
            <a:pPr marL="330041" indent="-330041" defTabSz="452627">
              <a:spcBef>
                <a:spcPts val="0"/>
              </a:spcBef>
              <a:defRPr sz="2574"/>
            </a:pPr>
            <a:r>
              <a:t>Logistic regression will not perform well with independent variables that are not correlated to the target variable and are very similar or correlated to each other.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