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426" r:id="rId3"/>
    <p:sldId id="422" r:id="rId4"/>
    <p:sldId id="425" r:id="rId5"/>
    <p:sldId id="414" r:id="rId6"/>
    <p:sldId id="427" r:id="rId7"/>
    <p:sldId id="403" r:id="rId8"/>
    <p:sldId id="429" r:id="rId9"/>
    <p:sldId id="435" r:id="rId10"/>
    <p:sldId id="428" r:id="rId11"/>
    <p:sldId id="432" r:id="rId12"/>
    <p:sldId id="433" r:id="rId13"/>
    <p:sldId id="434" r:id="rId14"/>
    <p:sldId id="371" r:id="rId15"/>
    <p:sldId id="430" r:id="rId16"/>
    <p:sldId id="391" r:id="rId17"/>
    <p:sldId id="431" r:id="rId18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pos="2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2864"/>
    <a:srgbClr val="ECFEE7"/>
    <a:srgbClr val="E9F7E1"/>
    <a:srgbClr val="532377"/>
    <a:srgbClr val="D15656"/>
    <a:srgbClr val="5B9BD5"/>
    <a:srgbClr val="FBE5D6"/>
    <a:srgbClr val="D3A44B"/>
    <a:srgbClr val="C5E0B4"/>
    <a:srgbClr val="4CB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5152" autoAdjust="0"/>
  </p:normalViewPr>
  <p:slideViewPr>
    <p:cSldViewPr snapToGrid="0">
      <p:cViewPr varScale="1">
        <p:scale>
          <a:sx n="54" d="100"/>
          <a:sy n="54" d="100"/>
        </p:scale>
        <p:origin x="1216" y="232"/>
      </p:cViewPr>
      <p:guideLst>
        <p:guide orient="horz" pos="4320"/>
        <p:guide pos="7680"/>
        <p:guide pos="2169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74" d="100"/>
          <a:sy n="174" d="100"/>
        </p:scale>
        <p:origin x="2008" y="-20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7899-7C94-2249-8653-71477F592A64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5E30-467A-144E-84C5-6DB8608575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47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51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8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846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49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1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4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8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77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6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avin@rtbrick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-Arbeitsblatt.xlsx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35447" y="8342019"/>
            <a:ext cx="15549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SNMP </a:t>
            </a:r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adaptor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</a:t>
            </a:r>
            <a:r>
              <a:rPr lang="tr-TR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to</a:t>
            </a:r>
            <a:r>
              <a:rPr lang="tr-TR" sz="66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BDS data</a:t>
            </a:r>
          </a:p>
        </p:txBody>
      </p:sp>
      <p:pic>
        <p:nvPicPr>
          <p:cNvPr id="2" name="Picture 1" descr="rtbrick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47" y="5181600"/>
            <a:ext cx="8891016" cy="3331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18855" y="5681348"/>
            <a:ext cx="5191522" cy="216114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2848" y="11306034"/>
            <a:ext cx="5961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Stefan Lieberth</a:t>
            </a:r>
            <a:endParaRPr lang="tr-TR" sz="44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en-US" sz="33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  <a:hlinkClick r:id="rId4"/>
              </a:rPr>
              <a:t>stefan@rtbrick.com</a:t>
            </a:r>
            <a:endParaRPr lang="en-US" sz="330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tr-TR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+</a:t>
            </a:r>
            <a:r>
              <a:rPr lang="en-US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49 160 90919244</a:t>
            </a: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77" y="3448964"/>
            <a:ext cx="10655733" cy="3794047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434343"/>
                </a:solidFill>
                <a:latin typeface="Helvetica"/>
                <a:cs typeface="Helvetica"/>
              </a:rPr>
              <a:t>bdsSnmpAdaptor</a:t>
            </a:r>
            <a:endParaRPr lang="en-US" sz="4800" dirty="0">
              <a:solidFill>
                <a:srgbClr val="434343"/>
              </a:solidFill>
              <a:latin typeface="Helvetica"/>
              <a:cs typeface="Helvetica"/>
            </a:endParaRPr>
          </a:p>
          <a:p>
            <a:pPr lvl="1"/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concept for datagram-passthrough to </a:t>
            </a:r>
            <a:r>
              <a:rPr lang="en-US" sz="4000" dirty="0" err="1">
                <a:solidFill>
                  <a:srgbClr val="434343"/>
                </a:solidFill>
                <a:latin typeface="Helvetica"/>
                <a:cs typeface="Helvetica"/>
              </a:rPr>
              <a:t>pysnmp</a:t>
            </a:r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 </a:t>
            </a:r>
            <a:r>
              <a:rPr lang="en-US" sz="4000" dirty="0" err="1">
                <a:solidFill>
                  <a:srgbClr val="434343"/>
                </a:solidFill>
                <a:latin typeface="Helvetica"/>
                <a:cs typeface="Helvetica"/>
              </a:rPr>
              <a:t>snmpEngine</a:t>
            </a:r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 </a:t>
            </a:r>
          </a:p>
          <a:p>
            <a:pPr lvl="1"/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Integrate / Consider MIBs from Jan</a:t>
            </a:r>
          </a:p>
          <a:p>
            <a:pPr lvl="1"/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Add entity-MIB to OID-mapping</a:t>
            </a:r>
          </a:p>
          <a:p>
            <a:pPr marL="914400" lvl="1" indent="0">
              <a:buNone/>
            </a:pPr>
            <a:endParaRPr lang="en-US" sz="4000" dirty="0">
              <a:solidFill>
                <a:srgbClr val="434343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Risks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49D11C-DC81-104F-BABD-3E84ADDDA79C}"/>
              </a:ext>
            </a:extLst>
          </p:cNvPr>
          <p:cNvSpPr txBox="1">
            <a:spLocks/>
          </p:cNvSpPr>
          <p:nvPr/>
        </p:nvSpPr>
        <p:spPr>
          <a:xfrm>
            <a:off x="11562582" y="3448964"/>
            <a:ext cx="10655733" cy="4636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err="1">
                <a:solidFill>
                  <a:srgbClr val="434343"/>
                </a:solidFill>
                <a:latin typeface="Helvetica"/>
                <a:cs typeface="Helvetica"/>
              </a:rPr>
              <a:t>Rtbrick</a:t>
            </a:r>
            <a:r>
              <a:rPr lang="en-US" sz="4800">
                <a:solidFill>
                  <a:srgbClr val="434343"/>
                </a:solidFill>
                <a:latin typeface="Helvetica"/>
                <a:cs typeface="Helvetica"/>
              </a:rPr>
              <a:t> container</a:t>
            </a:r>
          </a:p>
          <a:p>
            <a:pPr lvl="1"/>
            <a:r>
              <a:rPr lang="en-US" sz="4000">
                <a:solidFill>
                  <a:srgbClr val="434343"/>
                </a:solidFill>
                <a:latin typeface="Helvetica"/>
                <a:cs typeface="Helvetica"/>
              </a:rPr>
              <a:t>Ubuntu 18.4 support</a:t>
            </a:r>
          </a:p>
          <a:p>
            <a:pPr lvl="1"/>
            <a:r>
              <a:rPr lang="en-US" sz="4000">
                <a:solidFill>
                  <a:srgbClr val="434343"/>
                </a:solidFill>
                <a:latin typeface="Helvetica"/>
                <a:cs typeface="Helvetica"/>
              </a:rPr>
              <a:t>Passthrough of </a:t>
            </a:r>
            <a:r>
              <a:rPr lang="en-US" sz="400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4000">
                <a:solidFill>
                  <a:srgbClr val="434343"/>
                </a:solidFill>
                <a:latin typeface="Helvetica"/>
                <a:cs typeface="Helvetica"/>
              </a:rPr>
              <a:t> datagrams via VPP NAT table</a:t>
            </a:r>
          </a:p>
          <a:p>
            <a:pPr lvl="1"/>
            <a:r>
              <a:rPr lang="en-US" sz="4000">
                <a:solidFill>
                  <a:srgbClr val="434343"/>
                </a:solidFill>
                <a:latin typeface="Helvetica"/>
                <a:cs typeface="Helvetica"/>
              </a:rPr>
              <a:t>BDS push </a:t>
            </a:r>
            <a:r>
              <a:rPr lang="en-US" sz="4000" err="1">
                <a:solidFill>
                  <a:srgbClr val="434343"/>
                </a:solidFill>
                <a:latin typeface="Helvetica"/>
                <a:cs typeface="Helvetica"/>
              </a:rPr>
              <a:t>modell</a:t>
            </a:r>
            <a:r>
              <a:rPr lang="en-US" sz="4000">
                <a:solidFill>
                  <a:srgbClr val="434343"/>
                </a:solidFill>
                <a:latin typeface="Helvetica"/>
                <a:cs typeface="Helvetica"/>
              </a:rPr>
              <a:t> with configurable triggers (table Object attribute change)</a:t>
            </a:r>
          </a:p>
          <a:p>
            <a:pPr lvl="1"/>
            <a:r>
              <a:rPr lang="en-US" sz="4000">
                <a:solidFill>
                  <a:srgbClr val="434343"/>
                </a:solidFill>
                <a:latin typeface="Helvetica"/>
                <a:cs typeface="Helvetica"/>
              </a:rPr>
              <a:t>Interfaces counters for logical interfaces</a:t>
            </a:r>
          </a:p>
          <a:p>
            <a:pPr lvl="1"/>
            <a:endParaRPr lang="en-US" sz="4000">
              <a:solidFill>
                <a:srgbClr val="434343"/>
              </a:solidFill>
              <a:latin typeface="Helvetica"/>
              <a:cs typeface="Helvetica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2FF743-AAC9-0141-9416-8D9D1174B3CD}"/>
              </a:ext>
            </a:extLst>
          </p:cNvPr>
          <p:cNvSpPr txBox="1">
            <a:spLocks/>
          </p:cNvSpPr>
          <p:nvPr/>
        </p:nvSpPr>
        <p:spPr>
          <a:xfrm>
            <a:off x="804463" y="8085221"/>
            <a:ext cx="10655733" cy="3794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Integration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Get access to spectrum system and study requirements </a:t>
            </a:r>
          </a:p>
          <a:p>
            <a:pPr lvl="1"/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Test integration with </a:t>
            </a:r>
            <a:r>
              <a:rPr lang="en-US" sz="4000" dirty="0" err="1">
                <a:solidFill>
                  <a:srgbClr val="434343"/>
                </a:solidFill>
                <a:latin typeface="Helvetica"/>
                <a:cs typeface="Helvetica"/>
              </a:rPr>
              <a:t>bdsSnmpAdaptor</a:t>
            </a:r>
            <a:r>
              <a:rPr lang="en-US" sz="4000" dirty="0">
                <a:solidFill>
                  <a:srgbClr val="434343"/>
                </a:solidFill>
                <a:latin typeface="Helvetica"/>
                <a:cs typeface="Helvetic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1694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5916 -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MIB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Hierarchy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D063F5-90EE-E049-B9E4-3CB64037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1230"/>
            <a:ext cx="13969866" cy="10620464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89101FA9-4227-1D41-BB7C-8A3864C0E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067492"/>
              </p:ext>
            </p:extLst>
          </p:nvPr>
        </p:nvGraphicFramePr>
        <p:xfrm>
          <a:off x="14338300" y="2156207"/>
          <a:ext cx="9080500" cy="108754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1345">
                  <a:extLst>
                    <a:ext uri="{9D8B030D-6E8A-4147-A177-3AD203B41FA5}">
                      <a16:colId xmlns:a16="http://schemas.microsoft.com/office/drawing/2014/main" val="3669124656"/>
                    </a:ext>
                  </a:extLst>
                </a:gridCol>
                <a:gridCol w="3125381">
                  <a:extLst>
                    <a:ext uri="{9D8B030D-6E8A-4147-A177-3AD203B41FA5}">
                      <a16:colId xmlns:a16="http://schemas.microsoft.com/office/drawing/2014/main" val="4124824407"/>
                    </a:ext>
                  </a:extLst>
                </a:gridCol>
                <a:gridCol w="1414869">
                  <a:extLst>
                    <a:ext uri="{9D8B030D-6E8A-4147-A177-3AD203B41FA5}">
                      <a16:colId xmlns:a16="http://schemas.microsoft.com/office/drawing/2014/main" val="1517909489"/>
                    </a:ext>
                  </a:extLst>
                </a:gridCol>
                <a:gridCol w="1330399">
                  <a:extLst>
                    <a:ext uri="{9D8B030D-6E8A-4147-A177-3AD203B41FA5}">
                      <a16:colId xmlns:a16="http://schemas.microsoft.com/office/drawing/2014/main" val="3951212093"/>
                    </a:ext>
                  </a:extLst>
                </a:gridCol>
                <a:gridCol w="2428506">
                  <a:extLst>
                    <a:ext uri="{9D8B030D-6E8A-4147-A177-3AD203B41FA5}">
                      <a16:colId xmlns:a16="http://schemas.microsoft.com/office/drawing/2014/main" val="3851642688"/>
                    </a:ext>
                  </a:extLst>
                </a:gridCol>
              </a:tblGrid>
              <a:tr h="94091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iso.3.6.1.2.1.47.1.1.1.1.2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6477102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 err="1">
                          <a:effectLst/>
                        </a:rPr>
                        <a:t>index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Description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Contained in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is FRU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Serial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1469119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1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Rtbrick Fullstack Chasses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0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591654XK1848008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2423703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2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Switch Module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2955918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3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CPU Module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0842960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4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Power Supply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2299584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5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Power Supply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617839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6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4224490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293315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8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0143387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9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200675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10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6708693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11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Fan Container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if available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70563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12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Management Ethernet Port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3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290076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13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USB Port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3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066365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14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Console Port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3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587018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15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 Container Port 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0602128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16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 Container Port 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675374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61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 Container Port 47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9702219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62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 Container Port 48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6230396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63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XSFP Container Port 49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3072029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68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XSFP Container Port 54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no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-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245157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69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SFP-10G-DAC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15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7779281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70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SFP-10G-DAC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16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F1712078x02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1006215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71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SFP-10G-DAC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17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F1712078x03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9292727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72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SFP-10G-DAC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18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F1712078x04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0882839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73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19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428011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76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22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8144843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77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QSFP-4SFP10G-DAC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23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F1712078x09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4008220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78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QSFP-4SFP10G-DAC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24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F1712078x10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6291470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79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QSFP-4SFP10G-DAC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25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F1712078x11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1148129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80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QSFP-4SFP10G-DAC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26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F1712078x12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155097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81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>
                          <a:effectLst/>
                        </a:rPr>
                        <a:t>27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 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533015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>
                          <a:effectLst/>
                        </a:rPr>
                        <a:t>117</a:t>
                      </a:r>
                      <a:endParaRPr lang="de-DE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 Q28-PC03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</a:rPr>
                        <a:t>63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F1712078x49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728771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118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 Q28-PC04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</a:rPr>
                        <a:t>64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F1712078x50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4568272"/>
                  </a:ext>
                </a:extLst>
              </a:tr>
              <a:tr h="258005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1" u="none" strike="noStrike" dirty="0">
                          <a:effectLst/>
                        </a:rPr>
                        <a:t>119</a:t>
                      </a:r>
                      <a:endParaRPr lang="de-DE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u="none" strike="noStrike" dirty="0">
                          <a:effectLst/>
                        </a:rPr>
                        <a:t>65</a:t>
                      </a:r>
                      <a:endParaRPr lang="de-DE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>
                          <a:effectLst/>
                        </a:rPr>
                        <a:t>yes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u="none" strike="noStrike" dirty="0">
                          <a:effectLst/>
                        </a:rPr>
                        <a:t> 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3678679"/>
                  </a:ext>
                </a:extLst>
              </a:tr>
            </a:tbl>
          </a:graphicData>
        </a:graphic>
      </p:graphicFrame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4763268-363D-9141-B749-7DFCD197C5AB}"/>
              </a:ext>
            </a:extLst>
          </p:cNvPr>
          <p:cNvCxnSpPr/>
          <p:nvPr/>
        </p:nvCxnSpPr>
        <p:spPr>
          <a:xfrm flipH="1" flipV="1">
            <a:off x="14991347" y="3561347"/>
            <a:ext cx="3753853" cy="2646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051D32D-D3E5-FA44-8C60-B475A508C62E}"/>
              </a:ext>
            </a:extLst>
          </p:cNvPr>
          <p:cNvCxnSpPr>
            <a:cxnSpLocks/>
          </p:cNvCxnSpPr>
          <p:nvPr/>
        </p:nvCxnSpPr>
        <p:spPr>
          <a:xfrm flipH="1" flipV="1">
            <a:off x="14991346" y="3826042"/>
            <a:ext cx="3887204" cy="3767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E76FA6F-BB24-C141-8423-86F740954F92}"/>
              </a:ext>
            </a:extLst>
          </p:cNvPr>
          <p:cNvCxnSpPr>
            <a:cxnSpLocks/>
          </p:cNvCxnSpPr>
          <p:nvPr/>
        </p:nvCxnSpPr>
        <p:spPr>
          <a:xfrm flipH="1" flipV="1">
            <a:off x="14991345" y="7498080"/>
            <a:ext cx="3753855" cy="17657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4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7" y="1065306"/>
            <a:ext cx="131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5916 -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chassis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hardware/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AD063F5-90EE-E049-B9E4-3CB64037F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1230"/>
            <a:ext cx="13969866" cy="10620464"/>
          </a:xfrm>
          <a:prstGeom prst="rect">
            <a:avLst/>
          </a:prstGeom>
        </p:spPr>
      </p:pic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49E25F51-06D2-8F4F-95F1-20FC97566A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16365"/>
              </p:ext>
            </p:extLst>
          </p:nvPr>
        </p:nvGraphicFramePr>
        <p:xfrm>
          <a:off x="13615988" y="2427288"/>
          <a:ext cx="8801100" cy="876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rbeitsblatt" r:id="rId5" imgW="5930900" imgH="5905500" progId="Excel.Sheet.12">
                  <p:embed/>
                </p:oleObj>
              </mc:Choice>
              <mc:Fallback>
                <p:oleObj name="Arbeitsblatt" r:id="rId5" imgW="5930900" imgH="5905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15988" y="2427288"/>
                        <a:ext cx="8801100" cy="876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534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7" y="1065306"/>
            <a:ext cx="1315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5916 -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show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chassis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hardware/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environment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AB738FD-557D-4F4F-BDE4-9879E4DEB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261" y="4394200"/>
            <a:ext cx="173355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2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Risks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C70FD43A-3EAD-B549-99EF-3122038A9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57058"/>
              </p:ext>
            </p:extLst>
          </p:nvPr>
        </p:nvGraphicFramePr>
        <p:xfrm>
          <a:off x="911726" y="2618428"/>
          <a:ext cx="2108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3516">
                  <a:extLst>
                    <a:ext uri="{9D8B030D-6E8A-4147-A177-3AD203B41FA5}">
                      <a16:colId xmlns:a16="http://schemas.microsoft.com/office/drawing/2014/main" val="1691034310"/>
                    </a:ext>
                  </a:extLst>
                </a:gridCol>
                <a:gridCol w="648976">
                  <a:extLst>
                    <a:ext uri="{9D8B030D-6E8A-4147-A177-3AD203B41FA5}">
                      <a16:colId xmlns:a16="http://schemas.microsoft.com/office/drawing/2014/main" val="2894847333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837047322"/>
                    </a:ext>
                  </a:extLst>
                </a:gridCol>
                <a:gridCol w="3181441">
                  <a:extLst>
                    <a:ext uri="{9D8B030D-6E8A-4147-A177-3AD203B41FA5}">
                      <a16:colId xmlns:a16="http://schemas.microsoft.com/office/drawing/2014/main" val="3785398683"/>
                    </a:ext>
                  </a:extLst>
                </a:gridCol>
                <a:gridCol w="7146758">
                  <a:extLst>
                    <a:ext uri="{9D8B030D-6E8A-4147-A177-3AD203B41FA5}">
                      <a16:colId xmlns:a16="http://schemas.microsoft.com/office/drawing/2014/main" val="30014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noProof="0"/>
                        <a:t>Risk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Timeframe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Risk mitigation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9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/>
                        <a:t>UDP Passthrough via VPP NAT is not available in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31.3.2019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Probably showstopper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55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/>
                        <a:t>Availability of Entitiy Mib data. It is required that RtBrick implements table and data-import from ONL 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31.3.2019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Ongoing tracking with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84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Availability of status change attributes for IF-table and IF-Table objects.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strike="sngStrike" noProof="0"/>
                        <a:t>20.3.2019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strike="sngStrike" noProof="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Solved,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3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Logging import via Rest and define logging MIB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15.3.2019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 err="1"/>
                        <a:t>Rtb</a:t>
                      </a:r>
                      <a:r>
                        <a:rPr lang="en-GB" sz="2400" noProof="0" dirty="0"/>
                        <a:t> documentation required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056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Available of Push model for BDS table, </a:t>
                      </a:r>
                      <a:r>
                        <a:rPr lang="en-GB" sz="2400" noProof="0" dirty="0" err="1"/>
                        <a:t>incl</a:t>
                      </a:r>
                      <a:r>
                        <a:rPr lang="en-GB" sz="2400" noProof="0" dirty="0"/>
                        <a:t> push triggers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15.4.2019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Implement Required MIBs for v3 USM support</a:t>
                      </a:r>
                    </a:p>
                    <a:p>
                      <a:r>
                        <a:rPr lang="en-GB" sz="2400" noProof="0" dirty="0"/>
                        <a:t>Implement  SNMP-FRAMEWORK-MIB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20.3.2019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Almost done, just tests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4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 err="1"/>
                        <a:t>hrSystemUptime</a:t>
                      </a:r>
                      <a:r>
                        <a:rPr lang="en-GB" sz="2400" noProof="0" dirty="0"/>
                        <a:t> info </a:t>
                      </a:r>
                      <a:r>
                        <a:rPr lang="en-GB" sz="2400" noProof="0" dirty="0" err="1"/>
                        <a:t>Rtbrick</a:t>
                      </a:r>
                      <a:r>
                        <a:rPr lang="en-GB" sz="2400" noProof="0" dirty="0"/>
                        <a:t>  -&gt; </a:t>
                      </a:r>
                      <a:r>
                        <a:rPr lang="en-GB" sz="2400" noProof="0" dirty="0" err="1"/>
                        <a:t>snmpAdaptor</a:t>
                      </a:r>
                      <a:endParaRPr lang="en-GB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noProof="0" dirty="0"/>
                        <a:t> 31.3.2019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706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Time Sync trap</a:t>
                      </a:r>
                      <a:r>
                        <a:rPr lang="en-GB" sz="2400" noProof="0" dirty="0">
                          <a:sym typeface="Wingdings" pitchFamily="2" charset="2"/>
                        </a:rPr>
                        <a:t>&gt; retrieve – combine two modules to one</a:t>
                      </a:r>
                      <a:endParaRPr lang="en-GB" sz="2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noProof="0" dirty="0"/>
                        <a:t>31.3.2019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3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unforeseen circumstance during Early Field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31.5.2019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57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Risks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514AD643-349E-0945-B8FD-DD6199A7B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44786"/>
              </p:ext>
            </p:extLst>
          </p:nvPr>
        </p:nvGraphicFramePr>
        <p:xfrm>
          <a:off x="1373334" y="3088106"/>
          <a:ext cx="17579473" cy="753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359">
                  <a:extLst>
                    <a:ext uri="{9D8B030D-6E8A-4147-A177-3AD203B41FA5}">
                      <a16:colId xmlns:a16="http://schemas.microsoft.com/office/drawing/2014/main" val="2173743987"/>
                    </a:ext>
                  </a:extLst>
                </a:gridCol>
                <a:gridCol w="1157832">
                  <a:extLst>
                    <a:ext uri="{9D8B030D-6E8A-4147-A177-3AD203B41FA5}">
                      <a16:colId xmlns:a16="http://schemas.microsoft.com/office/drawing/2014/main" val="4139580292"/>
                    </a:ext>
                  </a:extLst>
                </a:gridCol>
                <a:gridCol w="1978642">
                  <a:extLst>
                    <a:ext uri="{9D8B030D-6E8A-4147-A177-3AD203B41FA5}">
                      <a16:colId xmlns:a16="http://schemas.microsoft.com/office/drawing/2014/main" val="2049155846"/>
                    </a:ext>
                  </a:extLst>
                </a:gridCol>
                <a:gridCol w="2136280">
                  <a:extLst>
                    <a:ext uri="{9D8B030D-6E8A-4147-A177-3AD203B41FA5}">
                      <a16:colId xmlns:a16="http://schemas.microsoft.com/office/drawing/2014/main" val="149700540"/>
                    </a:ext>
                  </a:extLst>
                </a:gridCol>
                <a:gridCol w="3391958">
                  <a:extLst>
                    <a:ext uri="{9D8B030D-6E8A-4147-A177-3AD203B41FA5}">
                      <a16:colId xmlns:a16="http://schemas.microsoft.com/office/drawing/2014/main" val="627381293"/>
                    </a:ext>
                  </a:extLst>
                </a:gridCol>
                <a:gridCol w="2761402">
                  <a:extLst>
                    <a:ext uri="{9D8B030D-6E8A-4147-A177-3AD203B41FA5}">
                      <a16:colId xmlns:a16="http://schemas.microsoft.com/office/drawing/2014/main" val="3589665262"/>
                    </a:ext>
                  </a:extLst>
                </a:gridCol>
              </a:tblGrid>
              <a:tr h="879642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Risk Event</a:t>
                      </a:r>
                      <a:endParaRPr lang="de-DE" sz="20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#</a:t>
                      </a:r>
                      <a:endParaRPr lang="de-DE" sz="20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Timeframe</a:t>
                      </a:r>
                      <a:endParaRPr lang="de-DE" sz="20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Probability</a:t>
                      </a:r>
                      <a:endParaRPr lang="de-DE" sz="20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Risk mitigation plan</a:t>
                      </a:r>
                      <a:endParaRPr lang="de-DE" sz="20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rtbrick debendency -&gt; bug id</a:t>
                      </a:r>
                      <a:endParaRPr lang="de-DE" sz="20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5329523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UDP Passthrough via VPP NAT is not available in time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31.03.19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50%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 dirty="0" err="1">
                          <a:effectLst/>
                        </a:rPr>
                        <a:t>Probably</a:t>
                      </a:r>
                      <a:r>
                        <a:rPr lang="de-DE" sz="2000" u="none" strike="noStrike" dirty="0">
                          <a:effectLst/>
                        </a:rPr>
                        <a:t> </a:t>
                      </a:r>
                      <a:r>
                        <a:rPr lang="de-DE" sz="2000" u="none" strike="noStrike" dirty="0" err="1">
                          <a:effectLst/>
                        </a:rPr>
                        <a:t>showstopper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 dirty="0">
                          <a:effectLst/>
                        </a:rPr>
                        <a:t>1025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799585"/>
                  </a:ext>
                </a:extLst>
              </a:tr>
              <a:tr h="1306897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Availability of Entitiy Mib data. It is required that RtBrick implements table and data-import from ONL linux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2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31.03.19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50%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Ongoing tracking with navaneeth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 dirty="0">
                          <a:effectLst/>
                        </a:rPr>
                        <a:t>1053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8797458"/>
                  </a:ext>
                </a:extLst>
              </a:tr>
              <a:tr h="879642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Availability of status change attributes for IF-table and IF-Table objects.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3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sngStrike">
                          <a:effectLst/>
                        </a:rPr>
                        <a:t>20.03.19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sngStrike">
                          <a:effectLst/>
                        </a:rPr>
                        <a:t>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Solved, 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4789961"/>
                  </a:ext>
                </a:extLst>
              </a:tr>
              <a:tr h="45238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Logging import via Rest and define logging MIB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4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 dirty="0">
                          <a:effectLst/>
                        </a:rPr>
                        <a:t>31.03.19</a:t>
                      </a:r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30%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Rtb documentation required 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1326, 1238, 1351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989598"/>
                  </a:ext>
                </a:extLst>
              </a:tr>
              <a:tr h="879642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Available of Push model for BDS table, incl push triggers configuration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5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15.04.19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50%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u="none" strike="noStrike">
                          <a:effectLst/>
                        </a:rPr>
                        <a:t> 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u="none" strike="noStrike">
                          <a:effectLst/>
                        </a:rPr>
                        <a:t>?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610729"/>
                  </a:ext>
                </a:extLst>
              </a:tr>
              <a:tr h="427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Implement Required MIBs for v3 USM support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6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20.03.19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Almost done, just tests needed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3044333"/>
                  </a:ext>
                </a:extLst>
              </a:tr>
              <a:tr h="45238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Implement  SNMP-FRAMEWORK-MIB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362298"/>
                  </a:ext>
                </a:extLst>
              </a:tr>
              <a:tr h="452387"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hrSystemUptime info Rtbrick  -&gt; snmpAdaptor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7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 31.3.2019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20%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u="none" strike="noStrike">
                          <a:effectLst/>
                        </a:rPr>
                        <a:t> 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999272"/>
                  </a:ext>
                </a:extLst>
              </a:tr>
              <a:tr h="879642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Time Sync notifier &lt;-&gt; responder – combine two modules to one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8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31.03.19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20%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u="none" strike="noStrike">
                          <a:effectLst/>
                        </a:rPr>
                        <a:t> 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1474157"/>
                  </a:ext>
                </a:extLst>
              </a:tr>
              <a:tr h="452387"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2000" u="none" strike="noStrike">
                          <a:effectLst/>
                        </a:rPr>
                        <a:t>unforeseen circumstance during Early Field Trial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31.05.19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2000" u="none" strike="noStrike">
                          <a:effectLst/>
                        </a:rPr>
                        <a:t>40%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000" u="none" strike="noStrike">
                          <a:effectLst/>
                        </a:rPr>
                        <a:t> </a:t>
                      </a:r>
                      <a:endParaRPr lang="de-DE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de-D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762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SNMP walk Example.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7536FC3-8F85-9148-8AE2-AFCC71E06DD9}"/>
              </a:ext>
            </a:extLst>
          </p:cNvPr>
          <p:cNvSpPr/>
          <p:nvPr/>
        </p:nvSpPr>
        <p:spPr>
          <a:xfrm>
            <a:off x="553615" y="3160072"/>
            <a:ext cx="233887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stefans-Air:bdsSnmpAdaptor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snmpwalk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-v 2c -c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-m ALL -M /Users/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192.168.202.126 1.3.6 2&gt; 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/null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SNMPv2-SMI::mib-2.1.1.0 = STRING: "sysDesc123"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SNMPv2-SMI::mib-2.1.2.0 = OID: RTBRICK-MIB::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SNMPv2-SMI::mib-2.1.3.0 =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Timeticks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(3055258) 8:29:12.58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SNMPv2-SMI::mib-2.1.4.0 = STRING: "sysContact123@example.com"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SNMPv2-SMI::mib-2.1.5.0 = STRING: "sysName123"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SNMPv2-SMI::mib-2.1.6.0 = STRING: "sysLocation123"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SNMPv2-SMI::mib-2.1.7.0 = INTEGER: 6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IF-MIB::ifInOctets.4096 = Counter32: 0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IF-MIB::ifInOctets.8192 = Counter32: 0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IF-MIB::ifInOctets.12288 = Counter32: 0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IF-MIB::ifInOctets.16384 = Counter32: 0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8916DA-9FC6-AA4E-A441-84C10E1C8A08}"/>
              </a:ext>
            </a:extLst>
          </p:cNvPr>
          <p:cNvSpPr/>
          <p:nvPr/>
        </p:nvSpPr>
        <p:spPr>
          <a:xfrm>
            <a:off x="553615" y="7573292"/>
            <a:ext cx="233887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stefans-Air:runbookGenerator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snmpwalk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-v 3 -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"" -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testUser2 -a SHA -A "authKey123" -l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authNoPriv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192.168.202.126 1.3.6 2&gt; 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/null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SNMPv2-MIB::sysDescr.0 = STRING: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bdsSnmpAdaptor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v0.5.2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SNMPv2-MIB::sysObjectID.0 = OID: SNMPv2-SMI::enterprises.50058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DISMAN-EVENT-MIB::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sysUpTimeInstance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Timeticks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(7329) 0:01:13.29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SNMPv2-MIB::sysContact.0 = STRING: sysContact123@example.com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SNMPv2-MIB::sysName.0 = STRING: sysName123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SNMPv2-MIB::sysLocation.0 = STRING: sysLocation123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SNMPv2-MIB::sysServices.0 = INTEGER: 6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SNMPv2-SMI::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zeroDotZero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more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variables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MIB View (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end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of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MIB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99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FB14270-5F76-1C41-8C2D-8466198905D3}"/>
              </a:ext>
            </a:extLst>
          </p:cNvPr>
          <p:cNvSpPr/>
          <p:nvPr/>
        </p:nvSpPr>
        <p:spPr>
          <a:xfrm>
            <a:off x="4596063" y="6616924"/>
            <a:ext cx="14943217" cy="5559033"/>
          </a:xfrm>
          <a:prstGeom prst="roundRect">
            <a:avLst>
              <a:gd name="adj" fmla="val 1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L2-POD2 </a:t>
            </a:r>
            <a:r>
              <a:rPr lang="en-US" sz="2800" dirty="0">
                <a:solidFill>
                  <a:schemeClr val="tx1"/>
                </a:solidFill>
              </a:rPr>
              <a:t>- 5916 – ONL 192.168.202.126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C4587EE0-DD78-AB4F-968D-7EE40CD50968}"/>
              </a:ext>
            </a:extLst>
          </p:cNvPr>
          <p:cNvSpPr/>
          <p:nvPr/>
        </p:nvSpPr>
        <p:spPr>
          <a:xfrm>
            <a:off x="5208340" y="8130201"/>
            <a:ext cx="8607066" cy="2674157"/>
          </a:xfrm>
          <a:prstGeom prst="roundRect">
            <a:avLst>
              <a:gd name="adj" fmla="val 209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Snmp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lxc</a:t>
            </a:r>
            <a:r>
              <a:rPr lang="en-US" sz="2800" dirty="0">
                <a:solidFill>
                  <a:schemeClr val="tx1"/>
                </a:solidFill>
              </a:rPr>
              <a:t> container. 10.0.3.20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75CD6BE6-C018-AD40-BCBB-6D4D42433A32}"/>
              </a:ext>
            </a:extLst>
          </p:cNvPr>
          <p:cNvSpPr/>
          <p:nvPr/>
        </p:nvSpPr>
        <p:spPr>
          <a:xfrm>
            <a:off x="15349379" y="8130201"/>
            <a:ext cx="3522733" cy="2859907"/>
          </a:xfrm>
          <a:prstGeom prst="roundRect">
            <a:avLst>
              <a:gd name="adj" fmla="val 4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RtBrick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lxc</a:t>
            </a:r>
            <a:r>
              <a:rPr lang="en-US" sz="2800" dirty="0">
                <a:solidFill>
                  <a:schemeClr val="tx1"/>
                </a:solidFill>
              </a:rPr>
              <a:t> 10.0.3.10</a:t>
            </a:r>
          </a:p>
        </p:txBody>
      </p:sp>
      <p:sp>
        <p:nvSpPr>
          <p:cNvPr id="9" name="Rounded Rectangle 13">
            <a:extLst>
              <a:ext uri="{FF2B5EF4-FFF2-40B4-BE49-F238E27FC236}">
                <a16:creationId xmlns:a16="http://schemas.microsoft.com/office/drawing/2014/main" id="{7AD8A284-7B16-754E-B9CA-FECE90E4F03B}"/>
              </a:ext>
            </a:extLst>
          </p:cNvPr>
          <p:cNvSpPr/>
          <p:nvPr/>
        </p:nvSpPr>
        <p:spPr>
          <a:xfrm>
            <a:off x="5417364" y="8667059"/>
            <a:ext cx="7984794" cy="151831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responder.py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DE878338-8240-7E46-9BAD-4CB8ADB03A89}"/>
              </a:ext>
            </a:extLst>
          </p:cNvPr>
          <p:cNvSpPr/>
          <p:nvPr/>
        </p:nvSpPr>
        <p:spPr>
          <a:xfrm>
            <a:off x="13093341" y="8667060"/>
            <a:ext cx="2549313" cy="982266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de-DE" sz="2000" dirty="0">
                <a:solidFill>
                  <a:schemeClr val="tx1"/>
                </a:solidFill>
              </a:rPr>
              <a:t>Request POST</a:t>
            </a:r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91A07C95-7118-744F-8B71-9F90B0BBDD32}"/>
              </a:ext>
            </a:extLst>
          </p:cNvPr>
          <p:cNvSpPr/>
          <p:nvPr/>
        </p:nvSpPr>
        <p:spPr>
          <a:xfrm>
            <a:off x="8576176" y="2334423"/>
            <a:ext cx="10963104" cy="1154735"/>
          </a:xfrm>
          <a:prstGeom prst="roundRect">
            <a:avLst>
              <a:gd name="adj" fmla="val 1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testExecutor</a:t>
            </a:r>
            <a:r>
              <a:rPr lang="en-US" sz="2800" dirty="0">
                <a:solidFill>
                  <a:schemeClr val="tx1"/>
                </a:solidFill>
              </a:rPr>
              <a:t> (on Mac OS)</a:t>
            </a: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E1A01481-D44F-7C4E-BA6A-73402CE53270}"/>
              </a:ext>
            </a:extLst>
          </p:cNvPr>
          <p:cNvSpPr/>
          <p:nvPr/>
        </p:nvSpPr>
        <p:spPr>
          <a:xfrm>
            <a:off x="5208341" y="7251897"/>
            <a:ext cx="13663770" cy="601580"/>
          </a:xfrm>
          <a:prstGeom prst="roundRect">
            <a:avLst>
              <a:gd name="adj" fmla="val 1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iptables NAT forwarding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0B87803-4098-E64A-90FA-E90617430912}"/>
              </a:ext>
            </a:extLst>
          </p:cNvPr>
          <p:cNvCxnSpPr>
            <a:cxnSpLocks/>
          </p:cNvCxnSpPr>
          <p:nvPr/>
        </p:nvCxnSpPr>
        <p:spPr>
          <a:xfrm>
            <a:off x="9510405" y="3894635"/>
            <a:ext cx="0" cy="3589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3659705-CDC7-814B-85FE-07319E6A64ED}"/>
              </a:ext>
            </a:extLst>
          </p:cNvPr>
          <p:cNvCxnSpPr>
            <a:cxnSpLocks/>
          </p:cNvCxnSpPr>
          <p:nvPr/>
        </p:nvCxnSpPr>
        <p:spPr>
          <a:xfrm>
            <a:off x="9486342" y="7573588"/>
            <a:ext cx="0" cy="73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3AA8FDF-9560-A941-A02E-4E9D91F7D7B2}"/>
              </a:ext>
            </a:extLst>
          </p:cNvPr>
          <p:cNvCxnSpPr>
            <a:cxnSpLocks/>
          </p:cNvCxnSpPr>
          <p:nvPr/>
        </p:nvCxnSpPr>
        <p:spPr>
          <a:xfrm>
            <a:off x="8677585" y="7535205"/>
            <a:ext cx="0" cy="73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4962571-B66D-1E45-A6C7-232CD8C4917E}"/>
              </a:ext>
            </a:extLst>
          </p:cNvPr>
          <p:cNvCxnSpPr>
            <a:cxnSpLocks/>
          </p:cNvCxnSpPr>
          <p:nvPr/>
        </p:nvCxnSpPr>
        <p:spPr>
          <a:xfrm>
            <a:off x="17508772" y="7573588"/>
            <a:ext cx="9207" cy="573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feil nach links 55">
            <a:extLst>
              <a:ext uri="{FF2B5EF4-FFF2-40B4-BE49-F238E27FC236}">
                <a16:creationId xmlns:a16="http://schemas.microsoft.com/office/drawing/2014/main" id="{B6BA2761-5979-5242-B1F2-9AF3EE03A990}"/>
              </a:ext>
            </a:extLst>
          </p:cNvPr>
          <p:cNvSpPr/>
          <p:nvPr/>
        </p:nvSpPr>
        <p:spPr>
          <a:xfrm>
            <a:off x="13093340" y="9568319"/>
            <a:ext cx="2256039" cy="43738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responses</a:t>
            </a:r>
            <a:endParaRPr lang="de-DE" sz="20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D94282-3E34-4D46-9B1C-30DC52D64AD6}"/>
              </a:ext>
            </a:extLst>
          </p:cNvPr>
          <p:cNvCxnSpPr>
            <a:cxnSpLocks/>
          </p:cNvCxnSpPr>
          <p:nvPr/>
        </p:nvCxnSpPr>
        <p:spPr>
          <a:xfrm>
            <a:off x="8701648" y="3922295"/>
            <a:ext cx="0" cy="3561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7FB6013-964F-F345-AF7F-F4578147E3A0}"/>
              </a:ext>
            </a:extLst>
          </p:cNvPr>
          <p:cNvCxnSpPr>
            <a:cxnSpLocks/>
          </p:cNvCxnSpPr>
          <p:nvPr/>
        </p:nvCxnSpPr>
        <p:spPr>
          <a:xfrm>
            <a:off x="17542042" y="3922295"/>
            <a:ext cx="0" cy="3561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A87E93E-9663-844F-8A30-09323B4A1EB4}"/>
              </a:ext>
            </a:extLst>
          </p:cNvPr>
          <p:cNvSpPr txBox="1"/>
          <p:nvPr/>
        </p:nvSpPr>
        <p:spPr>
          <a:xfrm>
            <a:off x="7773113" y="4901837"/>
            <a:ext cx="13195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SNMP v2c</a:t>
            </a:r>
          </a:p>
          <a:p>
            <a:pPr algn="ctr"/>
            <a:r>
              <a:rPr lang="de-DE" sz="2000" dirty="0"/>
              <a:t>SNMP v3</a:t>
            </a:r>
          </a:p>
        </p:txBody>
      </p:sp>
      <p:sp>
        <p:nvSpPr>
          <p:cNvPr id="58" name="Rounded Rectangle 7">
            <a:extLst>
              <a:ext uri="{FF2B5EF4-FFF2-40B4-BE49-F238E27FC236}">
                <a16:creationId xmlns:a16="http://schemas.microsoft.com/office/drawing/2014/main" id="{3D4B4121-E46E-F941-A47D-586F400D654D}"/>
              </a:ext>
            </a:extLst>
          </p:cNvPr>
          <p:cNvSpPr/>
          <p:nvPr/>
        </p:nvSpPr>
        <p:spPr>
          <a:xfrm>
            <a:off x="5208340" y="10990108"/>
            <a:ext cx="13663771" cy="1109095"/>
          </a:xfrm>
          <a:prstGeom prst="roundRect">
            <a:avLst>
              <a:gd name="adj" fmla="val 40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err="1">
                <a:solidFill>
                  <a:schemeClr val="tx1"/>
                </a:solidFill>
              </a:rPr>
              <a:t>RtBrick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fwdd-hald</a:t>
            </a:r>
            <a:r>
              <a:rPr lang="en-US" sz="2800" dirty="0">
                <a:solidFill>
                  <a:schemeClr val="tx1"/>
                </a:solidFill>
              </a:rPr>
              <a:t> process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48 + 6 physical ports</a:t>
            </a:r>
          </a:p>
        </p:txBody>
      </p:sp>
      <p:sp>
        <p:nvSpPr>
          <p:cNvPr id="75" name="Magnetplattenspeicher 74">
            <a:extLst>
              <a:ext uri="{FF2B5EF4-FFF2-40B4-BE49-F238E27FC236}">
                <a16:creationId xmlns:a16="http://schemas.microsoft.com/office/drawing/2014/main" id="{CCCEB6CF-F29C-1D48-BFB8-0EE24E926077}"/>
              </a:ext>
            </a:extLst>
          </p:cNvPr>
          <p:cNvSpPr/>
          <p:nvPr/>
        </p:nvSpPr>
        <p:spPr>
          <a:xfrm>
            <a:off x="16002838" y="8877627"/>
            <a:ext cx="1970640" cy="982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BDS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58B8202-D876-B345-92C6-C70C463F4C48}"/>
              </a:ext>
            </a:extLst>
          </p:cNvPr>
          <p:cNvSpPr/>
          <p:nvPr/>
        </p:nvSpPr>
        <p:spPr>
          <a:xfrm>
            <a:off x="5898292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32678066-F8E3-0B4E-8D19-20C93D5B59BE}"/>
              </a:ext>
            </a:extLst>
          </p:cNvPr>
          <p:cNvSpPr/>
          <p:nvPr/>
        </p:nvSpPr>
        <p:spPr>
          <a:xfrm>
            <a:off x="6285308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2A70DBD-370A-7240-BD9D-E72F3CBF104D}"/>
              </a:ext>
            </a:extLst>
          </p:cNvPr>
          <p:cNvSpPr/>
          <p:nvPr/>
        </p:nvSpPr>
        <p:spPr>
          <a:xfrm>
            <a:off x="6672324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D459B9D-7C09-124B-9401-0F12B13A1E2E}"/>
              </a:ext>
            </a:extLst>
          </p:cNvPr>
          <p:cNvSpPr/>
          <p:nvPr/>
        </p:nvSpPr>
        <p:spPr>
          <a:xfrm>
            <a:off x="7059340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05B3A6D-2B42-AD43-8DAD-2B564CF15A70}"/>
              </a:ext>
            </a:extLst>
          </p:cNvPr>
          <p:cNvSpPr/>
          <p:nvPr/>
        </p:nvSpPr>
        <p:spPr>
          <a:xfrm>
            <a:off x="7446356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29182E7-F3BD-4A41-8352-9AF5088BB158}"/>
              </a:ext>
            </a:extLst>
          </p:cNvPr>
          <p:cNvSpPr/>
          <p:nvPr/>
        </p:nvSpPr>
        <p:spPr>
          <a:xfrm>
            <a:off x="7833372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21343D2-EEF4-9541-888B-DBDE36E94C48}"/>
              </a:ext>
            </a:extLst>
          </p:cNvPr>
          <p:cNvSpPr/>
          <p:nvPr/>
        </p:nvSpPr>
        <p:spPr>
          <a:xfrm>
            <a:off x="8220388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0E128D6-0212-F549-9C94-310B8B56F0A0}"/>
              </a:ext>
            </a:extLst>
          </p:cNvPr>
          <p:cNvSpPr/>
          <p:nvPr/>
        </p:nvSpPr>
        <p:spPr>
          <a:xfrm>
            <a:off x="8607404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1413B631-B388-DD41-90E8-D093C8818FA6}"/>
              </a:ext>
            </a:extLst>
          </p:cNvPr>
          <p:cNvSpPr/>
          <p:nvPr/>
        </p:nvSpPr>
        <p:spPr>
          <a:xfrm>
            <a:off x="8994420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A65221A-1513-C340-B5E4-EAF4EB44FAE4}"/>
              </a:ext>
            </a:extLst>
          </p:cNvPr>
          <p:cNvSpPr/>
          <p:nvPr/>
        </p:nvSpPr>
        <p:spPr>
          <a:xfrm>
            <a:off x="9381436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334ACA0-BC16-8847-84C1-2738A52ABC49}"/>
              </a:ext>
            </a:extLst>
          </p:cNvPr>
          <p:cNvSpPr/>
          <p:nvPr/>
        </p:nvSpPr>
        <p:spPr>
          <a:xfrm>
            <a:off x="9768452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BE9B4B2-A66E-AC44-8BB1-16CBADD2D4B4}"/>
              </a:ext>
            </a:extLst>
          </p:cNvPr>
          <p:cNvSpPr/>
          <p:nvPr/>
        </p:nvSpPr>
        <p:spPr>
          <a:xfrm>
            <a:off x="10155468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2CB052E-3BD8-CB47-8664-66251FB2C621}"/>
              </a:ext>
            </a:extLst>
          </p:cNvPr>
          <p:cNvSpPr/>
          <p:nvPr/>
        </p:nvSpPr>
        <p:spPr>
          <a:xfrm>
            <a:off x="10542484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B44DD45-B6EC-224C-AB45-FC1B2036A480}"/>
              </a:ext>
            </a:extLst>
          </p:cNvPr>
          <p:cNvSpPr/>
          <p:nvPr/>
        </p:nvSpPr>
        <p:spPr>
          <a:xfrm>
            <a:off x="10929500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95DBD02-EBC9-4D46-BF31-5A46532DC3E7}"/>
              </a:ext>
            </a:extLst>
          </p:cNvPr>
          <p:cNvSpPr/>
          <p:nvPr/>
        </p:nvSpPr>
        <p:spPr>
          <a:xfrm>
            <a:off x="11316516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D60B23DB-E4CB-8A42-95B9-5CF4AF25EC05}"/>
              </a:ext>
            </a:extLst>
          </p:cNvPr>
          <p:cNvSpPr/>
          <p:nvPr/>
        </p:nvSpPr>
        <p:spPr>
          <a:xfrm>
            <a:off x="11703532" y="11925739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08554FEF-60C5-0942-BF99-115E9B557FA2}"/>
              </a:ext>
            </a:extLst>
          </p:cNvPr>
          <p:cNvSpPr/>
          <p:nvPr/>
        </p:nvSpPr>
        <p:spPr>
          <a:xfrm>
            <a:off x="12090548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8F19EA04-B45F-D745-BB61-A6BF8A54F032}"/>
              </a:ext>
            </a:extLst>
          </p:cNvPr>
          <p:cNvSpPr/>
          <p:nvPr/>
        </p:nvSpPr>
        <p:spPr>
          <a:xfrm>
            <a:off x="12477564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C1491BA8-69F0-224D-BB9D-CAF870417CA6}"/>
              </a:ext>
            </a:extLst>
          </p:cNvPr>
          <p:cNvSpPr/>
          <p:nvPr/>
        </p:nvSpPr>
        <p:spPr>
          <a:xfrm>
            <a:off x="12864580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371DB510-8E43-D048-9DBB-6C3447796A25}"/>
              </a:ext>
            </a:extLst>
          </p:cNvPr>
          <p:cNvSpPr/>
          <p:nvPr/>
        </p:nvSpPr>
        <p:spPr>
          <a:xfrm>
            <a:off x="13251596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FD05B4E2-7D21-D941-817B-E99A2956EF88}"/>
              </a:ext>
            </a:extLst>
          </p:cNvPr>
          <p:cNvSpPr/>
          <p:nvPr/>
        </p:nvSpPr>
        <p:spPr>
          <a:xfrm>
            <a:off x="13638612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2ABC3CF3-029F-9C4F-8D0A-FB250E7980B8}"/>
              </a:ext>
            </a:extLst>
          </p:cNvPr>
          <p:cNvSpPr/>
          <p:nvPr/>
        </p:nvSpPr>
        <p:spPr>
          <a:xfrm>
            <a:off x="14025628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E276E6F-110F-5643-9E67-B9F43828FE02}"/>
              </a:ext>
            </a:extLst>
          </p:cNvPr>
          <p:cNvSpPr/>
          <p:nvPr/>
        </p:nvSpPr>
        <p:spPr>
          <a:xfrm>
            <a:off x="14412644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30DB4A1A-43D0-CA4E-A4B2-3239AF0419E4}"/>
              </a:ext>
            </a:extLst>
          </p:cNvPr>
          <p:cNvSpPr/>
          <p:nvPr/>
        </p:nvSpPr>
        <p:spPr>
          <a:xfrm>
            <a:off x="14799660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2C91367F-38E2-EC4E-B63F-620850C1F32D}"/>
              </a:ext>
            </a:extLst>
          </p:cNvPr>
          <p:cNvSpPr/>
          <p:nvPr/>
        </p:nvSpPr>
        <p:spPr>
          <a:xfrm>
            <a:off x="15186676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2A712A4C-DFE7-4F42-8E19-A9F72CC8DD92}"/>
              </a:ext>
            </a:extLst>
          </p:cNvPr>
          <p:cNvSpPr/>
          <p:nvPr/>
        </p:nvSpPr>
        <p:spPr>
          <a:xfrm>
            <a:off x="15573692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F476B420-6100-6644-8971-356B7B91E678}"/>
              </a:ext>
            </a:extLst>
          </p:cNvPr>
          <p:cNvSpPr/>
          <p:nvPr/>
        </p:nvSpPr>
        <p:spPr>
          <a:xfrm>
            <a:off x="15960708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BE3991E3-6A29-3849-98A4-F2EFD1199CDC}"/>
              </a:ext>
            </a:extLst>
          </p:cNvPr>
          <p:cNvSpPr/>
          <p:nvPr/>
        </p:nvSpPr>
        <p:spPr>
          <a:xfrm>
            <a:off x="16347724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8E0EE1D-84B2-1249-9921-86E7BE52FF17}"/>
              </a:ext>
            </a:extLst>
          </p:cNvPr>
          <p:cNvSpPr/>
          <p:nvPr/>
        </p:nvSpPr>
        <p:spPr>
          <a:xfrm>
            <a:off x="16734740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DA00121-9E3A-6240-843F-A479A883E1FC}"/>
              </a:ext>
            </a:extLst>
          </p:cNvPr>
          <p:cNvSpPr/>
          <p:nvPr/>
        </p:nvSpPr>
        <p:spPr>
          <a:xfrm>
            <a:off x="17121756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0AC2B36-D067-714E-A54F-3F69E999F238}"/>
              </a:ext>
            </a:extLst>
          </p:cNvPr>
          <p:cNvSpPr/>
          <p:nvPr/>
        </p:nvSpPr>
        <p:spPr>
          <a:xfrm>
            <a:off x="17508772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7E5B2A30-978E-884C-B23D-C83C130C57E6}"/>
              </a:ext>
            </a:extLst>
          </p:cNvPr>
          <p:cNvSpPr/>
          <p:nvPr/>
        </p:nvSpPr>
        <p:spPr>
          <a:xfrm>
            <a:off x="17895788" y="11928934"/>
            <a:ext cx="261544" cy="542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ounded Rectangle 3">
            <a:extLst>
              <a:ext uri="{FF2B5EF4-FFF2-40B4-BE49-F238E27FC236}">
                <a16:creationId xmlns:a16="http://schemas.microsoft.com/office/drawing/2014/main" id="{6A4AD403-C6E5-2B47-9FF8-EFD85E99B58D}"/>
              </a:ext>
            </a:extLst>
          </p:cNvPr>
          <p:cNvSpPr/>
          <p:nvPr/>
        </p:nvSpPr>
        <p:spPr>
          <a:xfrm>
            <a:off x="4596063" y="2318443"/>
            <a:ext cx="3718569" cy="1154735"/>
          </a:xfrm>
          <a:prstGeom prst="roundRect">
            <a:avLst>
              <a:gd name="adj" fmla="val 1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Spectrum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SNMP Server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87B0D67F-3C4E-6F4A-AF9E-889124B3428C}"/>
              </a:ext>
            </a:extLst>
          </p:cNvPr>
          <p:cNvCxnSpPr>
            <a:cxnSpLocks/>
          </p:cNvCxnSpPr>
          <p:nvPr/>
        </p:nvCxnSpPr>
        <p:spPr>
          <a:xfrm>
            <a:off x="7104264" y="7507545"/>
            <a:ext cx="0" cy="73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5168C4B7-68C4-1743-A112-F7BF7062B53D}"/>
              </a:ext>
            </a:extLst>
          </p:cNvPr>
          <p:cNvCxnSpPr>
            <a:cxnSpLocks/>
          </p:cNvCxnSpPr>
          <p:nvPr/>
        </p:nvCxnSpPr>
        <p:spPr>
          <a:xfrm>
            <a:off x="7128327" y="3894635"/>
            <a:ext cx="0" cy="35613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6E25C57F-17C7-1048-BC40-769D2165D57E}"/>
              </a:ext>
            </a:extLst>
          </p:cNvPr>
          <p:cNvSpPr txBox="1"/>
          <p:nvPr/>
        </p:nvSpPr>
        <p:spPr>
          <a:xfrm>
            <a:off x="17089303" y="4946444"/>
            <a:ext cx="775258" cy="400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SSH  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440EFD7-6697-B44A-94A9-139D2C678700}"/>
              </a:ext>
            </a:extLst>
          </p:cNvPr>
          <p:cNvSpPr txBox="1"/>
          <p:nvPr/>
        </p:nvSpPr>
        <p:spPr>
          <a:xfrm>
            <a:off x="9200564" y="4991867"/>
            <a:ext cx="662132" cy="4001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SSH  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7811C7BB-3FC5-374D-8626-7F706B44221C}"/>
              </a:ext>
            </a:extLst>
          </p:cNvPr>
          <p:cNvSpPr txBox="1"/>
          <p:nvPr/>
        </p:nvSpPr>
        <p:spPr>
          <a:xfrm>
            <a:off x="6268601" y="4907218"/>
            <a:ext cx="131952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SNMP v2c</a:t>
            </a:r>
          </a:p>
          <a:p>
            <a:pPr algn="ctr"/>
            <a:r>
              <a:rPr lang="de-DE" sz="2000" dirty="0"/>
              <a:t>SNMP v3</a:t>
            </a:r>
          </a:p>
        </p:txBody>
      </p:sp>
    </p:spTree>
    <p:extLst>
      <p:ext uri="{BB962C8B-B14F-4D97-AF65-F5344CB8AC3E}">
        <p14:creationId xmlns:p14="http://schemas.microsoft.com/office/powerpoint/2010/main" val="194512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77" y="2703006"/>
            <a:ext cx="10655733" cy="787671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SNMP agent for </a:t>
            </a:r>
            <a:r>
              <a:rPr lang="en-US" sz="48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RtBrick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Systems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utilizing the loopback-If (IPv4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and IPv6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) from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Rtbrick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Container.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Supported Versions: v2c and v3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All SNMP methods must be supported: </a:t>
            </a:r>
          </a:p>
          <a:p>
            <a:pPr lvl="2"/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get, </a:t>
            </a:r>
          </a:p>
          <a:p>
            <a:pPr lvl="2"/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get-next, </a:t>
            </a:r>
          </a:p>
          <a:p>
            <a:pPr lvl="2"/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get-bulk</a:t>
            </a:r>
          </a:p>
          <a:p>
            <a:pPr lvl="2"/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trap +  ( inform – if required 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SNMP </a:t>
            </a:r>
            <a:r>
              <a:rPr lang="tr-TR" b="1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Adaptor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Framework</a:t>
            </a:r>
            <a:endParaRPr lang="en-US" b="1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9C435-0899-3341-92DE-CA7CEDE61FC5}"/>
              </a:ext>
            </a:extLst>
          </p:cNvPr>
          <p:cNvSpPr txBox="1">
            <a:spLocks/>
          </p:cNvSpPr>
          <p:nvPr/>
        </p:nvSpPr>
        <p:spPr>
          <a:xfrm>
            <a:off x="11927305" y="2030230"/>
            <a:ext cx="13543311" cy="455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collocated on </a:t>
            </a:r>
            <a:r>
              <a:rPr lang="en-US" sz="52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RtBRick</a:t>
            </a:r>
            <a:r>
              <a:rPr lang="en-US" sz="5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Container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Requires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RtBrickContainer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to run on 18.4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Deployment OS will be Ubuntu 18.4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Main SW elements:</a:t>
            </a:r>
          </a:p>
          <a:p>
            <a:pPr lvl="2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python 3.6 (for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aiohttp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REST server)</a:t>
            </a:r>
          </a:p>
          <a:p>
            <a:pPr lvl="2"/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Pysnmp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4.4.8</a:t>
            </a:r>
          </a:p>
          <a:p>
            <a:pPr lvl="2"/>
            <a:endParaRPr lang="en-US" sz="36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marL="914400" lvl="1" indent="0">
              <a:buNone/>
            </a:pPr>
            <a:endParaRPr lang="en-US" sz="44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3AE44A-B4C0-2C45-A394-A365DE6D32BB}"/>
              </a:ext>
            </a:extLst>
          </p:cNvPr>
          <p:cNvSpPr txBox="1">
            <a:spLocks/>
          </p:cNvSpPr>
          <p:nvPr/>
        </p:nvSpPr>
        <p:spPr>
          <a:xfrm>
            <a:off x="11955889" y="6734207"/>
            <a:ext cx="11726034" cy="5823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Performance goals.</a:t>
            </a:r>
          </a:p>
          <a:p>
            <a:pPr lvl="2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Up to 10k managed 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Oids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(mainly testing effort)</a:t>
            </a:r>
          </a:p>
          <a:p>
            <a:pPr lvl="2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Up to 50 traps per second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BDS table data is pushed from </a:t>
            </a:r>
            <a:r>
              <a:rPr lang="en-US" sz="4400" dirty="0" err="1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RtBrick</a:t>
            </a:r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 cont.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Helvetica"/>
              <a:cs typeface="Helvetica"/>
            </a:endParaRPr>
          </a:p>
          <a:p>
            <a:pPr lvl="2"/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Push trigger needs attention:</a:t>
            </a:r>
          </a:p>
          <a:p>
            <a:pPr lvl="3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If-status-change triggers push</a:t>
            </a:r>
          </a:p>
          <a:p>
            <a:pPr lvl="3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If-counter change does not trigger push</a:t>
            </a:r>
          </a:p>
          <a:p>
            <a:pPr lvl="1"/>
            <a:r>
              <a:rPr lang="en-US" sz="4400" dirty="0">
                <a:solidFill>
                  <a:schemeClr val="bg1">
                    <a:lumMod val="50000"/>
                  </a:schemeClr>
                </a:solidFill>
                <a:latin typeface="Helvetica"/>
                <a:cs typeface="Helvetica"/>
              </a:rPr>
              <a:t>Traps will be send immediately</a:t>
            </a:r>
          </a:p>
        </p:txBody>
      </p:sp>
    </p:spTree>
    <p:extLst>
      <p:ext uri="{BB962C8B-B14F-4D97-AF65-F5344CB8AC3E}">
        <p14:creationId xmlns:p14="http://schemas.microsoft.com/office/powerpoint/2010/main" val="367085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91203A5B-8875-0E4E-B139-015EAC830A6A}"/>
              </a:ext>
            </a:extLst>
          </p:cNvPr>
          <p:cNvSpPr/>
          <p:nvPr/>
        </p:nvSpPr>
        <p:spPr>
          <a:xfrm>
            <a:off x="2093495" y="2042132"/>
            <a:ext cx="14944940" cy="11028695"/>
          </a:xfrm>
          <a:prstGeom prst="roundRect">
            <a:avLst>
              <a:gd name="adj" fmla="val 1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l2-pod2 - 5916 - ONL </a:t>
            </a: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942AA694-7E9A-2A48-981A-045D23887D6E}"/>
              </a:ext>
            </a:extLst>
          </p:cNvPr>
          <p:cNvSpPr/>
          <p:nvPr/>
        </p:nvSpPr>
        <p:spPr>
          <a:xfrm>
            <a:off x="2269481" y="2691927"/>
            <a:ext cx="8607066" cy="9676535"/>
          </a:xfrm>
          <a:prstGeom prst="roundRect">
            <a:avLst>
              <a:gd name="adj" fmla="val 209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Snmp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lxc</a:t>
            </a:r>
            <a:r>
              <a:rPr lang="en-US" sz="2000">
                <a:solidFill>
                  <a:schemeClr val="tx1"/>
                </a:solidFill>
              </a:rPr>
              <a:t> container. 10.0.3.20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677841" y="4670561"/>
            <a:ext cx="3522733" cy="556315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rtbrick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err="1">
                <a:solidFill>
                  <a:schemeClr val="tx1"/>
                </a:solidFill>
              </a:rPr>
              <a:t>lxc</a:t>
            </a:r>
            <a:r>
              <a:rPr lang="en-US" sz="2000">
                <a:solidFill>
                  <a:schemeClr val="tx1"/>
                </a:solidFill>
              </a:rPr>
              <a:t> 10.0.3.10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572408" y="1908633"/>
            <a:ext cx="5072141" cy="11162194"/>
          </a:xfrm>
          <a:prstGeom prst="roundRect">
            <a:avLst>
              <a:gd name="adj" fmla="val 357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E1028ABD-203D-214C-9DC2-2F64D4158DE3}"/>
              </a:ext>
            </a:extLst>
          </p:cNvPr>
          <p:cNvSpPr/>
          <p:nvPr/>
        </p:nvSpPr>
        <p:spPr>
          <a:xfrm>
            <a:off x="2478505" y="3228785"/>
            <a:ext cx="7984794" cy="467821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bdsSnmpRetrieveAdapter.py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5FC705C0-3734-4141-9867-3DFB79F0AC2E}"/>
              </a:ext>
            </a:extLst>
          </p:cNvPr>
          <p:cNvSpPr/>
          <p:nvPr/>
        </p:nvSpPr>
        <p:spPr>
          <a:xfrm>
            <a:off x="2478506" y="8248457"/>
            <a:ext cx="7984794" cy="3783305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bdsSnmpTrapAdapter.py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4" name="Pfeil nach links 13">
            <a:extLst>
              <a:ext uri="{FF2B5EF4-FFF2-40B4-BE49-F238E27FC236}">
                <a16:creationId xmlns:a16="http://schemas.microsoft.com/office/drawing/2014/main" id="{29107AFB-1A44-9544-BBBA-24D3A6E200BE}"/>
              </a:ext>
            </a:extLst>
          </p:cNvPr>
          <p:cNvSpPr/>
          <p:nvPr/>
        </p:nvSpPr>
        <p:spPr>
          <a:xfrm>
            <a:off x="10129842" y="8604726"/>
            <a:ext cx="2549313" cy="1628990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de-DE" sz="2000">
                <a:solidFill>
                  <a:schemeClr val="tx1"/>
                </a:solidFill>
              </a:rPr>
              <a:t>Request POST push </a:t>
            </a:r>
            <a:r>
              <a:rPr lang="de-DE" sz="2000" err="1">
                <a:solidFill>
                  <a:schemeClr val="tx1"/>
                </a:solidFill>
              </a:rPr>
              <a:t>Logging</a:t>
            </a:r>
            <a:r>
              <a:rPr lang="de-DE" sz="200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59E5E348-17C8-C34F-A848-17DD0580CD79}"/>
              </a:ext>
            </a:extLst>
          </p:cNvPr>
          <p:cNvSpPr/>
          <p:nvPr/>
        </p:nvSpPr>
        <p:spPr>
          <a:xfrm>
            <a:off x="2829892" y="3712457"/>
            <a:ext cx="7300833" cy="2320878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bdsAccess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EF03EAE8-EF53-474E-83AF-F1015F952E28}"/>
              </a:ext>
            </a:extLst>
          </p:cNvPr>
          <p:cNvSpPr/>
          <p:nvPr/>
        </p:nvSpPr>
        <p:spPr>
          <a:xfrm>
            <a:off x="2786203" y="6240987"/>
            <a:ext cx="7343639" cy="159401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snmpEngine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4" name="Magnetplattenspeicher 23">
            <a:extLst>
              <a:ext uri="{FF2B5EF4-FFF2-40B4-BE49-F238E27FC236}">
                <a16:creationId xmlns:a16="http://schemas.microsoft.com/office/drawing/2014/main" id="{39E4EC17-6979-CC45-A995-5750AEF634FA}"/>
              </a:ext>
            </a:extLst>
          </p:cNvPr>
          <p:cNvSpPr/>
          <p:nvPr/>
        </p:nvSpPr>
        <p:spPr>
          <a:xfrm>
            <a:off x="8504183" y="4152751"/>
            <a:ext cx="1436122" cy="968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err="1">
                <a:solidFill>
                  <a:schemeClr val="tx1"/>
                </a:solidFill>
              </a:rPr>
              <a:t>bdsData</a:t>
            </a:r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25" name="Magnetplattenspeicher 24">
            <a:extLst>
              <a:ext uri="{FF2B5EF4-FFF2-40B4-BE49-F238E27FC236}">
                <a16:creationId xmlns:a16="http://schemas.microsoft.com/office/drawing/2014/main" id="{5ECB9D71-0A0C-9249-B11B-AEBC94E6B992}"/>
              </a:ext>
            </a:extLst>
          </p:cNvPr>
          <p:cNvSpPr/>
          <p:nvPr/>
        </p:nvSpPr>
        <p:spPr>
          <a:xfrm>
            <a:off x="3275521" y="4152752"/>
            <a:ext cx="1732149" cy="968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err="1">
                <a:solidFill>
                  <a:schemeClr val="tx1"/>
                </a:solidFill>
              </a:rPr>
              <a:t>oidDB</a:t>
            </a:r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31940412-0334-8E45-B33F-1B5EB5A10BAF}"/>
              </a:ext>
            </a:extLst>
          </p:cNvPr>
          <p:cNvSpPr/>
          <p:nvPr/>
        </p:nvSpPr>
        <p:spPr>
          <a:xfrm>
            <a:off x="5986492" y="4316005"/>
            <a:ext cx="2376654" cy="93362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MappingFunc</a:t>
            </a:r>
            <a:endParaRPr lang="en-US" sz="2800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(per </a:t>
            </a:r>
            <a:r>
              <a:rPr lang="en-US" sz="1800" err="1">
                <a:solidFill>
                  <a:schemeClr val="tx1"/>
                </a:solidFill>
              </a:rPr>
              <a:t>bdsTable</a:t>
            </a:r>
            <a:r>
              <a:rPr 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ounded Rectangle 13">
            <a:extLst>
              <a:ext uri="{FF2B5EF4-FFF2-40B4-BE49-F238E27FC236}">
                <a16:creationId xmlns:a16="http://schemas.microsoft.com/office/drawing/2014/main" id="{0CCC6E2D-F77B-3A41-A8B1-E32C18444D01}"/>
              </a:ext>
            </a:extLst>
          </p:cNvPr>
          <p:cNvSpPr/>
          <p:nvPr/>
        </p:nvSpPr>
        <p:spPr>
          <a:xfrm>
            <a:off x="5336440" y="4891657"/>
            <a:ext cx="2376654" cy="93362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MappingFunc</a:t>
            </a:r>
            <a:endParaRPr lang="en-US" sz="2800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(per </a:t>
            </a:r>
            <a:r>
              <a:rPr lang="en-US" sz="1800" err="1">
                <a:solidFill>
                  <a:schemeClr val="tx1"/>
                </a:solidFill>
              </a:rPr>
              <a:t>bdsTable</a:t>
            </a:r>
            <a:r>
              <a:rPr 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13">
            <a:extLst>
              <a:ext uri="{FF2B5EF4-FFF2-40B4-BE49-F238E27FC236}">
                <a16:creationId xmlns:a16="http://schemas.microsoft.com/office/drawing/2014/main" id="{064CFDE2-A3D8-8346-A887-E69925447B1D}"/>
              </a:ext>
            </a:extLst>
          </p:cNvPr>
          <p:cNvSpPr/>
          <p:nvPr/>
        </p:nvSpPr>
        <p:spPr>
          <a:xfrm>
            <a:off x="2844418" y="10402771"/>
            <a:ext cx="7344522" cy="162899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restServer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0" name="Magnetplattenspeicher 29">
            <a:extLst>
              <a:ext uri="{FF2B5EF4-FFF2-40B4-BE49-F238E27FC236}">
                <a16:creationId xmlns:a16="http://schemas.microsoft.com/office/drawing/2014/main" id="{AC430A7C-E559-A846-8330-982D862FFF90}"/>
              </a:ext>
            </a:extLst>
          </p:cNvPr>
          <p:cNvSpPr/>
          <p:nvPr/>
        </p:nvSpPr>
        <p:spPr>
          <a:xfrm>
            <a:off x="6652953" y="10946382"/>
            <a:ext cx="2297531" cy="968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err="1">
                <a:solidFill>
                  <a:schemeClr val="tx1"/>
                </a:solidFill>
              </a:rPr>
              <a:t>logDataQueue</a:t>
            </a:r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51F691E5-850E-7142-B91C-AC54E83008F0}"/>
              </a:ext>
            </a:extLst>
          </p:cNvPr>
          <p:cNvSpPr/>
          <p:nvPr/>
        </p:nvSpPr>
        <p:spPr>
          <a:xfrm>
            <a:off x="2786204" y="8679978"/>
            <a:ext cx="7344522" cy="1410155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SnmpTrapGenerator</a:t>
            </a:r>
            <a:endParaRPr lang="en-US" sz="2800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with embedded mapping function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5CB73ABF-7FDC-B542-8323-E930005FC6FC}"/>
              </a:ext>
            </a:extLst>
          </p:cNvPr>
          <p:cNvSpPr/>
          <p:nvPr/>
        </p:nvSpPr>
        <p:spPr>
          <a:xfrm>
            <a:off x="6280484" y="6897493"/>
            <a:ext cx="3694061" cy="74649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Snmp</a:t>
            </a:r>
            <a:r>
              <a:rPr lang="en-US" sz="2800">
                <a:solidFill>
                  <a:schemeClr val="tx1"/>
                </a:solidFill>
              </a:rPr>
              <a:t> Front-End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93711D3D-C79D-B343-A500-CA7DA505A177}"/>
              </a:ext>
            </a:extLst>
          </p:cNvPr>
          <p:cNvSpPr/>
          <p:nvPr/>
        </p:nvSpPr>
        <p:spPr>
          <a:xfrm rot="16200000">
            <a:off x="3447772" y="5822742"/>
            <a:ext cx="1368094" cy="62883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lookups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36" name="Pfeil nach links 35">
            <a:extLst>
              <a:ext uri="{FF2B5EF4-FFF2-40B4-BE49-F238E27FC236}">
                <a16:creationId xmlns:a16="http://schemas.microsoft.com/office/drawing/2014/main" id="{462DEE9B-0119-E948-A928-2368DB4ACAD2}"/>
              </a:ext>
            </a:extLst>
          </p:cNvPr>
          <p:cNvSpPr/>
          <p:nvPr/>
        </p:nvSpPr>
        <p:spPr>
          <a:xfrm>
            <a:off x="4767841" y="4191025"/>
            <a:ext cx="1167738" cy="610459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46C0C70C-2406-D945-99DA-C99F42F13B46}"/>
              </a:ext>
            </a:extLst>
          </p:cNvPr>
          <p:cNvSpPr/>
          <p:nvPr/>
        </p:nvSpPr>
        <p:spPr>
          <a:xfrm>
            <a:off x="0" y="500893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F4332C06-53C7-1442-9BE7-3D6F843B59D0}"/>
              </a:ext>
            </a:extLst>
          </p:cNvPr>
          <p:cNvSpPr/>
          <p:nvPr/>
        </p:nvSpPr>
        <p:spPr>
          <a:xfrm>
            <a:off x="12746880" y="500893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DA65B73A-B188-FE4B-A817-A6FF3FB6BBED}"/>
              </a:ext>
            </a:extLst>
          </p:cNvPr>
          <p:cNvSpPr txBox="1"/>
          <p:nvPr/>
        </p:nvSpPr>
        <p:spPr>
          <a:xfrm>
            <a:off x="406058" y="645173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Level Overview demo environment</a:t>
            </a:r>
          </a:p>
        </p:txBody>
      </p:sp>
      <p:sp>
        <p:nvSpPr>
          <p:cNvPr id="46" name="Pfeil nach rechts 45">
            <a:extLst>
              <a:ext uri="{FF2B5EF4-FFF2-40B4-BE49-F238E27FC236}">
                <a16:creationId xmlns:a16="http://schemas.microsoft.com/office/drawing/2014/main" id="{F5C54545-2C04-AE4A-A760-C527684058F7}"/>
              </a:ext>
            </a:extLst>
          </p:cNvPr>
          <p:cNvSpPr/>
          <p:nvPr/>
        </p:nvSpPr>
        <p:spPr>
          <a:xfrm rot="5400000">
            <a:off x="7393831" y="10172321"/>
            <a:ext cx="1267361" cy="62883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lookups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48" name="Pfeil nach rechts 47">
            <a:extLst>
              <a:ext uri="{FF2B5EF4-FFF2-40B4-BE49-F238E27FC236}">
                <a16:creationId xmlns:a16="http://schemas.microsoft.com/office/drawing/2014/main" id="{4E48A70A-7BF6-AA4F-9B9B-53F6741B66C0}"/>
              </a:ext>
            </a:extLst>
          </p:cNvPr>
          <p:cNvSpPr/>
          <p:nvPr/>
        </p:nvSpPr>
        <p:spPr>
          <a:xfrm>
            <a:off x="10432321" y="10819848"/>
            <a:ext cx="8607065" cy="1143700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SNMPv2c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Ntrap.notif</a:t>
            </a:r>
            <a:r>
              <a:rPr lang="de-DE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0" name="Pfeil nach links 49">
            <a:extLst>
              <a:ext uri="{FF2B5EF4-FFF2-40B4-BE49-F238E27FC236}">
                <a16:creationId xmlns:a16="http://schemas.microsoft.com/office/drawing/2014/main" id="{134BAEEE-8659-DF4E-A3F6-0AB34C672BE8}"/>
              </a:ext>
            </a:extLst>
          </p:cNvPr>
          <p:cNvSpPr/>
          <p:nvPr/>
        </p:nvSpPr>
        <p:spPr>
          <a:xfrm>
            <a:off x="10432320" y="3528638"/>
            <a:ext cx="8607066" cy="114369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 v3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Get</a:t>
            </a:r>
            <a:r>
              <a:rPr lang="de-DE" sz="2000">
                <a:solidFill>
                  <a:schemeClr val="tx1"/>
                </a:solidFill>
              </a:rPr>
              <a:t>/</a:t>
            </a:r>
            <a:r>
              <a:rPr lang="de-DE" sz="2000" err="1">
                <a:solidFill>
                  <a:schemeClr val="tx1"/>
                </a:solidFill>
              </a:rPr>
              <a:t>getNext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34" name="Pfeil nach rechts 33">
            <a:extLst>
              <a:ext uri="{FF2B5EF4-FFF2-40B4-BE49-F238E27FC236}">
                <a16:creationId xmlns:a16="http://schemas.microsoft.com/office/drawing/2014/main" id="{A9B41FB6-2967-C642-B87E-4ED0D952BAF7}"/>
              </a:ext>
            </a:extLst>
          </p:cNvPr>
          <p:cNvSpPr/>
          <p:nvPr/>
        </p:nvSpPr>
        <p:spPr>
          <a:xfrm>
            <a:off x="10164440" y="4628991"/>
            <a:ext cx="2549313" cy="1518312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de-DE" sz="2000">
                <a:solidFill>
                  <a:schemeClr val="tx1"/>
                </a:solidFill>
              </a:rPr>
              <a:t>Request POST BDS Table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4B8DB2-DD4A-2C4A-9F84-80A7AD4121A0}"/>
              </a:ext>
            </a:extLst>
          </p:cNvPr>
          <p:cNvSpPr/>
          <p:nvPr/>
        </p:nvSpPr>
        <p:spPr>
          <a:xfrm>
            <a:off x="15891017" y="3712457"/>
            <a:ext cx="2294835" cy="77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+mj-lt"/>
              </a:rPr>
              <a:t>192.168.202.126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  <a:latin typeface="+mj-lt"/>
              </a:rPr>
              <a:t>Iptables</a:t>
            </a:r>
            <a:r>
              <a:rPr lang="de-DE" sz="200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err="1">
                <a:solidFill>
                  <a:schemeClr val="tx1"/>
                </a:solidFill>
                <a:latin typeface="+mj-lt"/>
              </a:rPr>
              <a:t>nat</a:t>
            </a:r>
            <a:r>
              <a:rPr lang="de-DE" sz="200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C68E4C9-85F5-F14E-8243-4E96B0F743EB}"/>
              </a:ext>
            </a:extLst>
          </p:cNvPr>
          <p:cNvSpPr/>
          <p:nvPr/>
        </p:nvSpPr>
        <p:spPr>
          <a:xfrm>
            <a:off x="15898764" y="11004555"/>
            <a:ext cx="2294835" cy="7742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  <a:latin typeface="+mj-lt"/>
              </a:rPr>
              <a:t>192.168.202.126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  <a:latin typeface="+mj-lt"/>
              </a:rPr>
              <a:t>Iptables</a:t>
            </a:r>
            <a:r>
              <a:rPr lang="de-DE" sz="2000">
                <a:solidFill>
                  <a:schemeClr val="tx1"/>
                </a:solidFill>
                <a:latin typeface="+mj-lt"/>
              </a:rPr>
              <a:t> </a:t>
            </a:r>
            <a:r>
              <a:rPr lang="de-DE" sz="2000" err="1">
                <a:solidFill>
                  <a:schemeClr val="tx1"/>
                </a:solidFill>
                <a:latin typeface="+mj-lt"/>
              </a:rPr>
              <a:t>nat</a:t>
            </a:r>
            <a:r>
              <a:rPr lang="de-DE" sz="2000">
                <a:solidFill>
                  <a:schemeClr val="tx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123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91203A5B-8875-0E4E-B139-015EAC830A6A}"/>
              </a:ext>
            </a:extLst>
          </p:cNvPr>
          <p:cNvSpPr/>
          <p:nvPr/>
        </p:nvSpPr>
        <p:spPr>
          <a:xfrm>
            <a:off x="2093495" y="1610098"/>
            <a:ext cx="14944940" cy="11460730"/>
          </a:xfrm>
          <a:prstGeom prst="roundRect">
            <a:avLst>
              <a:gd name="adj" fmla="val 142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Chassis with ONL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67912" y="2260600"/>
            <a:ext cx="14088088" cy="10810227"/>
          </a:xfrm>
          <a:prstGeom prst="roundRect">
            <a:avLst>
              <a:gd name="adj" fmla="val 219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LXC: </a:t>
            </a:r>
            <a:r>
              <a:rPr lang="en-US" sz="2800" err="1">
                <a:solidFill>
                  <a:schemeClr val="tx1"/>
                </a:solidFill>
              </a:rPr>
              <a:t>RtBrick</a:t>
            </a:r>
            <a:r>
              <a:rPr lang="en-US" sz="2800">
                <a:solidFill>
                  <a:schemeClr val="tx1"/>
                </a:solidFill>
              </a:rPr>
              <a:t> Ubuntu 18.4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29550" y="4072941"/>
            <a:ext cx="5072141" cy="4107720"/>
          </a:xfrm>
          <a:prstGeom prst="roundRect">
            <a:avLst>
              <a:gd name="adj" fmla="val 357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SNMP Server A</a:t>
            </a:r>
          </a:p>
        </p:txBody>
      </p:sp>
      <p:sp>
        <p:nvSpPr>
          <p:cNvPr id="49" name="Rounded Rectangle 13">
            <a:extLst>
              <a:ext uri="{FF2B5EF4-FFF2-40B4-BE49-F238E27FC236}">
                <a16:creationId xmlns:a16="http://schemas.microsoft.com/office/drawing/2014/main" id="{E1028ABD-203D-214C-9DC2-2F64D4158DE3}"/>
              </a:ext>
            </a:extLst>
          </p:cNvPr>
          <p:cNvSpPr/>
          <p:nvPr/>
        </p:nvSpPr>
        <p:spPr>
          <a:xfrm>
            <a:off x="2478505" y="3072417"/>
            <a:ext cx="7984794" cy="5189222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err="1">
                <a:solidFill>
                  <a:schemeClr val="tx1"/>
                </a:solidFill>
              </a:rPr>
              <a:t>bdsSnmpRetrieveAdapter.py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5FC705C0-3734-4141-9867-3DFB79F0AC2E}"/>
              </a:ext>
            </a:extLst>
          </p:cNvPr>
          <p:cNvSpPr/>
          <p:nvPr/>
        </p:nvSpPr>
        <p:spPr>
          <a:xfrm>
            <a:off x="2478506" y="8434617"/>
            <a:ext cx="7984794" cy="4463232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bdsSnmpTrapAdapter.py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59E5E348-17C8-C34F-A848-17DD0580CD79}"/>
              </a:ext>
            </a:extLst>
          </p:cNvPr>
          <p:cNvSpPr/>
          <p:nvPr/>
        </p:nvSpPr>
        <p:spPr>
          <a:xfrm>
            <a:off x="2829892" y="3712457"/>
            <a:ext cx="5869265" cy="2320878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bdsAccess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EF03EAE8-EF53-474E-83AF-F1015F952E28}"/>
              </a:ext>
            </a:extLst>
          </p:cNvPr>
          <p:cNvSpPr/>
          <p:nvPr/>
        </p:nvSpPr>
        <p:spPr>
          <a:xfrm>
            <a:off x="2840680" y="6240986"/>
            <a:ext cx="5869264" cy="1819100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800" err="1">
                <a:solidFill>
                  <a:schemeClr val="tx1"/>
                </a:solidFill>
              </a:rPr>
              <a:t>snmpEngine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" name="Magnetplattenspeicher 24">
            <a:extLst>
              <a:ext uri="{FF2B5EF4-FFF2-40B4-BE49-F238E27FC236}">
                <a16:creationId xmlns:a16="http://schemas.microsoft.com/office/drawing/2014/main" id="{5ECB9D71-0A0C-9249-B11B-AEBC94E6B992}"/>
              </a:ext>
            </a:extLst>
          </p:cNvPr>
          <p:cNvSpPr/>
          <p:nvPr/>
        </p:nvSpPr>
        <p:spPr>
          <a:xfrm>
            <a:off x="3275521" y="4152752"/>
            <a:ext cx="1732149" cy="968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err="1">
                <a:solidFill>
                  <a:schemeClr val="tx1"/>
                </a:solidFill>
              </a:rPr>
              <a:t>oidDB</a:t>
            </a:r>
            <a:endParaRPr lang="de-DE" sz="2800">
              <a:solidFill>
                <a:schemeClr val="tx1"/>
              </a:solidFill>
            </a:endParaRPr>
          </a:p>
        </p:txBody>
      </p:sp>
      <p:sp>
        <p:nvSpPr>
          <p:cNvPr id="26" name="Rounded Rectangle 13">
            <a:extLst>
              <a:ext uri="{FF2B5EF4-FFF2-40B4-BE49-F238E27FC236}">
                <a16:creationId xmlns:a16="http://schemas.microsoft.com/office/drawing/2014/main" id="{31940412-0334-8E45-B33F-1B5EB5A10BAF}"/>
              </a:ext>
            </a:extLst>
          </p:cNvPr>
          <p:cNvSpPr/>
          <p:nvPr/>
        </p:nvSpPr>
        <p:spPr>
          <a:xfrm>
            <a:off x="5986492" y="4316005"/>
            <a:ext cx="2376654" cy="93362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MappingFunc</a:t>
            </a:r>
            <a:endParaRPr lang="en-US" sz="2800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(per </a:t>
            </a:r>
            <a:r>
              <a:rPr lang="en-US" sz="1800" err="1">
                <a:solidFill>
                  <a:schemeClr val="tx1"/>
                </a:solidFill>
              </a:rPr>
              <a:t>bdsTable</a:t>
            </a:r>
            <a:r>
              <a:rPr 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Rounded Rectangle 13">
            <a:extLst>
              <a:ext uri="{FF2B5EF4-FFF2-40B4-BE49-F238E27FC236}">
                <a16:creationId xmlns:a16="http://schemas.microsoft.com/office/drawing/2014/main" id="{0CCC6E2D-F77B-3A41-A8B1-E32C18444D01}"/>
              </a:ext>
            </a:extLst>
          </p:cNvPr>
          <p:cNvSpPr/>
          <p:nvPr/>
        </p:nvSpPr>
        <p:spPr>
          <a:xfrm>
            <a:off x="5336440" y="4891657"/>
            <a:ext cx="2376654" cy="93362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MappingFunc</a:t>
            </a:r>
            <a:endParaRPr lang="en-US" sz="2800">
              <a:solidFill>
                <a:schemeClr val="tx1"/>
              </a:solidFill>
            </a:endParaRPr>
          </a:p>
          <a:p>
            <a:pPr algn="ctr"/>
            <a:r>
              <a:rPr lang="en-US" sz="1800">
                <a:solidFill>
                  <a:schemeClr val="tx1"/>
                </a:solidFill>
              </a:rPr>
              <a:t>(per </a:t>
            </a:r>
            <a:r>
              <a:rPr lang="en-US" sz="1800" err="1">
                <a:solidFill>
                  <a:schemeClr val="tx1"/>
                </a:solidFill>
              </a:rPr>
              <a:t>bdsTable</a:t>
            </a:r>
            <a:r>
              <a:rPr lang="en-US" sz="1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Rounded Rectangle 13">
            <a:extLst>
              <a:ext uri="{FF2B5EF4-FFF2-40B4-BE49-F238E27FC236}">
                <a16:creationId xmlns:a16="http://schemas.microsoft.com/office/drawing/2014/main" id="{064CFDE2-A3D8-8346-A887-E69925447B1D}"/>
              </a:ext>
            </a:extLst>
          </p:cNvPr>
          <p:cNvSpPr/>
          <p:nvPr/>
        </p:nvSpPr>
        <p:spPr>
          <a:xfrm>
            <a:off x="8792224" y="10676573"/>
            <a:ext cx="1427418" cy="2107994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restServer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2" name="Rounded Rectangle 13">
            <a:extLst>
              <a:ext uri="{FF2B5EF4-FFF2-40B4-BE49-F238E27FC236}">
                <a16:creationId xmlns:a16="http://schemas.microsoft.com/office/drawing/2014/main" id="{51F691E5-850E-7142-B91C-AC54E83008F0}"/>
              </a:ext>
            </a:extLst>
          </p:cNvPr>
          <p:cNvSpPr/>
          <p:nvPr/>
        </p:nvSpPr>
        <p:spPr>
          <a:xfrm>
            <a:off x="2786204" y="9233428"/>
            <a:ext cx="5912953" cy="3551139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2800" err="1">
                <a:solidFill>
                  <a:schemeClr val="tx1"/>
                </a:solidFill>
              </a:rPr>
              <a:t>SnmpTrapGenerator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with embedded mapping function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5CB73ABF-7FDC-B542-8323-E930005FC6FC}"/>
              </a:ext>
            </a:extLst>
          </p:cNvPr>
          <p:cNvSpPr/>
          <p:nvPr/>
        </p:nvSpPr>
        <p:spPr>
          <a:xfrm>
            <a:off x="4897704" y="6414229"/>
            <a:ext cx="3636585" cy="144597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snmp</a:t>
            </a:r>
            <a:r>
              <a:rPr lang="en-US" sz="2800">
                <a:solidFill>
                  <a:schemeClr val="tx1"/>
                </a:solidFill>
              </a:rPr>
              <a:t> Front-End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93711D3D-C79D-B343-A500-CA7DA505A177}"/>
              </a:ext>
            </a:extLst>
          </p:cNvPr>
          <p:cNvSpPr/>
          <p:nvPr/>
        </p:nvSpPr>
        <p:spPr>
          <a:xfrm rot="16200000">
            <a:off x="3447772" y="5822742"/>
            <a:ext cx="1368094" cy="62883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lookups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36" name="Pfeil nach links 35">
            <a:extLst>
              <a:ext uri="{FF2B5EF4-FFF2-40B4-BE49-F238E27FC236}">
                <a16:creationId xmlns:a16="http://schemas.microsoft.com/office/drawing/2014/main" id="{462DEE9B-0119-E948-A928-2368DB4ACAD2}"/>
              </a:ext>
            </a:extLst>
          </p:cNvPr>
          <p:cNvSpPr/>
          <p:nvPr/>
        </p:nvSpPr>
        <p:spPr>
          <a:xfrm>
            <a:off x="4767841" y="4191025"/>
            <a:ext cx="1167738" cy="610459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update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46C0C70C-2406-D945-99DA-C99F42F13B46}"/>
              </a:ext>
            </a:extLst>
          </p:cNvPr>
          <p:cNvSpPr/>
          <p:nvPr/>
        </p:nvSpPr>
        <p:spPr>
          <a:xfrm>
            <a:off x="0" y="500893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6">
            <a:extLst>
              <a:ext uri="{FF2B5EF4-FFF2-40B4-BE49-F238E27FC236}">
                <a16:creationId xmlns:a16="http://schemas.microsoft.com/office/drawing/2014/main" id="{DA65B73A-B188-FE4B-A817-A6FF3FB6BBED}"/>
              </a:ext>
            </a:extLst>
          </p:cNvPr>
          <p:cNvSpPr txBox="1"/>
          <p:nvPr/>
        </p:nvSpPr>
        <p:spPr>
          <a:xfrm>
            <a:off x="406058" y="645173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Deployment High Level Overview</a:t>
            </a:r>
          </a:p>
        </p:txBody>
      </p:sp>
      <p:sp>
        <p:nvSpPr>
          <p:cNvPr id="46" name="Pfeil nach rechts 45">
            <a:extLst>
              <a:ext uri="{FF2B5EF4-FFF2-40B4-BE49-F238E27FC236}">
                <a16:creationId xmlns:a16="http://schemas.microsoft.com/office/drawing/2014/main" id="{F5C54545-2C04-AE4A-A760-C527684058F7}"/>
              </a:ext>
            </a:extLst>
          </p:cNvPr>
          <p:cNvSpPr/>
          <p:nvPr/>
        </p:nvSpPr>
        <p:spPr>
          <a:xfrm>
            <a:off x="5380853" y="11643878"/>
            <a:ext cx="1267361" cy="62883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lookups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40" name="Rounded Rectangle 13">
            <a:extLst>
              <a:ext uri="{FF2B5EF4-FFF2-40B4-BE49-F238E27FC236}">
                <a16:creationId xmlns:a16="http://schemas.microsoft.com/office/drawing/2014/main" id="{F7ED0483-81B0-4143-8C2C-6B0BE5E5BDC3}"/>
              </a:ext>
            </a:extLst>
          </p:cNvPr>
          <p:cNvSpPr/>
          <p:nvPr/>
        </p:nvSpPr>
        <p:spPr>
          <a:xfrm>
            <a:off x="10928133" y="3069854"/>
            <a:ext cx="4954157" cy="9827995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err="1">
                <a:solidFill>
                  <a:schemeClr val="tx1"/>
                </a:solidFill>
              </a:rPr>
              <a:t>Rtbrick</a:t>
            </a:r>
            <a:r>
              <a:rPr lang="en-US" sz="3200">
                <a:solidFill>
                  <a:schemeClr val="tx1"/>
                </a:solidFill>
              </a:rPr>
              <a:t> processes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F4332C06-53C7-1442-9BE7-3D6F843B59D0}"/>
              </a:ext>
            </a:extLst>
          </p:cNvPr>
          <p:cNvSpPr/>
          <p:nvPr/>
        </p:nvSpPr>
        <p:spPr>
          <a:xfrm>
            <a:off x="12746880" y="500893"/>
            <a:ext cx="303861" cy="9649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13">
            <a:extLst>
              <a:ext uri="{FF2B5EF4-FFF2-40B4-BE49-F238E27FC236}">
                <a16:creationId xmlns:a16="http://schemas.microsoft.com/office/drawing/2014/main" id="{6AA53A4D-652B-134D-95C3-B9EFF6AFFCDB}"/>
              </a:ext>
            </a:extLst>
          </p:cNvPr>
          <p:cNvSpPr/>
          <p:nvPr/>
        </p:nvSpPr>
        <p:spPr>
          <a:xfrm>
            <a:off x="8865241" y="3712456"/>
            <a:ext cx="1337339" cy="2328125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REST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30" name="Magnetplattenspeicher 29">
            <a:extLst>
              <a:ext uri="{FF2B5EF4-FFF2-40B4-BE49-F238E27FC236}">
                <a16:creationId xmlns:a16="http://schemas.microsoft.com/office/drawing/2014/main" id="{AC430A7C-E559-A846-8330-982D862FFF90}"/>
              </a:ext>
            </a:extLst>
          </p:cNvPr>
          <p:cNvSpPr/>
          <p:nvPr/>
        </p:nvSpPr>
        <p:spPr>
          <a:xfrm>
            <a:off x="7066263" y="11473875"/>
            <a:ext cx="2297531" cy="96884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Python  </a:t>
            </a:r>
            <a:r>
              <a:rPr lang="de-DE" sz="1600" err="1">
                <a:solidFill>
                  <a:schemeClr val="tx1"/>
                </a:solidFill>
              </a:rPr>
              <a:t>shared</a:t>
            </a:r>
            <a:r>
              <a:rPr lang="de-DE" sz="1600">
                <a:solidFill>
                  <a:schemeClr val="tx1"/>
                </a:solidFill>
              </a:rPr>
              <a:t>-list</a:t>
            </a:r>
          </a:p>
          <a:p>
            <a:pPr algn="ctr"/>
            <a:r>
              <a:rPr lang="de-DE" sz="1600" err="1">
                <a:solidFill>
                  <a:schemeClr val="tx1"/>
                </a:solidFill>
              </a:rPr>
              <a:t>logDataQueue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Pfeil nach links 46">
            <a:extLst>
              <a:ext uri="{FF2B5EF4-FFF2-40B4-BE49-F238E27FC236}">
                <a16:creationId xmlns:a16="http://schemas.microsoft.com/office/drawing/2014/main" id="{ABB97FB8-64A2-A742-AC13-BCB76BA5661E}"/>
              </a:ext>
            </a:extLst>
          </p:cNvPr>
          <p:cNvSpPr/>
          <p:nvPr/>
        </p:nvSpPr>
        <p:spPr>
          <a:xfrm>
            <a:off x="9610178" y="4536617"/>
            <a:ext cx="3037467" cy="118035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Request POST </a:t>
            </a:r>
            <a:br>
              <a:rPr lang="de-DE" sz="1400">
                <a:solidFill>
                  <a:schemeClr val="tx1"/>
                </a:solidFill>
              </a:rPr>
            </a:br>
            <a:r>
              <a:rPr lang="de-DE" sz="1400">
                <a:solidFill>
                  <a:schemeClr val="tx1"/>
                </a:solidFill>
              </a:rPr>
              <a:t>push BDS </a:t>
            </a:r>
            <a:r>
              <a:rPr lang="de-DE" sz="1400" err="1">
                <a:solidFill>
                  <a:schemeClr val="tx1"/>
                </a:solidFill>
              </a:rPr>
              <a:t>data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Pfeil nach links 60">
            <a:extLst>
              <a:ext uri="{FF2B5EF4-FFF2-40B4-BE49-F238E27FC236}">
                <a16:creationId xmlns:a16="http://schemas.microsoft.com/office/drawing/2014/main" id="{0D41C477-5EE1-874A-A50E-1114748321D6}"/>
              </a:ext>
            </a:extLst>
          </p:cNvPr>
          <p:cNvSpPr/>
          <p:nvPr/>
        </p:nvSpPr>
        <p:spPr>
          <a:xfrm>
            <a:off x="9650528" y="11431589"/>
            <a:ext cx="3073604" cy="118035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Request POST ( </a:t>
            </a:r>
            <a:r>
              <a:rPr lang="de-DE" sz="1400" err="1">
                <a:solidFill>
                  <a:schemeClr val="tx1"/>
                </a:solidFill>
              </a:rPr>
              <a:t>binary</a:t>
            </a:r>
            <a:r>
              <a:rPr lang="de-DE" sz="1400">
                <a:solidFill>
                  <a:schemeClr val="tx1"/>
                </a:solidFill>
              </a:rPr>
              <a:t> SNMP packet </a:t>
            </a:r>
            <a:r>
              <a:rPr lang="de-DE" sz="1400" err="1">
                <a:solidFill>
                  <a:schemeClr val="tx1"/>
                </a:solidFill>
              </a:rPr>
              <a:t>data</a:t>
            </a:r>
            <a:r>
              <a:rPr lang="de-DE" sz="14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4" name="Pfeil nach links 63">
            <a:extLst>
              <a:ext uri="{FF2B5EF4-FFF2-40B4-BE49-F238E27FC236}">
                <a16:creationId xmlns:a16="http://schemas.microsoft.com/office/drawing/2014/main" id="{FE5E493B-0A9D-1A49-A980-CBE42F291E47}"/>
              </a:ext>
            </a:extLst>
          </p:cNvPr>
          <p:cNvSpPr/>
          <p:nvPr/>
        </p:nvSpPr>
        <p:spPr>
          <a:xfrm>
            <a:off x="8202153" y="4542277"/>
            <a:ext cx="942633" cy="118035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>
                <a:solidFill>
                  <a:schemeClr val="tx1"/>
                </a:solidFill>
              </a:rPr>
              <a:t>JSON</a:t>
            </a:r>
          </a:p>
        </p:txBody>
      </p: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09710E3C-A5D8-564D-B472-853CD1533B92}"/>
              </a:ext>
            </a:extLst>
          </p:cNvPr>
          <p:cNvSpPr/>
          <p:nvPr/>
        </p:nvSpPr>
        <p:spPr>
          <a:xfrm>
            <a:off x="8799795" y="9249827"/>
            <a:ext cx="1427418" cy="1313464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restClient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0" name="Rounded Rectangle 8">
            <a:extLst>
              <a:ext uri="{FF2B5EF4-FFF2-40B4-BE49-F238E27FC236}">
                <a16:creationId xmlns:a16="http://schemas.microsoft.com/office/drawing/2014/main" id="{19FB2E92-E735-AA43-AF28-492EA572299F}"/>
              </a:ext>
            </a:extLst>
          </p:cNvPr>
          <p:cNvSpPr/>
          <p:nvPr/>
        </p:nvSpPr>
        <p:spPr>
          <a:xfrm>
            <a:off x="18129550" y="8642486"/>
            <a:ext cx="5072141" cy="4107720"/>
          </a:xfrm>
          <a:prstGeom prst="roundRect">
            <a:avLst>
              <a:gd name="adj" fmla="val 357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SNMP Server B</a:t>
            </a:r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7B7CD699-9EA7-6D40-B14A-6DC3C71D975B}"/>
              </a:ext>
            </a:extLst>
          </p:cNvPr>
          <p:cNvSpPr/>
          <p:nvPr/>
        </p:nvSpPr>
        <p:spPr>
          <a:xfrm>
            <a:off x="6315447" y="5614988"/>
            <a:ext cx="12586916" cy="1569459"/>
          </a:xfrm>
          <a:custGeom>
            <a:avLst/>
            <a:gdLst>
              <a:gd name="connsiteX0" fmla="*/ 12072937 w 12072937"/>
              <a:gd name="connsiteY0" fmla="*/ 0 h 1214437"/>
              <a:gd name="connsiteX1" fmla="*/ 7729537 w 12072937"/>
              <a:gd name="connsiteY1" fmla="*/ 985837 h 1214437"/>
              <a:gd name="connsiteX2" fmla="*/ 5186362 w 12072937"/>
              <a:gd name="connsiteY2" fmla="*/ 985837 h 1214437"/>
              <a:gd name="connsiteX3" fmla="*/ 0 w 12072937"/>
              <a:gd name="connsiteY3" fmla="*/ 1214437 h 12144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200650 w 12830175"/>
              <a:gd name="connsiteY2" fmla="*/ 1400175 h 1557337"/>
              <a:gd name="connsiteX3" fmla="*/ 0 w 12830175"/>
              <a:gd name="connsiteY3" fmla="*/ 1557337 h 1557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0175" h="1557337">
                <a:moveTo>
                  <a:pt x="12830175" y="0"/>
                </a:moveTo>
                <a:cubicBezTo>
                  <a:pt x="11232356" y="482202"/>
                  <a:pt x="9001125" y="1095375"/>
                  <a:pt x="7729537" y="1328737"/>
                </a:cubicBezTo>
                <a:cubicBezTo>
                  <a:pt x="6457950" y="1562100"/>
                  <a:pt x="6488906" y="1362075"/>
                  <a:pt x="5200650" y="1400175"/>
                </a:cubicBezTo>
                <a:cubicBezTo>
                  <a:pt x="3912394" y="1438275"/>
                  <a:pt x="1949053" y="1462087"/>
                  <a:pt x="0" y="1557337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Freihandform 65">
            <a:extLst>
              <a:ext uri="{FF2B5EF4-FFF2-40B4-BE49-F238E27FC236}">
                <a16:creationId xmlns:a16="http://schemas.microsoft.com/office/drawing/2014/main" id="{9DF1BF8B-C29F-4B49-997E-FB9AA873F309}"/>
              </a:ext>
            </a:extLst>
          </p:cNvPr>
          <p:cNvSpPr/>
          <p:nvPr/>
        </p:nvSpPr>
        <p:spPr>
          <a:xfrm>
            <a:off x="6319548" y="6482750"/>
            <a:ext cx="12687300" cy="1194338"/>
          </a:xfrm>
          <a:custGeom>
            <a:avLst/>
            <a:gdLst>
              <a:gd name="connsiteX0" fmla="*/ 12072937 w 12072937"/>
              <a:gd name="connsiteY0" fmla="*/ 0 h 1214437"/>
              <a:gd name="connsiteX1" fmla="*/ 7729537 w 12072937"/>
              <a:gd name="connsiteY1" fmla="*/ 985837 h 1214437"/>
              <a:gd name="connsiteX2" fmla="*/ 5186362 w 12072937"/>
              <a:gd name="connsiteY2" fmla="*/ 985837 h 1214437"/>
              <a:gd name="connsiteX3" fmla="*/ 0 w 12072937"/>
              <a:gd name="connsiteY3" fmla="*/ 1214437 h 12144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200650 w 12830175"/>
              <a:gd name="connsiteY2" fmla="*/ 1400175 h 1557337"/>
              <a:gd name="connsiteX3" fmla="*/ 0 w 12830175"/>
              <a:gd name="connsiteY3" fmla="*/ 1557337 h 1557337"/>
              <a:gd name="connsiteX0" fmla="*/ 12830175 w 12830175"/>
              <a:gd name="connsiteY0" fmla="*/ 0 h 1581694"/>
              <a:gd name="connsiteX1" fmla="*/ 8043862 w 12830175"/>
              <a:gd name="connsiteY1" fmla="*/ 1500187 h 1581694"/>
              <a:gd name="connsiteX2" fmla="*/ 5200650 w 12830175"/>
              <a:gd name="connsiteY2" fmla="*/ 1400175 h 1581694"/>
              <a:gd name="connsiteX3" fmla="*/ 0 w 12830175"/>
              <a:gd name="connsiteY3" fmla="*/ 1557337 h 1581694"/>
              <a:gd name="connsiteX0" fmla="*/ 12901612 w 12901612"/>
              <a:gd name="connsiteY0" fmla="*/ 0 h 928687"/>
              <a:gd name="connsiteX1" fmla="*/ 8043862 w 12901612"/>
              <a:gd name="connsiteY1" fmla="*/ 871537 h 928687"/>
              <a:gd name="connsiteX2" fmla="*/ 5200650 w 12901612"/>
              <a:gd name="connsiteY2" fmla="*/ 771525 h 928687"/>
              <a:gd name="connsiteX3" fmla="*/ 0 w 12901612"/>
              <a:gd name="connsiteY3" fmla="*/ 928687 h 928687"/>
              <a:gd name="connsiteX0" fmla="*/ 12901612 w 12901612"/>
              <a:gd name="connsiteY0" fmla="*/ 0 h 1193087"/>
              <a:gd name="connsiteX1" fmla="*/ 8629649 w 12901612"/>
              <a:gd name="connsiteY1" fmla="*/ 1171574 h 1193087"/>
              <a:gd name="connsiteX2" fmla="*/ 5200650 w 12901612"/>
              <a:gd name="connsiteY2" fmla="*/ 771525 h 1193087"/>
              <a:gd name="connsiteX3" fmla="*/ 0 w 12901612"/>
              <a:gd name="connsiteY3" fmla="*/ 928687 h 1193087"/>
              <a:gd name="connsiteX0" fmla="*/ 12901612 w 12901612"/>
              <a:gd name="connsiteY0" fmla="*/ 0 h 1193087"/>
              <a:gd name="connsiteX1" fmla="*/ 8629649 w 12901612"/>
              <a:gd name="connsiteY1" fmla="*/ 1171574 h 1193087"/>
              <a:gd name="connsiteX2" fmla="*/ 5200650 w 12901612"/>
              <a:gd name="connsiteY2" fmla="*/ 771525 h 1193087"/>
              <a:gd name="connsiteX3" fmla="*/ 0 w 12901612"/>
              <a:gd name="connsiteY3" fmla="*/ 928687 h 1193087"/>
              <a:gd name="connsiteX0" fmla="*/ 12687300 w 12687300"/>
              <a:gd name="connsiteY0" fmla="*/ 0 h 1194338"/>
              <a:gd name="connsiteX1" fmla="*/ 8415337 w 12687300"/>
              <a:gd name="connsiteY1" fmla="*/ 1171574 h 1194338"/>
              <a:gd name="connsiteX2" fmla="*/ 4986338 w 12687300"/>
              <a:gd name="connsiteY2" fmla="*/ 771525 h 1194338"/>
              <a:gd name="connsiteX3" fmla="*/ 0 w 12687300"/>
              <a:gd name="connsiteY3" fmla="*/ 728662 h 1194338"/>
              <a:gd name="connsiteX0" fmla="*/ 12687300 w 12687300"/>
              <a:gd name="connsiteY0" fmla="*/ 0 h 1194338"/>
              <a:gd name="connsiteX1" fmla="*/ 8415337 w 12687300"/>
              <a:gd name="connsiteY1" fmla="*/ 1171574 h 1194338"/>
              <a:gd name="connsiteX2" fmla="*/ 4986338 w 12687300"/>
              <a:gd name="connsiteY2" fmla="*/ 771525 h 1194338"/>
              <a:gd name="connsiteX3" fmla="*/ 0 w 12687300"/>
              <a:gd name="connsiteY3" fmla="*/ 728662 h 11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7300" h="1194338">
                <a:moveTo>
                  <a:pt x="12687300" y="0"/>
                </a:moveTo>
                <a:cubicBezTo>
                  <a:pt x="11089481" y="482202"/>
                  <a:pt x="9698831" y="1042986"/>
                  <a:pt x="8415337" y="1171574"/>
                </a:cubicBezTo>
                <a:cubicBezTo>
                  <a:pt x="7131843" y="1300162"/>
                  <a:pt x="6388894" y="845344"/>
                  <a:pt x="4986338" y="771525"/>
                </a:cubicBezTo>
                <a:cubicBezTo>
                  <a:pt x="3583782" y="697706"/>
                  <a:pt x="863203" y="919162"/>
                  <a:pt x="0" y="728662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Freihandform 66">
            <a:extLst>
              <a:ext uri="{FF2B5EF4-FFF2-40B4-BE49-F238E27FC236}">
                <a16:creationId xmlns:a16="http://schemas.microsoft.com/office/drawing/2014/main" id="{E45E89A3-8339-394D-8E6C-C935DDCC0327}"/>
              </a:ext>
            </a:extLst>
          </p:cNvPr>
          <p:cNvSpPr/>
          <p:nvPr/>
        </p:nvSpPr>
        <p:spPr>
          <a:xfrm>
            <a:off x="6653354" y="7177921"/>
            <a:ext cx="12530138" cy="2616237"/>
          </a:xfrm>
          <a:custGeom>
            <a:avLst/>
            <a:gdLst>
              <a:gd name="connsiteX0" fmla="*/ 12072937 w 12072937"/>
              <a:gd name="connsiteY0" fmla="*/ 0 h 1214437"/>
              <a:gd name="connsiteX1" fmla="*/ 7729537 w 12072937"/>
              <a:gd name="connsiteY1" fmla="*/ 985837 h 1214437"/>
              <a:gd name="connsiteX2" fmla="*/ 5186362 w 12072937"/>
              <a:gd name="connsiteY2" fmla="*/ 985837 h 1214437"/>
              <a:gd name="connsiteX3" fmla="*/ 0 w 12072937"/>
              <a:gd name="connsiteY3" fmla="*/ 1214437 h 12144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200650 w 12830175"/>
              <a:gd name="connsiteY2" fmla="*/ 1400175 h 1557337"/>
              <a:gd name="connsiteX3" fmla="*/ 0 w 12830175"/>
              <a:gd name="connsiteY3" fmla="*/ 1557337 h 1557337"/>
              <a:gd name="connsiteX0" fmla="*/ 12830175 w 12830175"/>
              <a:gd name="connsiteY0" fmla="*/ 0 h 1581694"/>
              <a:gd name="connsiteX1" fmla="*/ 8043862 w 12830175"/>
              <a:gd name="connsiteY1" fmla="*/ 1500187 h 1581694"/>
              <a:gd name="connsiteX2" fmla="*/ 5200650 w 12830175"/>
              <a:gd name="connsiteY2" fmla="*/ 1400175 h 1581694"/>
              <a:gd name="connsiteX3" fmla="*/ 0 w 12830175"/>
              <a:gd name="connsiteY3" fmla="*/ 1557337 h 1581694"/>
              <a:gd name="connsiteX0" fmla="*/ 12901612 w 12901612"/>
              <a:gd name="connsiteY0" fmla="*/ 0 h 928687"/>
              <a:gd name="connsiteX1" fmla="*/ 8043862 w 12901612"/>
              <a:gd name="connsiteY1" fmla="*/ 871537 h 928687"/>
              <a:gd name="connsiteX2" fmla="*/ 5200650 w 12901612"/>
              <a:gd name="connsiteY2" fmla="*/ 771525 h 928687"/>
              <a:gd name="connsiteX3" fmla="*/ 0 w 12901612"/>
              <a:gd name="connsiteY3" fmla="*/ 928687 h 928687"/>
              <a:gd name="connsiteX0" fmla="*/ 12901612 w 12901612"/>
              <a:gd name="connsiteY0" fmla="*/ 0 h 1193087"/>
              <a:gd name="connsiteX1" fmla="*/ 8629649 w 12901612"/>
              <a:gd name="connsiteY1" fmla="*/ 1171574 h 1193087"/>
              <a:gd name="connsiteX2" fmla="*/ 5200650 w 12901612"/>
              <a:gd name="connsiteY2" fmla="*/ 771525 h 1193087"/>
              <a:gd name="connsiteX3" fmla="*/ 0 w 12901612"/>
              <a:gd name="connsiteY3" fmla="*/ 928687 h 1193087"/>
              <a:gd name="connsiteX0" fmla="*/ 12901612 w 12901612"/>
              <a:gd name="connsiteY0" fmla="*/ 0 h 1193087"/>
              <a:gd name="connsiteX1" fmla="*/ 8629649 w 12901612"/>
              <a:gd name="connsiteY1" fmla="*/ 1171574 h 1193087"/>
              <a:gd name="connsiteX2" fmla="*/ 5200650 w 12901612"/>
              <a:gd name="connsiteY2" fmla="*/ 771525 h 1193087"/>
              <a:gd name="connsiteX3" fmla="*/ 0 w 12901612"/>
              <a:gd name="connsiteY3" fmla="*/ 928687 h 1193087"/>
              <a:gd name="connsiteX0" fmla="*/ 12687300 w 12687300"/>
              <a:gd name="connsiteY0" fmla="*/ 0 h 1194338"/>
              <a:gd name="connsiteX1" fmla="*/ 8415337 w 12687300"/>
              <a:gd name="connsiteY1" fmla="*/ 1171574 h 1194338"/>
              <a:gd name="connsiteX2" fmla="*/ 4986338 w 12687300"/>
              <a:gd name="connsiteY2" fmla="*/ 771525 h 1194338"/>
              <a:gd name="connsiteX3" fmla="*/ 0 w 12687300"/>
              <a:gd name="connsiteY3" fmla="*/ 728662 h 1194338"/>
              <a:gd name="connsiteX0" fmla="*/ 12687300 w 12687300"/>
              <a:gd name="connsiteY0" fmla="*/ 0 h 1194338"/>
              <a:gd name="connsiteX1" fmla="*/ 8415337 w 12687300"/>
              <a:gd name="connsiteY1" fmla="*/ 1171574 h 1194338"/>
              <a:gd name="connsiteX2" fmla="*/ 4986338 w 12687300"/>
              <a:gd name="connsiteY2" fmla="*/ 771525 h 1194338"/>
              <a:gd name="connsiteX3" fmla="*/ 0 w 12687300"/>
              <a:gd name="connsiteY3" fmla="*/ 728662 h 1194338"/>
              <a:gd name="connsiteX0" fmla="*/ 12558713 w 12558713"/>
              <a:gd name="connsiteY0" fmla="*/ 0 h 1193607"/>
              <a:gd name="connsiteX1" fmla="*/ 8286750 w 12558713"/>
              <a:gd name="connsiteY1" fmla="*/ 1171574 h 1193607"/>
              <a:gd name="connsiteX2" fmla="*/ 4857751 w 12558713"/>
              <a:gd name="connsiteY2" fmla="*/ 771525 h 1193607"/>
              <a:gd name="connsiteX3" fmla="*/ 0 w 12558713"/>
              <a:gd name="connsiteY3" fmla="*/ 842962 h 1193607"/>
              <a:gd name="connsiteX0" fmla="*/ 12558713 w 12558713"/>
              <a:gd name="connsiteY0" fmla="*/ 0 h 1193607"/>
              <a:gd name="connsiteX1" fmla="*/ 8286750 w 12558713"/>
              <a:gd name="connsiteY1" fmla="*/ 1171574 h 1193607"/>
              <a:gd name="connsiteX2" fmla="*/ 4857751 w 12558713"/>
              <a:gd name="connsiteY2" fmla="*/ 771525 h 1193607"/>
              <a:gd name="connsiteX3" fmla="*/ 0 w 12558713"/>
              <a:gd name="connsiteY3" fmla="*/ 842962 h 1193607"/>
              <a:gd name="connsiteX0" fmla="*/ 12558713 w 12558713"/>
              <a:gd name="connsiteY0" fmla="*/ 581345 h 1469052"/>
              <a:gd name="connsiteX1" fmla="*/ 7815262 w 12558713"/>
              <a:gd name="connsiteY1" fmla="*/ 9844 h 1469052"/>
              <a:gd name="connsiteX2" fmla="*/ 4857751 w 12558713"/>
              <a:gd name="connsiteY2" fmla="*/ 1352870 h 1469052"/>
              <a:gd name="connsiteX3" fmla="*/ 0 w 12558713"/>
              <a:gd name="connsiteY3" fmla="*/ 1424307 h 1469052"/>
              <a:gd name="connsiteX0" fmla="*/ 12530138 w 12530138"/>
              <a:gd name="connsiteY0" fmla="*/ 0 h 2630782"/>
              <a:gd name="connsiteX1" fmla="*/ 7815262 w 12530138"/>
              <a:gd name="connsiteY1" fmla="*/ 1171574 h 2630782"/>
              <a:gd name="connsiteX2" fmla="*/ 4857751 w 12530138"/>
              <a:gd name="connsiteY2" fmla="*/ 2514600 h 2630782"/>
              <a:gd name="connsiteX3" fmla="*/ 0 w 12530138"/>
              <a:gd name="connsiteY3" fmla="*/ 2586037 h 2630782"/>
              <a:gd name="connsiteX0" fmla="*/ 12530138 w 12530138"/>
              <a:gd name="connsiteY0" fmla="*/ 0 h 2616237"/>
              <a:gd name="connsiteX1" fmla="*/ 7815262 w 12530138"/>
              <a:gd name="connsiteY1" fmla="*/ 1371599 h 2616237"/>
              <a:gd name="connsiteX2" fmla="*/ 4857751 w 12530138"/>
              <a:gd name="connsiteY2" fmla="*/ 2514600 h 2616237"/>
              <a:gd name="connsiteX3" fmla="*/ 0 w 12530138"/>
              <a:gd name="connsiteY3" fmla="*/ 2586037 h 2616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0138" h="2616237">
                <a:moveTo>
                  <a:pt x="12530138" y="0"/>
                </a:moveTo>
                <a:cubicBezTo>
                  <a:pt x="10932319" y="482202"/>
                  <a:pt x="9093993" y="952499"/>
                  <a:pt x="7815262" y="1371599"/>
                </a:cubicBezTo>
                <a:cubicBezTo>
                  <a:pt x="6536531" y="1790699"/>
                  <a:pt x="6160295" y="2312194"/>
                  <a:pt x="4857751" y="2514600"/>
                </a:cubicBezTo>
                <a:cubicBezTo>
                  <a:pt x="3555207" y="2717006"/>
                  <a:pt x="834628" y="2547937"/>
                  <a:pt x="0" y="2586037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Freihandform 68">
            <a:extLst>
              <a:ext uri="{FF2B5EF4-FFF2-40B4-BE49-F238E27FC236}">
                <a16:creationId xmlns:a16="http://schemas.microsoft.com/office/drawing/2014/main" id="{37C982AF-2BCA-1B4E-9B2F-EF34C3C94B7C}"/>
              </a:ext>
            </a:extLst>
          </p:cNvPr>
          <p:cNvSpPr/>
          <p:nvPr/>
        </p:nvSpPr>
        <p:spPr>
          <a:xfrm>
            <a:off x="6747228" y="7442633"/>
            <a:ext cx="12194385" cy="3525913"/>
          </a:xfrm>
          <a:custGeom>
            <a:avLst/>
            <a:gdLst>
              <a:gd name="connsiteX0" fmla="*/ 12072937 w 12072937"/>
              <a:gd name="connsiteY0" fmla="*/ 0 h 1214437"/>
              <a:gd name="connsiteX1" fmla="*/ 7729537 w 12072937"/>
              <a:gd name="connsiteY1" fmla="*/ 985837 h 1214437"/>
              <a:gd name="connsiteX2" fmla="*/ 5186362 w 12072937"/>
              <a:gd name="connsiteY2" fmla="*/ 985837 h 1214437"/>
              <a:gd name="connsiteX3" fmla="*/ 0 w 12072937"/>
              <a:gd name="connsiteY3" fmla="*/ 1214437 h 12144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200650 w 12830175"/>
              <a:gd name="connsiteY2" fmla="*/ 1400175 h 1557337"/>
              <a:gd name="connsiteX3" fmla="*/ 0 w 12830175"/>
              <a:gd name="connsiteY3" fmla="*/ 1557337 h 1557337"/>
              <a:gd name="connsiteX0" fmla="*/ 12873866 w 12873866"/>
              <a:gd name="connsiteY0" fmla="*/ 2836952 h 2894265"/>
              <a:gd name="connsiteX1" fmla="*/ 7729537 w 12873866"/>
              <a:gd name="connsiteY1" fmla="*/ 181911 h 2894265"/>
              <a:gd name="connsiteX2" fmla="*/ 5200650 w 12873866"/>
              <a:gd name="connsiteY2" fmla="*/ 253349 h 2894265"/>
              <a:gd name="connsiteX3" fmla="*/ 0 w 12873866"/>
              <a:gd name="connsiteY3" fmla="*/ 410511 h 2894265"/>
              <a:gd name="connsiteX0" fmla="*/ 12873866 w 12873866"/>
              <a:gd name="connsiteY0" fmla="*/ 2836952 h 2836952"/>
              <a:gd name="connsiteX1" fmla="*/ 7729537 w 12873866"/>
              <a:gd name="connsiteY1" fmla="*/ 181911 h 2836952"/>
              <a:gd name="connsiteX2" fmla="*/ 5200650 w 12873866"/>
              <a:gd name="connsiteY2" fmla="*/ 253349 h 2836952"/>
              <a:gd name="connsiteX3" fmla="*/ 0 w 12873866"/>
              <a:gd name="connsiteY3" fmla="*/ 410511 h 2836952"/>
              <a:gd name="connsiteX0" fmla="*/ 12873866 w 12873866"/>
              <a:gd name="connsiteY0" fmla="*/ 2601728 h 2601728"/>
              <a:gd name="connsiteX1" fmla="*/ 7904301 w 12873866"/>
              <a:gd name="connsiteY1" fmla="*/ 570482 h 2601728"/>
              <a:gd name="connsiteX2" fmla="*/ 5200650 w 12873866"/>
              <a:gd name="connsiteY2" fmla="*/ 18125 h 2601728"/>
              <a:gd name="connsiteX3" fmla="*/ 0 w 12873866"/>
              <a:gd name="connsiteY3" fmla="*/ 175287 h 2601728"/>
              <a:gd name="connsiteX0" fmla="*/ 12873866 w 12873866"/>
              <a:gd name="connsiteY0" fmla="*/ 2463044 h 2463044"/>
              <a:gd name="connsiteX1" fmla="*/ 7904301 w 12873866"/>
              <a:gd name="connsiteY1" fmla="*/ 431798 h 2463044"/>
              <a:gd name="connsiteX2" fmla="*/ 5273469 w 12873866"/>
              <a:gd name="connsiteY2" fmla="*/ 120453 h 2463044"/>
              <a:gd name="connsiteX3" fmla="*/ 0 w 12873866"/>
              <a:gd name="connsiteY3" fmla="*/ 36603 h 2463044"/>
              <a:gd name="connsiteX0" fmla="*/ 12873866 w 12873866"/>
              <a:gd name="connsiteY0" fmla="*/ 2451215 h 2451215"/>
              <a:gd name="connsiteX1" fmla="*/ 7904301 w 12873866"/>
              <a:gd name="connsiteY1" fmla="*/ 419969 h 2451215"/>
              <a:gd name="connsiteX2" fmla="*/ 5273469 w 12873866"/>
              <a:gd name="connsiteY2" fmla="*/ 108624 h 2451215"/>
              <a:gd name="connsiteX3" fmla="*/ 0 w 12873866"/>
              <a:gd name="connsiteY3" fmla="*/ 24774 h 2451215"/>
              <a:gd name="connsiteX0" fmla="*/ 12873866 w 12873866"/>
              <a:gd name="connsiteY0" fmla="*/ 2469059 h 2469059"/>
              <a:gd name="connsiteX1" fmla="*/ 7904301 w 12873866"/>
              <a:gd name="connsiteY1" fmla="*/ 437813 h 2469059"/>
              <a:gd name="connsiteX2" fmla="*/ 5244342 w 12873866"/>
              <a:gd name="connsiteY2" fmla="*/ 13051 h 2469059"/>
              <a:gd name="connsiteX3" fmla="*/ 0 w 12873866"/>
              <a:gd name="connsiteY3" fmla="*/ 42618 h 2469059"/>
              <a:gd name="connsiteX0" fmla="*/ 12771920 w 12771920"/>
              <a:gd name="connsiteY0" fmla="*/ 2705570 h 2705570"/>
              <a:gd name="connsiteX1" fmla="*/ 7802355 w 12771920"/>
              <a:gd name="connsiteY1" fmla="*/ 674324 h 2705570"/>
              <a:gd name="connsiteX2" fmla="*/ 5142396 w 12771920"/>
              <a:gd name="connsiteY2" fmla="*/ 249562 h 2705570"/>
              <a:gd name="connsiteX3" fmla="*/ 0 w 12771920"/>
              <a:gd name="connsiteY3" fmla="*/ 23941 h 2705570"/>
              <a:gd name="connsiteX0" fmla="*/ 12771920 w 12771920"/>
              <a:gd name="connsiteY0" fmla="*/ 2681629 h 2681629"/>
              <a:gd name="connsiteX1" fmla="*/ 7802355 w 12771920"/>
              <a:gd name="connsiteY1" fmla="*/ 650383 h 2681629"/>
              <a:gd name="connsiteX2" fmla="*/ 5142396 w 12771920"/>
              <a:gd name="connsiteY2" fmla="*/ 225621 h 2681629"/>
              <a:gd name="connsiteX3" fmla="*/ 0 w 12771920"/>
              <a:gd name="connsiteY3" fmla="*/ 0 h 2681629"/>
              <a:gd name="connsiteX0" fmla="*/ 12626284 w 12626284"/>
              <a:gd name="connsiteY0" fmla="*/ 3092766 h 3092766"/>
              <a:gd name="connsiteX1" fmla="*/ 7802355 w 12626284"/>
              <a:gd name="connsiteY1" fmla="*/ 650383 h 3092766"/>
              <a:gd name="connsiteX2" fmla="*/ 5142396 w 12626284"/>
              <a:gd name="connsiteY2" fmla="*/ 225621 h 3092766"/>
              <a:gd name="connsiteX3" fmla="*/ 0 w 12626284"/>
              <a:gd name="connsiteY3" fmla="*/ 0 h 3092766"/>
              <a:gd name="connsiteX0" fmla="*/ 12626284 w 12626284"/>
              <a:gd name="connsiteY0" fmla="*/ 3092766 h 3092766"/>
              <a:gd name="connsiteX1" fmla="*/ 8079063 w 12626284"/>
              <a:gd name="connsiteY1" fmla="*/ 820509 h 3092766"/>
              <a:gd name="connsiteX2" fmla="*/ 5142396 w 12626284"/>
              <a:gd name="connsiteY2" fmla="*/ 225621 h 3092766"/>
              <a:gd name="connsiteX3" fmla="*/ 0 w 12626284"/>
              <a:gd name="connsiteY3" fmla="*/ 0 h 3092766"/>
              <a:gd name="connsiteX0" fmla="*/ 12626284 w 12626284"/>
              <a:gd name="connsiteY0" fmla="*/ 3092766 h 3092766"/>
              <a:gd name="connsiteX1" fmla="*/ 8079063 w 12626284"/>
              <a:gd name="connsiteY1" fmla="*/ 820509 h 3092766"/>
              <a:gd name="connsiteX2" fmla="*/ 5142396 w 12626284"/>
              <a:gd name="connsiteY2" fmla="*/ 225621 h 3092766"/>
              <a:gd name="connsiteX3" fmla="*/ 0 w 12626284"/>
              <a:gd name="connsiteY3" fmla="*/ 0 h 3092766"/>
              <a:gd name="connsiteX0" fmla="*/ 12626284 w 12626284"/>
              <a:gd name="connsiteY0" fmla="*/ 3092766 h 3092766"/>
              <a:gd name="connsiteX1" fmla="*/ 8151881 w 12626284"/>
              <a:gd name="connsiteY1" fmla="*/ 1118229 h 3092766"/>
              <a:gd name="connsiteX2" fmla="*/ 5142396 w 12626284"/>
              <a:gd name="connsiteY2" fmla="*/ 225621 h 3092766"/>
              <a:gd name="connsiteX3" fmla="*/ 0 w 12626284"/>
              <a:gd name="connsiteY3" fmla="*/ 0 h 3092766"/>
              <a:gd name="connsiteX0" fmla="*/ 12430058 w 12430058"/>
              <a:gd name="connsiteY0" fmla="*/ 3498679 h 3498679"/>
              <a:gd name="connsiteX1" fmla="*/ 7955655 w 12430058"/>
              <a:gd name="connsiteY1" fmla="*/ 1524142 h 3498679"/>
              <a:gd name="connsiteX2" fmla="*/ 4946170 w 12430058"/>
              <a:gd name="connsiteY2" fmla="*/ 631534 h 3498679"/>
              <a:gd name="connsiteX3" fmla="*/ 0 w 12430058"/>
              <a:gd name="connsiteY3" fmla="*/ 0 h 3498679"/>
              <a:gd name="connsiteX0" fmla="*/ 12430058 w 12430058"/>
              <a:gd name="connsiteY0" fmla="*/ 3498679 h 3498679"/>
              <a:gd name="connsiteX1" fmla="*/ 7955655 w 12430058"/>
              <a:gd name="connsiteY1" fmla="*/ 1524142 h 3498679"/>
              <a:gd name="connsiteX2" fmla="*/ 4946170 w 12430058"/>
              <a:gd name="connsiteY2" fmla="*/ 631534 h 3498679"/>
              <a:gd name="connsiteX3" fmla="*/ 0 w 12430058"/>
              <a:gd name="connsiteY3" fmla="*/ 0 h 349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0058" h="3498679">
                <a:moveTo>
                  <a:pt x="12430058" y="3498679"/>
                </a:moveTo>
                <a:cubicBezTo>
                  <a:pt x="11123511" y="3059367"/>
                  <a:pt x="9071898" y="2413137"/>
                  <a:pt x="7955655" y="1524142"/>
                </a:cubicBezTo>
                <a:cubicBezTo>
                  <a:pt x="6839412" y="635147"/>
                  <a:pt x="6304817" y="817905"/>
                  <a:pt x="4946170" y="631534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CD2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Freihandform 69">
            <a:extLst>
              <a:ext uri="{FF2B5EF4-FFF2-40B4-BE49-F238E27FC236}">
                <a16:creationId xmlns:a16="http://schemas.microsoft.com/office/drawing/2014/main" id="{68AD8BC3-455F-C44C-82C5-AD44EE5DE7E8}"/>
              </a:ext>
            </a:extLst>
          </p:cNvPr>
          <p:cNvSpPr/>
          <p:nvPr/>
        </p:nvSpPr>
        <p:spPr>
          <a:xfrm>
            <a:off x="6718732" y="7531874"/>
            <a:ext cx="12437274" cy="2703080"/>
          </a:xfrm>
          <a:custGeom>
            <a:avLst/>
            <a:gdLst>
              <a:gd name="connsiteX0" fmla="*/ 12072937 w 12072937"/>
              <a:gd name="connsiteY0" fmla="*/ 0 h 1214437"/>
              <a:gd name="connsiteX1" fmla="*/ 7729537 w 12072937"/>
              <a:gd name="connsiteY1" fmla="*/ 985837 h 1214437"/>
              <a:gd name="connsiteX2" fmla="*/ 5186362 w 12072937"/>
              <a:gd name="connsiteY2" fmla="*/ 985837 h 1214437"/>
              <a:gd name="connsiteX3" fmla="*/ 0 w 12072937"/>
              <a:gd name="connsiteY3" fmla="*/ 1214437 h 12144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200650 w 12830175"/>
              <a:gd name="connsiteY2" fmla="*/ 1400175 h 1557337"/>
              <a:gd name="connsiteX3" fmla="*/ 0 w 12830175"/>
              <a:gd name="connsiteY3" fmla="*/ 1557337 h 1557337"/>
              <a:gd name="connsiteX0" fmla="*/ 12873866 w 12873866"/>
              <a:gd name="connsiteY0" fmla="*/ 2836952 h 2894265"/>
              <a:gd name="connsiteX1" fmla="*/ 7729537 w 12873866"/>
              <a:gd name="connsiteY1" fmla="*/ 181911 h 2894265"/>
              <a:gd name="connsiteX2" fmla="*/ 5200650 w 12873866"/>
              <a:gd name="connsiteY2" fmla="*/ 253349 h 2894265"/>
              <a:gd name="connsiteX3" fmla="*/ 0 w 12873866"/>
              <a:gd name="connsiteY3" fmla="*/ 410511 h 2894265"/>
              <a:gd name="connsiteX0" fmla="*/ 12873866 w 12873866"/>
              <a:gd name="connsiteY0" fmla="*/ 2836952 h 2836952"/>
              <a:gd name="connsiteX1" fmla="*/ 7729537 w 12873866"/>
              <a:gd name="connsiteY1" fmla="*/ 181911 h 2836952"/>
              <a:gd name="connsiteX2" fmla="*/ 5200650 w 12873866"/>
              <a:gd name="connsiteY2" fmla="*/ 253349 h 2836952"/>
              <a:gd name="connsiteX3" fmla="*/ 0 w 12873866"/>
              <a:gd name="connsiteY3" fmla="*/ 410511 h 2836952"/>
              <a:gd name="connsiteX0" fmla="*/ 12873866 w 12873866"/>
              <a:gd name="connsiteY0" fmla="*/ 2601728 h 2601728"/>
              <a:gd name="connsiteX1" fmla="*/ 7904301 w 12873866"/>
              <a:gd name="connsiteY1" fmla="*/ 570482 h 2601728"/>
              <a:gd name="connsiteX2" fmla="*/ 5200650 w 12873866"/>
              <a:gd name="connsiteY2" fmla="*/ 18125 h 2601728"/>
              <a:gd name="connsiteX3" fmla="*/ 0 w 12873866"/>
              <a:gd name="connsiteY3" fmla="*/ 175287 h 2601728"/>
              <a:gd name="connsiteX0" fmla="*/ 12873866 w 12873866"/>
              <a:gd name="connsiteY0" fmla="*/ 2463044 h 2463044"/>
              <a:gd name="connsiteX1" fmla="*/ 7904301 w 12873866"/>
              <a:gd name="connsiteY1" fmla="*/ 431798 h 2463044"/>
              <a:gd name="connsiteX2" fmla="*/ 5273469 w 12873866"/>
              <a:gd name="connsiteY2" fmla="*/ 120453 h 2463044"/>
              <a:gd name="connsiteX3" fmla="*/ 0 w 12873866"/>
              <a:gd name="connsiteY3" fmla="*/ 36603 h 2463044"/>
              <a:gd name="connsiteX0" fmla="*/ 12873866 w 12873866"/>
              <a:gd name="connsiteY0" fmla="*/ 2451215 h 2451215"/>
              <a:gd name="connsiteX1" fmla="*/ 7904301 w 12873866"/>
              <a:gd name="connsiteY1" fmla="*/ 419969 h 2451215"/>
              <a:gd name="connsiteX2" fmla="*/ 5273469 w 12873866"/>
              <a:gd name="connsiteY2" fmla="*/ 108624 h 2451215"/>
              <a:gd name="connsiteX3" fmla="*/ 0 w 12873866"/>
              <a:gd name="connsiteY3" fmla="*/ 24774 h 2451215"/>
              <a:gd name="connsiteX0" fmla="*/ 12873866 w 12873866"/>
              <a:gd name="connsiteY0" fmla="*/ 2469059 h 2469059"/>
              <a:gd name="connsiteX1" fmla="*/ 7904301 w 12873866"/>
              <a:gd name="connsiteY1" fmla="*/ 437813 h 2469059"/>
              <a:gd name="connsiteX2" fmla="*/ 5244342 w 12873866"/>
              <a:gd name="connsiteY2" fmla="*/ 13051 h 2469059"/>
              <a:gd name="connsiteX3" fmla="*/ 0 w 12873866"/>
              <a:gd name="connsiteY3" fmla="*/ 42618 h 2469059"/>
              <a:gd name="connsiteX0" fmla="*/ 12677641 w 12677641"/>
              <a:gd name="connsiteY0" fmla="*/ 2682202 h 2682202"/>
              <a:gd name="connsiteX1" fmla="*/ 7708076 w 12677641"/>
              <a:gd name="connsiteY1" fmla="*/ 650956 h 2682202"/>
              <a:gd name="connsiteX2" fmla="*/ 5048117 w 12677641"/>
              <a:gd name="connsiteY2" fmla="*/ 226194 h 2682202"/>
              <a:gd name="connsiteX3" fmla="*/ 0 w 12677641"/>
              <a:gd name="connsiteY3" fmla="*/ 16989 h 268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77641" h="2682202">
                <a:moveTo>
                  <a:pt x="12677641" y="2682202"/>
                </a:moveTo>
                <a:cubicBezTo>
                  <a:pt x="11371094" y="2242890"/>
                  <a:pt x="8979663" y="1060291"/>
                  <a:pt x="7708076" y="650956"/>
                </a:cubicBezTo>
                <a:cubicBezTo>
                  <a:pt x="6436489" y="241621"/>
                  <a:pt x="6234428" y="192819"/>
                  <a:pt x="5048117" y="226194"/>
                </a:cubicBezTo>
                <a:cubicBezTo>
                  <a:pt x="3861806" y="259569"/>
                  <a:pt x="1949053" y="-78261"/>
                  <a:pt x="0" y="16989"/>
                </a:cubicBezTo>
              </a:path>
            </a:pathLst>
          </a:custGeom>
          <a:noFill/>
          <a:ln w="38100">
            <a:solidFill>
              <a:srgbClr val="CD2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Freihandform 70">
            <a:extLst>
              <a:ext uri="{FF2B5EF4-FFF2-40B4-BE49-F238E27FC236}">
                <a16:creationId xmlns:a16="http://schemas.microsoft.com/office/drawing/2014/main" id="{A2FA2604-6A6E-7943-BD5A-81850C6D0D9E}"/>
              </a:ext>
            </a:extLst>
          </p:cNvPr>
          <p:cNvSpPr/>
          <p:nvPr/>
        </p:nvSpPr>
        <p:spPr>
          <a:xfrm>
            <a:off x="6633422" y="9953733"/>
            <a:ext cx="11986841" cy="1876813"/>
          </a:xfrm>
          <a:custGeom>
            <a:avLst/>
            <a:gdLst>
              <a:gd name="connsiteX0" fmla="*/ 12072937 w 12072937"/>
              <a:gd name="connsiteY0" fmla="*/ 0 h 1214437"/>
              <a:gd name="connsiteX1" fmla="*/ 7729537 w 12072937"/>
              <a:gd name="connsiteY1" fmla="*/ 985837 h 1214437"/>
              <a:gd name="connsiteX2" fmla="*/ 5186362 w 12072937"/>
              <a:gd name="connsiteY2" fmla="*/ 985837 h 1214437"/>
              <a:gd name="connsiteX3" fmla="*/ 0 w 12072937"/>
              <a:gd name="connsiteY3" fmla="*/ 1214437 h 12144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186362 w 12830175"/>
              <a:gd name="connsiteY2" fmla="*/ 1328737 h 1557337"/>
              <a:gd name="connsiteX3" fmla="*/ 0 w 12830175"/>
              <a:gd name="connsiteY3" fmla="*/ 1557337 h 1557337"/>
              <a:gd name="connsiteX0" fmla="*/ 12830175 w 12830175"/>
              <a:gd name="connsiteY0" fmla="*/ 0 h 1557337"/>
              <a:gd name="connsiteX1" fmla="*/ 7729537 w 12830175"/>
              <a:gd name="connsiteY1" fmla="*/ 1328737 h 1557337"/>
              <a:gd name="connsiteX2" fmla="*/ 5200650 w 12830175"/>
              <a:gd name="connsiteY2" fmla="*/ 1400175 h 1557337"/>
              <a:gd name="connsiteX3" fmla="*/ 0 w 12830175"/>
              <a:gd name="connsiteY3" fmla="*/ 1557337 h 1557337"/>
              <a:gd name="connsiteX0" fmla="*/ 12873866 w 12873866"/>
              <a:gd name="connsiteY0" fmla="*/ 2836952 h 2894265"/>
              <a:gd name="connsiteX1" fmla="*/ 7729537 w 12873866"/>
              <a:gd name="connsiteY1" fmla="*/ 181911 h 2894265"/>
              <a:gd name="connsiteX2" fmla="*/ 5200650 w 12873866"/>
              <a:gd name="connsiteY2" fmla="*/ 253349 h 2894265"/>
              <a:gd name="connsiteX3" fmla="*/ 0 w 12873866"/>
              <a:gd name="connsiteY3" fmla="*/ 410511 h 2894265"/>
              <a:gd name="connsiteX0" fmla="*/ 12873866 w 12873866"/>
              <a:gd name="connsiteY0" fmla="*/ 2836952 h 2836952"/>
              <a:gd name="connsiteX1" fmla="*/ 7729537 w 12873866"/>
              <a:gd name="connsiteY1" fmla="*/ 181911 h 2836952"/>
              <a:gd name="connsiteX2" fmla="*/ 5200650 w 12873866"/>
              <a:gd name="connsiteY2" fmla="*/ 253349 h 2836952"/>
              <a:gd name="connsiteX3" fmla="*/ 0 w 12873866"/>
              <a:gd name="connsiteY3" fmla="*/ 410511 h 2836952"/>
              <a:gd name="connsiteX0" fmla="*/ 12873866 w 12873866"/>
              <a:gd name="connsiteY0" fmla="*/ 2601728 h 2601728"/>
              <a:gd name="connsiteX1" fmla="*/ 7904301 w 12873866"/>
              <a:gd name="connsiteY1" fmla="*/ 570482 h 2601728"/>
              <a:gd name="connsiteX2" fmla="*/ 5200650 w 12873866"/>
              <a:gd name="connsiteY2" fmla="*/ 18125 h 2601728"/>
              <a:gd name="connsiteX3" fmla="*/ 0 w 12873866"/>
              <a:gd name="connsiteY3" fmla="*/ 175287 h 2601728"/>
              <a:gd name="connsiteX0" fmla="*/ 12873866 w 12873866"/>
              <a:gd name="connsiteY0" fmla="*/ 2463044 h 2463044"/>
              <a:gd name="connsiteX1" fmla="*/ 7904301 w 12873866"/>
              <a:gd name="connsiteY1" fmla="*/ 431798 h 2463044"/>
              <a:gd name="connsiteX2" fmla="*/ 5273469 w 12873866"/>
              <a:gd name="connsiteY2" fmla="*/ 120453 h 2463044"/>
              <a:gd name="connsiteX3" fmla="*/ 0 w 12873866"/>
              <a:gd name="connsiteY3" fmla="*/ 36603 h 2463044"/>
              <a:gd name="connsiteX0" fmla="*/ 12873866 w 12873866"/>
              <a:gd name="connsiteY0" fmla="*/ 2451215 h 2451215"/>
              <a:gd name="connsiteX1" fmla="*/ 7904301 w 12873866"/>
              <a:gd name="connsiteY1" fmla="*/ 419969 h 2451215"/>
              <a:gd name="connsiteX2" fmla="*/ 5273469 w 12873866"/>
              <a:gd name="connsiteY2" fmla="*/ 108624 h 2451215"/>
              <a:gd name="connsiteX3" fmla="*/ 0 w 12873866"/>
              <a:gd name="connsiteY3" fmla="*/ 24774 h 2451215"/>
              <a:gd name="connsiteX0" fmla="*/ 12873866 w 12873866"/>
              <a:gd name="connsiteY0" fmla="*/ 2469059 h 2469059"/>
              <a:gd name="connsiteX1" fmla="*/ 7904301 w 12873866"/>
              <a:gd name="connsiteY1" fmla="*/ 437813 h 2469059"/>
              <a:gd name="connsiteX2" fmla="*/ 5244342 w 12873866"/>
              <a:gd name="connsiteY2" fmla="*/ 13051 h 2469059"/>
              <a:gd name="connsiteX3" fmla="*/ 0 w 12873866"/>
              <a:gd name="connsiteY3" fmla="*/ 42618 h 2469059"/>
              <a:gd name="connsiteX0" fmla="*/ 12218502 w 12218502"/>
              <a:gd name="connsiteY0" fmla="*/ 1703493 h 1703493"/>
              <a:gd name="connsiteX1" fmla="*/ 7904301 w 12218502"/>
              <a:gd name="connsiteY1" fmla="*/ 437813 h 1703493"/>
              <a:gd name="connsiteX2" fmla="*/ 5244342 w 12218502"/>
              <a:gd name="connsiteY2" fmla="*/ 13051 h 1703493"/>
              <a:gd name="connsiteX3" fmla="*/ 0 w 12218502"/>
              <a:gd name="connsiteY3" fmla="*/ 42618 h 1703493"/>
              <a:gd name="connsiteX0" fmla="*/ 12218502 w 12218502"/>
              <a:gd name="connsiteY0" fmla="*/ 1862317 h 1862317"/>
              <a:gd name="connsiteX1" fmla="*/ 7904301 w 12218502"/>
              <a:gd name="connsiteY1" fmla="*/ 114614 h 1862317"/>
              <a:gd name="connsiteX2" fmla="*/ 5244342 w 12218502"/>
              <a:gd name="connsiteY2" fmla="*/ 171875 h 1862317"/>
              <a:gd name="connsiteX3" fmla="*/ 0 w 12218502"/>
              <a:gd name="connsiteY3" fmla="*/ 201442 h 18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8502" h="1862317">
                <a:moveTo>
                  <a:pt x="12218502" y="1862317"/>
                </a:moveTo>
                <a:cubicBezTo>
                  <a:pt x="10911955" y="1423005"/>
                  <a:pt x="9066661" y="396354"/>
                  <a:pt x="7904301" y="114614"/>
                </a:cubicBezTo>
                <a:cubicBezTo>
                  <a:pt x="6741941" y="-167126"/>
                  <a:pt x="6561725" y="157404"/>
                  <a:pt x="5244342" y="171875"/>
                </a:cubicBezTo>
                <a:cubicBezTo>
                  <a:pt x="3926959" y="186346"/>
                  <a:pt x="1949053" y="106192"/>
                  <a:pt x="0" y="201442"/>
                </a:cubicBezTo>
              </a:path>
            </a:pathLst>
          </a:custGeom>
          <a:noFill/>
          <a:ln w="38100">
            <a:solidFill>
              <a:srgbClr val="CD2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 nach links 44">
            <a:extLst>
              <a:ext uri="{FF2B5EF4-FFF2-40B4-BE49-F238E27FC236}">
                <a16:creationId xmlns:a16="http://schemas.microsoft.com/office/drawing/2014/main" id="{A343B6EA-47E1-8943-8312-299FBF7A18BD}"/>
              </a:ext>
            </a:extLst>
          </p:cNvPr>
          <p:cNvSpPr/>
          <p:nvPr/>
        </p:nvSpPr>
        <p:spPr>
          <a:xfrm rot="20597123">
            <a:off x="15241181" y="5828062"/>
            <a:ext cx="3085470" cy="114369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 v3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Get</a:t>
            </a:r>
            <a:r>
              <a:rPr lang="de-DE" sz="2000">
                <a:solidFill>
                  <a:schemeClr val="tx1"/>
                </a:solidFill>
              </a:rPr>
              <a:t>/</a:t>
            </a:r>
            <a:r>
              <a:rPr lang="de-DE" sz="2000" err="1">
                <a:solidFill>
                  <a:schemeClr val="tx1"/>
                </a:solidFill>
              </a:rPr>
              <a:t>getNext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2" name="Pfeil nach rechts 61">
            <a:extLst>
              <a:ext uri="{FF2B5EF4-FFF2-40B4-BE49-F238E27FC236}">
                <a16:creationId xmlns:a16="http://schemas.microsoft.com/office/drawing/2014/main" id="{E7B5E224-EF57-7940-A45B-AC6E29B33A6C}"/>
              </a:ext>
            </a:extLst>
          </p:cNvPr>
          <p:cNvSpPr/>
          <p:nvPr/>
        </p:nvSpPr>
        <p:spPr>
          <a:xfrm rot="20554052">
            <a:off x="15433607" y="6879504"/>
            <a:ext cx="3085469" cy="43751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response</a:t>
            </a:r>
            <a:r>
              <a:rPr lang="de-DE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Pfeil nach rechts 50">
            <a:extLst>
              <a:ext uri="{FF2B5EF4-FFF2-40B4-BE49-F238E27FC236}">
                <a16:creationId xmlns:a16="http://schemas.microsoft.com/office/drawing/2014/main" id="{C8871E47-0276-B147-91FB-483CC85DBBBA}"/>
              </a:ext>
            </a:extLst>
          </p:cNvPr>
          <p:cNvSpPr/>
          <p:nvPr/>
        </p:nvSpPr>
        <p:spPr>
          <a:xfrm rot="1205649">
            <a:off x="15226078" y="10518980"/>
            <a:ext cx="3085469" cy="1143700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SNMPv2c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trap.notif</a:t>
            </a:r>
            <a:r>
              <a:rPr lang="de-DE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2" name="Pfeil nach links 51">
            <a:extLst>
              <a:ext uri="{FF2B5EF4-FFF2-40B4-BE49-F238E27FC236}">
                <a16:creationId xmlns:a16="http://schemas.microsoft.com/office/drawing/2014/main" id="{8FEB7C68-A92C-C747-B572-696A65A0B8E4}"/>
              </a:ext>
            </a:extLst>
          </p:cNvPr>
          <p:cNvSpPr/>
          <p:nvPr/>
        </p:nvSpPr>
        <p:spPr>
          <a:xfrm rot="1134774">
            <a:off x="15561158" y="8941335"/>
            <a:ext cx="3085470" cy="1143699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 v3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Get</a:t>
            </a:r>
            <a:r>
              <a:rPr lang="de-DE" sz="2000">
                <a:solidFill>
                  <a:schemeClr val="tx1"/>
                </a:solidFill>
              </a:rPr>
              <a:t>/</a:t>
            </a:r>
            <a:r>
              <a:rPr lang="de-DE" sz="2000" err="1">
                <a:solidFill>
                  <a:schemeClr val="tx1"/>
                </a:solidFill>
              </a:rPr>
              <a:t>getNext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3" name="Pfeil nach rechts 52">
            <a:extLst>
              <a:ext uri="{FF2B5EF4-FFF2-40B4-BE49-F238E27FC236}">
                <a16:creationId xmlns:a16="http://schemas.microsoft.com/office/drawing/2014/main" id="{008A8897-EF23-A64D-BB34-8B107DE16A4A}"/>
              </a:ext>
            </a:extLst>
          </p:cNvPr>
          <p:cNvSpPr/>
          <p:nvPr/>
        </p:nvSpPr>
        <p:spPr>
          <a:xfrm rot="1156014">
            <a:off x="15415493" y="10042681"/>
            <a:ext cx="3085469" cy="43751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response</a:t>
            </a:r>
            <a:r>
              <a:rPr lang="de-DE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1" name="Pfeil nach rechts 40">
            <a:extLst>
              <a:ext uri="{FF2B5EF4-FFF2-40B4-BE49-F238E27FC236}">
                <a16:creationId xmlns:a16="http://schemas.microsoft.com/office/drawing/2014/main" id="{68C6C735-3989-3440-AC48-9A3EADDDCC5B}"/>
              </a:ext>
            </a:extLst>
          </p:cNvPr>
          <p:cNvSpPr/>
          <p:nvPr/>
        </p:nvSpPr>
        <p:spPr>
          <a:xfrm rot="20632157">
            <a:off x="15698722" y="7264104"/>
            <a:ext cx="3085469" cy="1143700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SNMPv2c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trap.notif</a:t>
            </a:r>
            <a:r>
              <a:rPr lang="de-DE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7DD9F351-A751-F24F-8F34-48A4B23F8DCE}"/>
              </a:ext>
            </a:extLst>
          </p:cNvPr>
          <p:cNvSpPr/>
          <p:nvPr/>
        </p:nvSpPr>
        <p:spPr>
          <a:xfrm>
            <a:off x="13200740" y="6768939"/>
            <a:ext cx="1755876" cy="3662781"/>
          </a:xfrm>
          <a:prstGeom prst="roundRect">
            <a:avLst>
              <a:gd name="adj" fmla="val 404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sz="2000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UDP 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NAT relay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</a:rPr>
              <a:t>based on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VPP/DPDK</a:t>
            </a:r>
          </a:p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Pfeil nach links 54">
            <a:extLst>
              <a:ext uri="{FF2B5EF4-FFF2-40B4-BE49-F238E27FC236}">
                <a16:creationId xmlns:a16="http://schemas.microsoft.com/office/drawing/2014/main" id="{7687F62E-4815-9441-AFD1-04401B59DF88}"/>
              </a:ext>
            </a:extLst>
          </p:cNvPr>
          <p:cNvSpPr/>
          <p:nvPr/>
        </p:nvSpPr>
        <p:spPr>
          <a:xfrm>
            <a:off x="6884850" y="6870750"/>
            <a:ext cx="5635473" cy="629491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 v3 </a:t>
            </a:r>
            <a:r>
              <a:rPr lang="de-DE" sz="2000" err="1">
                <a:solidFill>
                  <a:schemeClr val="tx1"/>
                </a:solidFill>
              </a:rPr>
              <a:t>Get</a:t>
            </a:r>
            <a:r>
              <a:rPr lang="de-DE" sz="2000">
                <a:solidFill>
                  <a:schemeClr val="tx1"/>
                </a:solidFill>
              </a:rPr>
              <a:t>/</a:t>
            </a:r>
            <a:r>
              <a:rPr lang="de-DE" sz="2000" err="1">
                <a:solidFill>
                  <a:schemeClr val="tx1"/>
                </a:solidFill>
              </a:rPr>
              <a:t>getNext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6" name="Pfeil nach rechts 55">
            <a:extLst>
              <a:ext uri="{FF2B5EF4-FFF2-40B4-BE49-F238E27FC236}">
                <a16:creationId xmlns:a16="http://schemas.microsoft.com/office/drawing/2014/main" id="{D208C246-858F-6247-9EEC-7DF2CFE81161}"/>
              </a:ext>
            </a:extLst>
          </p:cNvPr>
          <p:cNvSpPr/>
          <p:nvPr/>
        </p:nvSpPr>
        <p:spPr>
          <a:xfrm>
            <a:off x="6978200" y="7422683"/>
            <a:ext cx="5542123" cy="43751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responses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0" name="Pfeil nach rechts 59">
            <a:extLst>
              <a:ext uri="{FF2B5EF4-FFF2-40B4-BE49-F238E27FC236}">
                <a16:creationId xmlns:a16="http://schemas.microsoft.com/office/drawing/2014/main" id="{7E5AE580-0502-A04F-9F47-06F7E2C5E843}"/>
              </a:ext>
            </a:extLst>
          </p:cNvPr>
          <p:cNvSpPr/>
          <p:nvPr/>
        </p:nvSpPr>
        <p:spPr>
          <a:xfrm>
            <a:off x="6909696" y="9564278"/>
            <a:ext cx="5610627" cy="499660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SNMPv2c </a:t>
            </a:r>
            <a:r>
              <a:rPr lang="de-DE" sz="2000" err="1">
                <a:solidFill>
                  <a:schemeClr val="tx1"/>
                </a:solidFill>
              </a:rPr>
              <a:t>trap.notif</a:t>
            </a:r>
            <a:r>
              <a:rPr lang="de-DE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8" name="Rounded Rectangle 13">
            <a:extLst>
              <a:ext uri="{FF2B5EF4-FFF2-40B4-BE49-F238E27FC236}">
                <a16:creationId xmlns:a16="http://schemas.microsoft.com/office/drawing/2014/main" id="{C84E4BC4-AABB-0D45-A328-C167815DE4DB}"/>
              </a:ext>
            </a:extLst>
          </p:cNvPr>
          <p:cNvSpPr/>
          <p:nvPr/>
        </p:nvSpPr>
        <p:spPr>
          <a:xfrm>
            <a:off x="5095509" y="7032332"/>
            <a:ext cx="1733534" cy="664706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Socket(UDP 161)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Server-mode</a:t>
            </a:r>
          </a:p>
        </p:txBody>
      </p:sp>
      <p:sp>
        <p:nvSpPr>
          <p:cNvPr id="72" name="Rounded Rectangle 13">
            <a:extLst>
              <a:ext uri="{FF2B5EF4-FFF2-40B4-BE49-F238E27FC236}">
                <a16:creationId xmlns:a16="http://schemas.microsoft.com/office/drawing/2014/main" id="{A4CE0F62-1DD8-224D-B689-78C16D53B0F3}"/>
              </a:ext>
            </a:extLst>
          </p:cNvPr>
          <p:cNvSpPr/>
          <p:nvPr/>
        </p:nvSpPr>
        <p:spPr>
          <a:xfrm>
            <a:off x="5009260" y="9634783"/>
            <a:ext cx="1733534" cy="664706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Socket(UDP)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Client-mode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B125506-E813-0743-88CB-95E7E11A33EF}"/>
              </a:ext>
            </a:extLst>
          </p:cNvPr>
          <p:cNvSpPr/>
          <p:nvPr/>
        </p:nvSpPr>
        <p:spPr>
          <a:xfrm>
            <a:off x="7173291" y="6812467"/>
            <a:ext cx="1132857" cy="1194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ubuntu</a:t>
            </a:r>
            <a:endParaRPr lang="de-DE" sz="1400">
              <a:solidFill>
                <a:schemeClr val="tx1"/>
              </a:solidFill>
            </a:endParaRPr>
          </a:p>
          <a:p>
            <a:pPr algn="ctr"/>
            <a:r>
              <a:rPr lang="de-DE" sz="2400">
                <a:solidFill>
                  <a:schemeClr val="tx1"/>
                </a:solidFill>
              </a:rPr>
              <a:t>lo0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A741358-41CC-F943-8B60-E59AABD6D107}"/>
              </a:ext>
            </a:extLst>
          </p:cNvPr>
          <p:cNvSpPr/>
          <p:nvPr/>
        </p:nvSpPr>
        <p:spPr>
          <a:xfrm>
            <a:off x="7102950" y="9228374"/>
            <a:ext cx="1132857" cy="119433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err="1">
                <a:solidFill>
                  <a:schemeClr val="tx1"/>
                </a:solidFill>
              </a:rPr>
              <a:t>ubuntu</a:t>
            </a:r>
            <a:endParaRPr lang="de-DE" sz="1400">
              <a:solidFill>
                <a:schemeClr val="tx1"/>
              </a:solidFill>
            </a:endParaRPr>
          </a:p>
          <a:p>
            <a:pPr algn="ctr"/>
            <a:r>
              <a:rPr lang="de-DE" sz="2400">
                <a:solidFill>
                  <a:schemeClr val="tx1"/>
                </a:solidFill>
              </a:rPr>
              <a:t>lo0</a:t>
            </a:r>
          </a:p>
        </p:txBody>
      </p:sp>
      <p:sp>
        <p:nvSpPr>
          <p:cNvPr id="75" name="Pfeil nach links 74">
            <a:extLst>
              <a:ext uri="{FF2B5EF4-FFF2-40B4-BE49-F238E27FC236}">
                <a16:creationId xmlns:a16="http://schemas.microsoft.com/office/drawing/2014/main" id="{C819FA77-5318-3D42-9B3B-9A83F9F87E03}"/>
              </a:ext>
            </a:extLst>
          </p:cNvPr>
          <p:cNvSpPr/>
          <p:nvPr/>
        </p:nvSpPr>
        <p:spPr>
          <a:xfrm>
            <a:off x="12636283" y="7061279"/>
            <a:ext cx="2698159" cy="289293"/>
          </a:xfrm>
          <a:prstGeom prst="leftArrow">
            <a:avLst>
              <a:gd name="adj1" fmla="val 72569"/>
              <a:gd name="adj2" fmla="val 1901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Dest</a:t>
            </a:r>
            <a:r>
              <a:rPr lang="de-DE" sz="1200">
                <a:solidFill>
                  <a:schemeClr val="tx1"/>
                </a:solidFill>
              </a:rPr>
              <a:t> NAT lo1-&gt;lo0 (</a:t>
            </a:r>
            <a:r>
              <a:rPr lang="de-DE" sz="1200" err="1">
                <a:solidFill>
                  <a:schemeClr val="tx1"/>
                </a:solidFill>
              </a:rPr>
              <a:t>for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dest-port</a:t>
            </a:r>
            <a:r>
              <a:rPr lang="de-DE" sz="1200">
                <a:solidFill>
                  <a:schemeClr val="tx1"/>
                </a:solidFill>
              </a:rPr>
              <a:t> 161)</a:t>
            </a:r>
          </a:p>
        </p:txBody>
      </p:sp>
      <p:sp>
        <p:nvSpPr>
          <p:cNvPr id="76" name="Pfeil nach rechts 75">
            <a:extLst>
              <a:ext uri="{FF2B5EF4-FFF2-40B4-BE49-F238E27FC236}">
                <a16:creationId xmlns:a16="http://schemas.microsoft.com/office/drawing/2014/main" id="{F4446CB0-E4DA-FE46-BA67-DAE30AE769E6}"/>
              </a:ext>
            </a:extLst>
          </p:cNvPr>
          <p:cNvSpPr/>
          <p:nvPr/>
        </p:nvSpPr>
        <p:spPr>
          <a:xfrm>
            <a:off x="12634130" y="7387404"/>
            <a:ext cx="2752060" cy="210358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Src</a:t>
            </a:r>
            <a:r>
              <a:rPr lang="de-DE" sz="1200">
                <a:solidFill>
                  <a:schemeClr val="tx1"/>
                </a:solidFill>
              </a:rPr>
              <a:t> NAT lo0 -&gt; lo1 (</a:t>
            </a:r>
            <a:r>
              <a:rPr lang="de-DE" sz="1200" err="1">
                <a:solidFill>
                  <a:schemeClr val="tx1"/>
                </a:solidFill>
              </a:rPr>
              <a:t>for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src-port</a:t>
            </a:r>
            <a:r>
              <a:rPr lang="de-DE" sz="1200">
                <a:solidFill>
                  <a:schemeClr val="tx1"/>
                </a:solidFill>
              </a:rPr>
              <a:t> 161)</a:t>
            </a:r>
          </a:p>
        </p:txBody>
      </p:sp>
      <p:sp>
        <p:nvSpPr>
          <p:cNvPr id="78" name="Pfeil nach rechts 77">
            <a:extLst>
              <a:ext uri="{FF2B5EF4-FFF2-40B4-BE49-F238E27FC236}">
                <a16:creationId xmlns:a16="http://schemas.microsoft.com/office/drawing/2014/main" id="{0C5A8F07-2CFB-EE45-8CBB-DBEAE17157FB}"/>
              </a:ext>
            </a:extLst>
          </p:cNvPr>
          <p:cNvSpPr/>
          <p:nvPr/>
        </p:nvSpPr>
        <p:spPr>
          <a:xfrm>
            <a:off x="12614197" y="9677679"/>
            <a:ext cx="2698159" cy="210358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err="1">
                <a:solidFill>
                  <a:schemeClr val="tx1"/>
                </a:solidFill>
              </a:rPr>
              <a:t>Src</a:t>
            </a:r>
            <a:r>
              <a:rPr lang="de-DE" sz="1200">
                <a:solidFill>
                  <a:schemeClr val="tx1"/>
                </a:solidFill>
              </a:rPr>
              <a:t> NAT lo0 -&gt; lo1 (</a:t>
            </a:r>
            <a:r>
              <a:rPr lang="de-DE" sz="1200" err="1">
                <a:solidFill>
                  <a:schemeClr val="tx1"/>
                </a:solidFill>
              </a:rPr>
              <a:t>for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dst-port</a:t>
            </a:r>
            <a:r>
              <a:rPr lang="de-DE" sz="1200">
                <a:solidFill>
                  <a:schemeClr val="tx1"/>
                </a:solidFill>
              </a:rPr>
              <a:t> 162)</a:t>
            </a:r>
          </a:p>
        </p:txBody>
      </p:sp>
      <p:sp>
        <p:nvSpPr>
          <p:cNvPr id="79" name="Eine Ecke des Rechtecks schneiden und abrunden 78">
            <a:extLst>
              <a:ext uri="{FF2B5EF4-FFF2-40B4-BE49-F238E27FC236}">
                <a16:creationId xmlns:a16="http://schemas.microsoft.com/office/drawing/2014/main" id="{260D8B6E-5584-9942-8A0D-AF2533818BC6}"/>
              </a:ext>
            </a:extLst>
          </p:cNvPr>
          <p:cNvSpPr/>
          <p:nvPr/>
        </p:nvSpPr>
        <p:spPr>
          <a:xfrm>
            <a:off x="12880062" y="3696178"/>
            <a:ext cx="4509760" cy="1603591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BDS Table(s) </a:t>
            </a:r>
            <a:r>
              <a:rPr lang="de-DE" sz="2000" err="1">
                <a:solidFill>
                  <a:schemeClr val="tx1"/>
                </a:solidFill>
              </a:rPr>
              <a:t>for</a:t>
            </a:r>
            <a:r>
              <a:rPr lang="de-DE" sz="2000">
                <a:solidFill>
                  <a:schemeClr val="tx1"/>
                </a:solidFill>
              </a:rPr>
              <a:t> SNMP </a:t>
            </a:r>
            <a:r>
              <a:rPr lang="de-DE" sz="2000" err="1">
                <a:solidFill>
                  <a:schemeClr val="tx1"/>
                </a:solidFill>
              </a:rPr>
              <a:t>configuration</a:t>
            </a:r>
            <a:endParaRPr lang="de-DE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tx1"/>
                </a:solidFill>
              </a:rPr>
              <a:t>IP </a:t>
            </a:r>
            <a:r>
              <a:rPr lang="de-DE" sz="2000" err="1">
                <a:solidFill>
                  <a:schemeClr val="tx1"/>
                </a:solidFill>
              </a:rPr>
              <a:t>endpoints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tx1"/>
                </a:solidFill>
              </a:rPr>
              <a:t>V2c </a:t>
            </a:r>
            <a:r>
              <a:rPr lang="de-DE" sz="2000" err="1">
                <a:solidFill>
                  <a:schemeClr val="tx1"/>
                </a:solidFill>
              </a:rPr>
              <a:t>options</a:t>
            </a:r>
            <a:endParaRPr lang="de-DE" sz="20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tx1"/>
                </a:solidFill>
              </a:rPr>
              <a:t>V3 </a:t>
            </a:r>
            <a:r>
              <a:rPr lang="de-DE" sz="2000" err="1">
                <a:solidFill>
                  <a:schemeClr val="tx1"/>
                </a:solidFill>
              </a:rPr>
              <a:t>options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81" name="Eine Ecke des Rechtecks schneiden und abrunden 80">
            <a:extLst>
              <a:ext uri="{FF2B5EF4-FFF2-40B4-BE49-F238E27FC236}">
                <a16:creationId xmlns:a16="http://schemas.microsoft.com/office/drawing/2014/main" id="{5BC64655-A7F2-B74B-821B-FF25D1EDB074}"/>
              </a:ext>
            </a:extLst>
          </p:cNvPr>
          <p:cNvSpPr/>
          <p:nvPr/>
        </p:nvSpPr>
        <p:spPr>
          <a:xfrm>
            <a:off x="8144895" y="6181289"/>
            <a:ext cx="1717086" cy="603491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Snmp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cfg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params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172A44-C472-6840-9FA7-3827339E5C90}"/>
              </a:ext>
            </a:extLst>
          </p:cNvPr>
          <p:cNvSpPr/>
          <p:nvPr/>
        </p:nvSpPr>
        <p:spPr>
          <a:xfrm>
            <a:off x="13587519" y="5722636"/>
            <a:ext cx="1024621" cy="9795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(</a:t>
            </a:r>
            <a:r>
              <a:rPr lang="de-DE" sz="1400" err="1">
                <a:solidFill>
                  <a:schemeClr val="tx1"/>
                </a:solidFill>
              </a:rPr>
              <a:t>Rtb</a:t>
            </a:r>
            <a:r>
              <a:rPr lang="de-DE" sz="1400">
                <a:solidFill>
                  <a:schemeClr val="tx1"/>
                </a:solidFill>
              </a:rPr>
              <a:t>)</a:t>
            </a:r>
            <a:br>
              <a:rPr lang="de-DE" sz="2400">
                <a:solidFill>
                  <a:schemeClr val="tx1"/>
                </a:solidFill>
              </a:rPr>
            </a:br>
            <a:r>
              <a:rPr lang="de-DE" sz="2400">
                <a:solidFill>
                  <a:schemeClr val="tx1"/>
                </a:solidFill>
              </a:rPr>
              <a:t>lo1</a:t>
            </a:r>
          </a:p>
        </p:txBody>
      </p:sp>
      <p:sp>
        <p:nvSpPr>
          <p:cNvPr id="6" name="Freihandform 5">
            <a:extLst>
              <a:ext uri="{FF2B5EF4-FFF2-40B4-BE49-F238E27FC236}">
                <a16:creationId xmlns:a16="http://schemas.microsoft.com/office/drawing/2014/main" id="{15459017-CA2E-A04C-931C-F0BD61C3E859}"/>
              </a:ext>
            </a:extLst>
          </p:cNvPr>
          <p:cNvSpPr/>
          <p:nvPr/>
        </p:nvSpPr>
        <p:spPr>
          <a:xfrm>
            <a:off x="13138356" y="5317960"/>
            <a:ext cx="216699" cy="1636294"/>
          </a:xfrm>
          <a:custGeom>
            <a:avLst/>
            <a:gdLst>
              <a:gd name="connsiteX0" fmla="*/ 3826042 w 3826042"/>
              <a:gd name="connsiteY0" fmla="*/ 0 h 890337"/>
              <a:gd name="connsiteX1" fmla="*/ 3200400 w 3826042"/>
              <a:gd name="connsiteY1" fmla="*/ 553453 h 890337"/>
              <a:gd name="connsiteX2" fmla="*/ 1347537 w 3826042"/>
              <a:gd name="connsiteY2" fmla="*/ 601579 h 890337"/>
              <a:gd name="connsiteX3" fmla="*/ 288758 w 3826042"/>
              <a:gd name="connsiteY3" fmla="*/ 601579 h 890337"/>
              <a:gd name="connsiteX4" fmla="*/ 0 w 3826042"/>
              <a:gd name="connsiteY4" fmla="*/ 890337 h 890337"/>
              <a:gd name="connsiteX0" fmla="*/ 3537284 w 3537284"/>
              <a:gd name="connsiteY0" fmla="*/ 0 h 612246"/>
              <a:gd name="connsiteX1" fmla="*/ 2911642 w 3537284"/>
              <a:gd name="connsiteY1" fmla="*/ 553453 h 612246"/>
              <a:gd name="connsiteX2" fmla="*/ 1058779 w 3537284"/>
              <a:gd name="connsiteY2" fmla="*/ 601579 h 612246"/>
              <a:gd name="connsiteX3" fmla="*/ 0 w 3537284"/>
              <a:gd name="connsiteY3" fmla="*/ 601579 h 612246"/>
              <a:gd name="connsiteX0" fmla="*/ 2478505 w 2478505"/>
              <a:gd name="connsiteY0" fmla="*/ 0 h 612246"/>
              <a:gd name="connsiteX1" fmla="*/ 1852863 w 2478505"/>
              <a:gd name="connsiteY1" fmla="*/ 553453 h 612246"/>
              <a:gd name="connsiteX2" fmla="*/ 0 w 2478505"/>
              <a:gd name="connsiteY2" fmla="*/ 601579 h 612246"/>
              <a:gd name="connsiteX0" fmla="*/ 629955 w 629955"/>
              <a:gd name="connsiteY0" fmla="*/ 0 h 1588169"/>
              <a:gd name="connsiteX1" fmla="*/ 4313 w 629955"/>
              <a:gd name="connsiteY1" fmla="*/ 553453 h 1588169"/>
              <a:gd name="connsiteX2" fmla="*/ 220882 w 629955"/>
              <a:gd name="connsiteY2" fmla="*/ 1588169 h 1588169"/>
              <a:gd name="connsiteX0" fmla="*/ 625937 w 637597"/>
              <a:gd name="connsiteY0" fmla="*/ 0 h 1227221"/>
              <a:gd name="connsiteX1" fmla="*/ 295 w 637597"/>
              <a:gd name="connsiteY1" fmla="*/ 553453 h 1227221"/>
              <a:gd name="connsiteX2" fmla="*/ 505622 w 637597"/>
              <a:gd name="connsiteY2" fmla="*/ 1227221 h 1227221"/>
              <a:gd name="connsiteX0" fmla="*/ 626052 w 626052"/>
              <a:gd name="connsiteY0" fmla="*/ 0 h 1340431"/>
              <a:gd name="connsiteX1" fmla="*/ 410 w 626052"/>
              <a:gd name="connsiteY1" fmla="*/ 553453 h 1340431"/>
              <a:gd name="connsiteX2" fmla="*/ 505737 w 626052"/>
              <a:gd name="connsiteY2" fmla="*/ 1227221 h 1340431"/>
              <a:gd name="connsiteX0" fmla="*/ 120315 w 120315"/>
              <a:gd name="connsiteY0" fmla="*/ 0 h 1358476"/>
              <a:gd name="connsiteX1" fmla="*/ 48125 w 120315"/>
              <a:gd name="connsiteY1" fmla="*/ 721895 h 1358476"/>
              <a:gd name="connsiteX2" fmla="*/ 0 w 120315"/>
              <a:gd name="connsiteY2" fmla="*/ 1227221 h 1358476"/>
              <a:gd name="connsiteX0" fmla="*/ 385010 w 385010"/>
              <a:gd name="connsiteY0" fmla="*/ 0 h 1309448"/>
              <a:gd name="connsiteX1" fmla="*/ 48125 w 385010"/>
              <a:gd name="connsiteY1" fmla="*/ 673768 h 1309448"/>
              <a:gd name="connsiteX2" fmla="*/ 0 w 385010"/>
              <a:gd name="connsiteY2" fmla="*/ 1179094 h 1309448"/>
              <a:gd name="connsiteX0" fmla="*/ 337563 w 337563"/>
              <a:gd name="connsiteY0" fmla="*/ 0 h 1754597"/>
              <a:gd name="connsiteX1" fmla="*/ 678 w 337563"/>
              <a:gd name="connsiteY1" fmla="*/ 673768 h 1754597"/>
              <a:gd name="connsiteX2" fmla="*/ 217248 w 337563"/>
              <a:gd name="connsiteY2" fmla="*/ 1660357 h 1754597"/>
              <a:gd name="connsiteX0" fmla="*/ 342585 w 342585"/>
              <a:gd name="connsiteY0" fmla="*/ 0 h 1660357"/>
              <a:gd name="connsiteX1" fmla="*/ 5700 w 342585"/>
              <a:gd name="connsiteY1" fmla="*/ 673768 h 1660357"/>
              <a:gd name="connsiteX2" fmla="*/ 222270 w 342585"/>
              <a:gd name="connsiteY2" fmla="*/ 1660357 h 1660357"/>
              <a:gd name="connsiteX0" fmla="*/ 192635 w 216699"/>
              <a:gd name="connsiteY0" fmla="*/ 0 h 1636294"/>
              <a:gd name="connsiteX1" fmla="*/ 129 w 216699"/>
              <a:gd name="connsiteY1" fmla="*/ 649705 h 1636294"/>
              <a:gd name="connsiteX2" fmla="*/ 216699 w 216699"/>
              <a:gd name="connsiteY2" fmla="*/ 1636294 h 163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699" h="1636294">
                <a:moveTo>
                  <a:pt x="192635" y="0"/>
                </a:moveTo>
                <a:cubicBezTo>
                  <a:pt x="86356" y="226595"/>
                  <a:pt x="-3882" y="376989"/>
                  <a:pt x="129" y="649705"/>
                </a:cubicBezTo>
                <a:cubicBezTo>
                  <a:pt x="4140" y="922421"/>
                  <a:pt x="4142" y="1195135"/>
                  <a:pt x="216699" y="1636294"/>
                </a:cubicBezTo>
              </a:path>
            </a:pathLst>
          </a:custGeom>
          <a:noFill/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ine Ecke des Rechtecks schneiden und abrunden 81">
            <a:extLst>
              <a:ext uri="{FF2B5EF4-FFF2-40B4-BE49-F238E27FC236}">
                <a16:creationId xmlns:a16="http://schemas.microsoft.com/office/drawing/2014/main" id="{A4A7299B-2E1B-634A-A8D4-313D49CE75DF}"/>
              </a:ext>
            </a:extLst>
          </p:cNvPr>
          <p:cNvSpPr/>
          <p:nvPr/>
        </p:nvSpPr>
        <p:spPr>
          <a:xfrm>
            <a:off x="6876553" y="10563291"/>
            <a:ext cx="1717086" cy="603491"/>
          </a:xfrm>
          <a:prstGeom prst="snip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Snmp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cfg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params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83" name="Freihandform 82">
            <a:extLst>
              <a:ext uri="{FF2B5EF4-FFF2-40B4-BE49-F238E27FC236}">
                <a16:creationId xmlns:a16="http://schemas.microsoft.com/office/drawing/2014/main" id="{A5F3C1A9-5E5F-2548-B325-1EEEBB71A201}"/>
              </a:ext>
            </a:extLst>
          </p:cNvPr>
          <p:cNvSpPr/>
          <p:nvPr/>
        </p:nvSpPr>
        <p:spPr>
          <a:xfrm>
            <a:off x="8605684" y="5254122"/>
            <a:ext cx="4692316" cy="5895158"/>
          </a:xfrm>
          <a:custGeom>
            <a:avLst/>
            <a:gdLst>
              <a:gd name="connsiteX0" fmla="*/ 3826042 w 3826042"/>
              <a:gd name="connsiteY0" fmla="*/ 0 h 890337"/>
              <a:gd name="connsiteX1" fmla="*/ 3200400 w 3826042"/>
              <a:gd name="connsiteY1" fmla="*/ 553453 h 890337"/>
              <a:gd name="connsiteX2" fmla="*/ 1347537 w 3826042"/>
              <a:gd name="connsiteY2" fmla="*/ 601579 h 890337"/>
              <a:gd name="connsiteX3" fmla="*/ 288758 w 3826042"/>
              <a:gd name="connsiteY3" fmla="*/ 601579 h 890337"/>
              <a:gd name="connsiteX4" fmla="*/ 0 w 3826042"/>
              <a:gd name="connsiteY4" fmla="*/ 890337 h 890337"/>
              <a:gd name="connsiteX0" fmla="*/ 4692316 w 4692316"/>
              <a:gd name="connsiteY0" fmla="*/ 0 h 5823284"/>
              <a:gd name="connsiteX1" fmla="*/ 4066674 w 4692316"/>
              <a:gd name="connsiteY1" fmla="*/ 553453 h 5823284"/>
              <a:gd name="connsiteX2" fmla="*/ 2213811 w 4692316"/>
              <a:gd name="connsiteY2" fmla="*/ 601579 h 5823284"/>
              <a:gd name="connsiteX3" fmla="*/ 1155032 w 4692316"/>
              <a:gd name="connsiteY3" fmla="*/ 601579 h 5823284"/>
              <a:gd name="connsiteX4" fmla="*/ 0 w 4692316"/>
              <a:gd name="connsiteY4" fmla="*/ 5823284 h 5823284"/>
              <a:gd name="connsiteX0" fmla="*/ 4692316 w 4692316"/>
              <a:gd name="connsiteY0" fmla="*/ 0 h 6260073"/>
              <a:gd name="connsiteX1" fmla="*/ 4066674 w 4692316"/>
              <a:gd name="connsiteY1" fmla="*/ 553453 h 6260073"/>
              <a:gd name="connsiteX2" fmla="*/ 2213811 w 4692316"/>
              <a:gd name="connsiteY2" fmla="*/ 601579 h 6260073"/>
              <a:gd name="connsiteX3" fmla="*/ 1732548 w 4692316"/>
              <a:gd name="connsiteY3" fmla="*/ 5919536 h 6260073"/>
              <a:gd name="connsiteX4" fmla="*/ 0 w 4692316"/>
              <a:gd name="connsiteY4" fmla="*/ 5823284 h 6260073"/>
              <a:gd name="connsiteX0" fmla="*/ 4692316 w 4692316"/>
              <a:gd name="connsiteY0" fmla="*/ 0 h 5932383"/>
              <a:gd name="connsiteX1" fmla="*/ 4066674 w 4692316"/>
              <a:gd name="connsiteY1" fmla="*/ 553453 h 5932383"/>
              <a:gd name="connsiteX2" fmla="*/ 2213811 w 4692316"/>
              <a:gd name="connsiteY2" fmla="*/ 601579 h 5932383"/>
              <a:gd name="connsiteX3" fmla="*/ 1732548 w 4692316"/>
              <a:gd name="connsiteY3" fmla="*/ 5919536 h 5932383"/>
              <a:gd name="connsiteX4" fmla="*/ 0 w 4692316"/>
              <a:gd name="connsiteY4" fmla="*/ 5823284 h 5932383"/>
              <a:gd name="connsiteX0" fmla="*/ 4692316 w 4692316"/>
              <a:gd name="connsiteY0" fmla="*/ 0 h 6167654"/>
              <a:gd name="connsiteX1" fmla="*/ 4066674 w 4692316"/>
              <a:gd name="connsiteY1" fmla="*/ 553453 h 6167654"/>
              <a:gd name="connsiteX2" fmla="*/ 2213811 w 4692316"/>
              <a:gd name="connsiteY2" fmla="*/ 601579 h 6167654"/>
              <a:gd name="connsiteX3" fmla="*/ 1564106 w 4692316"/>
              <a:gd name="connsiteY3" fmla="*/ 6160168 h 6167654"/>
              <a:gd name="connsiteX4" fmla="*/ 0 w 4692316"/>
              <a:gd name="connsiteY4" fmla="*/ 5823284 h 6167654"/>
              <a:gd name="connsiteX0" fmla="*/ 4692316 w 4692316"/>
              <a:gd name="connsiteY0" fmla="*/ 0 h 6161343"/>
              <a:gd name="connsiteX1" fmla="*/ 4066674 w 4692316"/>
              <a:gd name="connsiteY1" fmla="*/ 553453 h 6161343"/>
              <a:gd name="connsiteX2" fmla="*/ 2213811 w 4692316"/>
              <a:gd name="connsiteY2" fmla="*/ 601579 h 6161343"/>
              <a:gd name="connsiteX3" fmla="*/ 1564106 w 4692316"/>
              <a:gd name="connsiteY3" fmla="*/ 6160168 h 6161343"/>
              <a:gd name="connsiteX4" fmla="*/ 0 w 4692316"/>
              <a:gd name="connsiteY4" fmla="*/ 5823284 h 6161343"/>
              <a:gd name="connsiteX0" fmla="*/ 4692316 w 4692316"/>
              <a:gd name="connsiteY0" fmla="*/ 1640 h 6334628"/>
              <a:gd name="connsiteX1" fmla="*/ 4066674 w 4692316"/>
              <a:gd name="connsiteY1" fmla="*/ 555093 h 6334628"/>
              <a:gd name="connsiteX2" fmla="*/ 3946358 w 4692316"/>
              <a:gd name="connsiteY2" fmla="*/ 5800861 h 6334628"/>
              <a:gd name="connsiteX3" fmla="*/ 1564106 w 4692316"/>
              <a:gd name="connsiteY3" fmla="*/ 6161808 h 6334628"/>
              <a:gd name="connsiteX4" fmla="*/ 0 w 4692316"/>
              <a:gd name="connsiteY4" fmla="*/ 5824924 h 6334628"/>
              <a:gd name="connsiteX0" fmla="*/ 4692316 w 4692316"/>
              <a:gd name="connsiteY0" fmla="*/ 0 h 6242905"/>
              <a:gd name="connsiteX1" fmla="*/ 4066674 w 4692316"/>
              <a:gd name="connsiteY1" fmla="*/ 1925053 h 6242905"/>
              <a:gd name="connsiteX2" fmla="*/ 3946358 w 4692316"/>
              <a:gd name="connsiteY2" fmla="*/ 5799221 h 6242905"/>
              <a:gd name="connsiteX3" fmla="*/ 1564106 w 4692316"/>
              <a:gd name="connsiteY3" fmla="*/ 6160168 h 6242905"/>
              <a:gd name="connsiteX4" fmla="*/ 0 w 4692316"/>
              <a:gd name="connsiteY4" fmla="*/ 5823284 h 6242905"/>
              <a:gd name="connsiteX0" fmla="*/ 4692316 w 4692316"/>
              <a:gd name="connsiteY0" fmla="*/ 0 h 6242905"/>
              <a:gd name="connsiteX1" fmla="*/ 4066674 w 4692316"/>
              <a:gd name="connsiteY1" fmla="*/ 1925053 h 6242905"/>
              <a:gd name="connsiteX2" fmla="*/ 3946358 w 4692316"/>
              <a:gd name="connsiteY2" fmla="*/ 5799221 h 6242905"/>
              <a:gd name="connsiteX3" fmla="*/ 1564106 w 4692316"/>
              <a:gd name="connsiteY3" fmla="*/ 6160168 h 6242905"/>
              <a:gd name="connsiteX4" fmla="*/ 0 w 4692316"/>
              <a:gd name="connsiteY4" fmla="*/ 5823284 h 6242905"/>
              <a:gd name="connsiteX0" fmla="*/ 4692316 w 4692316"/>
              <a:gd name="connsiteY0" fmla="*/ 0 h 6188051"/>
              <a:gd name="connsiteX1" fmla="*/ 4066674 w 4692316"/>
              <a:gd name="connsiteY1" fmla="*/ 1925053 h 6188051"/>
              <a:gd name="connsiteX2" fmla="*/ 3994484 w 4692316"/>
              <a:gd name="connsiteY2" fmla="*/ 4836695 h 6188051"/>
              <a:gd name="connsiteX3" fmla="*/ 1564106 w 4692316"/>
              <a:gd name="connsiteY3" fmla="*/ 6160168 h 6188051"/>
              <a:gd name="connsiteX4" fmla="*/ 0 w 4692316"/>
              <a:gd name="connsiteY4" fmla="*/ 5823284 h 6188051"/>
              <a:gd name="connsiteX0" fmla="*/ 4692316 w 4692316"/>
              <a:gd name="connsiteY0" fmla="*/ 0 h 5896765"/>
              <a:gd name="connsiteX1" fmla="*/ 4066674 w 4692316"/>
              <a:gd name="connsiteY1" fmla="*/ 1925053 h 5896765"/>
              <a:gd name="connsiteX2" fmla="*/ 3994484 w 4692316"/>
              <a:gd name="connsiteY2" fmla="*/ 4836695 h 5896765"/>
              <a:gd name="connsiteX3" fmla="*/ 1876927 w 4692316"/>
              <a:gd name="connsiteY3" fmla="*/ 5847347 h 5896765"/>
              <a:gd name="connsiteX4" fmla="*/ 0 w 4692316"/>
              <a:gd name="connsiteY4" fmla="*/ 5823284 h 5896765"/>
              <a:gd name="connsiteX0" fmla="*/ 4692316 w 4692316"/>
              <a:gd name="connsiteY0" fmla="*/ 0 h 5854183"/>
              <a:gd name="connsiteX1" fmla="*/ 4066674 w 4692316"/>
              <a:gd name="connsiteY1" fmla="*/ 1925053 h 5854183"/>
              <a:gd name="connsiteX2" fmla="*/ 3994484 w 4692316"/>
              <a:gd name="connsiteY2" fmla="*/ 4836695 h 5854183"/>
              <a:gd name="connsiteX3" fmla="*/ 1876927 w 4692316"/>
              <a:gd name="connsiteY3" fmla="*/ 5847347 h 5854183"/>
              <a:gd name="connsiteX4" fmla="*/ 0 w 4692316"/>
              <a:gd name="connsiteY4" fmla="*/ 5823284 h 5854183"/>
              <a:gd name="connsiteX0" fmla="*/ 4692316 w 4692316"/>
              <a:gd name="connsiteY0" fmla="*/ 0 h 5854183"/>
              <a:gd name="connsiteX1" fmla="*/ 3777916 w 4692316"/>
              <a:gd name="connsiteY1" fmla="*/ 1949116 h 5854183"/>
              <a:gd name="connsiteX2" fmla="*/ 3994484 w 4692316"/>
              <a:gd name="connsiteY2" fmla="*/ 4836695 h 5854183"/>
              <a:gd name="connsiteX3" fmla="*/ 1876927 w 4692316"/>
              <a:gd name="connsiteY3" fmla="*/ 5847347 h 5854183"/>
              <a:gd name="connsiteX4" fmla="*/ 0 w 4692316"/>
              <a:gd name="connsiteY4" fmla="*/ 5823284 h 5854183"/>
              <a:gd name="connsiteX0" fmla="*/ 4692316 w 4692316"/>
              <a:gd name="connsiteY0" fmla="*/ 0 h 5895158"/>
              <a:gd name="connsiteX1" fmla="*/ 3777916 w 4692316"/>
              <a:gd name="connsiteY1" fmla="*/ 1949116 h 5895158"/>
              <a:gd name="connsiteX2" fmla="*/ 3537284 w 4692316"/>
              <a:gd name="connsiteY2" fmla="*/ 4860758 h 5895158"/>
              <a:gd name="connsiteX3" fmla="*/ 1876927 w 4692316"/>
              <a:gd name="connsiteY3" fmla="*/ 5847347 h 5895158"/>
              <a:gd name="connsiteX4" fmla="*/ 0 w 4692316"/>
              <a:gd name="connsiteY4" fmla="*/ 5823284 h 589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2316" h="5895158">
                <a:moveTo>
                  <a:pt x="4692316" y="0"/>
                </a:moveTo>
                <a:cubicBezTo>
                  <a:pt x="4586037" y="226595"/>
                  <a:pt x="3970421" y="1138990"/>
                  <a:pt x="3777916" y="1949116"/>
                </a:cubicBezTo>
                <a:cubicBezTo>
                  <a:pt x="3585411" y="2759242"/>
                  <a:pt x="3854116" y="4211053"/>
                  <a:pt x="3537284" y="4860758"/>
                </a:cubicBezTo>
                <a:cubicBezTo>
                  <a:pt x="3220453" y="5510463"/>
                  <a:pt x="2466474" y="5686926"/>
                  <a:pt x="1876927" y="5847347"/>
                </a:cubicBezTo>
                <a:cubicBezTo>
                  <a:pt x="1287380" y="6007768"/>
                  <a:pt x="32084" y="5702968"/>
                  <a:pt x="0" y="5823284"/>
                </a:cubicBezTo>
              </a:path>
            </a:pathLst>
          </a:custGeom>
          <a:noFill/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Freihandform 83">
            <a:extLst>
              <a:ext uri="{FF2B5EF4-FFF2-40B4-BE49-F238E27FC236}">
                <a16:creationId xmlns:a16="http://schemas.microsoft.com/office/drawing/2014/main" id="{A8022472-20FB-2E43-89E8-3F9DA8A902E6}"/>
              </a:ext>
            </a:extLst>
          </p:cNvPr>
          <p:cNvSpPr/>
          <p:nvPr/>
        </p:nvSpPr>
        <p:spPr>
          <a:xfrm>
            <a:off x="9393052" y="5350963"/>
            <a:ext cx="3826042" cy="890337"/>
          </a:xfrm>
          <a:custGeom>
            <a:avLst/>
            <a:gdLst>
              <a:gd name="connsiteX0" fmla="*/ 3826042 w 3826042"/>
              <a:gd name="connsiteY0" fmla="*/ 0 h 890337"/>
              <a:gd name="connsiteX1" fmla="*/ 3200400 w 3826042"/>
              <a:gd name="connsiteY1" fmla="*/ 553453 h 890337"/>
              <a:gd name="connsiteX2" fmla="*/ 1347537 w 3826042"/>
              <a:gd name="connsiteY2" fmla="*/ 601579 h 890337"/>
              <a:gd name="connsiteX3" fmla="*/ 288758 w 3826042"/>
              <a:gd name="connsiteY3" fmla="*/ 601579 h 890337"/>
              <a:gd name="connsiteX4" fmla="*/ 0 w 3826042"/>
              <a:gd name="connsiteY4" fmla="*/ 890337 h 89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6042" h="890337">
                <a:moveTo>
                  <a:pt x="3826042" y="0"/>
                </a:moveTo>
                <a:cubicBezTo>
                  <a:pt x="3719763" y="226595"/>
                  <a:pt x="3613484" y="453190"/>
                  <a:pt x="3200400" y="553453"/>
                </a:cubicBezTo>
                <a:cubicBezTo>
                  <a:pt x="2787316" y="653716"/>
                  <a:pt x="1832811" y="593558"/>
                  <a:pt x="1347537" y="601579"/>
                </a:cubicBezTo>
                <a:cubicBezTo>
                  <a:pt x="862263" y="609600"/>
                  <a:pt x="513347" y="553453"/>
                  <a:pt x="288758" y="601579"/>
                </a:cubicBezTo>
                <a:cubicBezTo>
                  <a:pt x="64168" y="649705"/>
                  <a:pt x="32084" y="770021"/>
                  <a:pt x="0" y="890337"/>
                </a:cubicBezTo>
              </a:path>
            </a:pathLst>
          </a:custGeom>
          <a:noFill/>
          <a:ln w="762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98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13">
            <a:extLst>
              <a:ext uri="{FF2B5EF4-FFF2-40B4-BE49-F238E27FC236}">
                <a16:creationId xmlns:a16="http://schemas.microsoft.com/office/drawing/2014/main" id="{33870BD0-5144-A14D-BE66-2C90C6757DBA}"/>
              </a:ext>
            </a:extLst>
          </p:cNvPr>
          <p:cNvSpPr/>
          <p:nvPr/>
        </p:nvSpPr>
        <p:spPr>
          <a:xfrm>
            <a:off x="3182532" y="1187244"/>
            <a:ext cx="19934954" cy="10447649"/>
          </a:xfrm>
          <a:prstGeom prst="roundRect">
            <a:avLst>
              <a:gd name="adj" fmla="val 4049"/>
            </a:avLst>
          </a:prstGeom>
          <a:solidFill>
            <a:srgbClr val="ECFE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bdsSnmpRetrieveAdaptor.py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39" name="Rounded Rectangle 13">
            <a:extLst>
              <a:ext uri="{FF2B5EF4-FFF2-40B4-BE49-F238E27FC236}">
                <a16:creationId xmlns:a16="http://schemas.microsoft.com/office/drawing/2014/main" id="{988303DA-8DFC-8A43-8562-F7809DE951B2}"/>
              </a:ext>
            </a:extLst>
          </p:cNvPr>
          <p:cNvSpPr/>
          <p:nvPr/>
        </p:nvSpPr>
        <p:spPr>
          <a:xfrm>
            <a:off x="8038820" y="1932739"/>
            <a:ext cx="14734168" cy="4991937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bdsAccess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4" name="Rounded Rectangle 13">
            <a:extLst>
              <a:ext uri="{FF2B5EF4-FFF2-40B4-BE49-F238E27FC236}">
                <a16:creationId xmlns:a16="http://schemas.microsoft.com/office/drawing/2014/main" id="{A6B6758C-3A45-5142-BBEB-7AFBCA1D5F46}"/>
              </a:ext>
            </a:extLst>
          </p:cNvPr>
          <p:cNvSpPr/>
          <p:nvPr/>
        </p:nvSpPr>
        <p:spPr>
          <a:xfrm>
            <a:off x="3456856" y="1932739"/>
            <a:ext cx="4307639" cy="9556395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snmpEngine</a:t>
            </a:r>
            <a:br>
              <a:rPr lang="en-US" sz="2800">
                <a:solidFill>
                  <a:schemeClr val="tx1"/>
                </a:solidFill>
              </a:rPr>
            </a:br>
            <a:r>
              <a:rPr lang="en-US" sz="2800" err="1">
                <a:solidFill>
                  <a:schemeClr val="tx1"/>
                </a:solidFill>
              </a:rPr>
              <a:t>MibInstrumController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C741B15A-520C-0D4F-867E-1D012ADA3086}"/>
              </a:ext>
            </a:extLst>
          </p:cNvPr>
          <p:cNvSpPr/>
          <p:nvPr/>
        </p:nvSpPr>
        <p:spPr>
          <a:xfrm>
            <a:off x="0" y="31333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">
            <a:extLst>
              <a:ext uri="{FF2B5EF4-FFF2-40B4-BE49-F238E27FC236}">
                <a16:creationId xmlns:a16="http://schemas.microsoft.com/office/drawing/2014/main" id="{56C75618-4929-FA4C-B2F9-2D4AD7758A1A}"/>
              </a:ext>
            </a:extLst>
          </p:cNvPr>
          <p:cNvSpPr/>
          <p:nvPr/>
        </p:nvSpPr>
        <p:spPr>
          <a:xfrm>
            <a:off x="12746880" y="31333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6">
            <a:extLst>
              <a:ext uri="{FF2B5EF4-FFF2-40B4-BE49-F238E27FC236}">
                <a16:creationId xmlns:a16="http://schemas.microsoft.com/office/drawing/2014/main" id="{B652E0B9-95BB-A845-9E0B-E0F8D3971F5B}"/>
              </a:ext>
            </a:extLst>
          </p:cNvPr>
          <p:cNvSpPr txBox="1"/>
          <p:nvPr/>
        </p:nvSpPr>
        <p:spPr>
          <a:xfrm>
            <a:off x="406058" y="175613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Retrieve data transcoding example 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621624E-A094-AE43-81BA-556E8AD93226}"/>
              </a:ext>
            </a:extLst>
          </p:cNvPr>
          <p:cNvSpPr/>
          <p:nvPr/>
        </p:nvSpPr>
        <p:spPr>
          <a:xfrm>
            <a:off x="16808671" y="3322304"/>
            <a:ext cx="5589374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{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table_name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global.startup.status.confd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objects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[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{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5,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"update":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{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module_name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startup_status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02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up_time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19482b5c642e696e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bd_name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}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}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</a:t>
            </a:r>
          </a:p>
        </p:txBody>
      </p:sp>
      <p:sp>
        <p:nvSpPr>
          <p:cNvPr id="40" name="Rounded Rectangle 13">
            <a:extLst>
              <a:ext uri="{FF2B5EF4-FFF2-40B4-BE49-F238E27FC236}">
                <a16:creationId xmlns:a16="http://schemas.microsoft.com/office/drawing/2014/main" id="{420337BA-0761-9245-88F8-9317740B7B78}"/>
              </a:ext>
            </a:extLst>
          </p:cNvPr>
          <p:cNvSpPr/>
          <p:nvPr/>
        </p:nvSpPr>
        <p:spPr>
          <a:xfrm>
            <a:off x="14439575" y="7365400"/>
            <a:ext cx="4433872" cy="653950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staticAndPredefinedOids.py</a:t>
            </a:r>
            <a:r>
              <a:rPr lang="en-US" sz="2800">
                <a:solidFill>
                  <a:schemeClr val="tx1"/>
                </a:solidFill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6" name="Rounded Rectangle 13">
            <a:extLst>
              <a:ext uri="{FF2B5EF4-FFF2-40B4-BE49-F238E27FC236}">
                <a16:creationId xmlns:a16="http://schemas.microsoft.com/office/drawing/2014/main" id="{E1220753-8F68-3243-9F63-ED4E332F54AB}"/>
              </a:ext>
            </a:extLst>
          </p:cNvPr>
          <p:cNvSpPr/>
          <p:nvPr/>
        </p:nvSpPr>
        <p:spPr>
          <a:xfrm>
            <a:off x="17227473" y="8139698"/>
            <a:ext cx="5545514" cy="893710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mappingFuncModule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(per </a:t>
            </a:r>
            <a:r>
              <a:rPr lang="en-US" sz="2000" err="1">
                <a:solidFill>
                  <a:schemeClr val="tx1"/>
                </a:solidFill>
              </a:rPr>
              <a:t>bds</a:t>
            </a:r>
            <a:r>
              <a:rPr lang="en-US" sz="2000">
                <a:solidFill>
                  <a:schemeClr val="tx1"/>
                </a:solidFill>
              </a:rPr>
              <a:t> table)</a:t>
            </a:r>
          </a:p>
        </p:txBody>
      </p:sp>
      <p:sp>
        <p:nvSpPr>
          <p:cNvPr id="67" name="Pfeil nach links 66">
            <a:extLst>
              <a:ext uri="{FF2B5EF4-FFF2-40B4-BE49-F238E27FC236}">
                <a16:creationId xmlns:a16="http://schemas.microsoft.com/office/drawing/2014/main" id="{AC58D518-C064-4648-8523-BF0606212A30}"/>
              </a:ext>
            </a:extLst>
          </p:cNvPr>
          <p:cNvSpPr/>
          <p:nvPr/>
        </p:nvSpPr>
        <p:spPr>
          <a:xfrm rot="16200000">
            <a:off x="20517453" y="6870743"/>
            <a:ext cx="1402023" cy="1135886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3" name="Rounded Rectangle 13">
            <a:extLst>
              <a:ext uri="{FF2B5EF4-FFF2-40B4-BE49-F238E27FC236}">
                <a16:creationId xmlns:a16="http://schemas.microsoft.com/office/drawing/2014/main" id="{D46661C4-7BA0-8F47-B353-392F0F1D8040}"/>
              </a:ext>
            </a:extLst>
          </p:cNvPr>
          <p:cNvSpPr/>
          <p:nvPr/>
        </p:nvSpPr>
        <p:spPr>
          <a:xfrm>
            <a:off x="17629830" y="8787087"/>
            <a:ext cx="5545513" cy="92364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mappingFuncModule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(per </a:t>
            </a:r>
            <a:r>
              <a:rPr lang="en-US" sz="2000" err="1">
                <a:solidFill>
                  <a:schemeClr val="tx1"/>
                </a:solidFill>
              </a:rPr>
              <a:t>bds</a:t>
            </a:r>
            <a:r>
              <a:rPr lang="en-US" sz="2000">
                <a:solidFill>
                  <a:schemeClr val="tx1"/>
                </a:solidFill>
              </a:rPr>
              <a:t> table)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EF5008-DA29-5C41-BA0D-03D3418DB8F8}"/>
              </a:ext>
            </a:extLst>
          </p:cNvPr>
          <p:cNvSpPr txBox="1"/>
          <p:nvPr/>
        </p:nvSpPr>
        <p:spPr>
          <a:xfrm>
            <a:off x="21708159" y="6942097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err="1"/>
              <a:t>dynamic</a:t>
            </a:r>
            <a:r>
              <a:rPr lang="de-DE" sz="2400"/>
              <a:t> </a:t>
            </a:r>
            <a:r>
              <a:rPr lang="de-DE" sz="2400" err="1"/>
              <a:t>data</a:t>
            </a:r>
            <a:endParaRPr lang="de-DE" sz="240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31215B6-64C2-7045-BD7A-FAF1644A3D86}"/>
              </a:ext>
            </a:extLst>
          </p:cNvPr>
          <p:cNvSpPr txBox="1"/>
          <p:nvPr/>
        </p:nvSpPr>
        <p:spPr>
          <a:xfrm>
            <a:off x="16404200" y="6843561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err="1"/>
              <a:t>static</a:t>
            </a:r>
            <a:r>
              <a:rPr lang="de-DE" sz="2400"/>
              <a:t> </a:t>
            </a:r>
            <a:r>
              <a:rPr lang="de-DE" sz="2400" err="1"/>
              <a:t>data</a:t>
            </a:r>
            <a:endParaRPr lang="de-DE" sz="2400"/>
          </a:p>
        </p:txBody>
      </p:sp>
      <p:sp>
        <p:nvSpPr>
          <p:cNvPr id="81" name="Rounded Rectangle 13">
            <a:extLst>
              <a:ext uri="{FF2B5EF4-FFF2-40B4-BE49-F238E27FC236}">
                <a16:creationId xmlns:a16="http://schemas.microsoft.com/office/drawing/2014/main" id="{EBB2E56C-BFF4-A64B-B9D3-A2D99673C81E}"/>
              </a:ext>
            </a:extLst>
          </p:cNvPr>
          <p:cNvSpPr/>
          <p:nvPr/>
        </p:nvSpPr>
        <p:spPr>
          <a:xfrm>
            <a:off x="8254461" y="2186651"/>
            <a:ext cx="5392928" cy="930248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oidDb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6" name="Rounded Rectangle 13">
            <a:extLst>
              <a:ext uri="{FF2B5EF4-FFF2-40B4-BE49-F238E27FC236}">
                <a16:creationId xmlns:a16="http://schemas.microsoft.com/office/drawing/2014/main" id="{045290BB-2528-EF41-8DBF-7142C1C691FE}"/>
              </a:ext>
            </a:extLst>
          </p:cNvPr>
          <p:cNvSpPr/>
          <p:nvPr/>
        </p:nvSpPr>
        <p:spPr>
          <a:xfrm>
            <a:off x="3664971" y="5696442"/>
            <a:ext cx="3937269" cy="548915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err="1">
                <a:solidFill>
                  <a:schemeClr val="tx1"/>
                </a:solidFill>
              </a:rPr>
              <a:t>Snmp</a:t>
            </a:r>
            <a:r>
              <a:rPr lang="en-US" sz="2800">
                <a:solidFill>
                  <a:schemeClr val="tx1"/>
                </a:solidFill>
              </a:rPr>
              <a:t> Front-End</a:t>
            </a:r>
          </a:p>
          <a:p>
            <a:pPr algn="ctr"/>
            <a:r>
              <a:rPr lang="en" sz="2000" err="1">
                <a:solidFill>
                  <a:schemeClr val="tx1"/>
                </a:solidFill>
              </a:rPr>
              <a:t>CommunityData</a:t>
            </a:r>
            <a:endParaRPr lang="en" sz="2000">
              <a:solidFill>
                <a:schemeClr val="tx1"/>
              </a:solidFill>
            </a:endParaRPr>
          </a:p>
          <a:p>
            <a:pPr algn="ctr"/>
            <a:r>
              <a:rPr lang="en" sz="2000" err="1">
                <a:solidFill>
                  <a:schemeClr val="tx1"/>
                </a:solidFill>
              </a:rPr>
              <a:t>UdpTransportTarget</a:t>
            </a:r>
            <a:r>
              <a:rPr lang="en" sz="20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" sz="2000" err="1">
                <a:solidFill>
                  <a:schemeClr val="tx1"/>
                </a:solidFill>
              </a:rPr>
              <a:t>ContextData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7" name="Rounded Rectangle 13">
            <a:extLst>
              <a:ext uri="{FF2B5EF4-FFF2-40B4-BE49-F238E27FC236}">
                <a16:creationId xmlns:a16="http://schemas.microsoft.com/office/drawing/2014/main" id="{F72FF76B-4949-C949-9E7D-3991D1305481}"/>
              </a:ext>
            </a:extLst>
          </p:cNvPr>
          <p:cNvSpPr/>
          <p:nvPr/>
        </p:nvSpPr>
        <p:spPr>
          <a:xfrm>
            <a:off x="8374315" y="2879050"/>
            <a:ext cx="5107082" cy="8390287"/>
          </a:xfrm>
          <a:prstGeom prst="roundRect">
            <a:avLst>
              <a:gd name="adj" fmla="val 40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self.firstItem</a:t>
            </a:r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None</a:t>
            </a:r>
          </a:p>
          <a:p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self.oidDict</a:t>
            </a:r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{}.   #Key = </a:t>
            </a:r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oidItem</a:t>
            </a:r>
            <a:endParaRPr lang="de-DE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self.lock</a:t>
            </a:r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F0CB5E2F-B871-4748-8FFB-A2211DE810B7}"/>
              </a:ext>
            </a:extLst>
          </p:cNvPr>
          <p:cNvSpPr/>
          <p:nvPr/>
        </p:nvSpPr>
        <p:spPr>
          <a:xfrm>
            <a:off x="9332493" y="5738093"/>
            <a:ext cx="3201323" cy="1345953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oidItem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oidString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(dotted)</a:t>
            </a:r>
          </a:p>
          <a:p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       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 (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MIB)</a:t>
            </a: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pysnmp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 (refers to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pysnmp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 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</a:t>
            </a: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nextOid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oidItem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5" name="Rounded Rectangle 13">
            <a:extLst>
              <a:ext uri="{FF2B5EF4-FFF2-40B4-BE49-F238E27FC236}">
                <a16:creationId xmlns:a16="http://schemas.microsoft.com/office/drawing/2014/main" id="{40B89FEC-8C2B-7D47-840D-BE82E8B332B1}"/>
              </a:ext>
            </a:extLst>
          </p:cNvPr>
          <p:cNvSpPr/>
          <p:nvPr/>
        </p:nvSpPr>
        <p:spPr>
          <a:xfrm>
            <a:off x="9332493" y="7483229"/>
            <a:ext cx="3201323" cy="1345953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oidItem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oidString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(dotted)</a:t>
            </a:r>
          </a:p>
          <a:p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       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 (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MIB)</a:t>
            </a: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pysnmp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 (refers to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pysnmp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 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</a:t>
            </a: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nextOid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oidItem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6" name="Rounded Rectangle 13">
            <a:extLst>
              <a:ext uri="{FF2B5EF4-FFF2-40B4-BE49-F238E27FC236}">
                <a16:creationId xmlns:a16="http://schemas.microsoft.com/office/drawing/2014/main" id="{C82D196C-62F1-FD44-A43E-E99635C261D1}"/>
              </a:ext>
            </a:extLst>
          </p:cNvPr>
          <p:cNvSpPr/>
          <p:nvPr/>
        </p:nvSpPr>
        <p:spPr>
          <a:xfrm>
            <a:off x="9332493" y="9202213"/>
            <a:ext cx="3201323" cy="1345953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err="1">
                <a:solidFill>
                  <a:schemeClr val="tx1"/>
                </a:solidFill>
              </a:rPr>
              <a:t>oidItem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oidString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(dotted)</a:t>
            </a:r>
          </a:p>
          <a:p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       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 (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MIB)</a:t>
            </a: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pysnmp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type 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 (refers to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pysnmp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  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mib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</a:t>
            </a:r>
          </a:p>
          <a:p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nextOid</a:t>
            </a:r>
            <a:r>
              <a:rPr lang="en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: </a:t>
            </a:r>
            <a:r>
              <a:rPr lang="en" sz="12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oidItem</a:t>
            </a:r>
            <a:endParaRPr lang="en" sz="12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7915124-4C1C-FA40-A391-541B5D5D05F2}"/>
              </a:ext>
            </a:extLst>
          </p:cNvPr>
          <p:cNvSpPr txBox="1"/>
          <p:nvPr/>
        </p:nvSpPr>
        <p:spPr>
          <a:xfrm>
            <a:off x="11446145" y="4843991"/>
            <a:ext cx="181972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err="1"/>
              <a:t>class</a:t>
            </a:r>
            <a:r>
              <a:rPr lang="de-DE" sz="2000"/>
              <a:t> </a:t>
            </a:r>
            <a:r>
              <a:rPr lang="de-DE" sz="2000" err="1"/>
              <a:t>oidItem</a:t>
            </a:r>
            <a:endParaRPr lang="de-DE" sz="2000"/>
          </a:p>
          <a:p>
            <a:pPr algn="ctr"/>
            <a:r>
              <a:rPr lang="de-DE" sz="1400" err="1"/>
              <a:t>Sorted</a:t>
            </a:r>
            <a:r>
              <a:rPr lang="de-DE" sz="1400"/>
              <a:t> (</a:t>
            </a:r>
            <a:r>
              <a:rPr lang="de-DE" sz="1400" err="1"/>
              <a:t>linked</a:t>
            </a:r>
            <a:r>
              <a:rPr lang="de-DE" sz="1400"/>
              <a:t>) </a:t>
            </a:r>
            <a:r>
              <a:rPr lang="de-DE" sz="1400" err="1"/>
              <a:t>objects</a:t>
            </a:r>
            <a:endParaRPr lang="de-DE" sz="1400"/>
          </a:p>
        </p:txBody>
      </p:sp>
      <p:sp>
        <p:nvSpPr>
          <p:cNvPr id="12" name="Pfeil nach unten 11">
            <a:extLst>
              <a:ext uri="{FF2B5EF4-FFF2-40B4-BE49-F238E27FC236}">
                <a16:creationId xmlns:a16="http://schemas.microsoft.com/office/drawing/2014/main" id="{F1D3C348-67C2-A844-A3ED-5510DA699D8D}"/>
              </a:ext>
            </a:extLst>
          </p:cNvPr>
          <p:cNvSpPr/>
          <p:nvPr/>
        </p:nvSpPr>
        <p:spPr>
          <a:xfrm>
            <a:off x="11474462" y="7084046"/>
            <a:ext cx="229095" cy="5735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Pfeil nach unten 57">
            <a:extLst>
              <a:ext uri="{FF2B5EF4-FFF2-40B4-BE49-F238E27FC236}">
                <a16:creationId xmlns:a16="http://schemas.microsoft.com/office/drawing/2014/main" id="{DD9A1DB5-D1FB-2142-B318-6279A9EA01AA}"/>
              </a:ext>
            </a:extLst>
          </p:cNvPr>
          <p:cNvSpPr/>
          <p:nvPr/>
        </p:nvSpPr>
        <p:spPr>
          <a:xfrm>
            <a:off x="11456421" y="8829182"/>
            <a:ext cx="229095" cy="5735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Pfeil nach unten 61">
            <a:extLst>
              <a:ext uri="{FF2B5EF4-FFF2-40B4-BE49-F238E27FC236}">
                <a16:creationId xmlns:a16="http://schemas.microsoft.com/office/drawing/2014/main" id="{5EE23AE6-F720-7D4C-B79A-79D88D4431CF}"/>
              </a:ext>
            </a:extLst>
          </p:cNvPr>
          <p:cNvSpPr/>
          <p:nvPr/>
        </p:nvSpPr>
        <p:spPr>
          <a:xfrm>
            <a:off x="12481899" y="4081017"/>
            <a:ext cx="229095" cy="5735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Pfeil nach links 60">
            <a:extLst>
              <a:ext uri="{FF2B5EF4-FFF2-40B4-BE49-F238E27FC236}">
                <a16:creationId xmlns:a16="http://schemas.microsoft.com/office/drawing/2014/main" id="{26282834-A5DD-6F42-9614-831CCDD69162}"/>
              </a:ext>
            </a:extLst>
          </p:cNvPr>
          <p:cNvSpPr/>
          <p:nvPr/>
        </p:nvSpPr>
        <p:spPr>
          <a:xfrm>
            <a:off x="12529240" y="9152448"/>
            <a:ext cx="1824882" cy="686400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insertOid</a:t>
            </a:r>
            <a:r>
              <a:rPr lang="de-DE" sz="20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400" err="1">
                <a:solidFill>
                  <a:schemeClr val="tx1"/>
                </a:solidFill>
              </a:rPr>
              <a:t>covers</a:t>
            </a:r>
            <a:r>
              <a:rPr lang="de-DE" sz="1400">
                <a:solidFill>
                  <a:schemeClr val="tx1"/>
                </a:solidFill>
              </a:rPr>
              <a:t> also update</a:t>
            </a:r>
          </a:p>
        </p:txBody>
      </p:sp>
      <p:sp>
        <p:nvSpPr>
          <p:cNvPr id="70" name="Pfeil nach links 69">
            <a:extLst>
              <a:ext uri="{FF2B5EF4-FFF2-40B4-BE49-F238E27FC236}">
                <a16:creationId xmlns:a16="http://schemas.microsoft.com/office/drawing/2014/main" id="{AA85A15A-BAB8-C346-961C-4E6B255DDD17}"/>
              </a:ext>
            </a:extLst>
          </p:cNvPr>
          <p:cNvSpPr/>
          <p:nvPr/>
        </p:nvSpPr>
        <p:spPr>
          <a:xfrm>
            <a:off x="12541666" y="7765674"/>
            <a:ext cx="1766366" cy="615552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Lock ()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Do </a:t>
            </a:r>
            <a:r>
              <a:rPr lang="de-DE" sz="1200" err="1">
                <a:solidFill>
                  <a:schemeClr val="tx1"/>
                </a:solidFill>
              </a:rPr>
              <a:t>wee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need</a:t>
            </a:r>
            <a:r>
              <a:rPr lang="de-DE" sz="1200">
                <a:solidFill>
                  <a:schemeClr val="tx1"/>
                </a:solidFill>
              </a:rPr>
              <a:t> </a:t>
            </a:r>
            <a:r>
              <a:rPr lang="de-DE" sz="1200" err="1">
                <a:solidFill>
                  <a:schemeClr val="tx1"/>
                </a:solidFill>
              </a:rPr>
              <a:t>this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71" name="Pfeil nach links 70">
            <a:extLst>
              <a:ext uri="{FF2B5EF4-FFF2-40B4-BE49-F238E27FC236}">
                <a16:creationId xmlns:a16="http://schemas.microsoft.com/office/drawing/2014/main" id="{4E22A510-633E-DC4B-BECC-DE6CE749505C}"/>
              </a:ext>
            </a:extLst>
          </p:cNvPr>
          <p:cNvSpPr/>
          <p:nvPr/>
        </p:nvSpPr>
        <p:spPr>
          <a:xfrm>
            <a:off x="12517585" y="8460074"/>
            <a:ext cx="2951016" cy="615552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deleteOidsWithPrefix</a:t>
            </a:r>
            <a:r>
              <a:rPr lang="de-DE" sz="2000">
                <a:solidFill>
                  <a:schemeClr val="tx1"/>
                </a:solidFill>
              </a:rPr>
              <a:t> ()</a:t>
            </a:r>
            <a:br>
              <a:rPr lang="de-DE" sz="2000">
                <a:solidFill>
                  <a:schemeClr val="tx1"/>
                </a:solidFill>
              </a:rPr>
            </a:br>
            <a:r>
              <a:rPr lang="de-DE" sz="1400" err="1">
                <a:solidFill>
                  <a:schemeClr val="tx1"/>
                </a:solidFill>
              </a:rPr>
              <a:t>used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to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delete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tables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6" name="Pfeil nach links 75">
            <a:extLst>
              <a:ext uri="{FF2B5EF4-FFF2-40B4-BE49-F238E27FC236}">
                <a16:creationId xmlns:a16="http://schemas.microsoft.com/office/drawing/2014/main" id="{70A50E1A-D8FB-EE4B-9EA1-1C96E3E8590F}"/>
              </a:ext>
            </a:extLst>
          </p:cNvPr>
          <p:cNvSpPr/>
          <p:nvPr/>
        </p:nvSpPr>
        <p:spPr>
          <a:xfrm rot="16200000">
            <a:off x="15165157" y="6520236"/>
            <a:ext cx="701011" cy="1135886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8" name="Pfeil nach rechts 67">
            <a:extLst>
              <a:ext uri="{FF2B5EF4-FFF2-40B4-BE49-F238E27FC236}">
                <a16:creationId xmlns:a16="http://schemas.microsoft.com/office/drawing/2014/main" id="{1D3602A6-3C4D-5A48-8BAD-02C5CBE35EE4}"/>
              </a:ext>
            </a:extLst>
          </p:cNvPr>
          <p:cNvSpPr/>
          <p:nvPr/>
        </p:nvSpPr>
        <p:spPr>
          <a:xfrm>
            <a:off x="6348505" y="3885160"/>
            <a:ext cx="2229970" cy="73826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readVars</a:t>
            </a:r>
            <a:r>
              <a:rPr lang="de-DE" sz="20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400" err="1">
                <a:solidFill>
                  <a:schemeClr val="tx1"/>
                </a:solidFill>
              </a:rPr>
              <a:t>Await</a:t>
            </a:r>
            <a:r>
              <a:rPr lang="de-DE" sz="1400">
                <a:solidFill>
                  <a:schemeClr val="tx1"/>
                </a:solidFill>
              </a:rPr>
              <a:t>  </a:t>
            </a:r>
            <a:r>
              <a:rPr lang="de-DE" sz="1400" err="1">
                <a:solidFill>
                  <a:schemeClr val="tx1"/>
                </a:solidFill>
              </a:rPr>
              <a:t>unlock</a:t>
            </a:r>
            <a:r>
              <a:rPr lang="de-DE" sz="1400">
                <a:solidFill>
                  <a:schemeClr val="tx1"/>
                </a:solidFill>
              </a:rPr>
              <a:t> </a:t>
            </a:r>
            <a:r>
              <a:rPr lang="de-DE" sz="1400" err="1">
                <a:solidFill>
                  <a:schemeClr val="tx1"/>
                </a:solidFill>
              </a:rPr>
              <a:t>state</a:t>
            </a:r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9" name="Pfeil nach rechts 68">
            <a:extLst>
              <a:ext uri="{FF2B5EF4-FFF2-40B4-BE49-F238E27FC236}">
                <a16:creationId xmlns:a16="http://schemas.microsoft.com/office/drawing/2014/main" id="{75AA88C9-32A6-8E49-B46B-557F9E326237}"/>
              </a:ext>
            </a:extLst>
          </p:cNvPr>
          <p:cNvSpPr/>
          <p:nvPr/>
        </p:nvSpPr>
        <p:spPr>
          <a:xfrm>
            <a:off x="6348505" y="4811792"/>
            <a:ext cx="2229970" cy="738267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readNextVars</a:t>
            </a:r>
            <a:r>
              <a:rPr lang="de-DE" sz="20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de-DE" sz="1600" err="1">
                <a:solidFill>
                  <a:schemeClr val="tx1"/>
                </a:solidFill>
              </a:rPr>
              <a:t>Await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unlock</a:t>
            </a:r>
            <a:r>
              <a:rPr lang="de-DE" sz="1600">
                <a:solidFill>
                  <a:schemeClr val="tx1"/>
                </a:solidFill>
              </a:rPr>
              <a:t> </a:t>
            </a:r>
            <a:r>
              <a:rPr lang="de-DE" sz="1600" err="1">
                <a:solidFill>
                  <a:schemeClr val="tx1"/>
                </a:solidFill>
              </a:rPr>
              <a:t>state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2CF7F93-780A-3141-AA7F-384D5BE5B9D1}"/>
              </a:ext>
            </a:extLst>
          </p:cNvPr>
          <p:cNvSpPr/>
          <p:nvPr/>
        </p:nvSpPr>
        <p:spPr>
          <a:xfrm>
            <a:off x="14165526" y="9970273"/>
            <a:ext cx="7891907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oidSegment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"1.3.6.1.4.1.50058.101.3.1."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indexString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bdsJsonObject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"]["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module_name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indexCharList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(c))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 in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indexString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indexCharList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 + "." + ".".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indexCharList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de-DE" sz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targetOidDb.insertOid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newOidItem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OidDbItem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oidSegment+"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1.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"+str(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pysnmpBaseType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OctetString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indexString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  <a:p>
            <a:endParaRPr lang="de-DE" sz="12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….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targetOidDb.insertOid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newOidItem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OidDbItem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oidSegment+"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4.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"+str(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upTime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pysnmpBaseType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OctetString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  <a:r>
              <a:rPr lang="de-DE" sz="12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bdsJsonObject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"]["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startup_status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</a:t>
            </a:r>
            <a:r>
              <a:rPr lang="de-DE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598E352-B100-C14C-ADF4-BABECC15AB2D}"/>
              </a:ext>
            </a:extLst>
          </p:cNvPr>
          <p:cNvSpPr/>
          <p:nvPr/>
        </p:nvSpPr>
        <p:spPr>
          <a:xfrm>
            <a:off x="596764" y="10886288"/>
            <a:ext cx="89249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1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532377"/>
                </a:solidFill>
                <a:latin typeface="Menlo" panose="020B0609030804020204" pitchFamily="49" charset="0"/>
              </a:rPr>
              <a:t>2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98.100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 = STRING: 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</a:rPr>
              <a:t>bd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SNMPv2-SMI::enterprises.50058.101.3.1.1.3.98.100.115 = STRING: "</a:t>
            </a:r>
            <a:r>
              <a:rPr lang="de-DE" sz="1200" err="1">
                <a:solidFill>
                  <a:srgbClr val="000000"/>
                </a:solidFill>
                <a:latin typeface="Menlo" panose="020B0609030804020204" pitchFamily="49" charset="0"/>
              </a:rPr>
              <a:t>bds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SNMPv2-SMI::enterprises.50058.101.3.1.1.4.108.119.105.112 = STRING: "</a:t>
            </a:r>
            <a:r>
              <a:rPr lang="de-DE" sz="1200" err="1">
                <a:solidFill>
                  <a:srgbClr val="000000"/>
                </a:solidFill>
                <a:latin typeface="Menlo" panose="020B0609030804020204" pitchFamily="49" charset="0"/>
              </a:rPr>
              <a:t>lwip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2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532377"/>
                </a:solidFill>
                <a:latin typeface="Menlo" panose="020B0609030804020204" pitchFamily="49" charset="0"/>
              </a:rPr>
              <a:t>2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98.100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 = STRING: "</a:t>
            </a:r>
            <a:r>
              <a:rPr lang="de-DE" sz="1200" err="1">
                <a:solidFill>
                  <a:srgbClr val="FF0000"/>
                </a:solidFill>
                <a:latin typeface="Menlo" panose="020B0609030804020204" pitchFamily="49" charset="0"/>
              </a:rPr>
              <a:t>confd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SNMPv2-SMI::enterprises.50058.101.3.1.2.3.98.100.115 = STRING: "</a:t>
            </a:r>
            <a:r>
              <a:rPr lang="de-DE" sz="1200" err="1">
                <a:solidFill>
                  <a:srgbClr val="000000"/>
                </a:solidFill>
                <a:latin typeface="Menlo" panose="020B0609030804020204" pitchFamily="49" charset="0"/>
              </a:rPr>
              <a:t>confd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SNMPv2-SMI::enterprises.50058.101.3.1.2.4.108.119.105.112 = STRING: "</a:t>
            </a:r>
            <a:r>
              <a:rPr lang="de-DE" sz="1200" err="1">
                <a:solidFill>
                  <a:srgbClr val="000000"/>
                </a:solidFill>
                <a:latin typeface="Menlo" panose="020B0609030804020204" pitchFamily="49" charset="0"/>
              </a:rPr>
              <a:t>confd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3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7030A0"/>
                </a:solidFill>
                <a:latin typeface="Menlo" panose="020B0609030804020204" pitchFamily="49" charset="0"/>
              </a:rPr>
              <a:t>2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98.100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 = STRING: "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9fec415c642e696e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SNMPv2-SMI::enterprises.50058.101.3.1.3.3.98.100.115 = STRING: "9fec415c2e696e63"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SNMPv2-SMI::enterprises.50058.101.3.1.3.4.108.119.105.112 = STRING: "9fec415c2e707562"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4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7030A0"/>
                </a:solidFill>
                <a:latin typeface="Menlo" panose="020B0609030804020204" pitchFamily="49" charset="0"/>
              </a:rPr>
              <a:t>2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98.100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 = STRING: "</a:t>
            </a:r>
            <a:r>
              <a:rPr lang="de-DE" sz="1200">
                <a:solidFill>
                  <a:srgbClr val="FF0000"/>
                </a:solidFill>
                <a:latin typeface="Menlo" panose="020B0609030804020204" pitchFamily="49" charset="0"/>
              </a:rPr>
              <a:t>02</a:t>
            </a:r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SNMPv2-SMI::enterprises.50058.101.3.1.4.3.98.100.115 = STRING: "02"</a:t>
            </a:r>
          </a:p>
          <a:p>
            <a:r>
              <a:rPr lang="de-DE" sz="1200">
                <a:solidFill>
                  <a:srgbClr val="000000"/>
                </a:solidFill>
                <a:latin typeface="Menlo" panose="020B0609030804020204" pitchFamily="49" charset="0"/>
              </a:rPr>
              <a:t>SNMPv2-SMI::enterprises.50058.101.3.1.4.4.108.119.105.112 = STRING: "02"</a:t>
            </a:r>
            <a:endParaRPr lang="de-DE" sz="120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9" name="Pfeil nach rechts 58">
            <a:extLst>
              <a:ext uri="{FF2B5EF4-FFF2-40B4-BE49-F238E27FC236}">
                <a16:creationId xmlns:a16="http://schemas.microsoft.com/office/drawing/2014/main" id="{C70CB8CC-62DE-1B43-9BBB-7759F657E673}"/>
              </a:ext>
            </a:extLst>
          </p:cNvPr>
          <p:cNvSpPr/>
          <p:nvPr/>
        </p:nvSpPr>
        <p:spPr>
          <a:xfrm>
            <a:off x="21755918" y="3982733"/>
            <a:ext cx="2549313" cy="1518312"/>
          </a:xfrm>
          <a:prstGeom prst="rightArrow">
            <a:avLst>
              <a:gd name="adj1" fmla="val 74848"/>
              <a:gd name="adj2" fmla="val 41697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de-DE" sz="2000">
                <a:solidFill>
                  <a:schemeClr val="tx1"/>
                </a:solidFill>
              </a:rPr>
              <a:t>Request POST BDS Table</a:t>
            </a:r>
          </a:p>
        </p:txBody>
      </p:sp>
      <p:sp>
        <p:nvSpPr>
          <p:cNvPr id="60" name="Pfeil nach links 59">
            <a:extLst>
              <a:ext uri="{FF2B5EF4-FFF2-40B4-BE49-F238E27FC236}">
                <a16:creationId xmlns:a16="http://schemas.microsoft.com/office/drawing/2014/main" id="{E14712BD-7BA9-3F4D-BFA6-2C01FF46CC36}"/>
              </a:ext>
            </a:extLst>
          </p:cNvPr>
          <p:cNvSpPr/>
          <p:nvPr/>
        </p:nvSpPr>
        <p:spPr>
          <a:xfrm>
            <a:off x="21540277" y="5323333"/>
            <a:ext cx="2549313" cy="1135886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Response</a:t>
            </a:r>
            <a:r>
              <a:rPr lang="de-DE" sz="2800">
                <a:solidFill>
                  <a:schemeClr val="tx1"/>
                </a:solidFill>
              </a:rPr>
              <a:t> </a:t>
            </a:r>
            <a:r>
              <a:rPr lang="de-DE" sz="2000">
                <a:solidFill>
                  <a:schemeClr val="tx1"/>
                </a:solidFill>
              </a:rPr>
              <a:t>POST</a:t>
            </a:r>
            <a:r>
              <a:rPr lang="de-DE" sz="2800">
                <a:solidFill>
                  <a:schemeClr val="tx1"/>
                </a:solidFill>
              </a:rPr>
              <a:t> </a:t>
            </a:r>
            <a:r>
              <a:rPr lang="de-DE" sz="2000">
                <a:solidFill>
                  <a:schemeClr val="tx1"/>
                </a:solidFill>
              </a:rPr>
              <a:t>BDS Table JSON</a:t>
            </a:r>
          </a:p>
        </p:txBody>
      </p:sp>
      <p:sp>
        <p:nvSpPr>
          <p:cNvPr id="72" name="Pfeil nach links 71">
            <a:extLst>
              <a:ext uri="{FF2B5EF4-FFF2-40B4-BE49-F238E27FC236}">
                <a16:creationId xmlns:a16="http://schemas.microsoft.com/office/drawing/2014/main" id="{0AEF172C-151A-2B49-8E5C-253887AAB5E3}"/>
              </a:ext>
            </a:extLst>
          </p:cNvPr>
          <p:cNvSpPr/>
          <p:nvPr/>
        </p:nvSpPr>
        <p:spPr>
          <a:xfrm>
            <a:off x="1527634" y="8805082"/>
            <a:ext cx="2359585" cy="738520"/>
          </a:xfrm>
          <a:prstGeom prst="leftArrow">
            <a:avLst>
              <a:gd name="adj1" fmla="val 72569"/>
              <a:gd name="adj2" fmla="val 34202"/>
            </a:avLst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3" name="Pfeil nach rechts 72">
            <a:extLst>
              <a:ext uri="{FF2B5EF4-FFF2-40B4-BE49-F238E27FC236}">
                <a16:creationId xmlns:a16="http://schemas.microsoft.com/office/drawing/2014/main" id="{91BB781F-D962-7149-9579-27FA91B04EE4}"/>
              </a:ext>
            </a:extLst>
          </p:cNvPr>
          <p:cNvSpPr/>
          <p:nvPr/>
        </p:nvSpPr>
        <p:spPr>
          <a:xfrm>
            <a:off x="1527634" y="7499037"/>
            <a:ext cx="2338896" cy="1549457"/>
          </a:xfrm>
          <a:prstGeom prst="rightArrow">
            <a:avLst>
              <a:gd name="adj1" fmla="val 74848"/>
              <a:gd name="adj2" fmla="val 3912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SNMP</a:t>
            </a:r>
          </a:p>
          <a:p>
            <a:pPr algn="ctr"/>
            <a:r>
              <a:rPr lang="de-DE" sz="2000" err="1">
                <a:solidFill>
                  <a:schemeClr val="tx1"/>
                </a:solidFill>
              </a:rPr>
              <a:t>Get</a:t>
            </a:r>
            <a:r>
              <a:rPr lang="de-DE" sz="2000">
                <a:solidFill>
                  <a:schemeClr val="tx1"/>
                </a:solidFill>
              </a:rPr>
              <a:t>/</a:t>
            </a:r>
            <a:r>
              <a:rPr lang="de-DE" sz="2000" err="1">
                <a:solidFill>
                  <a:schemeClr val="tx1"/>
                </a:solidFill>
              </a:rPr>
              <a:t>GetNext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40D9BEA-14EA-D44C-A9FE-6CB1561EB8F5}"/>
              </a:ext>
            </a:extLst>
          </p:cNvPr>
          <p:cNvSpPr txBox="1"/>
          <p:nvPr/>
        </p:nvSpPr>
        <p:spPr>
          <a:xfrm rot="20211525">
            <a:off x="18488432" y="3899149"/>
            <a:ext cx="57967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  <a:latin typeface="Stencil" pitchFamily="82" charset="77"/>
              </a:rPr>
              <a:t>Change </a:t>
            </a:r>
            <a:r>
              <a:rPr lang="de-DE" err="1">
                <a:solidFill>
                  <a:srgbClr val="FF0000"/>
                </a:solidFill>
                <a:latin typeface="Stencil" pitchFamily="82" charset="77"/>
              </a:rPr>
              <a:t>to</a:t>
            </a:r>
            <a:r>
              <a:rPr lang="de-DE">
                <a:solidFill>
                  <a:srgbClr val="FF0000"/>
                </a:solidFill>
                <a:latin typeface="Stencil" pitchFamily="82" charset="77"/>
              </a:rPr>
              <a:t> push </a:t>
            </a:r>
            <a:r>
              <a:rPr lang="de-DE" err="1">
                <a:solidFill>
                  <a:srgbClr val="FF0000"/>
                </a:solidFill>
                <a:latin typeface="Stencil" pitchFamily="82" charset="77"/>
              </a:rPr>
              <a:t>modelL</a:t>
            </a:r>
            <a:endParaRPr lang="de-DE">
              <a:solidFill>
                <a:srgbClr val="FF0000"/>
              </a:solidFill>
              <a:latin typeface="Stencil" pitchFamily="8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780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Requirements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ADF4353C-5A20-B242-9AAC-C69FEAD3E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27927"/>
              </p:ext>
            </p:extLst>
          </p:nvPr>
        </p:nvGraphicFramePr>
        <p:xfrm>
          <a:off x="598905" y="2233418"/>
          <a:ext cx="22405474" cy="10860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782">
                  <a:extLst>
                    <a:ext uri="{9D8B030D-6E8A-4147-A177-3AD203B41FA5}">
                      <a16:colId xmlns:a16="http://schemas.microsoft.com/office/drawing/2014/main" val="1614129960"/>
                    </a:ext>
                  </a:extLst>
                </a:gridCol>
                <a:gridCol w="3200782">
                  <a:extLst>
                    <a:ext uri="{9D8B030D-6E8A-4147-A177-3AD203B41FA5}">
                      <a16:colId xmlns:a16="http://schemas.microsoft.com/office/drawing/2014/main" val="2694788562"/>
                    </a:ext>
                  </a:extLst>
                </a:gridCol>
                <a:gridCol w="3200782">
                  <a:extLst>
                    <a:ext uri="{9D8B030D-6E8A-4147-A177-3AD203B41FA5}">
                      <a16:colId xmlns:a16="http://schemas.microsoft.com/office/drawing/2014/main" val="474342740"/>
                    </a:ext>
                  </a:extLst>
                </a:gridCol>
                <a:gridCol w="3200782">
                  <a:extLst>
                    <a:ext uri="{9D8B030D-6E8A-4147-A177-3AD203B41FA5}">
                      <a16:colId xmlns:a16="http://schemas.microsoft.com/office/drawing/2014/main" val="1901614445"/>
                    </a:ext>
                  </a:extLst>
                </a:gridCol>
                <a:gridCol w="3200782">
                  <a:extLst>
                    <a:ext uri="{9D8B030D-6E8A-4147-A177-3AD203B41FA5}">
                      <a16:colId xmlns:a16="http://schemas.microsoft.com/office/drawing/2014/main" val="3497018025"/>
                    </a:ext>
                  </a:extLst>
                </a:gridCol>
                <a:gridCol w="3200782">
                  <a:extLst>
                    <a:ext uri="{9D8B030D-6E8A-4147-A177-3AD203B41FA5}">
                      <a16:colId xmlns:a16="http://schemas.microsoft.com/office/drawing/2014/main" val="976024498"/>
                    </a:ext>
                  </a:extLst>
                </a:gridCol>
                <a:gridCol w="3200782">
                  <a:extLst>
                    <a:ext uri="{9D8B030D-6E8A-4147-A177-3AD203B41FA5}">
                      <a16:colId xmlns:a16="http://schemas.microsoft.com/office/drawing/2014/main" val="31990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Human </a:t>
                      </a:r>
                      <a:r>
                        <a:rPr lang="de-DE" sz="2400" err="1"/>
                        <a:t>Readable</a:t>
                      </a:r>
                      <a:br>
                        <a:rPr lang="de-DE" sz="2400"/>
                      </a:br>
                      <a:r>
                        <a:rPr lang="de-DE" sz="2400"/>
                        <a:t>Name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Model Name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Source</a:t>
                      </a:r>
                      <a:br>
                        <a:rPr lang="de-DE" sz="2400"/>
                      </a:br>
                      <a:r>
                        <a:rPr lang="de-DE" sz="2400"/>
                        <a:t>Organization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Management</a:t>
                      </a:r>
                      <a:br>
                        <a:rPr lang="de-DE" sz="2400"/>
                      </a:br>
                      <a:r>
                        <a:rPr lang="de-DE" sz="2400"/>
                        <a:t>Protocol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Requirement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Phase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Notes</a:t>
                      </a:r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3811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SNMP-FRAMEWORK-MIB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SNMPv3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PoC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Especially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snmpEngineID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snmpEngineBoots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snmpEngineTime</a:t>
                      </a:r>
                      <a:endParaRPr lang="de-DE" sz="2400" dirty="0"/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288017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System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SNMPv2-MIB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IETF SNMPv3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PoC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 err="1"/>
                        <a:t>Especially</a:t>
                      </a:r>
                      <a:r>
                        <a:rPr lang="de-DE" sz="2400"/>
                        <a:t>: </a:t>
                      </a:r>
                      <a:r>
                        <a:rPr lang="de-DE" sz="2400" err="1"/>
                        <a:t>sysName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sysDescr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sysObjectID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sysUptime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sysContact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sysLocation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sysServices</a:t>
                      </a:r>
                      <a:endParaRPr lang="de-DE" sz="2400"/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410355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Interfaces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IF-MIB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en" sz="2400"/>
                        <a:t>IETF Interfaces MIB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PoC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Especially</a:t>
                      </a:r>
                      <a:r>
                        <a:rPr lang="de-DE" sz="2400" dirty="0"/>
                        <a:t>: </a:t>
                      </a:r>
                      <a:r>
                        <a:rPr lang="de-DE" sz="2400" dirty="0" err="1"/>
                        <a:t>ifTableLastChange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ifStackLastChange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ifnumber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ifTable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ifXTable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ifStackTable</a:t>
                      </a:r>
                      <a:r>
                        <a:rPr lang="de-DE" sz="2400" dirty="0"/>
                        <a:t>, </a:t>
                      </a:r>
                      <a:r>
                        <a:rPr lang="de-DE" sz="2400" dirty="0" err="1"/>
                        <a:t>ifRcvAddressTable</a:t>
                      </a:r>
                      <a:endParaRPr lang="de-DE" sz="2400" dirty="0"/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6880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Entities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ENTITY-MIB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en" sz="2400"/>
                        <a:t>IETF Energy Management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PoC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Especially: entPhysicalTable, entLogicalTable, entLastChangeTime</a:t>
                      </a:r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156233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LLDP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LLDP-MIB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IEEE 802.1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EFT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209870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LLDP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LLDP-V2-MIB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IEEE 802.1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EFT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Especially: lldpV2LocPortTable</a:t>
                      </a:r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9702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IP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IP-MIB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en" sz="2400"/>
                        <a:t>IETF IPv6 MIB Revision Team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MUST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EFT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 err="1"/>
                        <a:t>Especially</a:t>
                      </a:r>
                      <a:r>
                        <a:rPr lang="de-DE" sz="2400"/>
                        <a:t>: </a:t>
                      </a:r>
                      <a:r>
                        <a:rPr lang="de-DE" sz="2400" err="1"/>
                        <a:t>ipAddrTable</a:t>
                      </a:r>
                      <a:r>
                        <a:rPr lang="de-DE" sz="2400"/>
                        <a:t>, </a:t>
                      </a:r>
                      <a:r>
                        <a:rPr lang="de-DE" sz="2400" err="1"/>
                        <a:t>ipAddressTable</a:t>
                      </a:r>
                      <a:endParaRPr lang="de-DE" sz="2400"/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354437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Ethernet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EtherLike-MIB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en" sz="2400"/>
                        <a:t>IETF Ethernet Interfaces and Hub MIB Working Group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SNMP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OPTIONAL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PostEFT</a:t>
                      </a:r>
                    </a:p>
                  </a:txBody>
                  <a:tcPr marL="28164" marR="28164" marT="14082" marB="14082" anchor="ctr"/>
                </a:tc>
                <a:tc>
                  <a:txBody>
                    <a:bodyPr/>
                    <a:lstStyle/>
                    <a:p>
                      <a:r>
                        <a:rPr lang="de-DE" sz="2400" dirty="0" err="1"/>
                        <a:t>Especially</a:t>
                      </a:r>
                      <a:r>
                        <a:rPr lang="de-DE" sz="2400" dirty="0"/>
                        <a:t>: dot3StatsTable</a:t>
                      </a:r>
                    </a:p>
                  </a:txBody>
                  <a:tcPr marL="28164" marR="28164" marT="14082" marB="14082" anchor="ctr"/>
                </a:tc>
                <a:extLst>
                  <a:ext uri="{0D108BD9-81ED-4DB2-BD59-A6C34878D82A}">
                    <a16:rowId xmlns:a16="http://schemas.microsoft.com/office/drawing/2014/main" val="132619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57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9768455F-30A8-624B-BDBA-1B4A71908648}"/>
              </a:ext>
            </a:extLst>
          </p:cNvPr>
          <p:cNvSpPr/>
          <p:nvPr/>
        </p:nvSpPr>
        <p:spPr>
          <a:xfrm>
            <a:off x="7704979" y="2291730"/>
            <a:ext cx="10384739" cy="26311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bdsLoggingToSnmpNotification.py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Transcoding example for notification RTBRICK-SYSLOG-MIB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06923" y="2293383"/>
            <a:ext cx="4207717" cy="246802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RtBrick</a:t>
            </a:r>
            <a:r>
              <a:rPr lang="en-US" sz="1800">
                <a:solidFill>
                  <a:schemeClr val="tx1"/>
                </a:solidFill>
              </a:rPr>
              <a:t> LXC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921" y="2293384"/>
            <a:ext cx="2593758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36245" y="2593965"/>
            <a:ext cx="2916952" cy="212265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Class </a:t>
            </a:r>
            <a:r>
              <a:rPr lang="en-US" sz="1800" err="1">
                <a:solidFill>
                  <a:schemeClr val="tx1"/>
                </a:solidFill>
              </a:rPr>
              <a:t>asyncioTrapGenerator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4" y="3341131"/>
            <a:ext cx="550004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355246" y="2726506"/>
            <a:ext cx="2312427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REST 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5200726" y="2701001"/>
            <a:ext cx="2730819" cy="2015619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class </a:t>
            </a:r>
            <a:r>
              <a:rPr lang="en-US" sz="1800" err="1">
                <a:solidFill>
                  <a:schemeClr val="tx1"/>
                </a:solidFill>
              </a:rPr>
              <a:t>asyncioRestServer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7527186" y="3604468"/>
            <a:ext cx="2323142" cy="488885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B33322FB-B8BC-E04A-8255-F45285ECADA8}"/>
              </a:ext>
            </a:extLst>
          </p:cNvPr>
          <p:cNvSpPr/>
          <p:nvPr/>
        </p:nvSpPr>
        <p:spPr>
          <a:xfrm>
            <a:off x="2692839" y="2492756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RTBRICK-SYSLOG-MIB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5806472" y="3299540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00FADF-86BC-EE42-9E53-B92E0869D41E}"/>
              </a:ext>
            </a:extLst>
          </p:cNvPr>
          <p:cNvSpPr/>
          <p:nvPr/>
        </p:nvSpPr>
        <p:spPr>
          <a:xfrm>
            <a:off x="1759878" y="5562434"/>
            <a:ext cx="1167695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                                          „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sysUpTime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 ),</a:t>
            </a:r>
          </a:p>
          <a:p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syslogMsgNumber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),</a:t>
            </a:r>
          </a:p>
          <a:p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syslogMsgFacility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 ),</a:t>
            </a:r>
          </a:p>
          <a:p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syslogMsgSeverity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 ),</a:t>
            </a:r>
          </a:p>
          <a:p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syslogMsgText</a:t>
            </a:r>
            <a:r>
              <a:rPr lang="de-DE" sz="20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x),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3B3C5AFA-73A8-C140-97A7-EDBD6579747E}"/>
              </a:ext>
            </a:extLst>
          </p:cNvPr>
          <p:cNvSpPr/>
          <p:nvPr/>
        </p:nvSpPr>
        <p:spPr>
          <a:xfrm>
            <a:off x="16873115" y="6108981"/>
            <a:ext cx="666414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{"host":"</a:t>
            </a:r>
            <a:r>
              <a:rPr lang="en-US" sz="200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 "level":3,</a:t>
            </a:r>
          </a:p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2000" err="1">
                <a:latin typeface="Menlo" charset="0"/>
                <a:ea typeface="Menlo" charset="0"/>
                <a:cs typeface="Menlo" charset="0"/>
              </a:rPr>
              <a:t>full_message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2000" err="1">
                <a:latin typeface="Menlo" charset="0"/>
                <a:ea typeface="Menlo" charset="0"/>
                <a:cs typeface="Menlo" charset="0"/>
              </a:rPr>
              <a:t>short_message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 "_time_stamp":"6637363453315326292",</a:t>
            </a:r>
          </a:p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 "_rtbrick_host":"</a:t>
            </a:r>
            <a:r>
              <a:rPr lang="en-US" sz="2000" err="1">
                <a:latin typeface="Menlo" charset="0"/>
                <a:ea typeface="Menlo" charset="0"/>
                <a:cs typeface="Menlo" charset="0"/>
              </a:rPr>
              <a:t>Basesim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2000">
                <a:latin typeface="Menlo" charset="0"/>
                <a:ea typeface="Menlo" charset="0"/>
                <a:cs typeface="Menlo" charset="0"/>
              </a:rPr>
              <a:t> "_rtbrick_pod":"</a:t>
            </a:r>
            <a:r>
              <a:rPr lang="en-US" sz="200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2000">
                <a:latin typeface="Menlo" charset="0"/>
                <a:ea typeface="Menlo" charset="0"/>
                <a:cs typeface="Menlo" charset="0"/>
              </a:rPr>
              <a:t>-pod"}</a:t>
            </a:r>
            <a:endParaRPr lang="en-US" sz="2000">
              <a:effectLst/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00CB551-823B-9446-AA3F-3A3ED1578481}"/>
              </a:ext>
            </a:extLst>
          </p:cNvPr>
          <p:cNvCxnSpPr>
            <a:cxnSpLocks/>
          </p:cNvCxnSpPr>
          <p:nvPr/>
        </p:nvCxnSpPr>
        <p:spPr>
          <a:xfrm>
            <a:off x="12929070" y="6291802"/>
            <a:ext cx="3944045" cy="221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6D47F2A-D9E1-F249-8C51-0397D399151A}"/>
              </a:ext>
            </a:extLst>
          </p:cNvPr>
          <p:cNvCxnSpPr>
            <a:cxnSpLocks/>
          </p:cNvCxnSpPr>
          <p:nvPr/>
        </p:nvCxnSpPr>
        <p:spPr>
          <a:xfrm flipV="1">
            <a:off x="13050741" y="6669467"/>
            <a:ext cx="3724590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CBB7738-6392-0F44-96DA-E5F711BCBC3A}"/>
              </a:ext>
            </a:extLst>
          </p:cNvPr>
          <p:cNvCxnSpPr>
            <a:cxnSpLocks/>
          </p:cNvCxnSpPr>
          <p:nvPr/>
        </p:nvCxnSpPr>
        <p:spPr>
          <a:xfrm flipV="1">
            <a:off x="12898810" y="7000587"/>
            <a:ext cx="3876521" cy="266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CFAC0D-65CD-884F-9F78-9BA22AFB48EC}"/>
              </a:ext>
            </a:extLst>
          </p:cNvPr>
          <p:cNvCxnSpPr>
            <a:cxnSpLocks/>
          </p:cNvCxnSpPr>
          <p:nvPr/>
        </p:nvCxnSpPr>
        <p:spPr>
          <a:xfrm flipH="1" flipV="1">
            <a:off x="9889958" y="4617375"/>
            <a:ext cx="2163895" cy="1342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F79D1-8754-3148-84EA-FFE5545686A4}"/>
              </a:ext>
            </a:extLst>
          </p:cNvPr>
          <p:cNvCxnSpPr>
            <a:cxnSpLocks/>
          </p:cNvCxnSpPr>
          <p:nvPr/>
        </p:nvCxnSpPr>
        <p:spPr>
          <a:xfrm flipH="1" flipV="1">
            <a:off x="9577137" y="4617376"/>
            <a:ext cx="403650" cy="1007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88A82AE-D092-6E49-802F-0C77ED21B6B7}"/>
              </a:ext>
            </a:extLst>
          </p:cNvPr>
          <p:cNvSpPr/>
          <p:nvPr/>
        </p:nvSpPr>
        <p:spPr>
          <a:xfrm>
            <a:off x="7442178" y="492290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by </a:t>
            </a:r>
            <a:r>
              <a:rPr lang="en-US" sz="200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redisToSnmpTrap.py</a:t>
            </a:r>
            <a:endParaRPr lang="en-US" sz="200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C5CBAB3-4C28-9248-81FB-90061F3F6D1E}"/>
              </a:ext>
            </a:extLst>
          </p:cNvPr>
          <p:cNvSpPr/>
          <p:nvPr/>
        </p:nvSpPr>
        <p:spPr>
          <a:xfrm>
            <a:off x="544188" y="8085497"/>
            <a:ext cx="175455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 14027: 207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bytes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(1656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207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bytes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captured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(1656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on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Loopback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Internet Protocol Version 4,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Datagram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Protocol,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Port: 64271,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Port: 162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 Network Management Protocol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v2c (1)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snmpV2-trap (7)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snmpV2-trap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request-id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4518818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-status: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(0)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-index: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variable-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bindings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SNMPv2-MIB::sysUpTime.0 (1.3.6.1.2.1.1.3.0): 11363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SNMPv2-MIB::snmpTrapOID.0 (1.3.6.1.6.3.1.1.4.1.0): 1.3.6.1.4.1.50058.3.1.0.1 (RTBRICK-SYSLOG-MIB::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rtbrickSyslogTrap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RTBRICK-SYSLOG-MIB::syslogMsgNumber.0 (1.3.6.1.4.1.50058.2.1.1.1.0): 4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RTBRICK-SYSLOG-MIB::syslogMsgFacility.0 (1.3.6.1.4.1.50058.2.1.1.2.0):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RTBRICK-SYSLOG-MIB::syslogMsgSeverity.0 (1.3.6.1.4.1.50058.2.1.1.3.0):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critical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(3)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RTBRICK-SYSLOG-MIB::syslogMsgText.0 (1.3.6.1.4.1.50058.2.1.1.4.0):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full_message_text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D53B1B-F33D-7A4C-BF9D-D8F8C512743E}"/>
              </a:ext>
            </a:extLst>
          </p:cNvPr>
          <p:cNvSpPr/>
          <p:nvPr/>
        </p:nvSpPr>
        <p:spPr>
          <a:xfrm>
            <a:off x="10546426" y="9063765"/>
            <a:ext cx="138438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-X POST -H "Content-Type: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*/*" -v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-Encoding: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-d '{"host":"confd","full_message":"full_message_text","short_message":"short_message_text", </a:t>
            </a:r>
            <a:b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"level":3,"_time_stamp":"6637363453315326292","_rtbrick_host":"Basesim","_rtbrick_pod":"rtbrick-pod"}'\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"http://192.168.56.1:5000/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anyurl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85EAD7C-05B4-4B43-A6C5-A9A4A106830F}"/>
              </a:ext>
            </a:extLst>
          </p:cNvPr>
          <p:cNvCxnSpPr>
            <a:cxnSpLocks/>
          </p:cNvCxnSpPr>
          <p:nvPr/>
        </p:nvCxnSpPr>
        <p:spPr>
          <a:xfrm flipV="1">
            <a:off x="846741" y="4511782"/>
            <a:ext cx="0" cy="32810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60952D50-AC83-AF49-BA55-8A31D609372D}"/>
              </a:ext>
            </a:extLst>
          </p:cNvPr>
          <p:cNvSpPr/>
          <p:nvPr/>
        </p:nvSpPr>
        <p:spPr>
          <a:xfrm>
            <a:off x="938920" y="483120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Wireshark decode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368E82-B8D9-B347-ADBC-052D4010B33F}"/>
              </a:ext>
            </a:extLst>
          </p:cNvPr>
          <p:cNvCxnSpPr>
            <a:cxnSpLocks/>
          </p:cNvCxnSpPr>
          <p:nvPr/>
        </p:nvCxnSpPr>
        <p:spPr>
          <a:xfrm flipV="1">
            <a:off x="23804819" y="5395220"/>
            <a:ext cx="0" cy="3918914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ECDFEA1-9A37-A94B-A220-4168B41AC1E4}"/>
              </a:ext>
            </a:extLst>
          </p:cNvPr>
          <p:cNvSpPr/>
          <p:nvPr/>
        </p:nvSpPr>
        <p:spPr>
          <a:xfrm>
            <a:off x="22413491" y="4925335"/>
            <a:ext cx="1261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</a:t>
            </a:r>
          </a:p>
          <a:p>
            <a:pPr algn="ctr"/>
            <a:r>
              <a:rPr lang="en-US" sz="200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</a:t>
            </a:r>
          </a:p>
          <a:p>
            <a:pPr algn="ctr"/>
            <a:r>
              <a:rPr lang="en-US" sz="200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</a:p>
        </p:txBody>
      </p:sp>
      <p:sp>
        <p:nvSpPr>
          <p:cNvPr id="50" name="Pfeil nach links und rechts 49">
            <a:extLst>
              <a:ext uri="{FF2B5EF4-FFF2-40B4-BE49-F238E27FC236}">
                <a16:creationId xmlns:a16="http://schemas.microsoft.com/office/drawing/2014/main" id="{A3BCB5D7-7103-BF4D-A240-C722902D0640}"/>
              </a:ext>
            </a:extLst>
          </p:cNvPr>
          <p:cNvSpPr/>
          <p:nvPr/>
        </p:nvSpPr>
        <p:spPr>
          <a:xfrm>
            <a:off x="10452750" y="3977845"/>
            <a:ext cx="5353722" cy="54242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Periodic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attempts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to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retrieve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list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elements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EE1D5729-558C-2D42-AAF2-391EF875DCBE}"/>
              </a:ext>
            </a:extLst>
          </p:cNvPr>
          <p:cNvSpPr/>
          <p:nvPr/>
        </p:nvSpPr>
        <p:spPr>
          <a:xfrm>
            <a:off x="8271168" y="3087884"/>
            <a:ext cx="2181581" cy="1423897"/>
          </a:xfrm>
          <a:prstGeom prst="roundRect">
            <a:avLst>
              <a:gd name="adj" fmla="val 972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Magnetplattenspeicher 32">
            <a:extLst>
              <a:ext uri="{FF2B5EF4-FFF2-40B4-BE49-F238E27FC236}">
                <a16:creationId xmlns:a16="http://schemas.microsoft.com/office/drawing/2014/main" id="{47F8DF44-858E-F445-A8FC-AED8B91EDA4B}"/>
              </a:ext>
            </a:extLst>
          </p:cNvPr>
          <p:cNvSpPr/>
          <p:nvPr/>
        </p:nvSpPr>
        <p:spPr>
          <a:xfrm>
            <a:off x="15806472" y="3790910"/>
            <a:ext cx="1720713" cy="7897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logData</a:t>
            </a:r>
            <a:endParaRPr lang="de-DE" sz="2000">
              <a:solidFill>
                <a:schemeClr val="tx1"/>
              </a:solidFill>
            </a:endParaRPr>
          </a:p>
          <a:p>
            <a:pPr algn="ctr"/>
            <a:r>
              <a:rPr lang="de-DE" sz="2000">
                <a:solidFill>
                  <a:schemeClr val="tx1"/>
                </a:solidFill>
              </a:rPr>
              <a:t>(</a:t>
            </a:r>
            <a:r>
              <a:rPr lang="de-DE" sz="2000" err="1">
                <a:solidFill>
                  <a:schemeClr val="tx1"/>
                </a:solidFill>
              </a:rPr>
              <a:t>list</a:t>
            </a:r>
            <a:r>
              <a:rPr lang="de-DE" sz="200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0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9768455F-30A8-624B-BDBA-1B4A71908648}"/>
              </a:ext>
            </a:extLst>
          </p:cNvPr>
          <p:cNvSpPr/>
          <p:nvPr/>
        </p:nvSpPr>
        <p:spPr>
          <a:xfrm>
            <a:off x="7704979" y="2291730"/>
            <a:ext cx="10384739" cy="26311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notificator.py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Transcoding example for notification RTBRICK-SYSLOG-MIB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06923" y="2293383"/>
            <a:ext cx="4207717" cy="246802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4921" y="2293384"/>
            <a:ext cx="2593758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36245" y="2593965"/>
            <a:ext cx="2916952" cy="212265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 </a:t>
            </a:r>
            <a:r>
              <a:rPr lang="en-US" sz="1800" dirty="0" err="1">
                <a:solidFill>
                  <a:schemeClr val="tx1"/>
                </a:solidFill>
              </a:rPr>
              <a:t>AsyncioTrapGenerator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4" y="3341131"/>
            <a:ext cx="550004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583592" y="2726506"/>
            <a:ext cx="3685482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graylogTestClient.py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00726" y="2701001"/>
            <a:ext cx="2730819" cy="2015619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 </a:t>
            </a:r>
            <a:r>
              <a:rPr lang="en-US" sz="1800" dirty="0" err="1">
                <a:solidFill>
                  <a:schemeClr val="tx1"/>
                </a:solidFill>
              </a:rPr>
              <a:t>AsyncioRestServer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7527186" y="3604468"/>
            <a:ext cx="2323142" cy="488885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B33322FB-B8BC-E04A-8255-F45285ECADA8}"/>
              </a:ext>
            </a:extLst>
          </p:cNvPr>
          <p:cNvSpPr/>
          <p:nvPr/>
        </p:nvSpPr>
        <p:spPr>
          <a:xfrm>
            <a:off x="2692839" y="2492756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RTBRICK-SYSLOG-MIB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5806472" y="3299540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C5CBAB3-4C28-9248-81FB-90061F3F6D1E}"/>
              </a:ext>
            </a:extLst>
          </p:cNvPr>
          <p:cNvSpPr/>
          <p:nvPr/>
        </p:nvSpPr>
        <p:spPr>
          <a:xfrm>
            <a:off x="1143227" y="7070618"/>
            <a:ext cx="17545530" cy="40318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 Network Management Protocol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v2c (1)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snmpV2-trap (7)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snmpV2-trap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request-id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11172467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-status: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(0)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-index: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variable-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bindings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SNMPv2-MIB::sysUpTime.0 (1.3.6.1.2.1.1.3.0):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SNMPv2-MIB::snmpTrapOID.0 (1.3.6.1.6.3.1.1.4.1.0): 1.3.6.1.4.1.50058.103.1.1 (RTBRICK-MIB::rtbrickSyslogNotifications.1)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RTBRICK-SYSLOG-MIB::syslogMsgNumber.0 (1.3.6.1.4.1.50058.104.2.1.1.0): 1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RTBRICK-SYSLOG-MIB::syslogMsgFacility.0 (1.3.6.1.4.1.50058.104.2.1.2.0): stefans-Air-2.fritz.box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RTBRICK-SYSLOG-MIB::syslogMsgSeverity.0 (1.3.6.1.4.1.50058.104.2.1.3.0):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notice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(6)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RTBRICK-SYSLOG-MIB::syslogMsgText.0 (1.3.6.1.4.1.50058.104.2.1.4.0):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gelf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85EAD7C-05B4-4B43-A6C5-A9A4A106830F}"/>
              </a:ext>
            </a:extLst>
          </p:cNvPr>
          <p:cNvCxnSpPr>
            <a:cxnSpLocks/>
          </p:cNvCxnSpPr>
          <p:nvPr/>
        </p:nvCxnSpPr>
        <p:spPr>
          <a:xfrm flipV="1">
            <a:off x="7391920" y="4073607"/>
            <a:ext cx="0" cy="32810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60952D50-AC83-AF49-BA55-8A31D609372D}"/>
              </a:ext>
            </a:extLst>
          </p:cNvPr>
          <p:cNvSpPr/>
          <p:nvPr/>
        </p:nvSpPr>
        <p:spPr>
          <a:xfrm>
            <a:off x="938920" y="483120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Wireshark decode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368E82-B8D9-B347-ADBC-052D4010B33F}"/>
              </a:ext>
            </a:extLst>
          </p:cNvPr>
          <p:cNvCxnSpPr>
            <a:cxnSpLocks/>
          </p:cNvCxnSpPr>
          <p:nvPr/>
        </p:nvCxnSpPr>
        <p:spPr>
          <a:xfrm flipV="1">
            <a:off x="18688757" y="4093353"/>
            <a:ext cx="0" cy="1847645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ECDFEA1-9A37-A94B-A220-4168B41AC1E4}"/>
              </a:ext>
            </a:extLst>
          </p:cNvPr>
          <p:cNvSpPr/>
          <p:nvPr/>
        </p:nvSpPr>
        <p:spPr>
          <a:xfrm>
            <a:off x="20348778" y="4925335"/>
            <a:ext cx="33265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graylog</a:t>
            </a:r>
            <a:endParaRPr lang="en-US" sz="20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</a:p>
        </p:txBody>
      </p:sp>
      <p:sp>
        <p:nvSpPr>
          <p:cNvPr id="50" name="Pfeil nach links und rechts 49">
            <a:extLst>
              <a:ext uri="{FF2B5EF4-FFF2-40B4-BE49-F238E27FC236}">
                <a16:creationId xmlns:a16="http://schemas.microsoft.com/office/drawing/2014/main" id="{A3BCB5D7-7103-BF4D-A240-C722902D0640}"/>
              </a:ext>
            </a:extLst>
          </p:cNvPr>
          <p:cNvSpPr/>
          <p:nvPr/>
        </p:nvSpPr>
        <p:spPr>
          <a:xfrm>
            <a:off x="10452750" y="3977845"/>
            <a:ext cx="5353722" cy="54242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Periodic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attempts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to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retrieve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list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elements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EE1D5729-558C-2D42-AAF2-391EF875DCBE}"/>
              </a:ext>
            </a:extLst>
          </p:cNvPr>
          <p:cNvSpPr/>
          <p:nvPr/>
        </p:nvSpPr>
        <p:spPr>
          <a:xfrm>
            <a:off x="8271168" y="3087884"/>
            <a:ext cx="2181581" cy="1423897"/>
          </a:xfrm>
          <a:prstGeom prst="roundRect">
            <a:avLst>
              <a:gd name="adj" fmla="val 972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Magnetplattenspeicher 32">
            <a:extLst>
              <a:ext uri="{FF2B5EF4-FFF2-40B4-BE49-F238E27FC236}">
                <a16:creationId xmlns:a16="http://schemas.microsoft.com/office/drawing/2014/main" id="{47F8DF44-858E-F445-A8FC-AED8B91EDA4B}"/>
              </a:ext>
            </a:extLst>
          </p:cNvPr>
          <p:cNvSpPr/>
          <p:nvPr/>
        </p:nvSpPr>
        <p:spPr>
          <a:xfrm>
            <a:off x="15806472" y="3790910"/>
            <a:ext cx="1720713" cy="7897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logData</a:t>
            </a:r>
            <a:endParaRPr lang="de-DE" sz="2000">
              <a:solidFill>
                <a:schemeClr val="tx1"/>
              </a:solidFill>
            </a:endParaRPr>
          </a:p>
          <a:p>
            <a:pPr algn="ctr"/>
            <a:r>
              <a:rPr lang="de-DE" sz="2000">
                <a:solidFill>
                  <a:schemeClr val="tx1"/>
                </a:solidFill>
              </a:rPr>
              <a:t>(</a:t>
            </a:r>
            <a:r>
              <a:rPr lang="de-DE" sz="2000" err="1">
                <a:solidFill>
                  <a:schemeClr val="tx1"/>
                </a:solidFill>
              </a:rPr>
              <a:t>list</a:t>
            </a:r>
            <a:r>
              <a:rPr lang="de-DE" sz="2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D53B1B-F33D-7A4C-BF9D-D8F8C512743E}"/>
              </a:ext>
            </a:extLst>
          </p:cNvPr>
          <p:cNvSpPr/>
          <p:nvPr/>
        </p:nvSpPr>
        <p:spPr>
          <a:xfrm>
            <a:off x="17398392" y="5978673"/>
            <a:ext cx="5413477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python3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graylogTestClient.py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 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gelf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HTTP/1.1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Host: 127.0.0.1:5000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-Encoding: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identity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119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{"version":"1.1",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"short_message":"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gelf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 "timestamp":1553302278.198669,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"level":6,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"host":"stefans-Air-2.fritz.box"} </a:t>
            </a:r>
          </a:p>
        </p:txBody>
      </p:sp>
    </p:spTree>
    <p:extLst>
      <p:ext uri="{BB962C8B-B14F-4D97-AF65-F5344CB8AC3E}">
        <p14:creationId xmlns:p14="http://schemas.microsoft.com/office/powerpoint/2010/main" val="152842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9768455F-30A8-624B-BDBA-1B4A71908648}"/>
              </a:ext>
            </a:extLst>
          </p:cNvPr>
          <p:cNvSpPr/>
          <p:nvPr/>
        </p:nvSpPr>
        <p:spPr>
          <a:xfrm>
            <a:off x="7704979" y="2291730"/>
            <a:ext cx="10384739" cy="26311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notificator.py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Rtbrick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logging to </a:t>
            </a:r>
            <a:r>
              <a:rPr lang="en-US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bdsSnmpAdaptor</a:t>
            </a:r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config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06923" y="2293383"/>
            <a:ext cx="4207717" cy="246802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4921" y="2293384"/>
            <a:ext cx="2593758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36245" y="2593965"/>
            <a:ext cx="2916952" cy="212265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 </a:t>
            </a:r>
            <a:r>
              <a:rPr lang="en-US" sz="1800" dirty="0" err="1">
                <a:solidFill>
                  <a:schemeClr val="tx1"/>
                </a:solidFill>
              </a:rPr>
              <a:t>AsyncioTrapGenerator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4" y="3341131"/>
            <a:ext cx="550004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583592" y="2726506"/>
            <a:ext cx="3685482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graylogTestClient.py</a:t>
            </a:r>
            <a:endParaRPr lang="de-DE" sz="28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00726" y="2701001"/>
            <a:ext cx="2730819" cy="2015619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class </a:t>
            </a:r>
            <a:r>
              <a:rPr lang="en-US" sz="1800" dirty="0" err="1">
                <a:solidFill>
                  <a:schemeClr val="tx1"/>
                </a:solidFill>
              </a:rPr>
              <a:t>AsyncioRestServer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7527186" y="3604468"/>
            <a:ext cx="2323142" cy="488885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B33322FB-B8BC-E04A-8255-F45285ECADA8}"/>
              </a:ext>
            </a:extLst>
          </p:cNvPr>
          <p:cNvSpPr/>
          <p:nvPr/>
        </p:nvSpPr>
        <p:spPr>
          <a:xfrm>
            <a:off x="2692839" y="2492756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RTBRICK-SYSLOG-MIB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5806472" y="3299540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C5CBAB3-4C28-9248-81FB-90061F3F6D1E}"/>
              </a:ext>
            </a:extLst>
          </p:cNvPr>
          <p:cNvSpPr/>
          <p:nvPr/>
        </p:nvSpPr>
        <p:spPr>
          <a:xfrm>
            <a:off x="6373826" y="6328092"/>
            <a:ext cx="17545530" cy="2800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server-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10.0.3.20 server-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port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5000 server-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test-end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-name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fwdd.hald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log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logmap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FWDD_IFP_ADMIN_STATUS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plugin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-type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-name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fwdd.hald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log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logmap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FWDD_IFL_ADMIN_STATUS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plugin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-type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-name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fwdd.hald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log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logmap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FWDD_IFP_LINK_STATUS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plugin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-type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-name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fwdd.hald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log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logmap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FWDD_IFL_LINK_STATUS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level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plugin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-type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-name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fwdd.hald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fwdd.hald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show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log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enabled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status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physical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ifp-0/0/35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disable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delete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physical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ifp-0/0/35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disable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0952D50-AC83-AF49-BA55-8A31D609372D}"/>
              </a:ext>
            </a:extLst>
          </p:cNvPr>
          <p:cNvSpPr/>
          <p:nvPr/>
        </p:nvSpPr>
        <p:spPr>
          <a:xfrm>
            <a:off x="938920" y="483120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Wireshark decode</a:t>
            </a:r>
          </a:p>
        </p:txBody>
      </p:sp>
      <p:sp>
        <p:nvSpPr>
          <p:cNvPr id="50" name="Pfeil nach links und rechts 49">
            <a:extLst>
              <a:ext uri="{FF2B5EF4-FFF2-40B4-BE49-F238E27FC236}">
                <a16:creationId xmlns:a16="http://schemas.microsoft.com/office/drawing/2014/main" id="{A3BCB5D7-7103-BF4D-A240-C722902D0640}"/>
              </a:ext>
            </a:extLst>
          </p:cNvPr>
          <p:cNvSpPr/>
          <p:nvPr/>
        </p:nvSpPr>
        <p:spPr>
          <a:xfrm>
            <a:off x="10452750" y="3977845"/>
            <a:ext cx="5353722" cy="54242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Periodic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attempts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to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retrieve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of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list</a:t>
            </a:r>
            <a:r>
              <a:rPr lang="de-DE" sz="2000">
                <a:solidFill>
                  <a:schemeClr val="tx1"/>
                </a:solidFill>
              </a:rPr>
              <a:t> </a:t>
            </a:r>
            <a:r>
              <a:rPr lang="de-DE" sz="2000" err="1">
                <a:solidFill>
                  <a:schemeClr val="tx1"/>
                </a:solidFill>
              </a:rPr>
              <a:t>elements</a:t>
            </a:r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EE1D5729-558C-2D42-AAF2-391EF875DCBE}"/>
              </a:ext>
            </a:extLst>
          </p:cNvPr>
          <p:cNvSpPr/>
          <p:nvPr/>
        </p:nvSpPr>
        <p:spPr>
          <a:xfrm>
            <a:off x="8271168" y="3087884"/>
            <a:ext cx="2181581" cy="1423897"/>
          </a:xfrm>
          <a:prstGeom prst="roundRect">
            <a:avLst>
              <a:gd name="adj" fmla="val 9725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3" name="Magnetplattenspeicher 32">
            <a:extLst>
              <a:ext uri="{FF2B5EF4-FFF2-40B4-BE49-F238E27FC236}">
                <a16:creationId xmlns:a16="http://schemas.microsoft.com/office/drawing/2014/main" id="{47F8DF44-858E-F445-A8FC-AED8B91EDA4B}"/>
              </a:ext>
            </a:extLst>
          </p:cNvPr>
          <p:cNvSpPr/>
          <p:nvPr/>
        </p:nvSpPr>
        <p:spPr>
          <a:xfrm>
            <a:off x="15806472" y="3790910"/>
            <a:ext cx="1720713" cy="7897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err="1">
                <a:solidFill>
                  <a:schemeClr val="tx1"/>
                </a:solidFill>
              </a:rPr>
              <a:t>logData</a:t>
            </a:r>
            <a:endParaRPr lang="de-DE" sz="2000">
              <a:solidFill>
                <a:schemeClr val="tx1"/>
              </a:solidFill>
            </a:endParaRPr>
          </a:p>
          <a:p>
            <a:pPr algn="ctr"/>
            <a:r>
              <a:rPr lang="de-DE" sz="2000">
                <a:solidFill>
                  <a:schemeClr val="tx1"/>
                </a:solidFill>
              </a:rPr>
              <a:t>(</a:t>
            </a:r>
            <a:r>
              <a:rPr lang="de-DE" sz="2000" err="1">
                <a:solidFill>
                  <a:schemeClr val="tx1"/>
                </a:solidFill>
              </a:rPr>
              <a:t>list</a:t>
            </a:r>
            <a:r>
              <a:rPr lang="de-DE" sz="200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8DFDFB3-09BB-144E-A23B-4C8ABF9166E3}"/>
              </a:ext>
            </a:extLst>
          </p:cNvPr>
          <p:cNvCxnSpPr>
            <a:cxnSpLocks/>
          </p:cNvCxnSpPr>
          <p:nvPr/>
        </p:nvCxnSpPr>
        <p:spPr>
          <a:xfrm>
            <a:off x="21632779" y="4331368"/>
            <a:ext cx="0" cy="235819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4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2874</Words>
  <Application>Microsoft Macintosh PowerPoint</Application>
  <PresentationFormat>Benutzerdefiniert</PresentationFormat>
  <Paragraphs>784</Paragraphs>
  <Slides>17</Slides>
  <Notes>16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7" baseType="lpstr">
      <vt:lpstr>Arial</vt:lpstr>
      <vt:lpstr>Calibri</vt:lpstr>
      <vt:lpstr>Helvetica</vt:lpstr>
      <vt:lpstr>Menlo</vt:lpstr>
      <vt:lpstr>Open Sans</vt:lpstr>
      <vt:lpstr>Stencil</vt:lpstr>
      <vt:lpstr>Times New Roman</vt:lpstr>
      <vt:lpstr>Wingdings</vt:lpstr>
      <vt:lpstr>Office Theme</vt:lpstr>
      <vt:lpstr>Arbeitsblatt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>RtBrick,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RtBrick Corporate Presentation</dc:title>
  <dc:subject/>
  <dc:creator>Hannes Gredler</dc:creator>
  <cp:keywords/>
  <dc:description/>
  <cp:lastModifiedBy>stefan lieberth</cp:lastModifiedBy>
  <cp:revision>834</cp:revision>
  <cp:lastPrinted>2019-04-02T03:38:56Z</cp:lastPrinted>
  <dcterms:created xsi:type="dcterms:W3CDTF">2014-09-26T10:57:37Z</dcterms:created>
  <dcterms:modified xsi:type="dcterms:W3CDTF">2019-04-18T06:00:41Z</dcterms:modified>
  <cp:category/>
</cp:coreProperties>
</file>