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71" r:id="rId3"/>
    <p:sldId id="380" r:id="rId4"/>
    <p:sldId id="402" r:id="rId5"/>
    <p:sldId id="401" r:id="rId6"/>
    <p:sldId id="410" r:id="rId7"/>
    <p:sldId id="403" r:id="rId8"/>
    <p:sldId id="406" r:id="rId9"/>
    <p:sldId id="411" r:id="rId10"/>
    <p:sldId id="408" r:id="rId11"/>
    <p:sldId id="388" r:id="rId12"/>
    <p:sldId id="404" r:id="rId13"/>
    <p:sldId id="389" r:id="rId14"/>
    <p:sldId id="409" r:id="rId15"/>
    <p:sldId id="405" r:id="rId16"/>
    <p:sldId id="390" r:id="rId17"/>
    <p:sldId id="391" r:id="rId18"/>
    <p:sldId id="393" r:id="rId19"/>
    <p:sldId id="382" r:id="rId20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D3A44B"/>
    <a:srgbClr val="C5E0B4"/>
    <a:srgbClr val="4CB4C4"/>
    <a:srgbClr val="CD2864"/>
    <a:srgbClr val="5AAD5B"/>
    <a:srgbClr val="434343"/>
    <a:srgbClr val="D15656"/>
    <a:srgbClr val="AB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7" autoAdjust="0"/>
    <p:restoredTop sz="95289" autoAdjust="0"/>
  </p:normalViewPr>
  <p:slideViewPr>
    <p:cSldViewPr snapToGrid="0">
      <p:cViewPr varScale="1">
        <p:scale>
          <a:sx n="54" d="100"/>
          <a:sy n="54" d="100"/>
        </p:scale>
        <p:origin x="1264" y="216"/>
      </p:cViewPr>
      <p:guideLst>
        <p:guide orient="horz" pos="4320"/>
        <p:guide pos="7680"/>
        <p:guide pos="2169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74" d="100"/>
          <a:sy n="174" d="100"/>
        </p:scale>
        <p:origin x="2008" y="-20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7899-7C94-2249-8653-71477F592A64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5E30-467A-144E-84C5-6DB8608575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9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712A-3D0E-DA47-8504-E1F505FCF0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4C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D3A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5AA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avin@rtbrick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eberth/bdsSnmpAdap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35447" y="8342019"/>
            <a:ext cx="15549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SNMP </a:t>
            </a: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adaptor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</a:t>
            </a:r>
            <a:r>
              <a:rPr lang="tr-T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to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BDS data</a:t>
            </a:r>
          </a:p>
        </p:txBody>
      </p:sp>
      <p:pic>
        <p:nvPicPr>
          <p:cNvPr id="2" name="Picture 1" descr="rtbrick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47" y="5181600"/>
            <a:ext cx="8891016" cy="3331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18855" y="5681348"/>
            <a:ext cx="5191522" cy="216114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2848" y="11306034"/>
            <a:ext cx="5961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Stefan Lieberth</a:t>
            </a:r>
            <a:endParaRPr lang="tr-TR" sz="44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en-US" sz="33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  <a:hlinkClick r:id="rId4"/>
              </a:rPr>
              <a:t>stefan@rtbrick.com</a:t>
            </a:r>
            <a:endParaRPr lang="en-US" sz="330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tr-TR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+</a:t>
            </a:r>
            <a:r>
              <a:rPr lang="en-US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49 160 90919244</a:t>
            </a: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Ubuntu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18.4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5FBC2B-4D5C-9148-AF7F-AC05F4D084E9}"/>
              </a:ext>
            </a:extLst>
          </p:cNvPr>
          <p:cNvSpPr/>
          <p:nvPr/>
        </p:nvSpPr>
        <p:spPr>
          <a:xfrm>
            <a:off x="1651000" y="2637472"/>
            <a:ext cx="225552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1)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install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-server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vim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redis.conf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###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change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manually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the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: 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i="1" dirty="0" err="1">
                <a:solidFill>
                  <a:srgbClr val="000000"/>
                </a:solidFill>
                <a:latin typeface="Menlo" panose="020B0609030804020204" pitchFamily="49" charset="0"/>
              </a:rPr>
              <a:t>systemd</a:t>
            </a:r>
            <a:r>
              <a:rPr lang="de-DE" sz="2000" b="1" i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advanced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add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sed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i="1" dirty="0" err="1">
                <a:solidFill>
                  <a:srgbClr val="000000"/>
                </a:solidFill>
                <a:latin typeface="Menlo" panose="020B0609030804020204" pitchFamily="49" charset="0"/>
              </a:rPr>
              <a:t>onliner</a:t>
            </a:r>
            <a:r>
              <a:rPr lang="de-DE" sz="2000" i="1" dirty="0">
                <a:solidFill>
                  <a:srgbClr val="000000"/>
                </a:solidFill>
                <a:latin typeface="Menlo" panose="020B0609030804020204" pitchFamily="49" charset="0"/>
              </a:rPr>
              <a:t>?) ###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systemctl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restart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redis.service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-cli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info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2)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Required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and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pip3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modules</a:t>
            </a:r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python3-pip</a:t>
            </a:r>
          </a:p>
          <a:p>
            <a:r>
              <a:rPr lang="de-DE" sz="2000" dirty="0">
                <a:latin typeface="Menlo" panose="020B0609030804020204" pitchFamily="49" charset="0"/>
              </a:rPr>
              <a:t>#</a:t>
            </a:r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add-apt-repository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ppa:wireshark-dev</a:t>
            </a:r>
            <a:r>
              <a:rPr lang="de-DE" sz="2000" dirty="0">
                <a:latin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</a:rPr>
              <a:t>stable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</a:rPr>
              <a:t>#</a:t>
            </a:r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wireshark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net</a:t>
            </a:r>
            <a:r>
              <a:rPr lang="de-DE" sz="2000" dirty="0">
                <a:latin typeface="Menlo" panose="020B0609030804020204" pitchFamily="49" charset="0"/>
              </a:rPr>
              <a:t>-tools </a:t>
            </a: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git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snmp-mibs-downloader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pip3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aiohttp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pysnmp</a:t>
            </a:r>
            <a:endParaRPr lang="de-DE" sz="2000" dirty="0"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3) </a:t>
            </a:r>
            <a:r>
              <a:rPr lang="de-DE" sz="2000" b="1" dirty="0" err="1">
                <a:latin typeface="Menlo" panose="020B0609030804020204" pitchFamily="49" charset="0"/>
              </a:rPr>
              <a:t>bdsSnmpAdapter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python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modules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and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mibs</a:t>
            </a:r>
            <a:endParaRPr lang="de-DE" sz="2000" b="1" dirty="0"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~/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clone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  <a:hlinkClick r:id="rId3"/>
              </a:rPr>
              <a:t>https://github.com/slieberth/bdsSnmpAdaptor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/RT*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share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snmp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bdsSnmpAdapterConfig.yml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bdsSnmpAdapterConfig.yml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bdsSnmpAdapterConfig.yml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bdsSnmpAdapterConfig.yml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4) Modify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config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parameters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config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file</a:t>
            </a:r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6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PEN has been assigned: 50058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High-Level concept for </a:t>
            </a:r>
            <a:r>
              <a:rPr lang="en-US" sz="4800" dirty="0" err="1"/>
              <a:t>Rtbrick</a:t>
            </a:r>
            <a:r>
              <a:rPr lang="en-US" sz="4800" dirty="0"/>
              <a:t> </a:t>
            </a:r>
            <a:r>
              <a:rPr lang="en-US" sz="4800" dirty="0" err="1"/>
              <a:t>enterpise</a:t>
            </a:r>
            <a:r>
              <a:rPr lang="en-US" sz="4800" dirty="0"/>
              <a:t> MIBs requires substantial effort.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olidFill>
                  <a:srgbClr val="FF0000"/>
                </a:solidFill>
              </a:rPr>
              <a:t>Once the OID tree has been defined, it will be hard to change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Transposing of BDS Table Schemas to SNMP Table Schemas could be done via scripts, </a:t>
            </a:r>
            <a:r>
              <a:rPr lang="en-US" sz="4800" dirty="0">
                <a:solidFill>
                  <a:srgbClr val="FF0000"/>
                </a:solidFill>
              </a:rPr>
              <a:t>if we have existing BDS Schema info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For prototyping, I used following mappings. 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42435" y="7465647"/>
            <a:ext cx="19748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OID		MIB				bds table</a:t>
            </a:r>
          </a:p>
          <a:p>
            <a:endParaRPr lang="is-I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50058 		RTBRICK-MIB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RTBRICK.bdstables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50058.1.1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local.system.software.info.confd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50058.1.2		RTBRICK-HOSTNAME-TABLE-MIB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global.rtbrick.hostname.config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50058.1.3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global.confd.startup.status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charset="0"/>
                <a:ea typeface="Menlo" charset="0"/>
                <a:cs typeface="Menlo" charset="0"/>
              </a:rPr>
              <a:t>RTBRICK-SYSLOG-MIB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055" y="2095010"/>
            <a:ext cx="887614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RTBRICK-SYSLOG-MIB DEFINITIONS ::= BEGIN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IMPORTS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MODULE-IDENTITY, OBJECT-TYPE, NOTIFICATION-TYPE,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Unsigned32                              FROM    SNMPv2-SMI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TEXTUAL-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CONVENTION,DisplayString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FROM    SNMPv2-TC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syslogMib,rtbrickSyslogNotifications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FROM    RTBRICK-MIB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MODULE-IDENTITY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LAST-UPDATED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ORGANIZATION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CONTACT-INFO "E-mail: Stefan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Lieberth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stefan@rtbrick.com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system_software_info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REVISION     "201901040000Z"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"Initial revision"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OBJECT IDENTIFIER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system log severity textual convention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This values is the actual value the syslog daemon uses,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plus 1. For example: the value for debug severity will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be 8 instead of 7.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SyslogSeverity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::= TEXTUAL-CONVENTION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"Indicates the severity of a syslog message.”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INTEGER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{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emergency(1),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alert(2),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critical(3),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error(4),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warning(5),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notice(6),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info(7),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debug(8)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1983" y="2141176"/>
            <a:ext cx="703991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system log message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syslogMsgNumber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Unsigned32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"A unique ID representing a message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syslogMsgFacility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"A string representing the facility that sent the message."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2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syslogMsgSeverity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SyslogSeverity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"The severity level of the message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3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syslogMsgText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"The message itself as logged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4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1898" y="2095010"/>
            <a:ext cx="84281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Syslog Notification definitions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rtbrickSyslogNotificationPrefix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STATUS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"All Syslog notifications are registered under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this branch."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0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rtbrickSyslogTrap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NOTIFICATION-TYPE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STATUS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"Notification of a generated syslog message"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rtbrickSyslogNotificationPrefix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END </a:t>
            </a:r>
          </a:p>
        </p:txBody>
      </p:sp>
    </p:spTree>
    <p:extLst>
      <p:ext uri="{BB962C8B-B14F-4D97-AF65-F5344CB8AC3E}">
        <p14:creationId xmlns:p14="http://schemas.microsoft.com/office/powerpoint/2010/main" val="114122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 Example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055" y="2095010"/>
            <a:ext cx="994756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RTBRICK-SYS-SW-INFO-TABLE-MIB DEFINITIONS ::= BEGIN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Top-level infrastructure of the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 MIB tree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IMPORTS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MODULE-IDENTITY, OBJECT-TYPE, 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Integer32, enterprises                   FROM SNMPv2-SMI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TEXTUAL-CONVENTION,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PhysAddress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TruthValue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RowStatus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TimeStamp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AutonomousType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TestAndIncr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FROM SNMPv2-TC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           FROM RTBRICK-MIB;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MODULE-IDENTITY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LAST-UPDATED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ORGANIZATION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CONTACT-INFO "E-mail: Stefan Lieberth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stefan@rtbrick.com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system_software_info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REVISION    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"Initial revision"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enterprise-specific management objects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SEQUENCE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table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sw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modue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INDEX   { name }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82657" y="2095010"/>
            <a:ext cx="703991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name   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library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(1)"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(2)"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2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(3)"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3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(4)"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4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vc_checkout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(5)"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5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00165" y="2095010"/>
            <a:ext cx="70399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(6)"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6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(7)"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7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source_path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(8)"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8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1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Problem: interpretation of raw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4AD51B1-FB3B-BC4B-8EFD-CE18FE6C99E1}"/>
              </a:ext>
            </a:extLst>
          </p:cNvPr>
          <p:cNvSpPr/>
          <p:nvPr/>
        </p:nvSpPr>
        <p:spPr>
          <a:xfrm>
            <a:off x="762000" y="3617883"/>
            <a:ext cx="22123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:&lt;Response [200]&gt;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table_name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global.interface.container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objects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[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sequence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5,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"update": 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true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interface_name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"ifc-0/0/1/1",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interface_description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"Container 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interface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 ifp-0/1/1",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encapsulation_type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bandwidth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"00000000",</a:t>
            </a:r>
          </a:p>
          <a:p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                "layer2_mtu": "0024",</a:t>
            </a:r>
          </a:p>
          <a:p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          </a:t>
            </a:r>
            <a:r>
              <a:rPr lang="de-DE" sz="1600" dirty="0">
                <a:latin typeface="Menlo" panose="020B0609030804020204" pitchFamily="49" charset="0"/>
              </a:rPr>
              <a:t>      "</a:t>
            </a:r>
            <a:r>
              <a:rPr lang="de-DE" sz="1600" dirty="0" err="1">
                <a:latin typeface="Menlo" panose="020B0609030804020204" pitchFamily="49" charset="0"/>
              </a:rPr>
              <a:t>admin_status</a:t>
            </a:r>
            <a:r>
              <a:rPr lang="de-DE" sz="1600" dirty="0">
                <a:latin typeface="Menlo" panose="020B0609030804020204" pitchFamily="49" charset="0"/>
              </a:rPr>
              <a:t>": "01",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</a:t>
            </a:r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     "</a:t>
            </a:r>
            <a:r>
              <a:rPr lang="de-DE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link_status</a:t>
            </a:r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": "01",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mac_address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"02fe1b2b3a4d",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physical_interfaces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[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"ifp-0/1/1"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]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]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EB3873-60FC-6E4C-BA2F-E93682C68F80}"/>
              </a:ext>
            </a:extLst>
          </p:cNvPr>
          <p:cNvSpPr/>
          <p:nvPr/>
        </p:nvSpPr>
        <p:spPr>
          <a:xfrm>
            <a:off x="12192000" y="4356547"/>
            <a:ext cx="1054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:&lt;Response [200]&gt;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table_name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default.interface.logical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objects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[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sequence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13,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"update": 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true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{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interface_name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"ifl-0/0/1/1/0",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interface_description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"Interface enp0s9",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container_interface_name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"ifc-0/0/1/1",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tagged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"00",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"ipv4_mtu": "ee05",</a:t>
            </a:r>
          </a:p>
          <a:p>
            <a:r>
              <a:rPr lang="de-DE" sz="1600" dirty="0">
                <a:solidFill>
                  <a:srgbClr val="FF0000"/>
                </a:solidFill>
                <a:latin typeface="Menlo" panose="020B0609030804020204" pitchFamily="49" charset="0"/>
              </a:rPr>
              <a:t>                "ipv4_status": "01000000",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admin_status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"01",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link_status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"01"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    ]</a:t>
            </a:r>
          </a:p>
          <a:p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9E38D83-19CF-5C4F-B3CA-CEC972515F77}"/>
              </a:ext>
            </a:extLst>
          </p:cNvPr>
          <p:cNvSpPr/>
          <p:nvPr/>
        </p:nvSpPr>
        <p:spPr>
          <a:xfrm>
            <a:off x="762000" y="2418845"/>
            <a:ext cx="751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DEBUG:root:bdsRequestDict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:{'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': 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confd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', 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urlSuffix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': 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bds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walk?format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raw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', 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': '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global.interface.container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‘}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B96B3C1-CC31-DF4D-AE83-DE3B15394A47}"/>
              </a:ext>
            </a:extLst>
          </p:cNvPr>
          <p:cNvSpPr/>
          <p:nvPr/>
        </p:nvSpPr>
        <p:spPr>
          <a:xfrm>
            <a:off x="12192000" y="2418845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DEBUG:root:working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 on 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bdsTableRequest-fwdd-default.interface.logical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::{"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bdsRequest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{"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process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fwdd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",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urlSuffix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bds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walk?format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raw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",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table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": "</a:t>
            </a:r>
            <a:r>
              <a:rPr lang="de-DE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default.interface.logical</a:t>
            </a:r>
            <a:r>
              <a:rPr lang="de-DE" sz="1600" dirty="0">
                <a:solidFill>
                  <a:srgbClr val="000000"/>
                </a:solidFill>
                <a:latin typeface="Menlo" panose="020B0609030804020204" pitchFamily="49" charset="0"/>
              </a:rPr>
              <a:t>"}}</a:t>
            </a:r>
          </a:p>
        </p:txBody>
      </p:sp>
    </p:spTree>
    <p:extLst>
      <p:ext uri="{BB962C8B-B14F-4D97-AF65-F5344CB8AC3E}">
        <p14:creationId xmlns:p14="http://schemas.microsoft.com/office/powerpoint/2010/main" val="301383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133610"/>
            <a:ext cx="7010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enlo" charset="0"/>
                <a:ea typeface="Menlo" charset="0"/>
                <a:cs typeface="Menlo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4887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BDS to OID transposing 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176" y="2077275"/>
            <a:ext cx="23243414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confd_global_startup_status_confd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(object):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@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classmethod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def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setOids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self,bdsSnmpTableObject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bdsRequest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{'process':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',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urlSuffix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'/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/table/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walk?format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=raw', 'table':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global.startup.status.confd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'}}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oidSegment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"1.3.6.1.4.1.50058.1.3.1."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60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redisKeyPattern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bdsTableInfo-confd-global.startup.status.confd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list(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bdsSnmpTableObject.redisServer.scan_iter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redisKeyPattern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if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== 0: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bdsSnmpTableObject.setBdsTableRequest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elif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== 1: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checkResult,responseJSON,bdsTableRedisKey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bdsSnmpTableObject.checkBdsTableInfo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if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checkResult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for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responseJSON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["objects"]: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module_name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ord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(c)) for c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index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 + "." + ".".join(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oidSegment+"1."+str(index),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moduleName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oidSegment+"2."+str(index),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bd_name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oidSegment+"3."+str(index),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upTime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up_time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oidSegment+"4."+str(index),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startupStatus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startup_status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bdsSnmpTableObject.redisServer.delete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oidLock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-{}".format(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oidSegment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processed",ex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=50)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logging.debug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('set {} to processed with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timout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50'.format(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else: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logging.error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insonsistent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keys: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&gt; 1: {}'.format(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9951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SNMP walk Example.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863" y="2127823"/>
            <a:ext cx="21091859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stefans-Air-3:~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snmpwalk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-v 2c  -c  public -m All 192.168.56.22 1.3.6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3d298f2d7c52c94d78620a16e444ef28d04f2815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e47c8befcc6f2caa64e9ac1a32bfb0d6c1b6ec4d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6bc9a2b7901fe4a1fd91d571f4bfd5640e32c985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90e29a27bb15df75719b62636277b12c151e3573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3f5c9fdcaa00abeb83371876aebae11bf6814fff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49d7575942aa3363023903ecd5a0c6138537c0bd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68fb6ee310afdd4285e8ecb5a9d180232e13bb75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4d2d5393d9ad77749342265d63639705b1c8a3b1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6b07b093c6a0f1b54dcd9f0f6fd8892a55c109e8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a5996e83f0ab5d223ec879507290b0c73c93369e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30757439755223c02caa79ea1708cde773eac9a9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97b1c21552537286cfa945637f70b259dc609c3f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e39fef1fa9344a8ce335970a48a02bbb880c180d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94656913a98cea1b427e6b9ae6c744e27530d45b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41e2141b93f28ce2d9c86b7e74d701eaa96c78e4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80f3e6d1f7d826abea9f03c954d9f9cc3b743fa1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10:23:54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10:15:36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Sun Apr 1 20:38:29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12:20:37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15:04:46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Sat May 12 15:36:33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00:46:28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02:43:56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01:01:55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14:23:23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Mon Apr 16 18:16:14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13 10:38:52 2017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Mar 21 20:56:13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Jan 9 16:12:30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13:06:08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15:20:37 2018 +0530</a:t>
            </a:r>
          </a:p>
        </p:txBody>
      </p:sp>
    </p:spTree>
    <p:extLst>
      <p:ext uri="{BB962C8B-B14F-4D97-AF65-F5344CB8AC3E}">
        <p14:creationId xmlns:p14="http://schemas.microsoft.com/office/powerpoint/2010/main" val="205014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6690" y="4533288"/>
            <a:ext cx="11860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ubuntu@Tropos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:~$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rtb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bgp.appd.1 show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backstore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print-pretty-table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C1_CRS.bgp.peer.config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1, sequence: 1, last update: Sat Jul 14 06:50:55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49.100.1.1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(3),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49.100.1.2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C1_CRS_v4_PG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2, sequence: 2, last update: Sat Jul 14 06:51:01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(2),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2003:4:f022:fd00::1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(4),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2003:4:f022:fd00::2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C1_CRS_v6_PG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Transposing of customized tables::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5199" y="4533288"/>
            <a:ext cx="74492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bgpPeerConfigEntry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INDEX   { instance,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::= SEQUENCE {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instance 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integer,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sourceAddress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peerGroupName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6102" y="9580738"/>
            <a:ext cx="188092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49.100.1.2”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”C1_CRS_v4_PG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2003:4:f022:fd00::2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”C1_CRS_v6_PG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72293" y="417483"/>
            <a:ext cx="79946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transposing form BDS schema to MIB is not possible, as there are </a:t>
            </a:r>
            <a:br>
              <a:rPr lang="en-US" dirty="0"/>
            </a:br>
            <a:r>
              <a:rPr lang="en-US" dirty="0"/>
              <a:t>ambiguous indices in BDS: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peer_ipv4_address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peer_ipv6_address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99" y="659734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6690" y="3760786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BDS table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65199" y="371421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MIB draft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6102" y="8351163"/>
            <a:ext cx="575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SNMP GET (expected - draft)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7"/>
          <p:cNvSpPr/>
          <p:nvPr/>
        </p:nvSpPr>
        <p:spPr>
          <a:xfrm>
            <a:off x="7516233" y="2690457"/>
            <a:ext cx="13509686" cy="95686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4000" b="1">
                <a:solidFill>
                  <a:schemeClr val="bg1"/>
                </a:solidFill>
                <a:latin typeface="Calibri"/>
              </a:rPr>
              <a:t>Mac-Book Air, i5, 8GRAM, OSX 10.11.5</a:t>
            </a:r>
          </a:p>
        </p:txBody>
      </p:sp>
      <p:sp>
        <p:nvSpPr>
          <p:cNvPr id="29" name="Rectangle 27"/>
          <p:cNvSpPr/>
          <p:nvPr/>
        </p:nvSpPr>
        <p:spPr>
          <a:xfrm>
            <a:off x="8243455" y="3451548"/>
            <a:ext cx="4013270" cy="590452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>
                <a:solidFill>
                  <a:srgbClr val="F2F2F2"/>
                </a:solidFill>
                <a:latin typeface="Calibri"/>
              </a:rPr>
              <a:t>OSX 10.11.5</a:t>
            </a:r>
          </a:p>
        </p:txBody>
      </p:sp>
      <p:sp>
        <p:nvSpPr>
          <p:cNvPr id="18" name="Rectangle 27"/>
          <p:cNvSpPr/>
          <p:nvPr/>
        </p:nvSpPr>
        <p:spPr>
          <a:xfrm>
            <a:off x="8243455" y="9356069"/>
            <a:ext cx="12257574" cy="230569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>
                <a:solidFill>
                  <a:srgbClr val="F2F2F2"/>
                </a:solidFill>
                <a:latin typeface="Calibri"/>
              </a:rPr>
              <a:t>Kernel Darwin</a:t>
            </a:r>
          </a:p>
          <a:p>
            <a:pPr algn="r"/>
            <a:endParaRPr lang="de-DE" sz="28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49276"/>
            <a:ext cx="16459200" cy="1254124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Test-Setup –Mac Air</a:t>
            </a:r>
            <a:endParaRPr dirty="0"/>
          </a:p>
        </p:txBody>
      </p:sp>
      <p:sp>
        <p:nvSpPr>
          <p:cNvPr id="6" name="Rectangle 27"/>
          <p:cNvSpPr/>
          <p:nvPr/>
        </p:nvSpPr>
        <p:spPr>
          <a:xfrm>
            <a:off x="12465951" y="6065318"/>
            <a:ext cx="8025470" cy="30359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 dirty="0" err="1">
                <a:solidFill>
                  <a:srgbClr val="F2F2F2"/>
                </a:solidFill>
                <a:latin typeface="Calibri"/>
              </a:rPr>
              <a:t>VirtualBox</a:t>
            </a:r>
            <a:r>
              <a:rPr lang="de-DE" sz="2800" b="1" dirty="0">
                <a:solidFill>
                  <a:srgbClr val="F2F2F2"/>
                </a:solidFill>
                <a:latin typeface="Calibri"/>
              </a:rPr>
              <a:t> 5.2</a:t>
            </a:r>
          </a:p>
          <a:p>
            <a:pPr algn="r"/>
            <a:endParaRPr lang="de-DE" sz="2800" b="1" dirty="0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 dirty="0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 dirty="0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794673" y="8783054"/>
            <a:ext cx="7225598" cy="3816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4" idx="2"/>
            <a:endCxn id="28" idx="0"/>
          </p:cNvCxnSpPr>
          <p:nvPr/>
        </p:nvCxnSpPr>
        <p:spPr>
          <a:xfrm flipH="1">
            <a:off x="16747061" y="8819438"/>
            <a:ext cx="25536" cy="2271316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7"/>
          <p:cNvSpPr/>
          <p:nvPr/>
        </p:nvSpPr>
        <p:spPr>
          <a:xfrm>
            <a:off x="18735054" y="3422353"/>
            <a:ext cx="1752916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vIOS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-XR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74" name="Gerade Verbindung 73"/>
          <p:cNvCxnSpPr/>
          <p:nvPr/>
        </p:nvCxnSpPr>
        <p:spPr>
          <a:xfrm flipH="1">
            <a:off x="19718492" y="5408522"/>
            <a:ext cx="17308" cy="3374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2574" y="4977634"/>
            <a:ext cx="13388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000090"/>
                </a:solidFill>
              </a:rPr>
              <a:t>Gi</a:t>
            </a:r>
            <a:r>
              <a:rPr lang="en-US" sz="1600">
                <a:solidFill>
                  <a:srgbClr val="000090"/>
                </a:solidFill>
              </a:rPr>
              <a:t> 0/0/0/0</a:t>
            </a:r>
            <a:r>
              <a:rPr lang="en-US" sz="1600">
                <a:solidFill>
                  <a:srgbClr val="FF0000"/>
                </a:solidFill>
              </a:rPr>
              <a:t>:.31</a:t>
            </a:r>
          </a:p>
        </p:txBody>
      </p:sp>
      <p:sp>
        <p:nvSpPr>
          <p:cNvPr id="41" name="Rectangle 27"/>
          <p:cNvSpPr/>
          <p:nvPr/>
        </p:nvSpPr>
        <p:spPr>
          <a:xfrm>
            <a:off x="12465952" y="3428939"/>
            <a:ext cx="1575644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vMX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3" name="Gerade Verbindung 73"/>
          <p:cNvCxnSpPr/>
          <p:nvPr/>
        </p:nvCxnSpPr>
        <p:spPr>
          <a:xfrm>
            <a:off x="13418129" y="5408523"/>
            <a:ext cx="31262" cy="338111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74"/>
          <p:cNvSpPr txBox="1"/>
          <p:nvPr/>
        </p:nvSpPr>
        <p:spPr>
          <a:xfrm>
            <a:off x="12667012" y="4983556"/>
            <a:ext cx="119789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lIns="0" rIns="0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ge-0/0/1.0: .</a:t>
            </a:r>
            <a:r>
              <a:rPr 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8" name="Rectangle 27"/>
          <p:cNvSpPr/>
          <p:nvPr/>
        </p:nvSpPr>
        <p:spPr>
          <a:xfrm>
            <a:off x="14285310" y="3422351"/>
            <a:ext cx="4283740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VM Ubuntu 16.4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9" name="Gerade Verbindung 73"/>
          <p:cNvCxnSpPr/>
          <p:nvPr/>
        </p:nvCxnSpPr>
        <p:spPr>
          <a:xfrm flipH="1">
            <a:off x="17670828" y="5380948"/>
            <a:ext cx="32184" cy="339070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74"/>
          <p:cNvSpPr txBox="1"/>
          <p:nvPr/>
        </p:nvSpPr>
        <p:spPr>
          <a:xfrm>
            <a:off x="17248383" y="4973806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enp0s9: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4466127" y="5902499"/>
            <a:ext cx="2161106" cy="157229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/>
              <a:t>IPv4 Internet</a:t>
            </a:r>
            <a:endParaRPr lang="en-US" sz="1600"/>
          </a:p>
        </p:txBody>
      </p:sp>
      <p:sp>
        <p:nvSpPr>
          <p:cNvPr id="14" name="Textfeld 13"/>
          <p:cNvSpPr txBox="1"/>
          <p:nvPr/>
        </p:nvSpPr>
        <p:spPr>
          <a:xfrm>
            <a:off x="15550948" y="8480884"/>
            <a:ext cx="24432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vboxnet1 192.168.122.0/24</a:t>
            </a:r>
          </a:p>
        </p:txBody>
      </p:sp>
      <p:sp>
        <p:nvSpPr>
          <p:cNvPr id="64" name="Textfeld 13"/>
          <p:cNvSpPr txBox="1"/>
          <p:nvPr/>
        </p:nvSpPr>
        <p:spPr>
          <a:xfrm>
            <a:off x="14871580" y="6642222"/>
            <a:ext cx="58208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NAT</a:t>
            </a:r>
          </a:p>
        </p:txBody>
      </p:sp>
      <p:sp>
        <p:nvSpPr>
          <p:cNvPr id="65" name="Textfeld 74"/>
          <p:cNvSpPr txBox="1"/>
          <p:nvPr/>
        </p:nvSpPr>
        <p:spPr>
          <a:xfrm>
            <a:off x="14618677" y="4970723"/>
            <a:ext cx="11052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enp0s3: </a:t>
            </a:r>
            <a:r>
              <a:rPr lang="en-US" sz="1200">
                <a:solidFill>
                  <a:srgbClr val="FF0000"/>
                </a:solidFill>
              </a:rPr>
              <a:t>DHCP</a:t>
            </a:r>
          </a:p>
        </p:txBody>
      </p:sp>
      <p:cxnSp>
        <p:nvCxnSpPr>
          <p:cNvPr id="66" name="Gerade Verbindung 73"/>
          <p:cNvCxnSpPr>
            <a:stCxn id="65" idx="2"/>
            <a:endCxn id="64" idx="0"/>
          </p:cNvCxnSpPr>
          <p:nvPr/>
        </p:nvCxnSpPr>
        <p:spPr>
          <a:xfrm flipH="1">
            <a:off x="15162621" y="5247722"/>
            <a:ext cx="8684" cy="13945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73"/>
          <p:cNvCxnSpPr/>
          <p:nvPr/>
        </p:nvCxnSpPr>
        <p:spPr>
          <a:xfrm>
            <a:off x="15230974" y="7073111"/>
            <a:ext cx="0" cy="316867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21"/>
          <p:cNvCxnSpPr>
            <a:cxnSpLocks/>
            <a:stCxn id="94" idx="0"/>
            <a:endCxn id="52" idx="1"/>
          </p:cNvCxnSpPr>
          <p:nvPr/>
        </p:nvCxnSpPr>
        <p:spPr>
          <a:xfrm flipH="1" flipV="1">
            <a:off x="5546680" y="7473115"/>
            <a:ext cx="18586" cy="219350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27"/>
          <p:cNvSpPr/>
          <p:nvPr/>
        </p:nvSpPr>
        <p:spPr>
          <a:xfrm>
            <a:off x="16715422" y="3854108"/>
            <a:ext cx="1703408" cy="62731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err="1">
                <a:solidFill>
                  <a:srgbClr val="F2F2F2"/>
                </a:solidFill>
                <a:latin typeface="Calibri"/>
              </a:rPr>
              <a:t>Lxc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</a:t>
            </a:r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67" name="Gerade Verbindung 21"/>
          <p:cNvCxnSpPr/>
          <p:nvPr/>
        </p:nvCxnSpPr>
        <p:spPr>
          <a:xfrm>
            <a:off x="5534304" y="10241780"/>
            <a:ext cx="10016644" cy="810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8618825" y="11280138"/>
            <a:ext cx="11401446" cy="2606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6140965" y="1109075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79" name="Rectangle 27"/>
          <p:cNvSpPr/>
          <p:nvPr/>
        </p:nvSpPr>
        <p:spPr>
          <a:xfrm>
            <a:off x="8618824" y="4012487"/>
            <a:ext cx="3255152" cy="112246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TE3 Python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Provisioning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Testing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Tools</a:t>
            </a:r>
          </a:p>
        </p:txBody>
      </p:sp>
      <p:sp>
        <p:nvSpPr>
          <p:cNvPr id="81" name="Rectangle 27"/>
          <p:cNvSpPr/>
          <p:nvPr/>
        </p:nvSpPr>
        <p:spPr>
          <a:xfrm>
            <a:off x="8618825" y="5350394"/>
            <a:ext cx="1581634" cy="17227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HTTP RPC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(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RtBrick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)</a:t>
            </a:r>
          </a:p>
        </p:txBody>
      </p:sp>
      <p:sp>
        <p:nvSpPr>
          <p:cNvPr id="82" name="Rectangle 27"/>
          <p:cNvSpPr/>
          <p:nvPr/>
        </p:nvSpPr>
        <p:spPr>
          <a:xfrm>
            <a:off x="10292623" y="5350393"/>
            <a:ext cx="1581634" cy="172271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tE3 Provis.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(via SSH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vMX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vIOS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-XR)</a:t>
            </a:r>
          </a:p>
        </p:txBody>
      </p:sp>
      <p:sp>
        <p:nvSpPr>
          <p:cNvPr id="68" name="Textfeld 27"/>
          <p:cNvSpPr txBox="1"/>
          <p:nvPr/>
        </p:nvSpPr>
        <p:spPr>
          <a:xfrm>
            <a:off x="13418545" y="10026336"/>
            <a:ext cx="118654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en0: </a:t>
            </a:r>
            <a:r>
              <a:rPr lang="en-US" sz="1600">
                <a:solidFill>
                  <a:srgbClr val="FF0000"/>
                </a:solidFill>
              </a:rPr>
              <a:t>.DHCP</a:t>
            </a:r>
          </a:p>
        </p:txBody>
      </p:sp>
      <p:sp>
        <p:nvSpPr>
          <p:cNvPr id="86" name="Rectangle 27"/>
          <p:cNvSpPr/>
          <p:nvPr/>
        </p:nvSpPr>
        <p:spPr>
          <a:xfrm>
            <a:off x="14662969" y="4733436"/>
            <a:ext cx="673213" cy="1980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 err="1">
                <a:solidFill>
                  <a:srgbClr val="F2F2F2"/>
                </a:solidFill>
                <a:latin typeface="Calibri"/>
              </a:rPr>
              <a:t>git</a:t>
            </a:r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87" name="Gerade Verbindung 24"/>
          <p:cNvCxnSpPr/>
          <p:nvPr/>
        </p:nvCxnSpPr>
        <p:spPr>
          <a:xfrm flipH="1">
            <a:off x="11043760" y="6498919"/>
            <a:ext cx="12716" cy="436394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24"/>
          <p:cNvCxnSpPr/>
          <p:nvPr/>
        </p:nvCxnSpPr>
        <p:spPr>
          <a:xfrm>
            <a:off x="9446678" y="6472859"/>
            <a:ext cx="26260" cy="440303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585142" y="9666615"/>
            <a:ext cx="1960248" cy="115033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DSL/Mobile</a:t>
            </a:r>
          </a:p>
          <a:p>
            <a:pPr algn="ctr"/>
            <a:r>
              <a:rPr lang="en-US" sz="2400"/>
              <a:t>CPE</a:t>
            </a:r>
          </a:p>
        </p:txBody>
      </p:sp>
      <p:sp>
        <p:nvSpPr>
          <p:cNvPr id="96" name="Freeform 95"/>
          <p:cNvSpPr/>
          <p:nvPr/>
        </p:nvSpPr>
        <p:spPr>
          <a:xfrm>
            <a:off x="9568365" y="5656325"/>
            <a:ext cx="8899742" cy="5396802"/>
          </a:xfrm>
          <a:custGeom>
            <a:avLst/>
            <a:gdLst>
              <a:gd name="connsiteX0" fmla="*/ 338972 w 4028640"/>
              <a:gd name="connsiteY0" fmla="*/ 748749 h 2984655"/>
              <a:gd name="connsiteX1" fmla="*/ 328581 w 4028640"/>
              <a:gd name="connsiteY1" fmla="*/ 2681458 h 2984655"/>
              <a:gd name="connsiteX2" fmla="*/ 3778363 w 4028640"/>
              <a:gd name="connsiteY2" fmla="*/ 2702240 h 2984655"/>
              <a:gd name="connsiteX3" fmla="*/ 3809535 w 4028640"/>
              <a:gd name="connsiteY3" fmla="*/ 603 h 2984655"/>
              <a:gd name="connsiteX0" fmla="*/ 177839 w 3842890"/>
              <a:gd name="connsiteY0" fmla="*/ 748751 h 3000364"/>
              <a:gd name="connsiteX1" fmla="*/ 499957 w 3842890"/>
              <a:gd name="connsiteY1" fmla="*/ 2712633 h 3000364"/>
              <a:gd name="connsiteX2" fmla="*/ 3617230 w 3842890"/>
              <a:gd name="connsiteY2" fmla="*/ 2702242 h 3000364"/>
              <a:gd name="connsiteX3" fmla="*/ 3648402 w 3842890"/>
              <a:gd name="connsiteY3" fmla="*/ 605 h 3000364"/>
              <a:gd name="connsiteX0" fmla="*/ 100808 w 3765859"/>
              <a:gd name="connsiteY0" fmla="*/ 748751 h 2935340"/>
              <a:gd name="connsiteX1" fmla="*/ 422926 w 3765859"/>
              <a:gd name="connsiteY1" fmla="*/ 2712633 h 2935340"/>
              <a:gd name="connsiteX2" fmla="*/ 3540199 w 3765859"/>
              <a:gd name="connsiteY2" fmla="*/ 2702242 h 2935340"/>
              <a:gd name="connsiteX3" fmla="*/ 3571371 w 3765859"/>
              <a:gd name="connsiteY3" fmla="*/ 605 h 2935340"/>
              <a:gd name="connsiteX0" fmla="*/ 113100 w 3783535"/>
              <a:gd name="connsiteY0" fmla="*/ 748756 h 2992353"/>
              <a:gd name="connsiteX1" fmla="*/ 362482 w 3783535"/>
              <a:gd name="connsiteY1" fmla="*/ 2837329 h 2992353"/>
              <a:gd name="connsiteX2" fmla="*/ 3552491 w 3783535"/>
              <a:gd name="connsiteY2" fmla="*/ 2702247 h 2992353"/>
              <a:gd name="connsiteX3" fmla="*/ 3583663 w 3783535"/>
              <a:gd name="connsiteY3" fmla="*/ 610 h 2992353"/>
              <a:gd name="connsiteX0" fmla="*/ 0 w 3670435"/>
              <a:gd name="connsiteY0" fmla="*/ 748756 h 2992353"/>
              <a:gd name="connsiteX1" fmla="*/ 249382 w 3670435"/>
              <a:gd name="connsiteY1" fmla="*/ 2837329 h 2992353"/>
              <a:gd name="connsiteX2" fmla="*/ 3439391 w 3670435"/>
              <a:gd name="connsiteY2" fmla="*/ 2702247 h 2992353"/>
              <a:gd name="connsiteX3" fmla="*/ 3470563 w 3670435"/>
              <a:gd name="connsiteY3" fmla="*/ 610 h 2992353"/>
              <a:gd name="connsiteX0" fmla="*/ 49647 w 3734699"/>
              <a:gd name="connsiteY0" fmla="*/ 748760 h 3045043"/>
              <a:gd name="connsiteX1" fmla="*/ 101601 w 3734699"/>
              <a:gd name="connsiteY1" fmla="*/ 2930852 h 3045043"/>
              <a:gd name="connsiteX2" fmla="*/ 3489038 w 3734699"/>
              <a:gd name="connsiteY2" fmla="*/ 2702251 h 3045043"/>
              <a:gd name="connsiteX3" fmla="*/ 3520210 w 3734699"/>
              <a:gd name="connsiteY3" fmla="*/ 614 h 3045043"/>
              <a:gd name="connsiteX0" fmla="*/ 224698 w 4015378"/>
              <a:gd name="connsiteY0" fmla="*/ 748717 h 3221200"/>
              <a:gd name="connsiteX1" fmla="*/ 276652 w 4015378"/>
              <a:gd name="connsiteY1" fmla="*/ 2930809 h 3221200"/>
              <a:gd name="connsiteX2" fmla="*/ 3799171 w 4015378"/>
              <a:gd name="connsiteY2" fmla="*/ 2878853 h 3221200"/>
              <a:gd name="connsiteX3" fmla="*/ 3695261 w 4015378"/>
              <a:gd name="connsiteY3" fmla="*/ 571 h 3221200"/>
              <a:gd name="connsiteX0" fmla="*/ 224698 w 3836873"/>
              <a:gd name="connsiteY0" fmla="*/ 748655 h 3119827"/>
              <a:gd name="connsiteX1" fmla="*/ 276652 w 3836873"/>
              <a:gd name="connsiteY1" fmla="*/ 2930747 h 3119827"/>
              <a:gd name="connsiteX2" fmla="*/ 3799171 w 3836873"/>
              <a:gd name="connsiteY2" fmla="*/ 2878791 h 3119827"/>
              <a:gd name="connsiteX3" fmla="*/ 3695261 w 3836873"/>
              <a:gd name="connsiteY3" fmla="*/ 509 h 3119827"/>
              <a:gd name="connsiteX0" fmla="*/ 224698 w 4061637"/>
              <a:gd name="connsiteY0" fmla="*/ 592885 h 3055532"/>
              <a:gd name="connsiteX1" fmla="*/ 276652 w 4061637"/>
              <a:gd name="connsiteY1" fmla="*/ 2774977 h 3055532"/>
              <a:gd name="connsiteX2" fmla="*/ 3799171 w 4061637"/>
              <a:gd name="connsiteY2" fmla="*/ 2723021 h 3055532"/>
              <a:gd name="connsiteX3" fmla="*/ 3851125 w 4061637"/>
              <a:gd name="connsiteY3" fmla="*/ 603 h 3055532"/>
              <a:gd name="connsiteX0" fmla="*/ 215482 w 3964510"/>
              <a:gd name="connsiteY0" fmla="*/ 592892 h 3038337"/>
              <a:gd name="connsiteX1" fmla="*/ 267436 w 3964510"/>
              <a:gd name="connsiteY1" fmla="*/ 2774984 h 3038337"/>
              <a:gd name="connsiteX2" fmla="*/ 3665265 w 3964510"/>
              <a:gd name="connsiteY2" fmla="*/ 2691856 h 3038337"/>
              <a:gd name="connsiteX3" fmla="*/ 3841909 w 3964510"/>
              <a:gd name="connsiteY3" fmla="*/ 610 h 3038337"/>
              <a:gd name="connsiteX0" fmla="*/ 215482 w 3841909"/>
              <a:gd name="connsiteY0" fmla="*/ 592827 h 2950389"/>
              <a:gd name="connsiteX1" fmla="*/ 267436 w 3841909"/>
              <a:gd name="connsiteY1" fmla="*/ 2774919 h 2950389"/>
              <a:gd name="connsiteX2" fmla="*/ 3665265 w 3841909"/>
              <a:gd name="connsiteY2" fmla="*/ 2691791 h 2950389"/>
              <a:gd name="connsiteX3" fmla="*/ 3841909 w 3841909"/>
              <a:gd name="connsiteY3" fmla="*/ 545 h 2950389"/>
              <a:gd name="connsiteX0" fmla="*/ 138017 w 3878753"/>
              <a:gd name="connsiteY0" fmla="*/ 592893 h 3044460"/>
              <a:gd name="connsiteX1" fmla="*/ 304271 w 3878753"/>
              <a:gd name="connsiteY1" fmla="*/ 2785376 h 3044460"/>
              <a:gd name="connsiteX2" fmla="*/ 3587800 w 3878753"/>
              <a:gd name="connsiteY2" fmla="*/ 2691857 h 3044460"/>
              <a:gd name="connsiteX3" fmla="*/ 3764444 w 3878753"/>
              <a:gd name="connsiteY3" fmla="*/ 611 h 3044460"/>
              <a:gd name="connsiteX0" fmla="*/ 0 w 3740736"/>
              <a:gd name="connsiteY0" fmla="*/ 592893 h 2961797"/>
              <a:gd name="connsiteX1" fmla="*/ 166254 w 3740736"/>
              <a:gd name="connsiteY1" fmla="*/ 2785376 h 2961797"/>
              <a:gd name="connsiteX2" fmla="*/ 3449783 w 3740736"/>
              <a:gd name="connsiteY2" fmla="*/ 2691857 h 2961797"/>
              <a:gd name="connsiteX3" fmla="*/ 3626427 w 3740736"/>
              <a:gd name="connsiteY3" fmla="*/ 611 h 2961797"/>
              <a:gd name="connsiteX0" fmla="*/ 0 w 3787976"/>
              <a:gd name="connsiteY0" fmla="*/ 707168 h 3083993"/>
              <a:gd name="connsiteX1" fmla="*/ 166254 w 3787976"/>
              <a:gd name="connsiteY1" fmla="*/ 2899651 h 3083993"/>
              <a:gd name="connsiteX2" fmla="*/ 3449783 w 3787976"/>
              <a:gd name="connsiteY2" fmla="*/ 2806132 h 3083993"/>
              <a:gd name="connsiteX3" fmla="*/ 3730336 w 3787976"/>
              <a:gd name="connsiteY3" fmla="*/ 586 h 3083993"/>
              <a:gd name="connsiteX0" fmla="*/ 0 w 3829066"/>
              <a:gd name="connsiteY0" fmla="*/ 706582 h 3083407"/>
              <a:gd name="connsiteX1" fmla="*/ 166254 w 3829066"/>
              <a:gd name="connsiteY1" fmla="*/ 2899065 h 3083407"/>
              <a:gd name="connsiteX2" fmla="*/ 3449783 w 3829066"/>
              <a:gd name="connsiteY2" fmla="*/ 2805546 h 3083407"/>
              <a:gd name="connsiteX3" fmla="*/ 3730336 w 3829066"/>
              <a:gd name="connsiteY3" fmla="*/ 0 h 3083407"/>
              <a:gd name="connsiteX0" fmla="*/ 0 w 3780695"/>
              <a:gd name="connsiteY0" fmla="*/ 706582 h 2979141"/>
              <a:gd name="connsiteX1" fmla="*/ 166254 w 3780695"/>
              <a:gd name="connsiteY1" fmla="*/ 2899065 h 2979141"/>
              <a:gd name="connsiteX2" fmla="*/ 3449783 w 3780695"/>
              <a:gd name="connsiteY2" fmla="*/ 2805546 h 2979141"/>
              <a:gd name="connsiteX3" fmla="*/ 3699163 w 3780695"/>
              <a:gd name="connsiteY3" fmla="*/ 1641763 h 2979141"/>
              <a:gd name="connsiteX4" fmla="*/ 3730336 w 3780695"/>
              <a:gd name="connsiteY4" fmla="*/ 0 h 2979141"/>
              <a:gd name="connsiteX0" fmla="*/ 118797 w 3856927"/>
              <a:gd name="connsiteY0" fmla="*/ 706582 h 3082520"/>
              <a:gd name="connsiteX1" fmla="*/ 285051 w 3856927"/>
              <a:gd name="connsiteY1" fmla="*/ 2899065 h 3082520"/>
              <a:gd name="connsiteX2" fmla="*/ 3298417 w 3856927"/>
              <a:gd name="connsiteY2" fmla="*/ 2815937 h 3082520"/>
              <a:gd name="connsiteX3" fmla="*/ 3817960 w 3856927"/>
              <a:gd name="connsiteY3" fmla="*/ 1641763 h 3082520"/>
              <a:gd name="connsiteX4" fmla="*/ 3849133 w 3856927"/>
              <a:gd name="connsiteY4" fmla="*/ 0 h 3082520"/>
              <a:gd name="connsiteX0" fmla="*/ 118797 w 3856927"/>
              <a:gd name="connsiteY0" fmla="*/ 706582 h 3054981"/>
              <a:gd name="connsiteX1" fmla="*/ 285051 w 3856927"/>
              <a:gd name="connsiteY1" fmla="*/ 2899065 h 3054981"/>
              <a:gd name="connsiteX2" fmla="*/ 3298417 w 3856927"/>
              <a:gd name="connsiteY2" fmla="*/ 2815937 h 3054981"/>
              <a:gd name="connsiteX3" fmla="*/ 3817960 w 3856927"/>
              <a:gd name="connsiteY3" fmla="*/ 1641763 h 3054981"/>
              <a:gd name="connsiteX4" fmla="*/ 3849133 w 3856927"/>
              <a:gd name="connsiteY4" fmla="*/ 0 h 3054981"/>
              <a:gd name="connsiteX0" fmla="*/ 93796 w 3831926"/>
              <a:gd name="connsiteY0" fmla="*/ 706582 h 2980331"/>
              <a:gd name="connsiteX1" fmla="*/ 301614 w 3831926"/>
              <a:gd name="connsiteY1" fmla="*/ 2743201 h 2980331"/>
              <a:gd name="connsiteX2" fmla="*/ 3273416 w 3831926"/>
              <a:gd name="connsiteY2" fmla="*/ 2815937 h 2980331"/>
              <a:gd name="connsiteX3" fmla="*/ 3792959 w 3831926"/>
              <a:gd name="connsiteY3" fmla="*/ 1641763 h 2980331"/>
              <a:gd name="connsiteX4" fmla="*/ 3824132 w 3831926"/>
              <a:gd name="connsiteY4" fmla="*/ 0 h 2980331"/>
              <a:gd name="connsiteX0" fmla="*/ 0 w 3738130"/>
              <a:gd name="connsiteY0" fmla="*/ 706582 h 2903780"/>
              <a:gd name="connsiteX1" fmla="*/ 207818 w 3738130"/>
              <a:gd name="connsiteY1" fmla="*/ 2743201 h 2903780"/>
              <a:gd name="connsiteX2" fmla="*/ 3179620 w 3738130"/>
              <a:gd name="connsiteY2" fmla="*/ 2815937 h 2903780"/>
              <a:gd name="connsiteX3" fmla="*/ 3699163 w 3738130"/>
              <a:gd name="connsiteY3" fmla="*/ 1641763 h 2903780"/>
              <a:gd name="connsiteX4" fmla="*/ 3730336 w 3738130"/>
              <a:gd name="connsiteY4" fmla="*/ 0 h 290378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82500 w 3654375"/>
              <a:gd name="connsiteY0" fmla="*/ 758536 h 2995406"/>
              <a:gd name="connsiteX1" fmla="*/ 290318 w 3654375"/>
              <a:gd name="connsiteY1" fmla="*/ 2774374 h 2995406"/>
              <a:gd name="connsiteX2" fmla="*/ 3095865 w 3654375"/>
              <a:gd name="connsiteY2" fmla="*/ 2815937 h 2995406"/>
              <a:gd name="connsiteX3" fmla="*/ 3615408 w 3654375"/>
              <a:gd name="connsiteY3" fmla="*/ 1641763 h 2995406"/>
              <a:gd name="connsiteX4" fmla="*/ 3646581 w 3654375"/>
              <a:gd name="connsiteY4" fmla="*/ 0 h 2995406"/>
              <a:gd name="connsiteX0" fmla="*/ 0 w 3571875"/>
              <a:gd name="connsiteY0" fmla="*/ 758536 h 2924813"/>
              <a:gd name="connsiteX1" fmla="*/ 207818 w 3571875"/>
              <a:gd name="connsiteY1" fmla="*/ 2774374 h 2924813"/>
              <a:gd name="connsiteX2" fmla="*/ 3013365 w 3571875"/>
              <a:gd name="connsiteY2" fmla="*/ 2815937 h 2924813"/>
              <a:gd name="connsiteX3" fmla="*/ 3532908 w 3571875"/>
              <a:gd name="connsiteY3" fmla="*/ 1641763 h 2924813"/>
              <a:gd name="connsiteX4" fmla="*/ 3564081 w 3571875"/>
              <a:gd name="connsiteY4" fmla="*/ 0 h 2924813"/>
              <a:gd name="connsiteX0" fmla="*/ 31952 w 3603827"/>
              <a:gd name="connsiteY0" fmla="*/ 758536 h 2929463"/>
              <a:gd name="connsiteX1" fmla="*/ 135861 w 3603827"/>
              <a:gd name="connsiteY1" fmla="*/ 2784765 h 2929463"/>
              <a:gd name="connsiteX2" fmla="*/ 3045317 w 3603827"/>
              <a:gd name="connsiteY2" fmla="*/ 2815937 h 2929463"/>
              <a:gd name="connsiteX3" fmla="*/ 3564860 w 3603827"/>
              <a:gd name="connsiteY3" fmla="*/ 1641763 h 2929463"/>
              <a:gd name="connsiteX4" fmla="*/ 3596033 w 3603827"/>
              <a:gd name="connsiteY4" fmla="*/ 0 h 2929463"/>
              <a:gd name="connsiteX0" fmla="*/ 31952 w 3577514"/>
              <a:gd name="connsiteY0" fmla="*/ 748145 h 2919072"/>
              <a:gd name="connsiteX1" fmla="*/ 135861 w 3577514"/>
              <a:gd name="connsiteY1" fmla="*/ 2774374 h 2919072"/>
              <a:gd name="connsiteX2" fmla="*/ 3045317 w 3577514"/>
              <a:gd name="connsiteY2" fmla="*/ 2805546 h 2919072"/>
              <a:gd name="connsiteX3" fmla="*/ 3564860 w 3577514"/>
              <a:gd name="connsiteY3" fmla="*/ 1631372 h 2919072"/>
              <a:gd name="connsiteX4" fmla="*/ 3502515 w 3577514"/>
              <a:gd name="connsiteY4" fmla="*/ 0 h 2919072"/>
              <a:gd name="connsiteX0" fmla="*/ 31952 w 3577514"/>
              <a:gd name="connsiteY0" fmla="*/ 748145 h 2903156"/>
              <a:gd name="connsiteX1" fmla="*/ 135861 w 3577514"/>
              <a:gd name="connsiteY1" fmla="*/ 2774374 h 2903156"/>
              <a:gd name="connsiteX2" fmla="*/ 3045317 w 3577514"/>
              <a:gd name="connsiteY2" fmla="*/ 2805546 h 2903156"/>
              <a:gd name="connsiteX3" fmla="*/ 3564860 w 3577514"/>
              <a:gd name="connsiteY3" fmla="*/ 1859972 h 2903156"/>
              <a:gd name="connsiteX4" fmla="*/ 3502515 w 3577514"/>
              <a:gd name="connsiteY4" fmla="*/ 0 h 2903156"/>
              <a:gd name="connsiteX0" fmla="*/ 31952 w 3564860"/>
              <a:gd name="connsiteY0" fmla="*/ 748145 h 2903156"/>
              <a:gd name="connsiteX1" fmla="*/ 135861 w 3564860"/>
              <a:gd name="connsiteY1" fmla="*/ 2774374 h 2903156"/>
              <a:gd name="connsiteX2" fmla="*/ 3045317 w 3564860"/>
              <a:gd name="connsiteY2" fmla="*/ 2805546 h 2903156"/>
              <a:gd name="connsiteX3" fmla="*/ 3564860 w 3564860"/>
              <a:gd name="connsiteY3" fmla="*/ 1859972 h 2903156"/>
              <a:gd name="connsiteX4" fmla="*/ 3502515 w 3564860"/>
              <a:gd name="connsiteY4" fmla="*/ 0 h 2903156"/>
              <a:gd name="connsiteX0" fmla="*/ 31952 w 3569264"/>
              <a:gd name="connsiteY0" fmla="*/ 748145 h 2903156"/>
              <a:gd name="connsiteX1" fmla="*/ 135861 w 3569264"/>
              <a:gd name="connsiteY1" fmla="*/ 2774374 h 2903156"/>
              <a:gd name="connsiteX2" fmla="*/ 3045317 w 3569264"/>
              <a:gd name="connsiteY2" fmla="*/ 2805546 h 2903156"/>
              <a:gd name="connsiteX3" fmla="*/ 3564860 w 3569264"/>
              <a:gd name="connsiteY3" fmla="*/ 1859972 h 2903156"/>
              <a:gd name="connsiteX4" fmla="*/ 3564861 w 3569264"/>
              <a:gd name="connsiteY4" fmla="*/ 0 h 2903156"/>
              <a:gd name="connsiteX0" fmla="*/ 0 w 3537312"/>
              <a:gd name="connsiteY0" fmla="*/ 748145 h 2836484"/>
              <a:gd name="connsiteX1" fmla="*/ 197427 w 3537312"/>
              <a:gd name="connsiteY1" fmla="*/ 2545774 h 2836484"/>
              <a:gd name="connsiteX2" fmla="*/ 3013365 w 3537312"/>
              <a:gd name="connsiteY2" fmla="*/ 2805546 h 2836484"/>
              <a:gd name="connsiteX3" fmla="*/ 3532908 w 3537312"/>
              <a:gd name="connsiteY3" fmla="*/ 1859972 h 2836484"/>
              <a:gd name="connsiteX4" fmla="*/ 3532909 w 3537312"/>
              <a:gd name="connsiteY4" fmla="*/ 0 h 2836484"/>
              <a:gd name="connsiteX0" fmla="*/ 97723 w 3635209"/>
              <a:gd name="connsiteY0" fmla="*/ 748145 h 2721995"/>
              <a:gd name="connsiteX1" fmla="*/ 295150 w 3635209"/>
              <a:gd name="connsiteY1" fmla="*/ 2545774 h 2721995"/>
              <a:gd name="connsiteX2" fmla="*/ 3246170 w 3635209"/>
              <a:gd name="connsiteY2" fmla="*/ 2576946 h 2721995"/>
              <a:gd name="connsiteX3" fmla="*/ 3630631 w 3635209"/>
              <a:gd name="connsiteY3" fmla="*/ 1859972 h 2721995"/>
              <a:gd name="connsiteX4" fmla="*/ 3630632 w 3635209"/>
              <a:gd name="connsiteY4" fmla="*/ 0 h 2721995"/>
              <a:gd name="connsiteX0" fmla="*/ 97723 w 3635035"/>
              <a:gd name="connsiteY0" fmla="*/ 748145 h 2695078"/>
              <a:gd name="connsiteX1" fmla="*/ 295150 w 3635035"/>
              <a:gd name="connsiteY1" fmla="*/ 2545774 h 2695078"/>
              <a:gd name="connsiteX2" fmla="*/ 3246170 w 3635035"/>
              <a:gd name="connsiteY2" fmla="*/ 2576946 h 2695078"/>
              <a:gd name="connsiteX3" fmla="*/ 3630631 w 3635035"/>
              <a:gd name="connsiteY3" fmla="*/ 1859972 h 2695078"/>
              <a:gd name="connsiteX4" fmla="*/ 3630632 w 3635035"/>
              <a:gd name="connsiteY4" fmla="*/ 0 h 2695078"/>
              <a:gd name="connsiteX0" fmla="*/ 98439 w 3635751"/>
              <a:gd name="connsiteY0" fmla="*/ 748145 h 2716690"/>
              <a:gd name="connsiteX1" fmla="*/ 295866 w 3635751"/>
              <a:gd name="connsiteY1" fmla="*/ 2545774 h 2716690"/>
              <a:gd name="connsiteX2" fmla="*/ 3257276 w 3635751"/>
              <a:gd name="connsiteY2" fmla="*/ 2628901 h 2716690"/>
              <a:gd name="connsiteX3" fmla="*/ 3631347 w 3635751"/>
              <a:gd name="connsiteY3" fmla="*/ 1859972 h 2716690"/>
              <a:gd name="connsiteX4" fmla="*/ 3631348 w 3635751"/>
              <a:gd name="connsiteY4" fmla="*/ 0 h 2716690"/>
              <a:gd name="connsiteX0" fmla="*/ 0 w 3537312"/>
              <a:gd name="connsiteY0" fmla="*/ 748145 h 2645076"/>
              <a:gd name="connsiteX1" fmla="*/ 197427 w 3537312"/>
              <a:gd name="connsiteY1" fmla="*/ 2545774 h 2645076"/>
              <a:gd name="connsiteX2" fmla="*/ 3158837 w 3537312"/>
              <a:gd name="connsiteY2" fmla="*/ 2628901 h 2645076"/>
              <a:gd name="connsiteX3" fmla="*/ 3532908 w 3537312"/>
              <a:gd name="connsiteY3" fmla="*/ 1859972 h 2645076"/>
              <a:gd name="connsiteX4" fmla="*/ 3532909 w 3537312"/>
              <a:gd name="connsiteY4" fmla="*/ 0 h 2645076"/>
              <a:gd name="connsiteX0" fmla="*/ 16018 w 3561474"/>
              <a:gd name="connsiteY0" fmla="*/ 748145 h 2708126"/>
              <a:gd name="connsiteX1" fmla="*/ 130317 w 3561474"/>
              <a:gd name="connsiteY1" fmla="*/ 2597729 h 2708126"/>
              <a:gd name="connsiteX2" fmla="*/ 3174855 w 3561474"/>
              <a:gd name="connsiteY2" fmla="*/ 2628901 h 2708126"/>
              <a:gd name="connsiteX3" fmla="*/ 3548926 w 3561474"/>
              <a:gd name="connsiteY3" fmla="*/ 1859972 h 2708126"/>
              <a:gd name="connsiteX4" fmla="*/ 3548927 w 3561474"/>
              <a:gd name="connsiteY4" fmla="*/ 0 h 2708126"/>
              <a:gd name="connsiteX0" fmla="*/ 16018 w 4452935"/>
              <a:gd name="connsiteY0" fmla="*/ 748145 h 2711716"/>
              <a:gd name="connsiteX1" fmla="*/ 130317 w 4452935"/>
              <a:gd name="connsiteY1" fmla="*/ 2597729 h 2711716"/>
              <a:gd name="connsiteX2" fmla="*/ 3174855 w 4452935"/>
              <a:gd name="connsiteY2" fmla="*/ 2628901 h 2711716"/>
              <a:gd name="connsiteX3" fmla="*/ 4452935 w 4452935"/>
              <a:gd name="connsiteY3" fmla="*/ 1808018 h 2711716"/>
              <a:gd name="connsiteX4" fmla="*/ 3548927 w 4452935"/>
              <a:gd name="connsiteY4" fmla="*/ 0 h 2711716"/>
              <a:gd name="connsiteX0" fmla="*/ 206272 w 4648264"/>
              <a:gd name="connsiteY0" fmla="*/ 748145 h 2793254"/>
              <a:gd name="connsiteX1" fmla="*/ 320571 w 4648264"/>
              <a:gd name="connsiteY1" fmla="*/ 2597729 h 2793254"/>
              <a:gd name="connsiteX2" fmla="*/ 4123645 w 4648264"/>
              <a:gd name="connsiteY2" fmla="*/ 2649683 h 2793254"/>
              <a:gd name="connsiteX3" fmla="*/ 4643189 w 4648264"/>
              <a:gd name="connsiteY3" fmla="*/ 1808018 h 2793254"/>
              <a:gd name="connsiteX4" fmla="*/ 3739181 w 4648264"/>
              <a:gd name="connsiteY4" fmla="*/ 0 h 2793254"/>
              <a:gd name="connsiteX0" fmla="*/ 206272 w 4643189"/>
              <a:gd name="connsiteY0" fmla="*/ 748145 h 2776324"/>
              <a:gd name="connsiteX1" fmla="*/ 320571 w 4643189"/>
              <a:gd name="connsiteY1" fmla="*/ 2597729 h 2776324"/>
              <a:gd name="connsiteX2" fmla="*/ 4123645 w 4643189"/>
              <a:gd name="connsiteY2" fmla="*/ 2649683 h 2776324"/>
              <a:gd name="connsiteX3" fmla="*/ 4643189 w 4643189"/>
              <a:gd name="connsiteY3" fmla="*/ 1808018 h 2776324"/>
              <a:gd name="connsiteX4" fmla="*/ 3739181 w 4643189"/>
              <a:gd name="connsiteY4" fmla="*/ 0 h 2776324"/>
              <a:gd name="connsiteX0" fmla="*/ 224555 w 4661472"/>
              <a:gd name="connsiteY0" fmla="*/ 748145 h 2767082"/>
              <a:gd name="connsiteX1" fmla="*/ 338854 w 4661472"/>
              <a:gd name="connsiteY1" fmla="*/ 2597729 h 2767082"/>
              <a:gd name="connsiteX2" fmla="*/ 4391310 w 4661472"/>
              <a:gd name="connsiteY2" fmla="*/ 2628901 h 2767082"/>
              <a:gd name="connsiteX3" fmla="*/ 4661472 w 4661472"/>
              <a:gd name="connsiteY3" fmla="*/ 1808018 h 2767082"/>
              <a:gd name="connsiteX4" fmla="*/ 3757464 w 4661472"/>
              <a:gd name="connsiteY4" fmla="*/ 0 h 2767082"/>
              <a:gd name="connsiteX0" fmla="*/ 12954 w 4449871"/>
              <a:gd name="connsiteY0" fmla="*/ 748145 h 2698401"/>
              <a:gd name="connsiteX1" fmla="*/ 127253 w 4449871"/>
              <a:gd name="connsiteY1" fmla="*/ 2597729 h 2698401"/>
              <a:gd name="connsiteX2" fmla="*/ 4179709 w 4449871"/>
              <a:gd name="connsiteY2" fmla="*/ 2628901 h 2698401"/>
              <a:gd name="connsiteX3" fmla="*/ 4449871 w 4449871"/>
              <a:gd name="connsiteY3" fmla="*/ 1808018 h 2698401"/>
              <a:gd name="connsiteX4" fmla="*/ 3545863 w 4449871"/>
              <a:gd name="connsiteY4" fmla="*/ 0 h 269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9871" h="2698401">
                <a:moveTo>
                  <a:pt x="12954" y="748145"/>
                </a:moveTo>
                <a:cubicBezTo>
                  <a:pt x="22479" y="1894608"/>
                  <a:pt x="-68443" y="2450525"/>
                  <a:pt x="127253" y="2597729"/>
                </a:cubicBezTo>
                <a:cubicBezTo>
                  <a:pt x="322949" y="2744933"/>
                  <a:pt x="3854128" y="2708564"/>
                  <a:pt x="4179709" y="2628901"/>
                </a:cubicBezTo>
                <a:cubicBezTo>
                  <a:pt x="4505290" y="2549238"/>
                  <a:pt x="4403112" y="2275609"/>
                  <a:pt x="4449871" y="1808018"/>
                </a:cubicBezTo>
                <a:cubicBezTo>
                  <a:pt x="4444676" y="1371600"/>
                  <a:pt x="3557986" y="254577"/>
                  <a:pt x="3545863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01" name="Gerade Verbindung 21"/>
          <p:cNvCxnSpPr/>
          <p:nvPr/>
        </p:nvCxnSpPr>
        <p:spPr>
          <a:xfrm>
            <a:off x="8618825" y="10862860"/>
            <a:ext cx="11401446" cy="26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24"/>
          <p:cNvCxnSpPr/>
          <p:nvPr/>
        </p:nvCxnSpPr>
        <p:spPr>
          <a:xfrm>
            <a:off x="18473726" y="8135243"/>
            <a:ext cx="20296" cy="275368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27"/>
          <p:cNvSpPr txBox="1"/>
          <p:nvPr/>
        </p:nvSpPr>
        <p:spPr>
          <a:xfrm>
            <a:off x="14457953" y="1064789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</a:t>
            </a:r>
            <a:r>
              <a:rPr lang="en-US" sz="1600">
                <a:solidFill>
                  <a:srgbClr val="000090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06" name="Textfeld 74"/>
          <p:cNvSpPr txBox="1"/>
          <p:nvPr/>
        </p:nvSpPr>
        <p:spPr>
          <a:xfrm>
            <a:off x="15853767" y="4978853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enp0s8</a:t>
            </a:r>
            <a:r>
              <a:rPr lang="en-US" sz="1200">
                <a:solidFill>
                  <a:srgbClr val="000090"/>
                </a:solidFill>
              </a:rPr>
              <a:t>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cxnSp>
        <p:nvCxnSpPr>
          <p:cNvPr id="107" name="Gerade Verbindung 24"/>
          <p:cNvCxnSpPr/>
          <p:nvPr/>
        </p:nvCxnSpPr>
        <p:spPr>
          <a:xfrm>
            <a:off x="13032322" y="7832167"/>
            <a:ext cx="6910908" cy="51358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24"/>
          <p:cNvCxnSpPr/>
          <p:nvPr/>
        </p:nvCxnSpPr>
        <p:spPr>
          <a:xfrm>
            <a:off x="16550322" y="5440888"/>
            <a:ext cx="0" cy="2412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feld 13"/>
          <p:cNvSpPr txBox="1"/>
          <p:nvPr/>
        </p:nvSpPr>
        <p:spPr>
          <a:xfrm>
            <a:off x="16854891" y="7668080"/>
            <a:ext cx="23407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vboxnet0 192.168.56.0/24</a:t>
            </a:r>
          </a:p>
        </p:txBody>
      </p:sp>
      <p:sp>
        <p:nvSpPr>
          <p:cNvPr id="116" name="Rectangle 27"/>
          <p:cNvSpPr/>
          <p:nvPr/>
        </p:nvSpPr>
        <p:spPr>
          <a:xfrm>
            <a:off x="15373812" y="4715940"/>
            <a:ext cx="1247529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http/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ssh</a:t>
            </a:r>
            <a:r>
              <a:rPr lang="de-DE" sz="1200" b="1">
                <a:solidFill>
                  <a:srgbClr val="F2F2F2"/>
                </a:solidFill>
                <a:latin typeface="Calibri"/>
              </a:rPr>
              <a:t>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snmp</a:t>
            </a:r>
            <a:endParaRPr lang="de-DE" sz="1200" b="1">
              <a:solidFill>
                <a:srgbClr val="F2F2F2"/>
              </a:solidFill>
              <a:latin typeface="Calibri"/>
            </a:endParaRPr>
          </a:p>
        </p:txBody>
      </p:sp>
      <p:sp>
        <p:nvSpPr>
          <p:cNvPr id="51" name="Textfeld 74"/>
          <p:cNvSpPr txBox="1"/>
          <p:nvPr/>
        </p:nvSpPr>
        <p:spPr>
          <a:xfrm>
            <a:off x="17539842" y="4265633"/>
            <a:ext cx="88979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0090"/>
                </a:solidFill>
              </a:rPr>
              <a:t>ifp-0/1/1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6" name="Textfeld 74"/>
          <p:cNvSpPr txBox="1"/>
          <p:nvPr/>
        </p:nvSpPr>
        <p:spPr>
          <a:xfrm>
            <a:off x="16662888" y="4267669"/>
            <a:ext cx="76174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10.0.3.50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7" name="Rectangle 27"/>
          <p:cNvSpPr/>
          <p:nvPr/>
        </p:nvSpPr>
        <p:spPr>
          <a:xfrm>
            <a:off x="14849914" y="4436894"/>
            <a:ext cx="1333291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bdsSnmpAdaptor</a:t>
            </a:r>
          </a:p>
        </p:txBody>
      </p:sp>
    </p:spTree>
    <p:extLst>
      <p:ext uri="{BB962C8B-B14F-4D97-AF65-F5344CB8AC3E}">
        <p14:creationId xmlns:p14="http://schemas.microsoft.com/office/powerpoint/2010/main" val="15554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78" y="2328653"/>
            <a:ext cx="9356322" cy="626189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SNMP agent for </a:t>
            </a:r>
            <a:r>
              <a:rPr lang="en-US" sz="4800" dirty="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 Systems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Supported Versions: v2c and v3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All SNMP methods must be supported: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get,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get-next,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get-bulk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trap +  ( inform – if required )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Utilizing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library</a:t>
            </a:r>
          </a:p>
          <a:p>
            <a:pPr lvl="1"/>
            <a:endParaRPr lang="en-US" sz="4400" dirty="0">
              <a:solidFill>
                <a:srgbClr val="43434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SNMP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Framework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E01B1-AB58-D64A-9233-0019C55DFDFD}"/>
              </a:ext>
            </a:extLst>
          </p:cNvPr>
          <p:cNvSpPr txBox="1">
            <a:spLocks/>
          </p:cNvSpPr>
          <p:nvPr/>
        </p:nvSpPr>
        <p:spPr>
          <a:xfrm>
            <a:off x="11955888" y="3678515"/>
            <a:ext cx="11726034" cy="787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Performance goals.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 to 10k managed </a:t>
            </a:r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Oids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(mainly testing effort)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 to 50 traps per second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BDS table data is cached. 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source for SNMP gets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update timing of 10-60 seconds.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Traps will be send immediately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One instance of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per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container: 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Handling of multiple instances could be added on demand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9C435-0899-3341-92DE-CA7CEDE61FC5}"/>
              </a:ext>
            </a:extLst>
          </p:cNvPr>
          <p:cNvSpPr txBox="1">
            <a:spLocks/>
          </p:cNvSpPr>
          <p:nvPr/>
        </p:nvSpPr>
        <p:spPr>
          <a:xfrm>
            <a:off x="702078" y="8699103"/>
            <a:ext cx="11726034" cy="455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Based on common </a:t>
            </a:r>
            <a:r>
              <a:rPr lang="en-US" sz="4800" dirty="0" err="1">
                <a:solidFill>
                  <a:srgbClr val="434343"/>
                </a:solidFill>
                <a:latin typeface="Helvetica"/>
                <a:cs typeface="Helvetica"/>
              </a:rPr>
              <a:t>linux</a:t>
            </a:r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 software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Deployment OS will be Ubuntu 18.4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Main SW elements: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python 3.6 (for </a:t>
            </a:r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aiohttp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REST server)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Redis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5.0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4.4.8</a:t>
            </a:r>
          </a:p>
          <a:p>
            <a:pPr lvl="2"/>
            <a:endParaRPr lang="en-US" sz="3600" dirty="0">
              <a:solidFill>
                <a:srgbClr val="434343"/>
              </a:solidFill>
              <a:latin typeface="Helvetica"/>
              <a:cs typeface="Helvetica"/>
            </a:endParaRPr>
          </a:p>
          <a:p>
            <a:pPr marL="914400" lvl="1" indent="0">
              <a:buNone/>
            </a:pPr>
            <a:endParaRPr lang="en-US" sz="4400" dirty="0">
              <a:solidFill>
                <a:srgbClr val="43434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05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Challanges</a:t>
            </a:r>
            <a:r>
              <a:rPr lang="en-US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BDS structured need to be improved for providing standard SNMP management information. There will be many constrains to gather data for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E.g. interface statistics for logical interfaces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E.g. interface status timers.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SNMP has been development for over 30 years and has countless MIB elements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Even if we try, we will not manage to implement catch up for standard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 we must pursue a different approach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implement standard MIBs only per customer use-case 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mirror BDS tables to </a:t>
            </a:r>
            <a:r>
              <a:rPr lang="en-US" sz="4800" dirty="0" err="1">
                <a:sym typeface="Wingdings"/>
              </a:rPr>
              <a:t>rtbrick</a:t>
            </a:r>
            <a:r>
              <a:rPr lang="en-US" sz="4800" dirty="0">
                <a:sym typeface="Wingdings"/>
              </a:rPr>
              <a:t> enterprise MIBs.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651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8492" y="1858682"/>
            <a:ext cx="11230707" cy="10544333"/>
          </a:xfrm>
          <a:prstGeom prst="roundRect">
            <a:avLst>
              <a:gd name="adj" fmla="val 15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Linux(Ubuntu) Host</a:t>
            </a: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EA8D18C7-42A5-BB45-8999-6F70CD1D51DB}"/>
              </a:ext>
            </a:extLst>
          </p:cNvPr>
          <p:cNvSpPr/>
          <p:nvPr/>
        </p:nvSpPr>
        <p:spPr>
          <a:xfrm>
            <a:off x="9944358" y="2989835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prc</a:t>
            </a:r>
            <a:r>
              <a:rPr lang="en-US" sz="1800" dirty="0">
                <a:solidFill>
                  <a:schemeClr val="tx1"/>
                </a:solidFill>
              </a:rPr>
              <a:t>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Level Deployment Architecture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007514" y="2907323"/>
            <a:ext cx="4207717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907323"/>
            <a:ext cx="2593758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82438" y="3305903"/>
            <a:ext cx="3226897" cy="569870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getOidFromRedis.py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80154" y="4407877"/>
            <a:ext cx="2463712" cy="4432788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err="1">
                <a:solidFill>
                  <a:schemeClr val="tx1"/>
                </a:solidFill>
              </a:rPr>
              <a:t>pysnmp</a:t>
            </a:r>
            <a:r>
              <a:rPr lang="en-US" sz="1800">
                <a:solidFill>
                  <a:schemeClr val="tx1"/>
                </a:solidFill>
              </a:rPr>
              <a:t>) </a:t>
            </a:r>
            <a:r>
              <a:rPr lang="en-US" sz="1800" err="1">
                <a:solidFill>
                  <a:schemeClr val="tx1"/>
                </a:solidFill>
              </a:rPr>
              <a:t>MibInstrumController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576191" y="3313724"/>
            <a:ext cx="2406239" cy="482116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bdsTablesToRedis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589468" y="5375026"/>
            <a:ext cx="4295051" cy="1893282"/>
          </a:xfrm>
          <a:prstGeom prst="rightArrow">
            <a:avLst>
              <a:gd name="adj1" fmla="val 74768"/>
              <a:gd name="adj2" fmla="val 2770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SNMP Requests</a:t>
            </a:r>
          </a:p>
          <a:p>
            <a:pPr algn="ctr"/>
            <a:r>
              <a:rPr lang="en-US" sz="2000"/>
              <a:t>get, </a:t>
            </a:r>
            <a:r>
              <a:rPr lang="en-US" sz="2000" err="1"/>
              <a:t>getnext</a:t>
            </a:r>
            <a:r>
              <a:rPr lang="en-US" sz="2000"/>
              <a:t> </a:t>
            </a:r>
            <a:r>
              <a:rPr lang="en-US" sz="2000" err="1"/>
              <a:t>getbuld</a:t>
            </a:r>
            <a:endParaRPr lang="en-US" sz="2000"/>
          </a:p>
        </p:txBody>
      </p:sp>
      <p:sp>
        <p:nvSpPr>
          <p:cNvPr id="26" name="Left Arrow 25"/>
          <p:cNvSpPr/>
          <p:nvPr/>
        </p:nvSpPr>
        <p:spPr>
          <a:xfrm>
            <a:off x="2627628" y="7315933"/>
            <a:ext cx="4086583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Snmp</a:t>
            </a:r>
            <a:r>
              <a:rPr lang="en-US" sz="2000"/>
              <a:t> Response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82438" y="9389759"/>
            <a:ext cx="3226897" cy="2246347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redisToSnmpTrap.py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566594" y="9766364"/>
            <a:ext cx="369457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003089" y="9764516"/>
            <a:ext cx="2312427" cy="1871590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670004" y="9212872"/>
            <a:ext cx="2312427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restSever.py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5310772" y="10647525"/>
            <a:ext cx="4539556" cy="52036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REST Logging Request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8962591" y="5375026"/>
            <a:ext cx="2312427" cy="266347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BDS </a:t>
            </a:r>
            <a:r>
              <a:rPr lang="en-US" sz="2400" dirty="0" err="1">
                <a:solidFill>
                  <a:schemeClr val="tx1"/>
                </a:solidFill>
              </a:rPr>
              <a:t>databse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07050" y="2519144"/>
            <a:ext cx="3692372" cy="2718550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bdsSnmpTables</a:t>
            </a:r>
            <a:r>
              <a:rPr lang="en-US" sz="1800" dirty="0">
                <a:solidFill>
                  <a:schemeClr val="tx1"/>
                </a:solidFill>
              </a:rPr>
              <a:t>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5310772" y="6136628"/>
            <a:ext cx="4263198" cy="8206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htpp</a:t>
            </a:r>
            <a:r>
              <a:rPr lang="en-US" sz="2000"/>
              <a:t> request</a:t>
            </a:r>
          </a:p>
        </p:txBody>
      </p:sp>
      <p:sp>
        <p:nvSpPr>
          <p:cNvPr id="31" name="Left Arrow 30"/>
          <p:cNvSpPr/>
          <p:nvPr/>
        </p:nvSpPr>
        <p:spPr>
          <a:xfrm>
            <a:off x="15424770" y="6904925"/>
            <a:ext cx="4013345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http Response</a:t>
            </a: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E887839F-7B02-274E-9676-D7CE64601997}"/>
              </a:ext>
            </a:extLst>
          </p:cNvPr>
          <p:cNvSpPr/>
          <p:nvPr/>
        </p:nvSpPr>
        <p:spPr>
          <a:xfrm>
            <a:off x="13806720" y="5441792"/>
            <a:ext cx="1843905" cy="779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3857358" y="10219027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0125692F-62EB-EE4A-BA12-846C33C0A0E3}"/>
              </a:ext>
            </a:extLst>
          </p:cNvPr>
          <p:cNvSpPr/>
          <p:nvPr/>
        </p:nvSpPr>
        <p:spPr>
          <a:xfrm>
            <a:off x="6435886" y="9878960"/>
            <a:ext cx="2181581" cy="1337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3C683989-76FA-8E49-8517-BEB493CFC30F}"/>
              </a:ext>
            </a:extLst>
          </p:cNvPr>
          <p:cNvSpPr/>
          <p:nvPr/>
        </p:nvSpPr>
        <p:spPr>
          <a:xfrm>
            <a:off x="6911438" y="5369109"/>
            <a:ext cx="1843905" cy="1893281"/>
          </a:xfrm>
          <a:prstGeom prst="roundRect">
            <a:avLst>
              <a:gd name="adj" fmla="val 68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 Agent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GET</a:t>
            </a:r>
            <a:b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GET-NEXT</a:t>
            </a: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01D138D6-5A99-764D-A16D-4838DBCDB699}"/>
              </a:ext>
            </a:extLst>
          </p:cNvPr>
          <p:cNvSpPr/>
          <p:nvPr/>
        </p:nvSpPr>
        <p:spPr>
          <a:xfrm>
            <a:off x="9809883" y="3087681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prc</a:t>
            </a:r>
            <a:r>
              <a:rPr lang="en-US" sz="1800" dirty="0">
                <a:solidFill>
                  <a:schemeClr val="tx1"/>
                </a:solidFill>
              </a:rPr>
              <a:t>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8CA69AD9-CBD4-0A4A-AAFD-1C15CDC006DD}"/>
              </a:ext>
            </a:extLst>
          </p:cNvPr>
          <p:cNvSpPr/>
          <p:nvPr/>
        </p:nvSpPr>
        <p:spPr>
          <a:xfrm>
            <a:off x="9623651" y="3161038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&lt;proc&gt;_&lt;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5F5BBA6-A7A8-A443-86BD-1AC74F0F2D54}"/>
              </a:ext>
            </a:extLst>
          </p:cNvPr>
          <p:cNvSpPr/>
          <p:nvPr/>
        </p:nvSpPr>
        <p:spPr>
          <a:xfrm>
            <a:off x="9932520" y="3577674"/>
            <a:ext cx="2506411" cy="779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4B9868-595A-2A4A-98CE-3F8E103E4503}"/>
              </a:ext>
            </a:extLst>
          </p:cNvPr>
          <p:cNvSpPr txBox="1"/>
          <p:nvPr/>
        </p:nvSpPr>
        <p:spPr>
          <a:xfrm rot="18983458">
            <a:off x="12269445" y="32503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D4A06D06-BD1D-D948-9986-F8A036704C6C}"/>
              </a:ext>
            </a:extLst>
          </p:cNvPr>
          <p:cNvSpPr/>
          <p:nvPr/>
        </p:nvSpPr>
        <p:spPr>
          <a:xfrm>
            <a:off x="9643181" y="4660991"/>
            <a:ext cx="2506411" cy="403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9407051" y="5837229"/>
            <a:ext cx="3692371" cy="5798878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 DB for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Caching / Queueing</a:t>
            </a:r>
          </a:p>
        </p:txBody>
      </p:sp>
      <p:sp>
        <p:nvSpPr>
          <p:cNvPr id="10" name="Pfeil nach links und rechts 9">
            <a:extLst>
              <a:ext uri="{FF2B5EF4-FFF2-40B4-BE49-F238E27FC236}">
                <a16:creationId xmlns:a16="http://schemas.microsoft.com/office/drawing/2014/main" id="{F6E290A0-0912-4E4D-AD26-3CC37D8AB948}"/>
              </a:ext>
            </a:extLst>
          </p:cNvPr>
          <p:cNvSpPr/>
          <p:nvPr/>
        </p:nvSpPr>
        <p:spPr>
          <a:xfrm>
            <a:off x="8405135" y="6667063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links und rechts 36">
            <a:extLst>
              <a:ext uri="{FF2B5EF4-FFF2-40B4-BE49-F238E27FC236}">
                <a16:creationId xmlns:a16="http://schemas.microsoft.com/office/drawing/2014/main" id="{F3E76D08-0EC0-2E48-BB39-C31A7608BF10}"/>
              </a:ext>
            </a:extLst>
          </p:cNvPr>
          <p:cNvSpPr/>
          <p:nvPr/>
        </p:nvSpPr>
        <p:spPr>
          <a:xfrm>
            <a:off x="8409346" y="10285199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links und rechts 38">
            <a:extLst>
              <a:ext uri="{FF2B5EF4-FFF2-40B4-BE49-F238E27FC236}">
                <a16:creationId xmlns:a16="http://schemas.microsoft.com/office/drawing/2014/main" id="{376FD96D-1270-4D42-BDB4-729ADCF77102}"/>
              </a:ext>
            </a:extLst>
          </p:cNvPr>
          <p:cNvSpPr/>
          <p:nvPr/>
        </p:nvSpPr>
        <p:spPr>
          <a:xfrm>
            <a:off x="12557120" y="10260618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links und rechts 39">
            <a:extLst>
              <a:ext uri="{FF2B5EF4-FFF2-40B4-BE49-F238E27FC236}">
                <a16:creationId xmlns:a16="http://schemas.microsoft.com/office/drawing/2014/main" id="{EE3DD385-E26C-154C-8DE1-D6A266B1AD85}"/>
              </a:ext>
            </a:extLst>
          </p:cNvPr>
          <p:cNvSpPr/>
          <p:nvPr/>
        </p:nvSpPr>
        <p:spPr>
          <a:xfrm>
            <a:off x="12500999" y="6667064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links und rechts 40">
            <a:extLst>
              <a:ext uri="{FF2B5EF4-FFF2-40B4-BE49-F238E27FC236}">
                <a16:creationId xmlns:a16="http://schemas.microsoft.com/office/drawing/2014/main" id="{ECF30827-FB2C-CC45-B34D-05D4A8E2F1C2}"/>
              </a:ext>
            </a:extLst>
          </p:cNvPr>
          <p:cNvSpPr/>
          <p:nvPr/>
        </p:nvSpPr>
        <p:spPr>
          <a:xfrm rot="5400000">
            <a:off x="10671593" y="5305177"/>
            <a:ext cx="134320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13">
            <a:extLst>
              <a:ext uri="{FF2B5EF4-FFF2-40B4-BE49-F238E27FC236}">
                <a16:creationId xmlns:a16="http://schemas.microsoft.com/office/drawing/2014/main" id="{32C6ED41-A883-2443-B682-1F4CB2A0D0E8}"/>
              </a:ext>
            </a:extLst>
          </p:cNvPr>
          <p:cNvSpPr/>
          <p:nvPr/>
        </p:nvSpPr>
        <p:spPr>
          <a:xfrm>
            <a:off x="153861" y="10552670"/>
            <a:ext cx="3475607" cy="2627584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13">
            <a:extLst>
              <a:ext uri="{FF2B5EF4-FFF2-40B4-BE49-F238E27FC236}">
                <a16:creationId xmlns:a16="http://schemas.microsoft.com/office/drawing/2014/main" id="{656D955A-B702-D646-932D-1E497554C396}"/>
              </a:ext>
            </a:extLst>
          </p:cNvPr>
          <p:cNvSpPr/>
          <p:nvPr/>
        </p:nvSpPr>
        <p:spPr>
          <a:xfrm>
            <a:off x="153861" y="4017493"/>
            <a:ext cx="3489671" cy="609325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ounded Rectangle 13">
            <a:extLst>
              <a:ext uri="{FF2B5EF4-FFF2-40B4-BE49-F238E27FC236}">
                <a16:creationId xmlns:a16="http://schemas.microsoft.com/office/drawing/2014/main" id="{BC650D29-358A-5D47-A58C-9F9F5BB69DFA}"/>
              </a:ext>
            </a:extLst>
          </p:cNvPr>
          <p:cNvSpPr/>
          <p:nvPr/>
        </p:nvSpPr>
        <p:spPr>
          <a:xfrm>
            <a:off x="20024456" y="4087795"/>
            <a:ext cx="3938588" cy="609325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281A08CD-8A9E-AC4B-A0AC-D635DE0E2BBF}"/>
              </a:ext>
            </a:extLst>
          </p:cNvPr>
          <p:cNvSpPr/>
          <p:nvPr/>
        </p:nvSpPr>
        <p:spPr>
          <a:xfrm>
            <a:off x="4079219" y="2124109"/>
            <a:ext cx="15305485" cy="169916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forwarding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4028303" y="4051047"/>
            <a:ext cx="15305485" cy="9157219"/>
          </a:xfrm>
          <a:prstGeom prst="roundRect">
            <a:avLst>
              <a:gd name="adj" fmla="val 162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Left Arrow 30">
            <a:extLst>
              <a:ext uri="{FF2B5EF4-FFF2-40B4-BE49-F238E27FC236}">
                <a16:creationId xmlns:a16="http://schemas.microsoft.com/office/drawing/2014/main" id="{EBB41ADF-461F-7C42-B736-F03A65CB00FF}"/>
              </a:ext>
            </a:extLst>
          </p:cNvPr>
          <p:cNvSpPr/>
          <p:nvPr/>
        </p:nvSpPr>
        <p:spPr>
          <a:xfrm>
            <a:off x="19121919" y="8020342"/>
            <a:ext cx="2893166" cy="1667321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</a:t>
            </a:r>
          </a:p>
          <a:p>
            <a:pPr algn="ctr"/>
            <a:r>
              <a:rPr lang="en-US" sz="2400" dirty="0"/>
              <a:t>setting</a:t>
            </a:r>
          </a:p>
        </p:txBody>
      </p:sp>
      <p:sp>
        <p:nvSpPr>
          <p:cNvPr id="53" name="Right Arrow 29">
            <a:extLst>
              <a:ext uri="{FF2B5EF4-FFF2-40B4-BE49-F238E27FC236}">
                <a16:creationId xmlns:a16="http://schemas.microsoft.com/office/drawing/2014/main" id="{D57C3138-C76A-7246-A5F8-BB4A62076441}"/>
              </a:ext>
            </a:extLst>
          </p:cNvPr>
          <p:cNvSpPr/>
          <p:nvPr/>
        </p:nvSpPr>
        <p:spPr>
          <a:xfrm>
            <a:off x="3381640" y="11855807"/>
            <a:ext cx="7664812" cy="1015663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</a:t>
            </a:r>
          </a:p>
          <a:p>
            <a:pPr algn="ctr"/>
            <a:r>
              <a:rPr lang="en-US" sz="2400" dirty="0" err="1"/>
              <a:t>Redis</a:t>
            </a:r>
            <a:r>
              <a:rPr lang="en-US" sz="2400" dirty="0"/>
              <a:t> key is deleted after processing  </a:t>
            </a:r>
          </a:p>
        </p:txBody>
      </p:sp>
      <p:sp>
        <p:nvSpPr>
          <p:cNvPr id="54" name="Right Arrow 29">
            <a:extLst>
              <a:ext uri="{FF2B5EF4-FFF2-40B4-BE49-F238E27FC236}">
                <a16:creationId xmlns:a16="http://schemas.microsoft.com/office/drawing/2014/main" id="{6DA4CB50-57AE-BE4D-B3DC-E6E74BBD4300}"/>
              </a:ext>
            </a:extLst>
          </p:cNvPr>
          <p:cNvSpPr/>
          <p:nvPr/>
        </p:nvSpPr>
        <p:spPr>
          <a:xfrm rot="5400000">
            <a:off x="10889092" y="5200645"/>
            <a:ext cx="4580302" cy="13390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for JSONs / </a:t>
            </a:r>
          </a:p>
          <a:p>
            <a:pPr algn="ctr"/>
            <a:r>
              <a:rPr lang="en-US" sz="2400" dirty="0"/>
              <a:t>set status &amp; </a:t>
            </a:r>
            <a:r>
              <a:rPr lang="en-US" sz="2400" dirty="0" err="1"/>
              <a:t>expiryTimer</a:t>
            </a:r>
            <a:r>
              <a:rPr lang="en-US" sz="2400" dirty="0"/>
              <a:t> 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8F16067-932C-6147-BA24-4A81DD20E201}"/>
              </a:ext>
            </a:extLst>
          </p:cNvPr>
          <p:cNvSpPr/>
          <p:nvPr/>
        </p:nvSpPr>
        <p:spPr>
          <a:xfrm rot="5400000">
            <a:off x="13047626" y="4348306"/>
            <a:ext cx="2846395" cy="1339070"/>
          </a:xfrm>
          <a:prstGeom prst="rightArrow">
            <a:avLst>
              <a:gd name="adj1" fmla="val 76209"/>
              <a:gd name="adj2" fmla="val 296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</a:t>
            </a:r>
          </a:p>
        </p:txBody>
      </p:sp>
      <p:sp>
        <p:nvSpPr>
          <p:cNvPr id="56" name="Left Arrow 30">
            <a:extLst>
              <a:ext uri="{FF2B5EF4-FFF2-40B4-BE49-F238E27FC236}">
                <a16:creationId xmlns:a16="http://schemas.microsoft.com/office/drawing/2014/main" id="{DA150522-6504-B945-995D-A3E8EAFF0E02}"/>
              </a:ext>
            </a:extLst>
          </p:cNvPr>
          <p:cNvSpPr/>
          <p:nvPr/>
        </p:nvSpPr>
        <p:spPr>
          <a:xfrm>
            <a:off x="19014801" y="5983767"/>
            <a:ext cx="3000284" cy="2160705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 for </a:t>
            </a:r>
          </a:p>
          <a:p>
            <a:pPr algn="ctr"/>
            <a:r>
              <a:rPr lang="en-US" sz="2400" dirty="0" err="1"/>
              <a:t>bdsTableRequests</a:t>
            </a:r>
            <a:endParaRPr lang="en-US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912812-8B9E-B043-850C-D60F36144304}"/>
              </a:ext>
            </a:extLst>
          </p:cNvPr>
          <p:cNvSpPr/>
          <p:nvPr/>
        </p:nvSpPr>
        <p:spPr>
          <a:xfrm>
            <a:off x="13841818" y="6693539"/>
            <a:ext cx="4955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bdsTableRequest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bdsRequestInfo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(JSON)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3C6CED-6420-F546-91FF-1D4EF768C9AA}"/>
              </a:ext>
            </a:extLst>
          </p:cNvPr>
          <p:cNvSpPr/>
          <p:nvPr/>
        </p:nvSpPr>
        <p:spPr>
          <a:xfrm>
            <a:off x="12409315" y="8249799"/>
            <a:ext cx="64940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bdsTableInformation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subject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4DC771-7E9B-1A46-A618-B7AB224F66E3}"/>
              </a:ext>
            </a:extLst>
          </p:cNvPr>
          <p:cNvSpPr txBox="1"/>
          <p:nvPr/>
        </p:nvSpPr>
        <p:spPr>
          <a:xfrm>
            <a:off x="13801288" y="2999284"/>
            <a:ext cx="409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If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scan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does</a:t>
            </a:r>
            <a:r>
              <a:rPr lang="de-DE" sz="2400" b="1" dirty="0">
                <a:solidFill>
                  <a:srgbClr val="FF0000"/>
                </a:solidFill>
              </a:rPr>
              <a:t> not </a:t>
            </a:r>
            <a:r>
              <a:rPr lang="de-DE" sz="2400" b="1" dirty="0" err="1">
                <a:solidFill>
                  <a:srgbClr val="FF0000"/>
                </a:solidFill>
              </a:rPr>
              <a:t>return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results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9" name="Nach links gekrümmter Pfeil 18">
            <a:extLst>
              <a:ext uri="{FF2B5EF4-FFF2-40B4-BE49-F238E27FC236}">
                <a16:creationId xmlns:a16="http://schemas.microsoft.com/office/drawing/2014/main" id="{037713EA-3DF6-C94F-BC84-8CFB7DA5684F}"/>
              </a:ext>
            </a:extLst>
          </p:cNvPr>
          <p:cNvSpPr/>
          <p:nvPr/>
        </p:nvSpPr>
        <p:spPr>
          <a:xfrm>
            <a:off x="21872965" y="6977786"/>
            <a:ext cx="961292" cy="2160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D36CE5-5B29-4F4B-8759-A11279326A6D}"/>
              </a:ext>
            </a:extLst>
          </p:cNvPr>
          <p:cNvSpPr txBox="1"/>
          <p:nvPr/>
        </p:nvSpPr>
        <p:spPr>
          <a:xfrm>
            <a:off x="21979696" y="769866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bdsRequest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43" name="Right Arrow 29">
            <a:extLst>
              <a:ext uri="{FF2B5EF4-FFF2-40B4-BE49-F238E27FC236}">
                <a16:creationId xmlns:a16="http://schemas.microsoft.com/office/drawing/2014/main" id="{773497F8-DBFC-9847-93CF-604B99D84132}"/>
              </a:ext>
            </a:extLst>
          </p:cNvPr>
          <p:cNvSpPr/>
          <p:nvPr/>
        </p:nvSpPr>
        <p:spPr>
          <a:xfrm>
            <a:off x="3332318" y="5669518"/>
            <a:ext cx="3776775" cy="2929803"/>
          </a:xfrm>
          <a:prstGeom prst="rightArrow">
            <a:avLst>
              <a:gd name="adj1" fmla="val 84644"/>
              <a:gd name="adj2" fmla="val 1625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</a:t>
            </a:r>
            <a:r>
              <a:rPr lang="en-US" sz="2400" dirty="0" err="1"/>
              <a:t>initated</a:t>
            </a:r>
            <a:r>
              <a:rPr lang="en-US" sz="2400" dirty="0"/>
              <a:t> by </a:t>
            </a:r>
            <a:br>
              <a:rPr lang="en-US" sz="2400" dirty="0"/>
            </a:br>
            <a:r>
              <a:rPr lang="en-US" sz="2400" dirty="0"/>
              <a:t>get / </a:t>
            </a:r>
            <a:r>
              <a:rPr lang="en-US" sz="2400" dirty="0" err="1"/>
              <a:t>getnext</a:t>
            </a:r>
            <a:endParaRPr lang="en-US" sz="2400" dirty="0"/>
          </a:p>
        </p:txBody>
      </p:sp>
      <p:sp>
        <p:nvSpPr>
          <p:cNvPr id="45" name="Right Arrow 29">
            <a:extLst>
              <a:ext uri="{FF2B5EF4-FFF2-40B4-BE49-F238E27FC236}">
                <a16:creationId xmlns:a16="http://schemas.microsoft.com/office/drawing/2014/main" id="{83BC7F85-4CEE-5841-9FB7-3EC3B644C160}"/>
              </a:ext>
            </a:extLst>
          </p:cNvPr>
          <p:cNvSpPr/>
          <p:nvPr/>
        </p:nvSpPr>
        <p:spPr>
          <a:xfrm rot="5400000">
            <a:off x="8725479" y="2468204"/>
            <a:ext cx="2554963" cy="4753951"/>
          </a:xfrm>
          <a:prstGeom prst="rightArrow">
            <a:avLst>
              <a:gd name="adj1" fmla="val 93964"/>
              <a:gd name="adj2" fmla="val 1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 for OIDs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CAD915-CAEE-B74F-9F4F-361B8C490A24}"/>
              </a:ext>
            </a:extLst>
          </p:cNvPr>
          <p:cNvSpPr/>
          <p:nvPr/>
        </p:nvSpPr>
        <p:spPr>
          <a:xfrm>
            <a:off x="7421328" y="6379117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-&lt;segment-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lock/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4E56955-3C69-D545-AD87-F3327B20EDC3}"/>
              </a:ext>
            </a:extLst>
          </p:cNvPr>
          <p:cNvSpPr/>
          <p:nvPr/>
        </p:nvSpPr>
        <p:spPr>
          <a:xfrm>
            <a:off x="7403710" y="7290064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oidHash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full-oid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Nach rechts gekrümmter Pfeil 20">
            <a:extLst>
              <a:ext uri="{FF2B5EF4-FFF2-40B4-BE49-F238E27FC236}">
                <a16:creationId xmlns:a16="http://schemas.microsoft.com/office/drawing/2014/main" id="{C47D7BF0-A553-AC41-9D73-1A4000C6C01E}"/>
              </a:ext>
            </a:extLst>
          </p:cNvPr>
          <p:cNvSpPr/>
          <p:nvPr/>
        </p:nvSpPr>
        <p:spPr>
          <a:xfrm rot="5400000">
            <a:off x="11530673" y="1754375"/>
            <a:ext cx="895115" cy="2482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607C21-685F-BB47-98EF-526C553836DE}"/>
              </a:ext>
            </a:extLst>
          </p:cNvPr>
          <p:cNvSpPr/>
          <p:nvPr/>
        </p:nvSpPr>
        <p:spPr>
          <a:xfrm>
            <a:off x="4263712" y="231245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BC9E5C0-7702-2B4D-BCA1-5F8CB61F9B3A}"/>
              </a:ext>
            </a:extLst>
          </p:cNvPr>
          <p:cNvSpPr/>
          <p:nvPr/>
        </p:nvSpPr>
        <p:spPr>
          <a:xfrm>
            <a:off x="18078852" y="4087796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redis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ounded Rectangle 13">
            <a:extLst>
              <a:ext uri="{FF2B5EF4-FFF2-40B4-BE49-F238E27FC236}">
                <a16:creationId xmlns:a16="http://schemas.microsoft.com/office/drawing/2014/main" id="{72FD13A1-4605-3549-84F0-9D62B8A5D54A}"/>
              </a:ext>
            </a:extLst>
          </p:cNvPr>
          <p:cNvSpPr/>
          <p:nvPr/>
        </p:nvSpPr>
        <p:spPr>
          <a:xfrm>
            <a:off x="20024456" y="10309383"/>
            <a:ext cx="3938587" cy="2874169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Left Arrow 30">
            <a:extLst>
              <a:ext uri="{FF2B5EF4-FFF2-40B4-BE49-F238E27FC236}">
                <a16:creationId xmlns:a16="http://schemas.microsoft.com/office/drawing/2014/main" id="{B3E16638-FD11-784D-BF1B-883F7AD60EA2}"/>
              </a:ext>
            </a:extLst>
          </p:cNvPr>
          <p:cNvSpPr/>
          <p:nvPr/>
        </p:nvSpPr>
        <p:spPr>
          <a:xfrm>
            <a:off x="19080867" y="11627593"/>
            <a:ext cx="3000284" cy="1311593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setting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5E8D039-C2A6-0E4F-A5D8-1AB48655F8DD}"/>
              </a:ext>
            </a:extLst>
          </p:cNvPr>
          <p:cNvSpPr/>
          <p:nvPr/>
        </p:nvSpPr>
        <p:spPr>
          <a:xfrm>
            <a:off x="11046452" y="11720186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bdsLoggingInfo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rtbHostIp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rtbContName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logging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infromation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5" name="Eine Ecke des Rechtecks schneiden 64">
            <a:extLst>
              <a:ext uri="{FF2B5EF4-FFF2-40B4-BE49-F238E27FC236}">
                <a16:creationId xmlns:a16="http://schemas.microsoft.com/office/drawing/2014/main" id="{93E4CAB7-059B-C649-93E9-5CA83967B0BF}"/>
              </a:ext>
            </a:extLst>
          </p:cNvPr>
          <p:cNvSpPr/>
          <p:nvPr/>
        </p:nvSpPr>
        <p:spPr>
          <a:xfrm>
            <a:off x="1963618" y="10488915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RtbRcik</a:t>
            </a:r>
            <a:r>
              <a:rPr lang="de-DE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MIBs</a:t>
            </a:r>
          </a:p>
        </p:txBody>
      </p:sp>
      <p:sp>
        <p:nvSpPr>
          <p:cNvPr id="66" name="Eine Ecke des Rechtecks schneiden 65">
            <a:extLst>
              <a:ext uri="{FF2B5EF4-FFF2-40B4-BE49-F238E27FC236}">
                <a16:creationId xmlns:a16="http://schemas.microsoft.com/office/drawing/2014/main" id="{D9104742-2F4E-5C49-8A20-CCA0B87B51B4}"/>
              </a:ext>
            </a:extLst>
          </p:cNvPr>
          <p:cNvSpPr/>
          <p:nvPr/>
        </p:nvSpPr>
        <p:spPr>
          <a:xfrm>
            <a:off x="1947462" y="3895821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RtbRcik</a:t>
            </a:r>
            <a:r>
              <a:rPr lang="de-DE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D8D225-D386-1B44-A875-B55C537BF58A}"/>
              </a:ext>
            </a:extLst>
          </p:cNvPr>
          <p:cNvSpPr/>
          <p:nvPr/>
        </p:nvSpPr>
        <p:spPr>
          <a:xfrm>
            <a:off x="20156243" y="4232852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bdsAccessToRedis.py</a:t>
            </a:r>
            <a:endParaRPr lang="de-DE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C0B428-3440-FD4B-9802-B72971406776}"/>
              </a:ext>
            </a:extLst>
          </p:cNvPr>
          <p:cNvSpPr/>
          <p:nvPr/>
        </p:nvSpPr>
        <p:spPr>
          <a:xfrm>
            <a:off x="219807" y="4831177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902519B-B065-3546-B24E-C98C844C51A1}"/>
              </a:ext>
            </a:extLst>
          </p:cNvPr>
          <p:cNvSpPr/>
          <p:nvPr/>
        </p:nvSpPr>
        <p:spPr>
          <a:xfrm>
            <a:off x="175586" y="11191081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8B14A5A-294C-1D4E-92E0-6C35C78298A3}"/>
              </a:ext>
            </a:extLst>
          </p:cNvPr>
          <p:cNvSpPr/>
          <p:nvPr/>
        </p:nvSpPr>
        <p:spPr>
          <a:xfrm>
            <a:off x="20227881" y="10446776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restServer.py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13">
            <a:extLst>
              <a:ext uri="{FF2B5EF4-FFF2-40B4-BE49-F238E27FC236}">
                <a16:creationId xmlns:a16="http://schemas.microsoft.com/office/drawing/2014/main" id="{32C6ED41-A883-2443-B682-1F4CB2A0D0E8}"/>
              </a:ext>
            </a:extLst>
          </p:cNvPr>
          <p:cNvSpPr/>
          <p:nvPr/>
        </p:nvSpPr>
        <p:spPr>
          <a:xfrm>
            <a:off x="153861" y="9874746"/>
            <a:ext cx="3475607" cy="1527508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13">
            <a:extLst>
              <a:ext uri="{FF2B5EF4-FFF2-40B4-BE49-F238E27FC236}">
                <a16:creationId xmlns:a16="http://schemas.microsoft.com/office/drawing/2014/main" id="{656D955A-B702-D646-932D-1E497554C396}"/>
              </a:ext>
            </a:extLst>
          </p:cNvPr>
          <p:cNvSpPr/>
          <p:nvPr/>
        </p:nvSpPr>
        <p:spPr>
          <a:xfrm>
            <a:off x="153861" y="8113107"/>
            <a:ext cx="3489671" cy="1530806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ounded Rectangle 13">
            <a:extLst>
              <a:ext uri="{FF2B5EF4-FFF2-40B4-BE49-F238E27FC236}">
                <a16:creationId xmlns:a16="http://schemas.microsoft.com/office/drawing/2014/main" id="{BC650D29-358A-5D47-A58C-9F9F5BB69DFA}"/>
              </a:ext>
            </a:extLst>
          </p:cNvPr>
          <p:cNvSpPr/>
          <p:nvPr/>
        </p:nvSpPr>
        <p:spPr>
          <a:xfrm>
            <a:off x="19770456" y="8113107"/>
            <a:ext cx="3938588" cy="1530806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281A08CD-8A9E-AC4B-A0AC-D635DE0E2BBF}"/>
              </a:ext>
            </a:extLst>
          </p:cNvPr>
          <p:cNvSpPr/>
          <p:nvPr/>
        </p:nvSpPr>
        <p:spPr>
          <a:xfrm>
            <a:off x="175587" y="6183111"/>
            <a:ext cx="3453882" cy="169916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snmpAdapterStatus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4028303" y="6183110"/>
            <a:ext cx="15305485" cy="5247155"/>
          </a:xfrm>
          <a:prstGeom prst="roundRect">
            <a:avLst>
              <a:gd name="adj" fmla="val 162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607C21-685F-BB47-98EF-526C553836DE}"/>
              </a:ext>
            </a:extLst>
          </p:cNvPr>
          <p:cNvSpPr/>
          <p:nvPr/>
        </p:nvSpPr>
        <p:spPr>
          <a:xfrm>
            <a:off x="177796" y="6924184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ounded Rectangle 13">
            <a:extLst>
              <a:ext uri="{FF2B5EF4-FFF2-40B4-BE49-F238E27FC236}">
                <a16:creationId xmlns:a16="http://schemas.microsoft.com/office/drawing/2014/main" id="{72FD13A1-4605-3549-84F0-9D62B8A5D54A}"/>
              </a:ext>
            </a:extLst>
          </p:cNvPr>
          <p:cNvSpPr/>
          <p:nvPr/>
        </p:nvSpPr>
        <p:spPr>
          <a:xfrm>
            <a:off x="19770456" y="9874746"/>
            <a:ext cx="3938587" cy="1530806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D8D225-D386-1B44-A875-B55C537BF58A}"/>
              </a:ext>
            </a:extLst>
          </p:cNvPr>
          <p:cNvSpPr/>
          <p:nvPr/>
        </p:nvSpPr>
        <p:spPr>
          <a:xfrm>
            <a:off x="19880907" y="8774670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bdsAccessToRedis.py</a:t>
            </a:r>
            <a:endParaRPr lang="de-DE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C0B428-3440-FD4B-9802-B72971406776}"/>
              </a:ext>
            </a:extLst>
          </p:cNvPr>
          <p:cNvSpPr/>
          <p:nvPr/>
        </p:nvSpPr>
        <p:spPr>
          <a:xfrm>
            <a:off x="132828" y="8713835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902519B-B065-3546-B24E-C98C844C51A1}"/>
              </a:ext>
            </a:extLst>
          </p:cNvPr>
          <p:cNvSpPr/>
          <p:nvPr/>
        </p:nvSpPr>
        <p:spPr>
          <a:xfrm>
            <a:off x="175586" y="10241343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8B14A5A-294C-1D4E-92E0-6C35C78298A3}"/>
              </a:ext>
            </a:extLst>
          </p:cNvPr>
          <p:cNvSpPr/>
          <p:nvPr/>
        </p:nvSpPr>
        <p:spPr>
          <a:xfrm>
            <a:off x="19973881" y="10472176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restServer.py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Rounded Rectangle 13">
            <a:extLst>
              <a:ext uri="{FF2B5EF4-FFF2-40B4-BE49-F238E27FC236}">
                <a16:creationId xmlns:a16="http://schemas.microsoft.com/office/drawing/2014/main" id="{14B54CE4-5A6B-1C4E-A411-510423418715}"/>
              </a:ext>
            </a:extLst>
          </p:cNvPr>
          <p:cNvSpPr/>
          <p:nvPr/>
        </p:nvSpPr>
        <p:spPr>
          <a:xfrm>
            <a:off x="4028302" y="4245020"/>
            <a:ext cx="15305485" cy="169916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CC766E4-7B53-B647-8900-26F3E250E337}"/>
              </a:ext>
            </a:extLst>
          </p:cNvPr>
          <p:cNvSpPr/>
          <p:nvPr/>
        </p:nvSpPr>
        <p:spPr>
          <a:xfrm>
            <a:off x="9592734" y="4594582"/>
            <a:ext cx="4461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bdsSnmpAdapterStatus.py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1" name="Left Arrow 30">
            <a:extLst>
              <a:ext uri="{FF2B5EF4-FFF2-40B4-BE49-F238E27FC236}">
                <a16:creationId xmlns:a16="http://schemas.microsoft.com/office/drawing/2014/main" id="{3077F984-8B69-484C-811E-90DD0FE330E8}"/>
              </a:ext>
            </a:extLst>
          </p:cNvPr>
          <p:cNvSpPr/>
          <p:nvPr/>
        </p:nvSpPr>
        <p:spPr>
          <a:xfrm>
            <a:off x="17772444" y="9894292"/>
            <a:ext cx="1853270" cy="1311593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</a:t>
            </a:r>
          </a:p>
          <a:p>
            <a:pPr algn="ctr"/>
            <a:r>
              <a:rPr lang="en-US" sz="2400" dirty="0"/>
              <a:t>K/V setting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921E5CF-8958-F144-AE6D-C5383AA4D77D}"/>
              </a:ext>
            </a:extLst>
          </p:cNvPr>
          <p:cNvSpPr/>
          <p:nvPr/>
        </p:nvSpPr>
        <p:spPr>
          <a:xfrm>
            <a:off x="12793951" y="9964343"/>
            <a:ext cx="49552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BSA_status_restServer_py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counters</a:t>
            </a:r>
            <a:b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5B2F8B1-6E4D-A04D-B982-D6BD3A920AAE}"/>
              </a:ext>
            </a:extLst>
          </p:cNvPr>
          <p:cNvSpPr/>
          <p:nvPr/>
        </p:nvSpPr>
        <p:spPr>
          <a:xfrm>
            <a:off x="11966851" y="8436835"/>
            <a:ext cx="5724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BSA_status_bdsAccessToRedis_py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counters</a:t>
            </a:r>
            <a:b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Left Arrow 30">
            <a:extLst>
              <a:ext uri="{FF2B5EF4-FFF2-40B4-BE49-F238E27FC236}">
                <a16:creationId xmlns:a16="http://schemas.microsoft.com/office/drawing/2014/main" id="{90D5B243-9F5D-A24D-94B0-0E01E2CC8328}"/>
              </a:ext>
            </a:extLst>
          </p:cNvPr>
          <p:cNvSpPr/>
          <p:nvPr/>
        </p:nvSpPr>
        <p:spPr>
          <a:xfrm>
            <a:off x="17804341" y="8358319"/>
            <a:ext cx="1853270" cy="1311593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</a:t>
            </a:r>
          </a:p>
          <a:p>
            <a:pPr algn="ctr"/>
            <a:r>
              <a:rPr lang="en-US" sz="2400" dirty="0"/>
              <a:t>K/V setting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70B57F-13C7-5A44-88AF-B6B278844CD3}"/>
              </a:ext>
            </a:extLst>
          </p:cNvPr>
          <p:cNvSpPr/>
          <p:nvPr/>
        </p:nvSpPr>
        <p:spPr>
          <a:xfrm>
            <a:off x="6173182" y="10042256"/>
            <a:ext cx="52629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snmpTrapFromRedis_py_status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counters</a:t>
            </a:r>
            <a:b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E67AC29-FB82-FC41-A282-225A1FEF413C}"/>
              </a:ext>
            </a:extLst>
          </p:cNvPr>
          <p:cNvSpPr/>
          <p:nvPr/>
        </p:nvSpPr>
        <p:spPr>
          <a:xfrm>
            <a:off x="5585678" y="8466958"/>
            <a:ext cx="49552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getOidFromRedis_py_status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counters</a:t>
            </a:r>
            <a:b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3D562BD-3901-0947-9470-AB6F9D242F93}"/>
              </a:ext>
            </a:extLst>
          </p:cNvPr>
          <p:cNvSpPr/>
          <p:nvPr/>
        </p:nvSpPr>
        <p:spPr>
          <a:xfrm>
            <a:off x="5585677" y="6691538"/>
            <a:ext cx="46474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bdsSnmpTables_py_status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counters</a:t>
            </a:r>
            <a:b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Right Arrow 29">
            <a:extLst>
              <a:ext uri="{FF2B5EF4-FFF2-40B4-BE49-F238E27FC236}">
                <a16:creationId xmlns:a16="http://schemas.microsoft.com/office/drawing/2014/main" id="{DEC8BC5C-454E-384E-8263-E59EA018DECE}"/>
              </a:ext>
            </a:extLst>
          </p:cNvPr>
          <p:cNvSpPr/>
          <p:nvPr/>
        </p:nvSpPr>
        <p:spPr>
          <a:xfrm rot="5400000">
            <a:off x="11190933" y="3719574"/>
            <a:ext cx="1265080" cy="4753951"/>
          </a:xfrm>
          <a:prstGeom prst="rightArrow">
            <a:avLst>
              <a:gd name="adj1" fmla="val 93964"/>
              <a:gd name="adj2" fmla="val 151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Periodic retrieval of keys</a:t>
            </a:r>
          </a:p>
        </p:txBody>
      </p:sp>
      <p:sp>
        <p:nvSpPr>
          <p:cNvPr id="80" name="Right Arrow 29">
            <a:extLst>
              <a:ext uri="{FF2B5EF4-FFF2-40B4-BE49-F238E27FC236}">
                <a16:creationId xmlns:a16="http://schemas.microsoft.com/office/drawing/2014/main" id="{5DAF9F3D-46B5-8946-AA7E-6111E2BC669E}"/>
              </a:ext>
            </a:extLst>
          </p:cNvPr>
          <p:cNvSpPr/>
          <p:nvPr/>
        </p:nvSpPr>
        <p:spPr>
          <a:xfrm>
            <a:off x="3565130" y="6447040"/>
            <a:ext cx="1846958" cy="1311593"/>
          </a:xfrm>
          <a:prstGeom prst="rightArrow">
            <a:avLst>
              <a:gd name="adj1" fmla="val 80771"/>
              <a:gd name="adj2" fmla="val 16259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</a:t>
            </a:r>
          </a:p>
          <a:p>
            <a:pPr algn="ctr"/>
            <a:r>
              <a:rPr lang="en-US" sz="2400" dirty="0"/>
              <a:t>K/V setting 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0579DFAC-07FD-FB4F-AD45-E0A8F2C05BEB}"/>
              </a:ext>
            </a:extLst>
          </p:cNvPr>
          <p:cNvSpPr/>
          <p:nvPr/>
        </p:nvSpPr>
        <p:spPr>
          <a:xfrm>
            <a:off x="3591635" y="8303253"/>
            <a:ext cx="1846958" cy="1311593"/>
          </a:xfrm>
          <a:prstGeom prst="rightArrow">
            <a:avLst>
              <a:gd name="adj1" fmla="val 80771"/>
              <a:gd name="adj2" fmla="val 16259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</a:t>
            </a:r>
          </a:p>
          <a:p>
            <a:pPr algn="ctr"/>
            <a:r>
              <a:rPr lang="en-US" sz="2400" dirty="0"/>
              <a:t>K/V setting </a:t>
            </a:r>
          </a:p>
        </p:txBody>
      </p:sp>
      <p:sp>
        <p:nvSpPr>
          <p:cNvPr id="82" name="Right Arrow 29">
            <a:extLst>
              <a:ext uri="{FF2B5EF4-FFF2-40B4-BE49-F238E27FC236}">
                <a16:creationId xmlns:a16="http://schemas.microsoft.com/office/drawing/2014/main" id="{466120FB-5B7D-104A-BED6-436F758816AD}"/>
              </a:ext>
            </a:extLst>
          </p:cNvPr>
          <p:cNvSpPr/>
          <p:nvPr/>
        </p:nvSpPr>
        <p:spPr>
          <a:xfrm>
            <a:off x="4126733" y="9908896"/>
            <a:ext cx="1846958" cy="1311593"/>
          </a:xfrm>
          <a:prstGeom prst="rightArrow">
            <a:avLst>
              <a:gd name="adj1" fmla="val 80771"/>
              <a:gd name="adj2" fmla="val 16259"/>
            </a:avLst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</a:t>
            </a:r>
          </a:p>
          <a:p>
            <a:pPr algn="ctr"/>
            <a:r>
              <a:rPr lang="en-US" sz="2400" dirty="0"/>
              <a:t>K/V setting </a:t>
            </a:r>
          </a:p>
        </p:txBody>
      </p:sp>
    </p:spTree>
    <p:extLst>
      <p:ext uri="{BB962C8B-B14F-4D97-AF65-F5344CB8AC3E}">
        <p14:creationId xmlns:p14="http://schemas.microsoft.com/office/powerpoint/2010/main" val="14339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Transcoding example for notification RTBRICK-SYSLOG-MIB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06923" y="2293383"/>
            <a:ext cx="4207717" cy="246802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293384"/>
            <a:ext cx="2593758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245" y="2293384"/>
            <a:ext cx="2916952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redisToSnmpTrap.py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3341131"/>
            <a:ext cx="550004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312859" y="2701001"/>
            <a:ext cx="2312427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5619118" y="2293385"/>
            <a:ext cx="2312427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restServerFor-RtBrickSnmp-TrapsToRedis.py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7527186" y="3604468"/>
            <a:ext cx="2323142" cy="48888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11356165" y="2293384"/>
            <a:ext cx="3692371" cy="2423235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 DB for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Cache / Queue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2692839" y="2492756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5806472" y="3299540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39" name="Pfeil nach links und rechts 38">
            <a:extLst>
              <a:ext uri="{FF2B5EF4-FFF2-40B4-BE49-F238E27FC236}">
                <a16:creationId xmlns:a16="http://schemas.microsoft.com/office/drawing/2014/main" id="{376FD96D-1270-4D42-BDB4-729ADCF77102}"/>
              </a:ext>
            </a:extLst>
          </p:cNvPr>
          <p:cNvSpPr/>
          <p:nvPr/>
        </p:nvSpPr>
        <p:spPr>
          <a:xfrm>
            <a:off x="14506234" y="3341131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json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00FADF-86BC-EE42-9E53-B92E0869D41E}"/>
              </a:ext>
            </a:extLst>
          </p:cNvPr>
          <p:cNvSpPr/>
          <p:nvPr/>
        </p:nvSpPr>
        <p:spPr>
          <a:xfrm>
            <a:off x="1759878" y="5562434"/>
            <a:ext cx="1167695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('SNMPv2-MIB',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sysUpTime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syslogMsgNumber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syslogMsgFacility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syslogMsgSeverity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syslogMsgText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x),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3B3C5AFA-73A8-C140-97A7-EDBD6579747E}"/>
              </a:ext>
            </a:extLst>
          </p:cNvPr>
          <p:cNvSpPr/>
          <p:nvPr/>
        </p:nvSpPr>
        <p:spPr>
          <a:xfrm>
            <a:off x="16873115" y="6108981"/>
            <a:ext cx="666414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{"host":"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"level":3,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full_message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short_message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"_time_stamp":"6637363453315326292",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"_rtbrick_host":"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Basesim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"_rtbrick_pod":"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-pod"}</a:t>
            </a:r>
            <a:endParaRPr lang="en-US" sz="2000" dirty="0">
              <a:effectLst/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00CB551-823B-9446-AA3F-3A3ED1578481}"/>
              </a:ext>
            </a:extLst>
          </p:cNvPr>
          <p:cNvCxnSpPr>
            <a:cxnSpLocks/>
          </p:cNvCxnSpPr>
          <p:nvPr/>
        </p:nvCxnSpPr>
        <p:spPr>
          <a:xfrm>
            <a:off x="12929070" y="6291802"/>
            <a:ext cx="3944045" cy="221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6D47F2A-D9E1-F249-8C51-0397D399151A}"/>
              </a:ext>
            </a:extLst>
          </p:cNvPr>
          <p:cNvCxnSpPr>
            <a:cxnSpLocks/>
          </p:cNvCxnSpPr>
          <p:nvPr/>
        </p:nvCxnSpPr>
        <p:spPr>
          <a:xfrm flipV="1">
            <a:off x="13050741" y="6669467"/>
            <a:ext cx="3724590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BB7738-6392-0F44-96DA-E5F711BCBC3A}"/>
              </a:ext>
            </a:extLst>
          </p:cNvPr>
          <p:cNvCxnSpPr>
            <a:cxnSpLocks/>
          </p:cNvCxnSpPr>
          <p:nvPr/>
        </p:nvCxnSpPr>
        <p:spPr>
          <a:xfrm flipV="1">
            <a:off x="12898810" y="7000587"/>
            <a:ext cx="3876521" cy="266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CFAC0D-65CD-884F-9F78-9BA22AFB48EC}"/>
              </a:ext>
            </a:extLst>
          </p:cNvPr>
          <p:cNvCxnSpPr>
            <a:cxnSpLocks/>
          </p:cNvCxnSpPr>
          <p:nvPr/>
        </p:nvCxnSpPr>
        <p:spPr>
          <a:xfrm flipH="1" flipV="1">
            <a:off x="9889958" y="4617375"/>
            <a:ext cx="2163895" cy="1342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F79D1-8754-3148-84EA-FFE5545686A4}"/>
              </a:ext>
            </a:extLst>
          </p:cNvPr>
          <p:cNvCxnSpPr>
            <a:cxnSpLocks/>
          </p:cNvCxnSpPr>
          <p:nvPr/>
        </p:nvCxnSpPr>
        <p:spPr>
          <a:xfrm flipH="1" flipV="1">
            <a:off x="9577137" y="4617376"/>
            <a:ext cx="403650" cy="1007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88A82AE-D092-6E49-802F-0C77ED21B6B7}"/>
              </a:ext>
            </a:extLst>
          </p:cNvPr>
          <p:cNvSpPr/>
          <p:nvPr/>
        </p:nvSpPr>
        <p:spPr>
          <a:xfrm>
            <a:off x="7442178" y="492290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by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redisToSnmpTrap.py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C5CBAB3-4C28-9248-81FB-90061F3F6D1E}"/>
              </a:ext>
            </a:extLst>
          </p:cNvPr>
          <p:cNvSpPr/>
          <p:nvPr/>
        </p:nvSpPr>
        <p:spPr>
          <a:xfrm>
            <a:off x="544188" y="8085497"/>
            <a:ext cx="175455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 14027: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captured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Loopback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Internet Protocol Version 4,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Datagram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Protocol,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64271,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162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 Network Management Protocol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v2c (1)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snmpV2-trap (7)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snmpV2-trap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request-id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4518818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-status: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(0)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-index: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variable-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bindings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SNMPv2-MIB::sysUpTime.0 (1.3.6.1.2.1.1.3.0): 11363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SNMPv2-MIB::snmpTrapOID.0 (1.3.6.1.6.3.1.1.4.1.0): 1.3.6.1.4.1.50058.3.1.0.1 (RTBRICK-SYSLOG-MIB::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rtbrickSyslogTrap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RTBRICK-SYSLOG-MIB::syslogMsgNumber.0 (1.3.6.1.4.1.50058.2.1.1.1.0): 4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RTBRICK-SYSLOG-MIB::syslogMsgFacility.0 (1.3.6.1.4.1.50058.2.1.1.2.0):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RTBRICK-SYSLOG-MIB::syslogMsgSeverity.0 (1.3.6.1.4.1.50058.2.1.1.3.0):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critical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(3)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RTBRICK-SYSLOG-MIB::syslogMsgText.0 (1.3.6.1.4.1.50058.2.1.1.4.0):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full_message_text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D53B1B-F33D-7A4C-BF9D-D8F8C512743E}"/>
              </a:ext>
            </a:extLst>
          </p:cNvPr>
          <p:cNvSpPr/>
          <p:nvPr/>
        </p:nvSpPr>
        <p:spPr>
          <a:xfrm>
            <a:off x="10546426" y="9063765"/>
            <a:ext cx="138438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-X POST -H "Content-Type: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*/*" -v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-Encoding: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-d '{"host":"confd","full_message":"full_message_text","short_message":"short_message_text", </a:t>
            </a:r>
            <a:b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"level":3,"_time_stamp":"6637363453315326292","_rtbrick_host":"Basesim","_rtbrick_pod":"rtbrick-pod"}'\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"http://192.168.56.1:5000/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85EAD7C-05B4-4B43-A6C5-A9A4A106830F}"/>
              </a:ext>
            </a:extLst>
          </p:cNvPr>
          <p:cNvCxnSpPr>
            <a:cxnSpLocks/>
          </p:cNvCxnSpPr>
          <p:nvPr/>
        </p:nvCxnSpPr>
        <p:spPr>
          <a:xfrm flipV="1">
            <a:off x="846741" y="4511782"/>
            <a:ext cx="0" cy="32810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60952D50-AC83-AF49-BA55-8A31D609372D}"/>
              </a:ext>
            </a:extLst>
          </p:cNvPr>
          <p:cNvSpPr/>
          <p:nvPr/>
        </p:nvSpPr>
        <p:spPr>
          <a:xfrm>
            <a:off x="938920" y="483120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Wireshark decode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368E82-B8D9-B347-ADBC-052D4010B33F}"/>
              </a:ext>
            </a:extLst>
          </p:cNvPr>
          <p:cNvCxnSpPr>
            <a:cxnSpLocks/>
          </p:cNvCxnSpPr>
          <p:nvPr/>
        </p:nvCxnSpPr>
        <p:spPr>
          <a:xfrm flipV="1">
            <a:off x="23804819" y="5395220"/>
            <a:ext cx="0" cy="3918914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ECDFEA1-9A37-A94B-A220-4168B41AC1E4}"/>
              </a:ext>
            </a:extLst>
          </p:cNvPr>
          <p:cNvSpPr/>
          <p:nvPr/>
        </p:nvSpPr>
        <p:spPr>
          <a:xfrm>
            <a:off x="22413491" y="4925335"/>
            <a:ext cx="1261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</a:p>
        </p:txBody>
      </p:sp>
      <p:sp>
        <p:nvSpPr>
          <p:cNvPr id="50" name="Pfeil nach links und rechts 49">
            <a:extLst>
              <a:ext uri="{FF2B5EF4-FFF2-40B4-BE49-F238E27FC236}">
                <a16:creationId xmlns:a16="http://schemas.microsoft.com/office/drawing/2014/main" id="{A3BCB5D7-7103-BF4D-A240-C722902D0640}"/>
              </a:ext>
            </a:extLst>
          </p:cNvPr>
          <p:cNvSpPr/>
          <p:nvPr/>
        </p:nvSpPr>
        <p:spPr>
          <a:xfrm>
            <a:off x="10546426" y="3341131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json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EE1D5729-558C-2D42-AAF2-391EF875DCBE}"/>
              </a:ext>
            </a:extLst>
          </p:cNvPr>
          <p:cNvSpPr/>
          <p:nvPr/>
        </p:nvSpPr>
        <p:spPr>
          <a:xfrm>
            <a:off x="8271168" y="3087885"/>
            <a:ext cx="2181581" cy="1337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BF47561-583D-BA47-A092-076B9F888F1D}"/>
              </a:ext>
            </a:extLst>
          </p:cNvPr>
          <p:cNvSpPr/>
          <p:nvPr/>
        </p:nvSpPr>
        <p:spPr>
          <a:xfrm>
            <a:off x="406058" y="4103400"/>
            <a:ext cx="67166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bdsSnmpAdaptor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bdsSnmpTableModules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confd_global_interface_container.py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confd_global_startup_status_confd.py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confd_local_system_software_info_confd.py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ffwd_default_interface_logical.py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bdsMappingFunctions.py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restServerForRtBrickSnmpTrapsToRedis.py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└──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  └── snmp_adaptor_v10.pptx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A4E9E7F6-D5F8-BC42-B56F-D762E0BC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40324"/>
              </p:ext>
            </p:extLst>
          </p:nvPr>
        </p:nvGraphicFramePr>
        <p:xfrm>
          <a:off x="7302500" y="2594610"/>
          <a:ext cx="15836900" cy="9024620"/>
        </p:xfrm>
        <a:graphic>
          <a:graphicData uri="http://schemas.openxmlformats.org/drawingml/2006/table">
            <a:tbl>
              <a:tblPr/>
              <a:tblGrid>
                <a:gridCol w="6108700">
                  <a:extLst>
                    <a:ext uri="{9D8B030D-6E8A-4147-A177-3AD203B41FA5}">
                      <a16:colId xmlns:a16="http://schemas.microsoft.com/office/drawing/2014/main" val="4017362522"/>
                    </a:ext>
                  </a:extLst>
                </a:gridCol>
                <a:gridCol w="9728200">
                  <a:extLst>
                    <a:ext uri="{9D8B030D-6E8A-4147-A177-3AD203B41FA5}">
                      <a16:colId xmlns:a16="http://schemas.microsoft.com/office/drawing/2014/main" val="2252923959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Overview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5446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bdsSnmpTables.py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 for the lifetime of the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keys for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bdsRequests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oidHashes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updated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coninously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controlled by expiry-timers.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loads the transcoding logic modules the subdirectory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bdsSnmpTableModules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9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confd_global_interface_container.py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Those are examples for transcoding logic modules. The logic include the mapping of BDS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attributes to OID elements. There will be on Module per supported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table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788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confd_global_startup_status_confd.py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27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confd_local_system_software_info_confd.py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32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ffwd_default_interface_logical.py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020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bdsMappingFunctions.py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supporting functions ( e.g. calculation of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statc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interface index )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450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627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bdsAccessToRedis.py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client, which is triggered via redia to retireve bds Table informations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0071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getOidFromRedis.py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snmp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agent frontend. 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v2c and v3 authorization. 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get and get-next operations to retrieve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information from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073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3571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redisToSnmpTrap.py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SNMP notification client. Checks continously the redis DB for existing log information.</a:t>
                      </a:r>
                      <a:b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Performs the transcoding of JSON data to SNMP values (RTBRICK-SYSLOG-MIB aware)</a:t>
                      </a:r>
                      <a:b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v2c and v3 authorization. 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3767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restServerForRtBrickSnmpTrapsToRedis.py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Server, which accepts all incoming </a:t>
                      </a:r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stores the received JSON </a:t>
                      </a:r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bodies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the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DB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8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Yaml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ConfigFile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BF47561-583D-BA47-A092-076B9F888F1D}"/>
              </a:ext>
            </a:extLst>
          </p:cNvPr>
          <p:cNvSpPr/>
          <p:nvPr/>
        </p:nvSpPr>
        <p:spPr>
          <a:xfrm>
            <a:off x="1003300" y="1472452"/>
            <a:ext cx="22377399" cy="1209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loggingLevel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rotatingLogFile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redisServerIp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 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redisServerPort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6379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rtbrickHost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192.168.56.22 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rtbrickCtrldPort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19091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rtbrickContainerName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Basesim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0.0.0.0</a:t>
            </a:r>
          </a:p>
          <a:p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listeningPort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161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2c                                 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specify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type=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choices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=['2c', '3']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mandatory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v2c 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usmUserTuples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engine,user,authkey,privkey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	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mandatory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v3 (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entry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 Server)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                  # "80000a4c010a090150,usr-sha-aes128,authkey1,privkey1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entry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 SNMP v3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restServerForRtBrickSnmpTrapsToRedis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0.0.0.0 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listeningPort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5000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snmpTrapServer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snmpTrapPort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162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2c                                 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specify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choices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['2c', '3']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usmUserTuples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engine,user,authkey,privkey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usmUserTuples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engine,user,authkey,privkey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comma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separated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                  # '"80000a4c010a090150,usr-sha-aes128,authkey1,privkey1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entry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rquired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RTBRICK-SYSLOG-MIB                                        #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comma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separated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mibSources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,/Users/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     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mibSource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comma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separated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type=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mibCompileDir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"/Users/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/.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                       # FIXME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ubuntu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0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3792</Words>
  <Application>Microsoft Macintosh PowerPoint</Application>
  <PresentationFormat>Benutzerdefiniert</PresentationFormat>
  <Paragraphs>774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Menlo</vt:lpstr>
      <vt:lpstr>Menlo-Regular</vt:lpstr>
      <vt:lpstr>Open Sans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Test-Setup –Mac Air</vt:lpstr>
    </vt:vector>
  </TitlesOfParts>
  <Manager/>
  <Company>RtBrick,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RtBrick Corporate Presentation</dc:title>
  <dc:subject/>
  <dc:creator>Hannes Gredler</dc:creator>
  <cp:keywords/>
  <dc:description/>
  <cp:lastModifiedBy>stefan lieberth</cp:lastModifiedBy>
  <cp:revision>686</cp:revision>
  <cp:lastPrinted>2018-06-15T08:12:07Z</cp:lastPrinted>
  <dcterms:created xsi:type="dcterms:W3CDTF">2014-09-26T10:57:37Z</dcterms:created>
  <dcterms:modified xsi:type="dcterms:W3CDTF">2019-01-13T16:09:34Z</dcterms:modified>
  <cp:category/>
</cp:coreProperties>
</file>