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75" r:id="rId3"/>
    <p:sldId id="371" r:id="rId4"/>
    <p:sldId id="372" r:id="rId5"/>
    <p:sldId id="401" r:id="rId6"/>
    <p:sldId id="382" r:id="rId7"/>
    <p:sldId id="380" r:id="rId8"/>
    <p:sldId id="388" r:id="rId9"/>
    <p:sldId id="389" r:id="rId10"/>
    <p:sldId id="390" r:id="rId11"/>
    <p:sldId id="391" r:id="rId12"/>
    <p:sldId id="393" r:id="rId1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D3A44B"/>
    <a:srgbClr val="C5E0B4"/>
    <a:srgbClr val="4CB4C4"/>
    <a:srgbClr val="CD2864"/>
    <a:srgbClr val="5AAD5B"/>
    <a:srgbClr val="434343"/>
    <a:srgbClr val="D15656"/>
    <a:srgbClr val="AB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352" autoAdjust="0"/>
  </p:normalViewPr>
  <p:slideViewPr>
    <p:cSldViewPr snapToGrid="0">
      <p:cViewPr varScale="1">
        <p:scale>
          <a:sx n="55" d="100"/>
          <a:sy n="55" d="100"/>
        </p:scale>
        <p:origin x="1240" y="208"/>
      </p:cViewPr>
      <p:guideLst>
        <p:guide orient="horz" pos="4320"/>
        <p:guide pos="7680"/>
        <p:guide pos="2169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74" d="100"/>
          <a:sy n="174" d="100"/>
        </p:scale>
        <p:origin x="2008" y="-20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7899-7C94-2249-8653-71477F592A64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5E30-467A-144E-84C5-6DB8608575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712A-3D0E-DA47-8504-E1F505FCF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4C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D3A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5AA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avin@rtbrick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35447" y="8342019"/>
            <a:ext cx="15549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SNMP </a:t>
            </a: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adaptor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</a:t>
            </a:r>
            <a:r>
              <a:rPr lang="tr-T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to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BDS data</a:t>
            </a:r>
          </a:p>
        </p:txBody>
      </p:sp>
      <p:pic>
        <p:nvPicPr>
          <p:cNvPr id="2" name="Picture 1" descr="rtbrick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47" y="5181600"/>
            <a:ext cx="8891016" cy="3331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18855" y="5681348"/>
            <a:ext cx="5191522" cy="216114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2848" y="11306034"/>
            <a:ext cx="5961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Stefan Lieberth</a:t>
            </a:r>
            <a:endParaRPr lang="tr-TR" sz="44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en-US" sz="33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  <a:hlinkClick r:id="rId4"/>
              </a:rPr>
              <a:t>stefan@rtbrick.com</a:t>
            </a:r>
            <a:endParaRPr lang="en-US" sz="330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tr-TR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+</a:t>
            </a:r>
            <a:r>
              <a:rPr lang="en-US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49 160 90919244</a:t>
            </a: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BDS to OID transposing 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575" y="2432875"/>
            <a:ext cx="21091859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localSystemSoftwareInfoConfd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self,myOidDb,bdsAccessDict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bdsRequest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{'process':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',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urlSuffix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'/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/table/walk', 'table':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local.system.software.info.confd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'}}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bdsSuccess,responseJSON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bdsAccess.getJson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self.bdsTable,bdsAccessDict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if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bdsSuccess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for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responseJSON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["objects"]: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["attribute"]["library"]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ord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(c)) for c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index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 + "." + ".".join(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"1.3.6.1.4.1.50058.1.1.1.1.{}".format(index),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"name",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"1.3.6.1.4.1.50058.1.1.1.2.{}".format(index),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commit_id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"1.3.6.1.4.1.50058.1.1.1.3.{}".format(index),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commit_date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"1.3.6.1.4.1.50058.1.1.1.4.{}".format(index),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packageDate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package_date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"1.3.6.1.4.1.50058.1.1.1.5.{}".format(index),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vcCheckout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vc_checkout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"1.3.6.1.4.1.50058.1.1.1.6.{}".format(index),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"branch",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["attribute"]["branch"]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"1.3.6.1.4.1.50058.1.1.1.7.{}".format(index),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libraryVersion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["attribute"]["version"] )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myOidDb.insertOid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oidDbItem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"1.3.6.1.4.1.50058.1.1.1.8.{}".format(index),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name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sourcePath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fixedValue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source_path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) )</a:t>
            </a:r>
          </a:p>
        </p:txBody>
      </p:sp>
    </p:spTree>
    <p:extLst>
      <p:ext uri="{BB962C8B-B14F-4D97-AF65-F5344CB8AC3E}">
        <p14:creationId xmlns:p14="http://schemas.microsoft.com/office/powerpoint/2010/main" val="6995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SNMP walk Example.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stefans-Air-3:~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snmpwalk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-v 2c  -c  public -m All 192.168.56.22 1.3.6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3d298f2d7c52c94d78620a16e444ef28d04f2815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e47c8befcc6f2caa64e9ac1a32bfb0d6c1b6ec4d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6bc9a2b7901fe4a1fd91d571f4bfd5640e32c985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90e29a27bb15df75719b62636277b12c151e3573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3f5c9fdcaa00abeb83371876aebae11bf6814fff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49d7575942aa3363023903ecd5a0c6138537c0bd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68fb6ee310afdd4285e8ecb5a9d180232e13bb75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4d2d5393d9ad77749342265d63639705b1c8a3b1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6b07b093c6a0f1b54dcd9f0f6fd8892a55c109e8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a5996e83f0ab5d223ec879507290b0c73c93369e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30757439755223c02caa79ea1708cde773eac9a9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97b1c21552537286cfa945637f70b259dc609c3f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e39fef1fa9344a8ce335970a48a02bbb880c180d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94656913a98cea1b427e6b9ae6c744e27530d45b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41e2141b93f28ce2d9c86b7e74d701eaa96c78e4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80f3e6d1f7d826abea9f03c954d9f9cc3b743fa1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10:23:54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10:15:36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Sun Apr 1 20:38:29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12:20:37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15:04:46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Sat May 12 15:36:33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00:46:28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02:43:56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01:01:55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14:23:23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Mon Apr 16 18:16:14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13 10:38:52 2017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Mar 21 20:56:13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Jan 9 16:12:30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13:06:08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15:20:37 2018 +0530</a:t>
            </a:r>
          </a:p>
        </p:txBody>
      </p:sp>
    </p:spTree>
    <p:extLst>
      <p:ext uri="{BB962C8B-B14F-4D97-AF65-F5344CB8AC3E}">
        <p14:creationId xmlns:p14="http://schemas.microsoft.com/office/powerpoint/2010/main" val="205014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6690" y="4533288"/>
            <a:ext cx="11860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ubuntu@Tropos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:~$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rtb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bgp.appd.1 show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backstore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print-pretty-table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C1_CRS.bgp.peer.config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1, sequence: 1, last update: Sat Jul 14 06:50:55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49.100.1.1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(3),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49.100.1.2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C1_CRS_v4_PG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2, sequence: 2, last update: Sat Jul 14 06:51:01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(2),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2003:4:f022:fd00::1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(4),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2003:4:f022:fd00::2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C1_CRS_v6_PG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Transposing of customized tables::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5199" y="4533288"/>
            <a:ext cx="74492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bgpPeerConfigEntry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INDEX   { instance,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::= SEQUENCE {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instance 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integer,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sourceAddress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peerGroupName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6102" y="9580738"/>
            <a:ext cx="188092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49.100.1.2”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”C1_CRS_v4_PG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2003:4:f022:fd00::2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”C1_CRS_v6_PG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72293" y="417483"/>
            <a:ext cx="79946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transposing form BDS schema to MIB is not possible, as there are </a:t>
            </a:r>
            <a:br>
              <a:rPr lang="en-US" dirty="0"/>
            </a:br>
            <a:r>
              <a:rPr lang="en-US" dirty="0"/>
              <a:t>ambiguous indices in BDS: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peer_ipv4_address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peer_ipv6_address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99" y="659734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6690" y="3760786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BDS table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65199" y="371421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MIB draft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6102" y="8351163"/>
            <a:ext cx="575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SNMP GET (expected - draft)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399" y="3194050"/>
            <a:ext cx="18728267" cy="87026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/>
                <a:cs typeface="Helvetica"/>
              </a:rPr>
              <a:t>Goals of SNMP Adaptor</a:t>
            </a:r>
          </a:p>
          <a:p>
            <a:r>
              <a:rPr lang="en-US" sz="5400" dirty="0" err="1">
                <a:latin typeface="Helvetica"/>
                <a:cs typeface="Helvetica"/>
              </a:rPr>
              <a:t>PoC</a:t>
            </a:r>
            <a:r>
              <a:rPr lang="en-US" sz="5400" dirty="0">
                <a:latin typeface="Helvetica"/>
                <a:cs typeface="Helvetica"/>
              </a:rPr>
              <a:t> </a:t>
            </a:r>
            <a:r>
              <a:rPr lang="en-US" sz="5400" dirty="0" err="1">
                <a:latin typeface="Helvetica"/>
                <a:cs typeface="Helvetica"/>
              </a:rPr>
              <a:t>Architectur</a:t>
            </a:r>
            <a:r>
              <a:rPr lang="en-US" sz="5400" dirty="0">
                <a:latin typeface="Helvetica"/>
                <a:cs typeface="Helvetica"/>
              </a:rPr>
              <a:t> / Data-Structures / test-Bed</a:t>
            </a:r>
          </a:p>
          <a:p>
            <a:r>
              <a:rPr lang="en-US" sz="5400" dirty="0">
                <a:latin typeface="Helvetica"/>
                <a:cs typeface="Helvetica"/>
              </a:rPr>
              <a:t>Deployment Architecture</a:t>
            </a:r>
          </a:p>
          <a:p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707" y="2596173"/>
            <a:ext cx="18728267" cy="1034610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34343"/>
                </a:solidFill>
                <a:latin typeface="Helvetica"/>
                <a:cs typeface="Helvetica"/>
              </a:rPr>
              <a:t>SNMP agent for </a:t>
            </a:r>
            <a:r>
              <a:rPr lang="en-US" sz="5400" dirty="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5400" dirty="0">
                <a:solidFill>
                  <a:srgbClr val="434343"/>
                </a:solidFill>
                <a:latin typeface="Helvetica"/>
                <a:cs typeface="Helvetica"/>
              </a:rPr>
              <a:t> Systems</a:t>
            </a:r>
          </a:p>
          <a:p>
            <a:pPr lvl="1"/>
            <a:r>
              <a:rPr lang="en-US" sz="4600" dirty="0">
                <a:solidFill>
                  <a:srgbClr val="434343"/>
                </a:solidFill>
                <a:latin typeface="Helvetica"/>
                <a:cs typeface="Helvetica"/>
              </a:rPr>
              <a:t>Supported Versions: v2c and v3</a:t>
            </a:r>
          </a:p>
          <a:p>
            <a:pPr lvl="1"/>
            <a:r>
              <a:rPr lang="en-US" sz="4600" dirty="0">
                <a:solidFill>
                  <a:srgbClr val="434343"/>
                </a:solidFill>
                <a:latin typeface="Helvetica"/>
                <a:cs typeface="Helvetica"/>
              </a:rPr>
              <a:t>All SNMP methods must be supported: </a:t>
            </a:r>
          </a:p>
          <a:p>
            <a:pPr lvl="2"/>
            <a:r>
              <a:rPr lang="en-US" sz="38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800" dirty="0">
                <a:solidFill>
                  <a:srgbClr val="434343"/>
                </a:solidFill>
                <a:latin typeface="Helvetica"/>
                <a:cs typeface="Helvetica"/>
              </a:rPr>
              <a:t> get, </a:t>
            </a:r>
          </a:p>
          <a:p>
            <a:pPr lvl="2"/>
            <a:r>
              <a:rPr lang="en-US" sz="38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800" dirty="0">
                <a:solidFill>
                  <a:srgbClr val="434343"/>
                </a:solidFill>
                <a:latin typeface="Helvetica"/>
                <a:cs typeface="Helvetica"/>
              </a:rPr>
              <a:t> get-next, </a:t>
            </a:r>
          </a:p>
          <a:p>
            <a:pPr lvl="2"/>
            <a:r>
              <a:rPr lang="en-US" sz="38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800" dirty="0">
                <a:solidFill>
                  <a:srgbClr val="434343"/>
                </a:solidFill>
                <a:latin typeface="Helvetica"/>
                <a:cs typeface="Helvetica"/>
              </a:rPr>
              <a:t> get-bulk</a:t>
            </a:r>
          </a:p>
          <a:p>
            <a:pPr lvl="2"/>
            <a:r>
              <a:rPr lang="en-US" sz="38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800" dirty="0">
                <a:solidFill>
                  <a:srgbClr val="434343"/>
                </a:solidFill>
                <a:latin typeface="Helvetica"/>
                <a:cs typeface="Helvetica"/>
              </a:rPr>
              <a:t> trap / inform</a:t>
            </a:r>
          </a:p>
          <a:p>
            <a:pPr lvl="1"/>
            <a:r>
              <a:rPr lang="en-US" sz="4600" dirty="0">
                <a:solidFill>
                  <a:srgbClr val="434343"/>
                </a:solidFill>
                <a:latin typeface="Helvetica"/>
                <a:cs typeface="Helvetica"/>
              </a:rPr>
              <a:t>Utilizing </a:t>
            </a:r>
            <a:r>
              <a:rPr lang="en-US" sz="46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4600" dirty="0">
                <a:solidFill>
                  <a:srgbClr val="434343"/>
                </a:solidFill>
                <a:latin typeface="Helvetica"/>
                <a:cs typeface="Helvetica"/>
              </a:rPr>
              <a:t>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SNMP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Adaptor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PoC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Architecture (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BDS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REST POST)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8492" y="2907323"/>
            <a:ext cx="11230707" cy="9495692"/>
          </a:xfrm>
          <a:prstGeom prst="roundRect">
            <a:avLst>
              <a:gd name="adj" fmla="val 15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Linux Hosts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007514" y="2907323"/>
            <a:ext cx="4207717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907323"/>
            <a:ext cx="2593758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82438" y="3305903"/>
            <a:ext cx="3757800" cy="569870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bdsSnmpAtaptor.py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80154" y="4407877"/>
            <a:ext cx="2916952" cy="4432788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err="1">
                <a:solidFill>
                  <a:schemeClr val="tx1"/>
                </a:solidFill>
              </a:rPr>
              <a:t>pysnmp</a:t>
            </a:r>
            <a:r>
              <a:rPr lang="en-US" sz="1800">
                <a:solidFill>
                  <a:schemeClr val="tx1"/>
                </a:solidFill>
              </a:rPr>
              <a:t>) </a:t>
            </a:r>
            <a:r>
              <a:rPr lang="en-US" sz="1800" err="1">
                <a:solidFill>
                  <a:schemeClr val="tx1"/>
                </a:solidFill>
              </a:rPr>
              <a:t>MibInstrumController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576191" y="3704494"/>
            <a:ext cx="2406239" cy="443039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bdsTablesToRedis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589468" y="5375026"/>
            <a:ext cx="4295051" cy="1893282"/>
          </a:xfrm>
          <a:prstGeom prst="rightArrow">
            <a:avLst>
              <a:gd name="adj1" fmla="val 74768"/>
              <a:gd name="adj2" fmla="val 2770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SNMP Requests</a:t>
            </a:r>
          </a:p>
          <a:p>
            <a:pPr algn="ctr"/>
            <a:r>
              <a:rPr lang="en-US" sz="2000"/>
              <a:t>get, </a:t>
            </a:r>
            <a:r>
              <a:rPr lang="en-US" sz="2000" err="1"/>
              <a:t>getnext</a:t>
            </a:r>
            <a:r>
              <a:rPr lang="en-US" sz="2000"/>
              <a:t> </a:t>
            </a:r>
            <a:r>
              <a:rPr lang="en-US" sz="2000" err="1"/>
              <a:t>getbuld</a:t>
            </a:r>
            <a:endParaRPr lang="en-US" sz="2000"/>
          </a:p>
        </p:txBody>
      </p:sp>
      <p:sp>
        <p:nvSpPr>
          <p:cNvPr id="26" name="Left Arrow 25"/>
          <p:cNvSpPr/>
          <p:nvPr/>
        </p:nvSpPr>
        <p:spPr>
          <a:xfrm>
            <a:off x="2627628" y="7315933"/>
            <a:ext cx="4086583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Snmp</a:t>
            </a:r>
            <a:r>
              <a:rPr lang="en-US" sz="2000"/>
              <a:t> Response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80154" y="9884014"/>
            <a:ext cx="2916952" cy="140816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redisToSnmpTrap.py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10260618"/>
            <a:ext cx="4070037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003089" y="9764516"/>
            <a:ext cx="2312427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670004" y="9212872"/>
            <a:ext cx="2312427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restServerFor-RtBrickSnmp-TrapsToRedis.py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5310772" y="10523955"/>
            <a:ext cx="4539556" cy="52036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78792" y="11096114"/>
            <a:ext cx="520778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{"host":"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full_message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short_message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"level":3,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"_time_stamp":"6637363453315326292",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"_rtbrick_host":"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Basesim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"_rtbrick_pod":"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-pod"}</a:t>
            </a:r>
            <a:endParaRPr lang="en-US" sz="1400" dirty="0"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962591" y="5375026"/>
            <a:ext cx="2312427" cy="266347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BS </a:t>
            </a:r>
            <a:r>
              <a:rPr lang="en-US" sz="2400" dirty="0" err="1">
                <a:solidFill>
                  <a:schemeClr val="tx1"/>
                </a:solidFill>
              </a:rPr>
              <a:t>databse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9919136" y="3305903"/>
            <a:ext cx="2916952" cy="8330204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 DB for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Cache / 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62478" y="5197481"/>
            <a:ext cx="2312427" cy="2691153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bdsSnmpTables</a:t>
            </a:r>
            <a:r>
              <a:rPr lang="en-US" sz="1800" dirty="0">
                <a:solidFill>
                  <a:schemeClr val="tx1"/>
                </a:solidFill>
              </a:rPr>
              <a:t>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Periodic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Triggered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Oid</a:t>
            </a:r>
            <a:r>
              <a:rPr lang="en-US" sz="2400" dirty="0">
                <a:solidFill>
                  <a:schemeClr val="tx1"/>
                </a:solidFill>
              </a:rPr>
              <a:t> Table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5310772" y="6136628"/>
            <a:ext cx="4263198" cy="8206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htpp</a:t>
            </a:r>
            <a:r>
              <a:rPr lang="en-US" sz="2000"/>
              <a:t> request</a:t>
            </a:r>
          </a:p>
        </p:txBody>
      </p:sp>
      <p:sp>
        <p:nvSpPr>
          <p:cNvPr id="31" name="Left Arrow 30"/>
          <p:cNvSpPr/>
          <p:nvPr/>
        </p:nvSpPr>
        <p:spPr>
          <a:xfrm>
            <a:off x="15424770" y="6904925"/>
            <a:ext cx="4013345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http Response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5782437" y="11006829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4" name="Left Arrow 30">
            <a:extLst>
              <a:ext uri="{FF2B5EF4-FFF2-40B4-BE49-F238E27FC236}">
                <a16:creationId xmlns:a16="http://schemas.microsoft.com/office/drawing/2014/main" id="{EBB41ADF-461F-7C42-B736-F03A65CB00FF}"/>
              </a:ext>
            </a:extLst>
          </p:cNvPr>
          <p:cNvSpPr/>
          <p:nvPr/>
        </p:nvSpPr>
        <p:spPr>
          <a:xfrm>
            <a:off x="12185793" y="7005550"/>
            <a:ext cx="2540597" cy="1064973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Key/Value (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/>
              <a:t>with expiry timer</a:t>
            </a:r>
          </a:p>
        </p:txBody>
      </p:sp>
      <p:sp>
        <p:nvSpPr>
          <p:cNvPr id="48" name="Eine Ecke des Rechtecks schneiden 47">
            <a:extLst>
              <a:ext uri="{FF2B5EF4-FFF2-40B4-BE49-F238E27FC236}">
                <a16:creationId xmlns:a16="http://schemas.microsoft.com/office/drawing/2014/main" id="{6E5DD756-3B9C-4948-BA3C-00DCF0E9409D}"/>
              </a:ext>
            </a:extLst>
          </p:cNvPr>
          <p:cNvSpPr/>
          <p:nvPr/>
        </p:nvSpPr>
        <p:spPr>
          <a:xfrm>
            <a:off x="4878656" y="3720027"/>
            <a:ext cx="1717987" cy="5222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´RTBRICK-MIBs</a:t>
            </a:r>
          </a:p>
        </p:txBody>
      </p:sp>
      <p:sp>
        <p:nvSpPr>
          <p:cNvPr id="49" name="Eine Ecke des Rechtecks schneiden 48">
            <a:extLst>
              <a:ext uri="{FF2B5EF4-FFF2-40B4-BE49-F238E27FC236}">
                <a16:creationId xmlns:a16="http://schemas.microsoft.com/office/drawing/2014/main" id="{37EE0104-62C4-0F49-8E59-380948746747}"/>
              </a:ext>
            </a:extLst>
          </p:cNvPr>
          <p:cNvSpPr/>
          <p:nvPr/>
        </p:nvSpPr>
        <p:spPr>
          <a:xfrm>
            <a:off x="5257554" y="4173202"/>
            <a:ext cx="1717987" cy="5222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´RTBRICK-MIBs</a:t>
            </a:r>
          </a:p>
        </p:txBody>
      </p:sp>
      <p:sp>
        <p:nvSpPr>
          <p:cNvPr id="52" name="Left Arrow 30">
            <a:extLst>
              <a:ext uri="{FF2B5EF4-FFF2-40B4-BE49-F238E27FC236}">
                <a16:creationId xmlns:a16="http://schemas.microsoft.com/office/drawing/2014/main" id="{B3E16638-FD11-784D-BF1B-883F7AD60EA2}"/>
              </a:ext>
            </a:extLst>
          </p:cNvPr>
          <p:cNvSpPr/>
          <p:nvPr/>
        </p:nvSpPr>
        <p:spPr>
          <a:xfrm>
            <a:off x="12185792" y="10383889"/>
            <a:ext cx="2540597" cy="1064973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Key/Value (</a:t>
            </a:r>
            <a:r>
              <a:rPr lang="en-US" sz="2000" dirty="0" err="1"/>
              <a:t>Json</a:t>
            </a:r>
            <a:r>
              <a:rPr lang="en-US" sz="2000" dirty="0"/>
              <a:t> Str.)</a:t>
            </a:r>
          </a:p>
          <a:p>
            <a:pPr algn="ctr"/>
            <a:r>
              <a:rPr lang="en-US" sz="2000" dirty="0"/>
              <a:t>with expiry timer</a:t>
            </a:r>
          </a:p>
        </p:txBody>
      </p:sp>
      <p:sp>
        <p:nvSpPr>
          <p:cNvPr id="53" name="Right Arrow 29">
            <a:extLst>
              <a:ext uri="{FF2B5EF4-FFF2-40B4-BE49-F238E27FC236}">
                <a16:creationId xmlns:a16="http://schemas.microsoft.com/office/drawing/2014/main" id="{D57C3138-C76A-7246-A5F8-BB4A62076441}"/>
              </a:ext>
            </a:extLst>
          </p:cNvPr>
          <p:cNvSpPr/>
          <p:nvPr/>
        </p:nvSpPr>
        <p:spPr>
          <a:xfrm>
            <a:off x="9015677" y="10287090"/>
            <a:ext cx="1597305" cy="10567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periodic scans </a:t>
            </a:r>
          </a:p>
        </p:txBody>
      </p:sp>
      <p:sp>
        <p:nvSpPr>
          <p:cNvPr id="54" name="Right Arrow 29">
            <a:extLst>
              <a:ext uri="{FF2B5EF4-FFF2-40B4-BE49-F238E27FC236}">
                <a16:creationId xmlns:a16="http://schemas.microsoft.com/office/drawing/2014/main" id="{6DA4CB50-57AE-BE4D-B3DC-E6E74BBD4300}"/>
              </a:ext>
            </a:extLst>
          </p:cNvPr>
          <p:cNvSpPr/>
          <p:nvPr/>
        </p:nvSpPr>
        <p:spPr>
          <a:xfrm>
            <a:off x="8945566" y="5531230"/>
            <a:ext cx="1597305" cy="10567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Scans for JSONs 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8F16067-932C-6147-BA24-4A81DD20E201}"/>
              </a:ext>
            </a:extLst>
          </p:cNvPr>
          <p:cNvSpPr/>
          <p:nvPr/>
        </p:nvSpPr>
        <p:spPr>
          <a:xfrm>
            <a:off x="8968773" y="6590385"/>
            <a:ext cx="1708387" cy="13390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K/V for update</a:t>
            </a:r>
          </a:p>
          <a:p>
            <a:pPr algn="ctr"/>
            <a:r>
              <a:rPr lang="en-US" sz="2000" dirty="0"/>
              <a:t>requests</a:t>
            </a:r>
          </a:p>
        </p:txBody>
      </p:sp>
      <p:sp>
        <p:nvSpPr>
          <p:cNvPr id="56" name="Left Arrow 30">
            <a:extLst>
              <a:ext uri="{FF2B5EF4-FFF2-40B4-BE49-F238E27FC236}">
                <a16:creationId xmlns:a16="http://schemas.microsoft.com/office/drawing/2014/main" id="{DA150522-6504-B945-995D-A3E8EAFF0E02}"/>
              </a:ext>
            </a:extLst>
          </p:cNvPr>
          <p:cNvSpPr/>
          <p:nvPr/>
        </p:nvSpPr>
        <p:spPr>
          <a:xfrm>
            <a:off x="12192000" y="5837229"/>
            <a:ext cx="2540597" cy="1064973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Periodic Scans for </a:t>
            </a:r>
          </a:p>
          <a:p>
            <a:pPr algn="ctr"/>
            <a:r>
              <a:rPr lang="en-US" sz="2000" dirty="0"/>
              <a:t>Update Requests</a:t>
            </a:r>
          </a:p>
        </p:txBody>
      </p:sp>
    </p:spTree>
    <p:extLst>
      <p:ext uri="{BB962C8B-B14F-4D97-AF65-F5344CB8AC3E}">
        <p14:creationId xmlns:p14="http://schemas.microsoft.com/office/powerpoint/2010/main" val="159410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1833592" y="4026333"/>
            <a:ext cx="17716534" cy="9157219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Left Arrow 30">
            <a:extLst>
              <a:ext uri="{FF2B5EF4-FFF2-40B4-BE49-F238E27FC236}">
                <a16:creationId xmlns:a16="http://schemas.microsoft.com/office/drawing/2014/main" id="{EBB41ADF-461F-7C42-B736-F03A65CB00FF}"/>
              </a:ext>
            </a:extLst>
          </p:cNvPr>
          <p:cNvSpPr/>
          <p:nvPr/>
        </p:nvSpPr>
        <p:spPr>
          <a:xfrm>
            <a:off x="19550125" y="8462685"/>
            <a:ext cx="3000284" cy="2160705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</a:t>
            </a:r>
          </a:p>
          <a:p>
            <a:pPr algn="ctr"/>
            <a:r>
              <a:rPr lang="en-US" sz="2400" dirty="0"/>
              <a:t>setting</a:t>
            </a:r>
          </a:p>
        </p:txBody>
      </p:sp>
      <p:sp>
        <p:nvSpPr>
          <p:cNvPr id="52" name="Left Arrow 30">
            <a:extLst>
              <a:ext uri="{FF2B5EF4-FFF2-40B4-BE49-F238E27FC236}">
                <a16:creationId xmlns:a16="http://schemas.microsoft.com/office/drawing/2014/main" id="{B3E16638-FD11-784D-BF1B-883F7AD60EA2}"/>
              </a:ext>
            </a:extLst>
          </p:cNvPr>
          <p:cNvSpPr/>
          <p:nvPr/>
        </p:nvSpPr>
        <p:spPr>
          <a:xfrm>
            <a:off x="19550125" y="10529637"/>
            <a:ext cx="3000284" cy="2160705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setting</a:t>
            </a:r>
          </a:p>
        </p:txBody>
      </p:sp>
      <p:sp>
        <p:nvSpPr>
          <p:cNvPr id="53" name="Right Arrow 29">
            <a:extLst>
              <a:ext uri="{FF2B5EF4-FFF2-40B4-BE49-F238E27FC236}">
                <a16:creationId xmlns:a16="http://schemas.microsoft.com/office/drawing/2014/main" id="{D57C3138-C76A-7246-A5F8-BB4A62076441}"/>
              </a:ext>
            </a:extLst>
          </p:cNvPr>
          <p:cNvSpPr/>
          <p:nvPr/>
        </p:nvSpPr>
        <p:spPr>
          <a:xfrm>
            <a:off x="388447" y="11142668"/>
            <a:ext cx="10773791" cy="1015663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</a:t>
            </a:r>
          </a:p>
          <a:p>
            <a:pPr algn="ctr"/>
            <a:r>
              <a:rPr lang="en-US" sz="2400" dirty="0" err="1"/>
              <a:t>Redis</a:t>
            </a:r>
            <a:r>
              <a:rPr lang="en-US" sz="2400" dirty="0"/>
              <a:t> key is deleted after processing  </a:t>
            </a:r>
          </a:p>
        </p:txBody>
      </p:sp>
      <p:sp>
        <p:nvSpPr>
          <p:cNvPr id="54" name="Right Arrow 29">
            <a:extLst>
              <a:ext uri="{FF2B5EF4-FFF2-40B4-BE49-F238E27FC236}">
                <a16:creationId xmlns:a16="http://schemas.microsoft.com/office/drawing/2014/main" id="{6DA4CB50-57AE-BE4D-B3DC-E6E74BBD4300}"/>
              </a:ext>
            </a:extLst>
          </p:cNvPr>
          <p:cNvSpPr/>
          <p:nvPr/>
        </p:nvSpPr>
        <p:spPr>
          <a:xfrm rot="5400000">
            <a:off x="8825725" y="5556296"/>
            <a:ext cx="5237390" cy="10567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for JSONs 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8F16067-932C-6147-BA24-4A81DD20E201}"/>
              </a:ext>
            </a:extLst>
          </p:cNvPr>
          <p:cNvSpPr/>
          <p:nvPr/>
        </p:nvSpPr>
        <p:spPr>
          <a:xfrm rot="5400000">
            <a:off x="14786053" y="4148319"/>
            <a:ext cx="2554963" cy="1339070"/>
          </a:xfrm>
          <a:prstGeom prst="rightArrow">
            <a:avLst>
              <a:gd name="adj1" fmla="val 7620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</a:t>
            </a:r>
          </a:p>
        </p:txBody>
      </p:sp>
      <p:sp>
        <p:nvSpPr>
          <p:cNvPr id="56" name="Left Arrow 30">
            <a:extLst>
              <a:ext uri="{FF2B5EF4-FFF2-40B4-BE49-F238E27FC236}">
                <a16:creationId xmlns:a16="http://schemas.microsoft.com/office/drawing/2014/main" id="{DA150522-6504-B945-995D-A3E8EAFF0E02}"/>
              </a:ext>
            </a:extLst>
          </p:cNvPr>
          <p:cNvSpPr/>
          <p:nvPr/>
        </p:nvSpPr>
        <p:spPr>
          <a:xfrm>
            <a:off x="19550125" y="5645156"/>
            <a:ext cx="3000284" cy="2160705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 for </a:t>
            </a:r>
          </a:p>
          <a:p>
            <a:pPr algn="ctr"/>
            <a:r>
              <a:rPr lang="en-US" sz="2400" dirty="0" err="1"/>
              <a:t>bdsTableRequests</a:t>
            </a:r>
            <a:endParaRPr lang="en-US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912812-8B9E-B043-850C-D60F36144304}"/>
              </a:ext>
            </a:extLst>
          </p:cNvPr>
          <p:cNvSpPr/>
          <p:nvPr/>
        </p:nvSpPr>
        <p:spPr>
          <a:xfrm>
            <a:off x="12239174" y="6289635"/>
            <a:ext cx="69558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bdsTableRequests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requesterIP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bdsRequestInfo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r"/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3C6CED-6420-F546-91FF-1D4EF768C9AA}"/>
              </a:ext>
            </a:extLst>
          </p:cNvPr>
          <p:cNvSpPr/>
          <p:nvPr/>
        </p:nvSpPr>
        <p:spPr>
          <a:xfrm>
            <a:off x="9751649" y="8834396"/>
            <a:ext cx="97257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rtbHostIp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rtbContName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rtbProcess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bdsTableInformation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subject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5E8D039-C2A6-0E4F-A5D8-1AB48655F8DD}"/>
              </a:ext>
            </a:extLst>
          </p:cNvPr>
          <p:cNvSpPr/>
          <p:nvPr/>
        </p:nvSpPr>
        <p:spPr>
          <a:xfrm>
            <a:off x="11444420" y="11009826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bdsLoggingInfo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rtbHostIp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rtbContName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logging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infromation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4DC771-7E9B-1A46-A618-B7AB224F66E3}"/>
              </a:ext>
            </a:extLst>
          </p:cNvPr>
          <p:cNvSpPr txBox="1"/>
          <p:nvPr/>
        </p:nvSpPr>
        <p:spPr>
          <a:xfrm>
            <a:off x="11596369" y="2725309"/>
            <a:ext cx="409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If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scan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does</a:t>
            </a:r>
            <a:r>
              <a:rPr lang="de-DE" sz="2400" b="1" dirty="0">
                <a:solidFill>
                  <a:srgbClr val="FF0000"/>
                </a:solidFill>
              </a:rPr>
              <a:t> not </a:t>
            </a:r>
            <a:r>
              <a:rPr lang="de-DE" sz="2400" b="1" dirty="0" err="1">
                <a:solidFill>
                  <a:srgbClr val="FF0000"/>
                </a:solidFill>
              </a:rPr>
              <a:t>return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results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9" name="Nach links gekrümmter Pfeil 18">
            <a:extLst>
              <a:ext uri="{FF2B5EF4-FFF2-40B4-BE49-F238E27FC236}">
                <a16:creationId xmlns:a16="http://schemas.microsoft.com/office/drawing/2014/main" id="{037713EA-3DF6-C94F-BC84-8CFB7DA5684F}"/>
              </a:ext>
            </a:extLst>
          </p:cNvPr>
          <p:cNvSpPr/>
          <p:nvPr/>
        </p:nvSpPr>
        <p:spPr>
          <a:xfrm>
            <a:off x="22408289" y="7271845"/>
            <a:ext cx="961292" cy="2160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D36CE5-5B29-4F4B-8759-A11279326A6D}"/>
              </a:ext>
            </a:extLst>
          </p:cNvPr>
          <p:cNvSpPr txBox="1"/>
          <p:nvPr/>
        </p:nvSpPr>
        <p:spPr>
          <a:xfrm>
            <a:off x="22515923" y="800102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bdsRequest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43" name="Right Arrow 29">
            <a:extLst>
              <a:ext uri="{FF2B5EF4-FFF2-40B4-BE49-F238E27FC236}">
                <a16:creationId xmlns:a16="http://schemas.microsoft.com/office/drawing/2014/main" id="{773497F8-DBFC-9847-93CF-604B99D84132}"/>
              </a:ext>
            </a:extLst>
          </p:cNvPr>
          <p:cNvSpPr/>
          <p:nvPr/>
        </p:nvSpPr>
        <p:spPr>
          <a:xfrm>
            <a:off x="406058" y="9236915"/>
            <a:ext cx="3440749" cy="1344659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</a:t>
            </a:r>
            <a:r>
              <a:rPr lang="en-US" sz="2400" dirty="0" err="1"/>
              <a:t>initated</a:t>
            </a:r>
            <a:r>
              <a:rPr lang="en-US" sz="2400" dirty="0"/>
              <a:t> by </a:t>
            </a:r>
            <a:br>
              <a:rPr lang="en-US" sz="2400" dirty="0"/>
            </a:br>
            <a:r>
              <a:rPr lang="en-US" sz="2400" dirty="0"/>
              <a:t>get / </a:t>
            </a:r>
            <a:r>
              <a:rPr lang="en-US" sz="2400" dirty="0" err="1"/>
              <a:t>getnext</a:t>
            </a:r>
            <a:endParaRPr lang="en-US" sz="2400" dirty="0"/>
          </a:p>
        </p:txBody>
      </p:sp>
      <p:sp>
        <p:nvSpPr>
          <p:cNvPr id="45" name="Right Arrow 29">
            <a:extLst>
              <a:ext uri="{FF2B5EF4-FFF2-40B4-BE49-F238E27FC236}">
                <a16:creationId xmlns:a16="http://schemas.microsoft.com/office/drawing/2014/main" id="{83BC7F85-4CEE-5841-9FB7-3EC3B644C160}"/>
              </a:ext>
            </a:extLst>
          </p:cNvPr>
          <p:cNvSpPr/>
          <p:nvPr/>
        </p:nvSpPr>
        <p:spPr>
          <a:xfrm rot="5400000">
            <a:off x="4811516" y="4148319"/>
            <a:ext cx="2554963" cy="1339070"/>
          </a:xfrm>
          <a:prstGeom prst="rightArrow">
            <a:avLst>
              <a:gd name="adj1" fmla="val 7620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9B2EC17-6C3C-1B48-A5D6-DEEB0E2CEF34}"/>
              </a:ext>
            </a:extLst>
          </p:cNvPr>
          <p:cNvSpPr/>
          <p:nvPr/>
        </p:nvSpPr>
        <p:spPr>
          <a:xfrm>
            <a:off x="4109721" y="8349917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oidMibList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TBD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CAD915-CAEE-B74F-9F4F-361B8C490A24}"/>
              </a:ext>
            </a:extLst>
          </p:cNvPr>
          <p:cNvSpPr/>
          <p:nvPr/>
        </p:nvSpPr>
        <p:spPr>
          <a:xfrm>
            <a:off x="4109720" y="7491241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oidMibLock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lock/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E255E09-B00D-9940-A109-B6C8A97CDA5A}"/>
              </a:ext>
            </a:extLst>
          </p:cNvPr>
          <p:cNvSpPr/>
          <p:nvPr/>
        </p:nvSpPr>
        <p:spPr>
          <a:xfrm>
            <a:off x="4109720" y="9057803"/>
            <a:ext cx="3877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oidMibNext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-String</a:t>
            </a:r>
          </a:p>
          <a:p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F9BC381-D8AD-E141-9036-0168F55B8215}"/>
              </a:ext>
            </a:extLst>
          </p:cNvPr>
          <p:cNvSpPr/>
          <p:nvPr/>
        </p:nvSpPr>
        <p:spPr>
          <a:xfrm>
            <a:off x="4109720" y="6702230"/>
            <a:ext cx="3724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oidRoot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-String</a:t>
            </a:r>
          </a:p>
        </p:txBody>
      </p:sp>
    </p:spTree>
    <p:extLst>
      <p:ext uri="{BB962C8B-B14F-4D97-AF65-F5344CB8AC3E}">
        <p14:creationId xmlns:p14="http://schemas.microsoft.com/office/powerpoint/2010/main" val="8232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7"/>
          <p:cNvSpPr/>
          <p:nvPr/>
        </p:nvSpPr>
        <p:spPr>
          <a:xfrm>
            <a:off x="7516233" y="2690457"/>
            <a:ext cx="13509686" cy="95686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4000" b="1">
                <a:solidFill>
                  <a:schemeClr val="bg1"/>
                </a:solidFill>
                <a:latin typeface="Calibri"/>
              </a:rPr>
              <a:t>Mac-Book Air, i5, 8GRAM, OSX 10.11.5</a:t>
            </a:r>
          </a:p>
        </p:txBody>
      </p:sp>
      <p:sp>
        <p:nvSpPr>
          <p:cNvPr id="29" name="Rectangle 27"/>
          <p:cNvSpPr/>
          <p:nvPr/>
        </p:nvSpPr>
        <p:spPr>
          <a:xfrm>
            <a:off x="8243455" y="3451548"/>
            <a:ext cx="4013270" cy="590452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>
                <a:solidFill>
                  <a:srgbClr val="F2F2F2"/>
                </a:solidFill>
                <a:latin typeface="Calibri"/>
              </a:rPr>
              <a:t>OSX 10.11.5</a:t>
            </a:r>
          </a:p>
        </p:txBody>
      </p:sp>
      <p:sp>
        <p:nvSpPr>
          <p:cNvPr id="18" name="Rectangle 27"/>
          <p:cNvSpPr/>
          <p:nvPr/>
        </p:nvSpPr>
        <p:spPr>
          <a:xfrm>
            <a:off x="8243455" y="9356069"/>
            <a:ext cx="12257574" cy="230569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>
                <a:solidFill>
                  <a:srgbClr val="F2F2F2"/>
                </a:solidFill>
                <a:latin typeface="Calibri"/>
              </a:rPr>
              <a:t>Kernel Darwin</a:t>
            </a:r>
          </a:p>
          <a:p>
            <a:pPr algn="r"/>
            <a:endParaRPr lang="de-DE" sz="28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49276"/>
            <a:ext cx="16459200" cy="1254124"/>
          </a:xfrm>
          <a:ln w="28575">
            <a:noFill/>
          </a:ln>
        </p:spPr>
        <p:txBody>
          <a:bodyPr>
            <a:normAutofit fontScale="90000"/>
          </a:bodyPr>
          <a:lstStyle/>
          <a:p>
            <a:r>
              <a:rPr lang="de-DE" err="1"/>
              <a:t>RtBrick</a:t>
            </a:r>
            <a:r>
              <a:rPr lang="de-DE"/>
              <a:t> Test-Setup –Mac Air</a:t>
            </a:r>
            <a:endParaRPr/>
          </a:p>
        </p:txBody>
      </p:sp>
      <p:sp>
        <p:nvSpPr>
          <p:cNvPr id="6" name="Rectangle 27"/>
          <p:cNvSpPr/>
          <p:nvPr/>
        </p:nvSpPr>
        <p:spPr>
          <a:xfrm>
            <a:off x="12465951" y="6065318"/>
            <a:ext cx="8025470" cy="30359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 err="1">
                <a:solidFill>
                  <a:srgbClr val="F2F2F2"/>
                </a:solidFill>
                <a:latin typeface="Calibri"/>
              </a:rPr>
              <a:t>VirtualBox</a:t>
            </a:r>
            <a:r>
              <a:rPr lang="de-DE" sz="2800" b="1">
                <a:solidFill>
                  <a:srgbClr val="F2F2F2"/>
                </a:solidFill>
                <a:latin typeface="Calibri"/>
              </a:rPr>
              <a:t> 5.1</a:t>
            </a:r>
          </a:p>
          <a:p>
            <a:pPr algn="r"/>
            <a:endParaRPr lang="de-DE" sz="28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794673" y="8783054"/>
            <a:ext cx="7225598" cy="3816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4" idx="2"/>
            <a:endCxn id="28" idx="0"/>
          </p:cNvCxnSpPr>
          <p:nvPr/>
        </p:nvCxnSpPr>
        <p:spPr>
          <a:xfrm flipH="1">
            <a:off x="16747061" y="8819438"/>
            <a:ext cx="25536" cy="2271316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7"/>
          <p:cNvSpPr/>
          <p:nvPr/>
        </p:nvSpPr>
        <p:spPr>
          <a:xfrm>
            <a:off x="18735054" y="3422353"/>
            <a:ext cx="1752916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vIOS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-XR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74" name="Gerade Verbindung 73"/>
          <p:cNvCxnSpPr/>
          <p:nvPr/>
        </p:nvCxnSpPr>
        <p:spPr>
          <a:xfrm flipH="1">
            <a:off x="19718492" y="5408522"/>
            <a:ext cx="17308" cy="3374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2574" y="4977634"/>
            <a:ext cx="13388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000090"/>
                </a:solidFill>
              </a:rPr>
              <a:t>Gi</a:t>
            </a:r>
            <a:r>
              <a:rPr lang="en-US" sz="1600">
                <a:solidFill>
                  <a:srgbClr val="000090"/>
                </a:solidFill>
              </a:rPr>
              <a:t> 0/0/0/0</a:t>
            </a:r>
            <a:r>
              <a:rPr lang="en-US" sz="1600">
                <a:solidFill>
                  <a:srgbClr val="FF0000"/>
                </a:solidFill>
              </a:rPr>
              <a:t>:.31</a:t>
            </a:r>
          </a:p>
        </p:txBody>
      </p:sp>
      <p:sp>
        <p:nvSpPr>
          <p:cNvPr id="41" name="Rectangle 27"/>
          <p:cNvSpPr/>
          <p:nvPr/>
        </p:nvSpPr>
        <p:spPr>
          <a:xfrm>
            <a:off x="12465952" y="3428939"/>
            <a:ext cx="1575644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vMX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3" name="Gerade Verbindung 73"/>
          <p:cNvCxnSpPr/>
          <p:nvPr/>
        </p:nvCxnSpPr>
        <p:spPr>
          <a:xfrm>
            <a:off x="13418129" y="5408523"/>
            <a:ext cx="31262" cy="338111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74"/>
          <p:cNvSpPr txBox="1"/>
          <p:nvPr/>
        </p:nvSpPr>
        <p:spPr>
          <a:xfrm>
            <a:off x="12667012" y="4983556"/>
            <a:ext cx="119789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lIns="0" rIns="0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ge-0/0/1.0: .</a:t>
            </a:r>
            <a:r>
              <a:rPr 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8" name="Rectangle 27"/>
          <p:cNvSpPr/>
          <p:nvPr/>
        </p:nvSpPr>
        <p:spPr>
          <a:xfrm>
            <a:off x="14285310" y="3422351"/>
            <a:ext cx="4283740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VM Ubuntu 16.4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9" name="Gerade Verbindung 73"/>
          <p:cNvCxnSpPr/>
          <p:nvPr/>
        </p:nvCxnSpPr>
        <p:spPr>
          <a:xfrm flipH="1">
            <a:off x="17670828" y="5380948"/>
            <a:ext cx="32184" cy="339070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74"/>
          <p:cNvSpPr txBox="1"/>
          <p:nvPr/>
        </p:nvSpPr>
        <p:spPr>
          <a:xfrm>
            <a:off x="17248383" y="4973806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enp0s9: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4466127" y="5902499"/>
            <a:ext cx="2161106" cy="157229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/>
              <a:t>IPv4 Internet</a:t>
            </a:r>
            <a:endParaRPr lang="en-US" sz="1600"/>
          </a:p>
        </p:txBody>
      </p:sp>
      <p:sp>
        <p:nvSpPr>
          <p:cNvPr id="14" name="Textfeld 13"/>
          <p:cNvSpPr txBox="1"/>
          <p:nvPr/>
        </p:nvSpPr>
        <p:spPr>
          <a:xfrm>
            <a:off x="15550948" y="8480884"/>
            <a:ext cx="24432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vboxnet1 192.168.122.0/24</a:t>
            </a:r>
          </a:p>
        </p:txBody>
      </p:sp>
      <p:sp>
        <p:nvSpPr>
          <p:cNvPr id="64" name="Textfeld 13"/>
          <p:cNvSpPr txBox="1"/>
          <p:nvPr/>
        </p:nvSpPr>
        <p:spPr>
          <a:xfrm>
            <a:off x="14871580" y="6642222"/>
            <a:ext cx="58208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NAT</a:t>
            </a:r>
          </a:p>
        </p:txBody>
      </p:sp>
      <p:sp>
        <p:nvSpPr>
          <p:cNvPr id="65" name="Textfeld 74"/>
          <p:cNvSpPr txBox="1"/>
          <p:nvPr/>
        </p:nvSpPr>
        <p:spPr>
          <a:xfrm>
            <a:off x="14618677" y="4970723"/>
            <a:ext cx="11052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enp0s3: </a:t>
            </a:r>
            <a:r>
              <a:rPr lang="en-US" sz="1200">
                <a:solidFill>
                  <a:srgbClr val="FF0000"/>
                </a:solidFill>
              </a:rPr>
              <a:t>DHCP</a:t>
            </a:r>
          </a:p>
        </p:txBody>
      </p:sp>
      <p:cxnSp>
        <p:nvCxnSpPr>
          <p:cNvPr id="66" name="Gerade Verbindung 73"/>
          <p:cNvCxnSpPr>
            <a:stCxn id="65" idx="2"/>
            <a:endCxn id="64" idx="0"/>
          </p:cNvCxnSpPr>
          <p:nvPr/>
        </p:nvCxnSpPr>
        <p:spPr>
          <a:xfrm flipH="1">
            <a:off x="15162621" y="5247722"/>
            <a:ext cx="8684" cy="13945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73"/>
          <p:cNvCxnSpPr/>
          <p:nvPr/>
        </p:nvCxnSpPr>
        <p:spPr>
          <a:xfrm>
            <a:off x="15230974" y="7073111"/>
            <a:ext cx="0" cy="316867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21"/>
          <p:cNvCxnSpPr>
            <a:stCxn id="94" idx="0"/>
            <a:endCxn id="52" idx="1"/>
          </p:cNvCxnSpPr>
          <p:nvPr/>
        </p:nvCxnSpPr>
        <p:spPr>
          <a:xfrm flipH="1" flipV="1">
            <a:off x="5546680" y="7473115"/>
            <a:ext cx="18586" cy="219350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27"/>
          <p:cNvSpPr/>
          <p:nvPr/>
        </p:nvSpPr>
        <p:spPr>
          <a:xfrm>
            <a:off x="16715422" y="3854108"/>
            <a:ext cx="1703408" cy="62731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err="1">
                <a:solidFill>
                  <a:srgbClr val="F2F2F2"/>
                </a:solidFill>
                <a:latin typeface="Calibri"/>
              </a:rPr>
              <a:t>Lxc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</a:t>
            </a:r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67" name="Gerade Verbindung 21"/>
          <p:cNvCxnSpPr/>
          <p:nvPr/>
        </p:nvCxnSpPr>
        <p:spPr>
          <a:xfrm>
            <a:off x="5534304" y="10241780"/>
            <a:ext cx="10016644" cy="810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8618825" y="11280138"/>
            <a:ext cx="11401446" cy="2606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6140965" y="1109075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79" name="Rectangle 27"/>
          <p:cNvSpPr/>
          <p:nvPr/>
        </p:nvSpPr>
        <p:spPr>
          <a:xfrm>
            <a:off x="8618824" y="4012487"/>
            <a:ext cx="3255152" cy="112246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Ansible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&amp;</a:t>
            </a: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Python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Provisioning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Testing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Tools</a:t>
            </a:r>
          </a:p>
        </p:txBody>
      </p:sp>
      <p:sp>
        <p:nvSpPr>
          <p:cNvPr id="81" name="Rectangle 27"/>
          <p:cNvSpPr/>
          <p:nvPr/>
        </p:nvSpPr>
        <p:spPr>
          <a:xfrm>
            <a:off x="8618825" y="5350394"/>
            <a:ext cx="1581634" cy="17227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HTTP RPC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(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RtBrick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)</a:t>
            </a:r>
          </a:p>
        </p:txBody>
      </p:sp>
      <p:sp>
        <p:nvSpPr>
          <p:cNvPr id="82" name="Rectangle 27"/>
          <p:cNvSpPr/>
          <p:nvPr/>
        </p:nvSpPr>
        <p:spPr>
          <a:xfrm>
            <a:off x="10292623" y="5350393"/>
            <a:ext cx="1581634" cy="172271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Provsioning</a:t>
            </a:r>
            <a:b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b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(via SSH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vMX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b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vIOS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-XR)</a:t>
            </a:r>
          </a:p>
        </p:txBody>
      </p:sp>
      <p:sp>
        <p:nvSpPr>
          <p:cNvPr id="68" name="Textfeld 27"/>
          <p:cNvSpPr txBox="1"/>
          <p:nvPr/>
        </p:nvSpPr>
        <p:spPr>
          <a:xfrm>
            <a:off x="13418545" y="10026336"/>
            <a:ext cx="118654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en0: </a:t>
            </a:r>
            <a:r>
              <a:rPr lang="en-US" sz="1600">
                <a:solidFill>
                  <a:srgbClr val="FF0000"/>
                </a:solidFill>
              </a:rPr>
              <a:t>.DHCP</a:t>
            </a:r>
          </a:p>
        </p:txBody>
      </p:sp>
      <p:sp>
        <p:nvSpPr>
          <p:cNvPr id="86" name="Rectangle 27"/>
          <p:cNvSpPr/>
          <p:nvPr/>
        </p:nvSpPr>
        <p:spPr>
          <a:xfrm>
            <a:off x="14662969" y="4733436"/>
            <a:ext cx="673213" cy="1980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 err="1">
                <a:solidFill>
                  <a:srgbClr val="F2F2F2"/>
                </a:solidFill>
                <a:latin typeface="Calibri"/>
              </a:rPr>
              <a:t>git</a:t>
            </a:r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87" name="Gerade Verbindung 24"/>
          <p:cNvCxnSpPr/>
          <p:nvPr/>
        </p:nvCxnSpPr>
        <p:spPr>
          <a:xfrm flipH="1">
            <a:off x="11043760" y="6498919"/>
            <a:ext cx="12716" cy="436394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24"/>
          <p:cNvCxnSpPr/>
          <p:nvPr/>
        </p:nvCxnSpPr>
        <p:spPr>
          <a:xfrm>
            <a:off x="9446678" y="6472859"/>
            <a:ext cx="26260" cy="440303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585142" y="9666615"/>
            <a:ext cx="1960248" cy="115033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DSL/Mobile</a:t>
            </a:r>
          </a:p>
          <a:p>
            <a:pPr algn="ctr"/>
            <a:r>
              <a:rPr lang="en-US" sz="2400"/>
              <a:t>CPE</a:t>
            </a:r>
          </a:p>
        </p:txBody>
      </p:sp>
      <p:sp>
        <p:nvSpPr>
          <p:cNvPr id="96" name="Freeform 95"/>
          <p:cNvSpPr/>
          <p:nvPr/>
        </p:nvSpPr>
        <p:spPr>
          <a:xfrm>
            <a:off x="9568365" y="5656325"/>
            <a:ext cx="8899742" cy="5396802"/>
          </a:xfrm>
          <a:custGeom>
            <a:avLst/>
            <a:gdLst>
              <a:gd name="connsiteX0" fmla="*/ 338972 w 4028640"/>
              <a:gd name="connsiteY0" fmla="*/ 748749 h 2984655"/>
              <a:gd name="connsiteX1" fmla="*/ 328581 w 4028640"/>
              <a:gd name="connsiteY1" fmla="*/ 2681458 h 2984655"/>
              <a:gd name="connsiteX2" fmla="*/ 3778363 w 4028640"/>
              <a:gd name="connsiteY2" fmla="*/ 2702240 h 2984655"/>
              <a:gd name="connsiteX3" fmla="*/ 3809535 w 4028640"/>
              <a:gd name="connsiteY3" fmla="*/ 603 h 2984655"/>
              <a:gd name="connsiteX0" fmla="*/ 177839 w 3842890"/>
              <a:gd name="connsiteY0" fmla="*/ 748751 h 3000364"/>
              <a:gd name="connsiteX1" fmla="*/ 499957 w 3842890"/>
              <a:gd name="connsiteY1" fmla="*/ 2712633 h 3000364"/>
              <a:gd name="connsiteX2" fmla="*/ 3617230 w 3842890"/>
              <a:gd name="connsiteY2" fmla="*/ 2702242 h 3000364"/>
              <a:gd name="connsiteX3" fmla="*/ 3648402 w 3842890"/>
              <a:gd name="connsiteY3" fmla="*/ 605 h 3000364"/>
              <a:gd name="connsiteX0" fmla="*/ 100808 w 3765859"/>
              <a:gd name="connsiteY0" fmla="*/ 748751 h 2935340"/>
              <a:gd name="connsiteX1" fmla="*/ 422926 w 3765859"/>
              <a:gd name="connsiteY1" fmla="*/ 2712633 h 2935340"/>
              <a:gd name="connsiteX2" fmla="*/ 3540199 w 3765859"/>
              <a:gd name="connsiteY2" fmla="*/ 2702242 h 2935340"/>
              <a:gd name="connsiteX3" fmla="*/ 3571371 w 3765859"/>
              <a:gd name="connsiteY3" fmla="*/ 605 h 2935340"/>
              <a:gd name="connsiteX0" fmla="*/ 113100 w 3783535"/>
              <a:gd name="connsiteY0" fmla="*/ 748756 h 2992353"/>
              <a:gd name="connsiteX1" fmla="*/ 362482 w 3783535"/>
              <a:gd name="connsiteY1" fmla="*/ 2837329 h 2992353"/>
              <a:gd name="connsiteX2" fmla="*/ 3552491 w 3783535"/>
              <a:gd name="connsiteY2" fmla="*/ 2702247 h 2992353"/>
              <a:gd name="connsiteX3" fmla="*/ 3583663 w 3783535"/>
              <a:gd name="connsiteY3" fmla="*/ 610 h 2992353"/>
              <a:gd name="connsiteX0" fmla="*/ 0 w 3670435"/>
              <a:gd name="connsiteY0" fmla="*/ 748756 h 2992353"/>
              <a:gd name="connsiteX1" fmla="*/ 249382 w 3670435"/>
              <a:gd name="connsiteY1" fmla="*/ 2837329 h 2992353"/>
              <a:gd name="connsiteX2" fmla="*/ 3439391 w 3670435"/>
              <a:gd name="connsiteY2" fmla="*/ 2702247 h 2992353"/>
              <a:gd name="connsiteX3" fmla="*/ 3470563 w 3670435"/>
              <a:gd name="connsiteY3" fmla="*/ 610 h 2992353"/>
              <a:gd name="connsiteX0" fmla="*/ 49647 w 3734699"/>
              <a:gd name="connsiteY0" fmla="*/ 748760 h 3045043"/>
              <a:gd name="connsiteX1" fmla="*/ 101601 w 3734699"/>
              <a:gd name="connsiteY1" fmla="*/ 2930852 h 3045043"/>
              <a:gd name="connsiteX2" fmla="*/ 3489038 w 3734699"/>
              <a:gd name="connsiteY2" fmla="*/ 2702251 h 3045043"/>
              <a:gd name="connsiteX3" fmla="*/ 3520210 w 3734699"/>
              <a:gd name="connsiteY3" fmla="*/ 614 h 3045043"/>
              <a:gd name="connsiteX0" fmla="*/ 224698 w 4015378"/>
              <a:gd name="connsiteY0" fmla="*/ 748717 h 3221200"/>
              <a:gd name="connsiteX1" fmla="*/ 276652 w 4015378"/>
              <a:gd name="connsiteY1" fmla="*/ 2930809 h 3221200"/>
              <a:gd name="connsiteX2" fmla="*/ 3799171 w 4015378"/>
              <a:gd name="connsiteY2" fmla="*/ 2878853 h 3221200"/>
              <a:gd name="connsiteX3" fmla="*/ 3695261 w 4015378"/>
              <a:gd name="connsiteY3" fmla="*/ 571 h 3221200"/>
              <a:gd name="connsiteX0" fmla="*/ 224698 w 3836873"/>
              <a:gd name="connsiteY0" fmla="*/ 748655 h 3119827"/>
              <a:gd name="connsiteX1" fmla="*/ 276652 w 3836873"/>
              <a:gd name="connsiteY1" fmla="*/ 2930747 h 3119827"/>
              <a:gd name="connsiteX2" fmla="*/ 3799171 w 3836873"/>
              <a:gd name="connsiteY2" fmla="*/ 2878791 h 3119827"/>
              <a:gd name="connsiteX3" fmla="*/ 3695261 w 3836873"/>
              <a:gd name="connsiteY3" fmla="*/ 509 h 3119827"/>
              <a:gd name="connsiteX0" fmla="*/ 224698 w 4061637"/>
              <a:gd name="connsiteY0" fmla="*/ 592885 h 3055532"/>
              <a:gd name="connsiteX1" fmla="*/ 276652 w 4061637"/>
              <a:gd name="connsiteY1" fmla="*/ 2774977 h 3055532"/>
              <a:gd name="connsiteX2" fmla="*/ 3799171 w 4061637"/>
              <a:gd name="connsiteY2" fmla="*/ 2723021 h 3055532"/>
              <a:gd name="connsiteX3" fmla="*/ 3851125 w 4061637"/>
              <a:gd name="connsiteY3" fmla="*/ 603 h 3055532"/>
              <a:gd name="connsiteX0" fmla="*/ 215482 w 3964510"/>
              <a:gd name="connsiteY0" fmla="*/ 592892 h 3038337"/>
              <a:gd name="connsiteX1" fmla="*/ 267436 w 3964510"/>
              <a:gd name="connsiteY1" fmla="*/ 2774984 h 3038337"/>
              <a:gd name="connsiteX2" fmla="*/ 3665265 w 3964510"/>
              <a:gd name="connsiteY2" fmla="*/ 2691856 h 3038337"/>
              <a:gd name="connsiteX3" fmla="*/ 3841909 w 3964510"/>
              <a:gd name="connsiteY3" fmla="*/ 610 h 3038337"/>
              <a:gd name="connsiteX0" fmla="*/ 215482 w 3841909"/>
              <a:gd name="connsiteY0" fmla="*/ 592827 h 2950389"/>
              <a:gd name="connsiteX1" fmla="*/ 267436 w 3841909"/>
              <a:gd name="connsiteY1" fmla="*/ 2774919 h 2950389"/>
              <a:gd name="connsiteX2" fmla="*/ 3665265 w 3841909"/>
              <a:gd name="connsiteY2" fmla="*/ 2691791 h 2950389"/>
              <a:gd name="connsiteX3" fmla="*/ 3841909 w 3841909"/>
              <a:gd name="connsiteY3" fmla="*/ 545 h 2950389"/>
              <a:gd name="connsiteX0" fmla="*/ 138017 w 3878753"/>
              <a:gd name="connsiteY0" fmla="*/ 592893 h 3044460"/>
              <a:gd name="connsiteX1" fmla="*/ 304271 w 3878753"/>
              <a:gd name="connsiteY1" fmla="*/ 2785376 h 3044460"/>
              <a:gd name="connsiteX2" fmla="*/ 3587800 w 3878753"/>
              <a:gd name="connsiteY2" fmla="*/ 2691857 h 3044460"/>
              <a:gd name="connsiteX3" fmla="*/ 3764444 w 3878753"/>
              <a:gd name="connsiteY3" fmla="*/ 611 h 3044460"/>
              <a:gd name="connsiteX0" fmla="*/ 0 w 3740736"/>
              <a:gd name="connsiteY0" fmla="*/ 592893 h 2961797"/>
              <a:gd name="connsiteX1" fmla="*/ 166254 w 3740736"/>
              <a:gd name="connsiteY1" fmla="*/ 2785376 h 2961797"/>
              <a:gd name="connsiteX2" fmla="*/ 3449783 w 3740736"/>
              <a:gd name="connsiteY2" fmla="*/ 2691857 h 2961797"/>
              <a:gd name="connsiteX3" fmla="*/ 3626427 w 3740736"/>
              <a:gd name="connsiteY3" fmla="*/ 611 h 2961797"/>
              <a:gd name="connsiteX0" fmla="*/ 0 w 3787976"/>
              <a:gd name="connsiteY0" fmla="*/ 707168 h 3083993"/>
              <a:gd name="connsiteX1" fmla="*/ 166254 w 3787976"/>
              <a:gd name="connsiteY1" fmla="*/ 2899651 h 3083993"/>
              <a:gd name="connsiteX2" fmla="*/ 3449783 w 3787976"/>
              <a:gd name="connsiteY2" fmla="*/ 2806132 h 3083993"/>
              <a:gd name="connsiteX3" fmla="*/ 3730336 w 3787976"/>
              <a:gd name="connsiteY3" fmla="*/ 586 h 3083993"/>
              <a:gd name="connsiteX0" fmla="*/ 0 w 3829066"/>
              <a:gd name="connsiteY0" fmla="*/ 706582 h 3083407"/>
              <a:gd name="connsiteX1" fmla="*/ 166254 w 3829066"/>
              <a:gd name="connsiteY1" fmla="*/ 2899065 h 3083407"/>
              <a:gd name="connsiteX2" fmla="*/ 3449783 w 3829066"/>
              <a:gd name="connsiteY2" fmla="*/ 2805546 h 3083407"/>
              <a:gd name="connsiteX3" fmla="*/ 3730336 w 3829066"/>
              <a:gd name="connsiteY3" fmla="*/ 0 h 3083407"/>
              <a:gd name="connsiteX0" fmla="*/ 0 w 3780695"/>
              <a:gd name="connsiteY0" fmla="*/ 706582 h 2979141"/>
              <a:gd name="connsiteX1" fmla="*/ 166254 w 3780695"/>
              <a:gd name="connsiteY1" fmla="*/ 2899065 h 2979141"/>
              <a:gd name="connsiteX2" fmla="*/ 3449783 w 3780695"/>
              <a:gd name="connsiteY2" fmla="*/ 2805546 h 2979141"/>
              <a:gd name="connsiteX3" fmla="*/ 3699163 w 3780695"/>
              <a:gd name="connsiteY3" fmla="*/ 1641763 h 2979141"/>
              <a:gd name="connsiteX4" fmla="*/ 3730336 w 3780695"/>
              <a:gd name="connsiteY4" fmla="*/ 0 h 2979141"/>
              <a:gd name="connsiteX0" fmla="*/ 118797 w 3856927"/>
              <a:gd name="connsiteY0" fmla="*/ 706582 h 3082520"/>
              <a:gd name="connsiteX1" fmla="*/ 285051 w 3856927"/>
              <a:gd name="connsiteY1" fmla="*/ 2899065 h 3082520"/>
              <a:gd name="connsiteX2" fmla="*/ 3298417 w 3856927"/>
              <a:gd name="connsiteY2" fmla="*/ 2815937 h 3082520"/>
              <a:gd name="connsiteX3" fmla="*/ 3817960 w 3856927"/>
              <a:gd name="connsiteY3" fmla="*/ 1641763 h 3082520"/>
              <a:gd name="connsiteX4" fmla="*/ 3849133 w 3856927"/>
              <a:gd name="connsiteY4" fmla="*/ 0 h 3082520"/>
              <a:gd name="connsiteX0" fmla="*/ 118797 w 3856927"/>
              <a:gd name="connsiteY0" fmla="*/ 706582 h 3054981"/>
              <a:gd name="connsiteX1" fmla="*/ 285051 w 3856927"/>
              <a:gd name="connsiteY1" fmla="*/ 2899065 h 3054981"/>
              <a:gd name="connsiteX2" fmla="*/ 3298417 w 3856927"/>
              <a:gd name="connsiteY2" fmla="*/ 2815937 h 3054981"/>
              <a:gd name="connsiteX3" fmla="*/ 3817960 w 3856927"/>
              <a:gd name="connsiteY3" fmla="*/ 1641763 h 3054981"/>
              <a:gd name="connsiteX4" fmla="*/ 3849133 w 3856927"/>
              <a:gd name="connsiteY4" fmla="*/ 0 h 3054981"/>
              <a:gd name="connsiteX0" fmla="*/ 93796 w 3831926"/>
              <a:gd name="connsiteY0" fmla="*/ 706582 h 2980331"/>
              <a:gd name="connsiteX1" fmla="*/ 301614 w 3831926"/>
              <a:gd name="connsiteY1" fmla="*/ 2743201 h 2980331"/>
              <a:gd name="connsiteX2" fmla="*/ 3273416 w 3831926"/>
              <a:gd name="connsiteY2" fmla="*/ 2815937 h 2980331"/>
              <a:gd name="connsiteX3" fmla="*/ 3792959 w 3831926"/>
              <a:gd name="connsiteY3" fmla="*/ 1641763 h 2980331"/>
              <a:gd name="connsiteX4" fmla="*/ 3824132 w 3831926"/>
              <a:gd name="connsiteY4" fmla="*/ 0 h 2980331"/>
              <a:gd name="connsiteX0" fmla="*/ 0 w 3738130"/>
              <a:gd name="connsiteY0" fmla="*/ 706582 h 2903780"/>
              <a:gd name="connsiteX1" fmla="*/ 207818 w 3738130"/>
              <a:gd name="connsiteY1" fmla="*/ 2743201 h 2903780"/>
              <a:gd name="connsiteX2" fmla="*/ 3179620 w 3738130"/>
              <a:gd name="connsiteY2" fmla="*/ 2815937 h 2903780"/>
              <a:gd name="connsiteX3" fmla="*/ 3699163 w 3738130"/>
              <a:gd name="connsiteY3" fmla="*/ 1641763 h 2903780"/>
              <a:gd name="connsiteX4" fmla="*/ 3730336 w 3738130"/>
              <a:gd name="connsiteY4" fmla="*/ 0 h 290378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82500 w 3654375"/>
              <a:gd name="connsiteY0" fmla="*/ 758536 h 2995406"/>
              <a:gd name="connsiteX1" fmla="*/ 290318 w 3654375"/>
              <a:gd name="connsiteY1" fmla="*/ 2774374 h 2995406"/>
              <a:gd name="connsiteX2" fmla="*/ 3095865 w 3654375"/>
              <a:gd name="connsiteY2" fmla="*/ 2815937 h 2995406"/>
              <a:gd name="connsiteX3" fmla="*/ 3615408 w 3654375"/>
              <a:gd name="connsiteY3" fmla="*/ 1641763 h 2995406"/>
              <a:gd name="connsiteX4" fmla="*/ 3646581 w 3654375"/>
              <a:gd name="connsiteY4" fmla="*/ 0 h 2995406"/>
              <a:gd name="connsiteX0" fmla="*/ 0 w 3571875"/>
              <a:gd name="connsiteY0" fmla="*/ 758536 h 2924813"/>
              <a:gd name="connsiteX1" fmla="*/ 207818 w 3571875"/>
              <a:gd name="connsiteY1" fmla="*/ 2774374 h 2924813"/>
              <a:gd name="connsiteX2" fmla="*/ 3013365 w 3571875"/>
              <a:gd name="connsiteY2" fmla="*/ 2815937 h 2924813"/>
              <a:gd name="connsiteX3" fmla="*/ 3532908 w 3571875"/>
              <a:gd name="connsiteY3" fmla="*/ 1641763 h 2924813"/>
              <a:gd name="connsiteX4" fmla="*/ 3564081 w 3571875"/>
              <a:gd name="connsiteY4" fmla="*/ 0 h 2924813"/>
              <a:gd name="connsiteX0" fmla="*/ 31952 w 3603827"/>
              <a:gd name="connsiteY0" fmla="*/ 758536 h 2929463"/>
              <a:gd name="connsiteX1" fmla="*/ 135861 w 3603827"/>
              <a:gd name="connsiteY1" fmla="*/ 2784765 h 2929463"/>
              <a:gd name="connsiteX2" fmla="*/ 3045317 w 3603827"/>
              <a:gd name="connsiteY2" fmla="*/ 2815937 h 2929463"/>
              <a:gd name="connsiteX3" fmla="*/ 3564860 w 3603827"/>
              <a:gd name="connsiteY3" fmla="*/ 1641763 h 2929463"/>
              <a:gd name="connsiteX4" fmla="*/ 3596033 w 3603827"/>
              <a:gd name="connsiteY4" fmla="*/ 0 h 2929463"/>
              <a:gd name="connsiteX0" fmla="*/ 31952 w 3577514"/>
              <a:gd name="connsiteY0" fmla="*/ 748145 h 2919072"/>
              <a:gd name="connsiteX1" fmla="*/ 135861 w 3577514"/>
              <a:gd name="connsiteY1" fmla="*/ 2774374 h 2919072"/>
              <a:gd name="connsiteX2" fmla="*/ 3045317 w 3577514"/>
              <a:gd name="connsiteY2" fmla="*/ 2805546 h 2919072"/>
              <a:gd name="connsiteX3" fmla="*/ 3564860 w 3577514"/>
              <a:gd name="connsiteY3" fmla="*/ 1631372 h 2919072"/>
              <a:gd name="connsiteX4" fmla="*/ 3502515 w 3577514"/>
              <a:gd name="connsiteY4" fmla="*/ 0 h 2919072"/>
              <a:gd name="connsiteX0" fmla="*/ 31952 w 3577514"/>
              <a:gd name="connsiteY0" fmla="*/ 748145 h 2903156"/>
              <a:gd name="connsiteX1" fmla="*/ 135861 w 3577514"/>
              <a:gd name="connsiteY1" fmla="*/ 2774374 h 2903156"/>
              <a:gd name="connsiteX2" fmla="*/ 3045317 w 3577514"/>
              <a:gd name="connsiteY2" fmla="*/ 2805546 h 2903156"/>
              <a:gd name="connsiteX3" fmla="*/ 3564860 w 3577514"/>
              <a:gd name="connsiteY3" fmla="*/ 1859972 h 2903156"/>
              <a:gd name="connsiteX4" fmla="*/ 3502515 w 3577514"/>
              <a:gd name="connsiteY4" fmla="*/ 0 h 2903156"/>
              <a:gd name="connsiteX0" fmla="*/ 31952 w 3564860"/>
              <a:gd name="connsiteY0" fmla="*/ 748145 h 2903156"/>
              <a:gd name="connsiteX1" fmla="*/ 135861 w 3564860"/>
              <a:gd name="connsiteY1" fmla="*/ 2774374 h 2903156"/>
              <a:gd name="connsiteX2" fmla="*/ 3045317 w 3564860"/>
              <a:gd name="connsiteY2" fmla="*/ 2805546 h 2903156"/>
              <a:gd name="connsiteX3" fmla="*/ 3564860 w 3564860"/>
              <a:gd name="connsiteY3" fmla="*/ 1859972 h 2903156"/>
              <a:gd name="connsiteX4" fmla="*/ 3502515 w 3564860"/>
              <a:gd name="connsiteY4" fmla="*/ 0 h 2903156"/>
              <a:gd name="connsiteX0" fmla="*/ 31952 w 3569264"/>
              <a:gd name="connsiteY0" fmla="*/ 748145 h 2903156"/>
              <a:gd name="connsiteX1" fmla="*/ 135861 w 3569264"/>
              <a:gd name="connsiteY1" fmla="*/ 2774374 h 2903156"/>
              <a:gd name="connsiteX2" fmla="*/ 3045317 w 3569264"/>
              <a:gd name="connsiteY2" fmla="*/ 2805546 h 2903156"/>
              <a:gd name="connsiteX3" fmla="*/ 3564860 w 3569264"/>
              <a:gd name="connsiteY3" fmla="*/ 1859972 h 2903156"/>
              <a:gd name="connsiteX4" fmla="*/ 3564861 w 3569264"/>
              <a:gd name="connsiteY4" fmla="*/ 0 h 2903156"/>
              <a:gd name="connsiteX0" fmla="*/ 0 w 3537312"/>
              <a:gd name="connsiteY0" fmla="*/ 748145 h 2836484"/>
              <a:gd name="connsiteX1" fmla="*/ 197427 w 3537312"/>
              <a:gd name="connsiteY1" fmla="*/ 2545774 h 2836484"/>
              <a:gd name="connsiteX2" fmla="*/ 3013365 w 3537312"/>
              <a:gd name="connsiteY2" fmla="*/ 2805546 h 2836484"/>
              <a:gd name="connsiteX3" fmla="*/ 3532908 w 3537312"/>
              <a:gd name="connsiteY3" fmla="*/ 1859972 h 2836484"/>
              <a:gd name="connsiteX4" fmla="*/ 3532909 w 3537312"/>
              <a:gd name="connsiteY4" fmla="*/ 0 h 2836484"/>
              <a:gd name="connsiteX0" fmla="*/ 97723 w 3635209"/>
              <a:gd name="connsiteY0" fmla="*/ 748145 h 2721995"/>
              <a:gd name="connsiteX1" fmla="*/ 295150 w 3635209"/>
              <a:gd name="connsiteY1" fmla="*/ 2545774 h 2721995"/>
              <a:gd name="connsiteX2" fmla="*/ 3246170 w 3635209"/>
              <a:gd name="connsiteY2" fmla="*/ 2576946 h 2721995"/>
              <a:gd name="connsiteX3" fmla="*/ 3630631 w 3635209"/>
              <a:gd name="connsiteY3" fmla="*/ 1859972 h 2721995"/>
              <a:gd name="connsiteX4" fmla="*/ 3630632 w 3635209"/>
              <a:gd name="connsiteY4" fmla="*/ 0 h 2721995"/>
              <a:gd name="connsiteX0" fmla="*/ 97723 w 3635035"/>
              <a:gd name="connsiteY0" fmla="*/ 748145 h 2695078"/>
              <a:gd name="connsiteX1" fmla="*/ 295150 w 3635035"/>
              <a:gd name="connsiteY1" fmla="*/ 2545774 h 2695078"/>
              <a:gd name="connsiteX2" fmla="*/ 3246170 w 3635035"/>
              <a:gd name="connsiteY2" fmla="*/ 2576946 h 2695078"/>
              <a:gd name="connsiteX3" fmla="*/ 3630631 w 3635035"/>
              <a:gd name="connsiteY3" fmla="*/ 1859972 h 2695078"/>
              <a:gd name="connsiteX4" fmla="*/ 3630632 w 3635035"/>
              <a:gd name="connsiteY4" fmla="*/ 0 h 2695078"/>
              <a:gd name="connsiteX0" fmla="*/ 98439 w 3635751"/>
              <a:gd name="connsiteY0" fmla="*/ 748145 h 2716690"/>
              <a:gd name="connsiteX1" fmla="*/ 295866 w 3635751"/>
              <a:gd name="connsiteY1" fmla="*/ 2545774 h 2716690"/>
              <a:gd name="connsiteX2" fmla="*/ 3257276 w 3635751"/>
              <a:gd name="connsiteY2" fmla="*/ 2628901 h 2716690"/>
              <a:gd name="connsiteX3" fmla="*/ 3631347 w 3635751"/>
              <a:gd name="connsiteY3" fmla="*/ 1859972 h 2716690"/>
              <a:gd name="connsiteX4" fmla="*/ 3631348 w 3635751"/>
              <a:gd name="connsiteY4" fmla="*/ 0 h 2716690"/>
              <a:gd name="connsiteX0" fmla="*/ 0 w 3537312"/>
              <a:gd name="connsiteY0" fmla="*/ 748145 h 2645076"/>
              <a:gd name="connsiteX1" fmla="*/ 197427 w 3537312"/>
              <a:gd name="connsiteY1" fmla="*/ 2545774 h 2645076"/>
              <a:gd name="connsiteX2" fmla="*/ 3158837 w 3537312"/>
              <a:gd name="connsiteY2" fmla="*/ 2628901 h 2645076"/>
              <a:gd name="connsiteX3" fmla="*/ 3532908 w 3537312"/>
              <a:gd name="connsiteY3" fmla="*/ 1859972 h 2645076"/>
              <a:gd name="connsiteX4" fmla="*/ 3532909 w 3537312"/>
              <a:gd name="connsiteY4" fmla="*/ 0 h 2645076"/>
              <a:gd name="connsiteX0" fmla="*/ 16018 w 3561474"/>
              <a:gd name="connsiteY0" fmla="*/ 748145 h 2708126"/>
              <a:gd name="connsiteX1" fmla="*/ 130317 w 3561474"/>
              <a:gd name="connsiteY1" fmla="*/ 2597729 h 2708126"/>
              <a:gd name="connsiteX2" fmla="*/ 3174855 w 3561474"/>
              <a:gd name="connsiteY2" fmla="*/ 2628901 h 2708126"/>
              <a:gd name="connsiteX3" fmla="*/ 3548926 w 3561474"/>
              <a:gd name="connsiteY3" fmla="*/ 1859972 h 2708126"/>
              <a:gd name="connsiteX4" fmla="*/ 3548927 w 3561474"/>
              <a:gd name="connsiteY4" fmla="*/ 0 h 2708126"/>
              <a:gd name="connsiteX0" fmla="*/ 16018 w 4452935"/>
              <a:gd name="connsiteY0" fmla="*/ 748145 h 2711716"/>
              <a:gd name="connsiteX1" fmla="*/ 130317 w 4452935"/>
              <a:gd name="connsiteY1" fmla="*/ 2597729 h 2711716"/>
              <a:gd name="connsiteX2" fmla="*/ 3174855 w 4452935"/>
              <a:gd name="connsiteY2" fmla="*/ 2628901 h 2711716"/>
              <a:gd name="connsiteX3" fmla="*/ 4452935 w 4452935"/>
              <a:gd name="connsiteY3" fmla="*/ 1808018 h 2711716"/>
              <a:gd name="connsiteX4" fmla="*/ 3548927 w 4452935"/>
              <a:gd name="connsiteY4" fmla="*/ 0 h 2711716"/>
              <a:gd name="connsiteX0" fmla="*/ 206272 w 4648264"/>
              <a:gd name="connsiteY0" fmla="*/ 748145 h 2793254"/>
              <a:gd name="connsiteX1" fmla="*/ 320571 w 4648264"/>
              <a:gd name="connsiteY1" fmla="*/ 2597729 h 2793254"/>
              <a:gd name="connsiteX2" fmla="*/ 4123645 w 4648264"/>
              <a:gd name="connsiteY2" fmla="*/ 2649683 h 2793254"/>
              <a:gd name="connsiteX3" fmla="*/ 4643189 w 4648264"/>
              <a:gd name="connsiteY3" fmla="*/ 1808018 h 2793254"/>
              <a:gd name="connsiteX4" fmla="*/ 3739181 w 4648264"/>
              <a:gd name="connsiteY4" fmla="*/ 0 h 2793254"/>
              <a:gd name="connsiteX0" fmla="*/ 206272 w 4643189"/>
              <a:gd name="connsiteY0" fmla="*/ 748145 h 2776324"/>
              <a:gd name="connsiteX1" fmla="*/ 320571 w 4643189"/>
              <a:gd name="connsiteY1" fmla="*/ 2597729 h 2776324"/>
              <a:gd name="connsiteX2" fmla="*/ 4123645 w 4643189"/>
              <a:gd name="connsiteY2" fmla="*/ 2649683 h 2776324"/>
              <a:gd name="connsiteX3" fmla="*/ 4643189 w 4643189"/>
              <a:gd name="connsiteY3" fmla="*/ 1808018 h 2776324"/>
              <a:gd name="connsiteX4" fmla="*/ 3739181 w 4643189"/>
              <a:gd name="connsiteY4" fmla="*/ 0 h 2776324"/>
              <a:gd name="connsiteX0" fmla="*/ 224555 w 4661472"/>
              <a:gd name="connsiteY0" fmla="*/ 748145 h 2767082"/>
              <a:gd name="connsiteX1" fmla="*/ 338854 w 4661472"/>
              <a:gd name="connsiteY1" fmla="*/ 2597729 h 2767082"/>
              <a:gd name="connsiteX2" fmla="*/ 4391310 w 4661472"/>
              <a:gd name="connsiteY2" fmla="*/ 2628901 h 2767082"/>
              <a:gd name="connsiteX3" fmla="*/ 4661472 w 4661472"/>
              <a:gd name="connsiteY3" fmla="*/ 1808018 h 2767082"/>
              <a:gd name="connsiteX4" fmla="*/ 3757464 w 4661472"/>
              <a:gd name="connsiteY4" fmla="*/ 0 h 2767082"/>
              <a:gd name="connsiteX0" fmla="*/ 12954 w 4449871"/>
              <a:gd name="connsiteY0" fmla="*/ 748145 h 2698401"/>
              <a:gd name="connsiteX1" fmla="*/ 127253 w 4449871"/>
              <a:gd name="connsiteY1" fmla="*/ 2597729 h 2698401"/>
              <a:gd name="connsiteX2" fmla="*/ 4179709 w 4449871"/>
              <a:gd name="connsiteY2" fmla="*/ 2628901 h 2698401"/>
              <a:gd name="connsiteX3" fmla="*/ 4449871 w 4449871"/>
              <a:gd name="connsiteY3" fmla="*/ 1808018 h 2698401"/>
              <a:gd name="connsiteX4" fmla="*/ 3545863 w 4449871"/>
              <a:gd name="connsiteY4" fmla="*/ 0 h 269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9871" h="2698401">
                <a:moveTo>
                  <a:pt x="12954" y="748145"/>
                </a:moveTo>
                <a:cubicBezTo>
                  <a:pt x="22479" y="1894608"/>
                  <a:pt x="-68443" y="2450525"/>
                  <a:pt x="127253" y="2597729"/>
                </a:cubicBezTo>
                <a:cubicBezTo>
                  <a:pt x="322949" y="2744933"/>
                  <a:pt x="3854128" y="2708564"/>
                  <a:pt x="4179709" y="2628901"/>
                </a:cubicBezTo>
                <a:cubicBezTo>
                  <a:pt x="4505290" y="2549238"/>
                  <a:pt x="4403112" y="2275609"/>
                  <a:pt x="4449871" y="1808018"/>
                </a:cubicBezTo>
                <a:cubicBezTo>
                  <a:pt x="4444676" y="1371600"/>
                  <a:pt x="3557986" y="254577"/>
                  <a:pt x="3545863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01" name="Gerade Verbindung 21"/>
          <p:cNvCxnSpPr/>
          <p:nvPr/>
        </p:nvCxnSpPr>
        <p:spPr>
          <a:xfrm>
            <a:off x="8618825" y="10862860"/>
            <a:ext cx="11401446" cy="26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24"/>
          <p:cNvCxnSpPr/>
          <p:nvPr/>
        </p:nvCxnSpPr>
        <p:spPr>
          <a:xfrm>
            <a:off x="18473726" y="8135243"/>
            <a:ext cx="20296" cy="275368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27"/>
          <p:cNvSpPr txBox="1"/>
          <p:nvPr/>
        </p:nvSpPr>
        <p:spPr>
          <a:xfrm>
            <a:off x="14457953" y="1064789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</a:t>
            </a:r>
            <a:r>
              <a:rPr lang="en-US" sz="1600">
                <a:solidFill>
                  <a:srgbClr val="000090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06" name="Textfeld 74"/>
          <p:cNvSpPr txBox="1"/>
          <p:nvPr/>
        </p:nvSpPr>
        <p:spPr>
          <a:xfrm>
            <a:off x="15853767" y="4978853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enp0s8</a:t>
            </a:r>
            <a:r>
              <a:rPr lang="en-US" sz="1200">
                <a:solidFill>
                  <a:srgbClr val="000090"/>
                </a:solidFill>
              </a:rPr>
              <a:t>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cxnSp>
        <p:nvCxnSpPr>
          <p:cNvPr id="107" name="Gerade Verbindung 24"/>
          <p:cNvCxnSpPr/>
          <p:nvPr/>
        </p:nvCxnSpPr>
        <p:spPr>
          <a:xfrm>
            <a:off x="13032322" y="7832167"/>
            <a:ext cx="6910908" cy="51358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24"/>
          <p:cNvCxnSpPr/>
          <p:nvPr/>
        </p:nvCxnSpPr>
        <p:spPr>
          <a:xfrm>
            <a:off x="16550322" y="5440888"/>
            <a:ext cx="0" cy="2412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feld 13"/>
          <p:cNvSpPr txBox="1"/>
          <p:nvPr/>
        </p:nvSpPr>
        <p:spPr>
          <a:xfrm>
            <a:off x="16854891" y="7668080"/>
            <a:ext cx="23407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vboxnet0 192.168.56.0/24</a:t>
            </a:r>
          </a:p>
        </p:txBody>
      </p:sp>
      <p:sp>
        <p:nvSpPr>
          <p:cNvPr id="116" name="Rectangle 27"/>
          <p:cNvSpPr/>
          <p:nvPr/>
        </p:nvSpPr>
        <p:spPr>
          <a:xfrm>
            <a:off x="15373812" y="4715940"/>
            <a:ext cx="1247529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http/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ssh</a:t>
            </a:r>
            <a:r>
              <a:rPr lang="de-DE" sz="1200" b="1">
                <a:solidFill>
                  <a:srgbClr val="F2F2F2"/>
                </a:solidFill>
                <a:latin typeface="Calibri"/>
              </a:rPr>
              <a:t>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snmp</a:t>
            </a:r>
            <a:endParaRPr lang="de-DE" sz="1200" b="1">
              <a:solidFill>
                <a:srgbClr val="F2F2F2"/>
              </a:solidFill>
              <a:latin typeface="Calibri"/>
            </a:endParaRPr>
          </a:p>
        </p:txBody>
      </p:sp>
      <p:sp>
        <p:nvSpPr>
          <p:cNvPr id="51" name="Textfeld 74"/>
          <p:cNvSpPr txBox="1"/>
          <p:nvPr/>
        </p:nvSpPr>
        <p:spPr>
          <a:xfrm>
            <a:off x="17539842" y="4265633"/>
            <a:ext cx="88979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0090"/>
                </a:solidFill>
              </a:rPr>
              <a:t>ifp-0/1/1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6" name="Textfeld 74"/>
          <p:cNvSpPr txBox="1"/>
          <p:nvPr/>
        </p:nvSpPr>
        <p:spPr>
          <a:xfrm>
            <a:off x="16662888" y="4267669"/>
            <a:ext cx="76174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10.0.3.50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7" name="Rectangle 27"/>
          <p:cNvSpPr/>
          <p:nvPr/>
        </p:nvSpPr>
        <p:spPr>
          <a:xfrm>
            <a:off x="14849914" y="4436894"/>
            <a:ext cx="1333291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bdsSnmpAdaptor</a:t>
            </a:r>
          </a:p>
        </p:txBody>
      </p:sp>
    </p:spTree>
    <p:extLst>
      <p:ext uri="{BB962C8B-B14F-4D97-AF65-F5344CB8AC3E}">
        <p14:creationId xmlns:p14="http://schemas.microsoft.com/office/powerpoint/2010/main" val="155548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Challanges</a:t>
            </a:r>
            <a:r>
              <a:rPr lang="en-US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BDS has not be designed for providing standard SNMP management information. There will be many constrains to gather data for even basic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E.g. interface statistics for logical interfaces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SNMP has been development for over 30 years and has countless MIB elements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Even if we try, we will not manage to implement basic sets of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 we must pursue a different approach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implement standard MIBs only per customer use-case based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Mirror BDS tables to SNMP OID tables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 err="1"/>
              <a:t>oidDict</a:t>
            </a:r>
            <a:r>
              <a:rPr lang="en-US" sz="4800" dirty="0"/>
              <a:t> could hold Millions of entries, which would not scale in python </a:t>
            </a:r>
            <a:r>
              <a:rPr lang="en-US" sz="4800" dirty="0" err="1"/>
              <a:t>datastructures</a:t>
            </a:r>
            <a:r>
              <a:rPr lang="en-US" sz="4800" dirty="0"/>
              <a:t> anymore. Different approaches (e.g. BDS ) should be pursued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651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PEN has been assigned: 50058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High-Level concept for </a:t>
            </a:r>
            <a:r>
              <a:rPr lang="en-US" sz="4800" dirty="0" err="1"/>
              <a:t>Rtbrick</a:t>
            </a:r>
            <a:r>
              <a:rPr lang="en-US" sz="4800" dirty="0"/>
              <a:t> </a:t>
            </a:r>
            <a:r>
              <a:rPr lang="en-US" sz="4800" dirty="0" err="1"/>
              <a:t>enterpise</a:t>
            </a:r>
            <a:r>
              <a:rPr lang="en-US" sz="4800" dirty="0"/>
              <a:t> MIBs requires substantial effort.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olidFill>
                  <a:srgbClr val="FF0000"/>
                </a:solidFill>
              </a:rPr>
              <a:t>Once the OID tree has been defined, it will be hard to change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Transposing of BDS Table Schemas to SNMP Table Schemas could be done via scripts, </a:t>
            </a:r>
            <a:r>
              <a:rPr lang="en-US" sz="4800" dirty="0">
                <a:solidFill>
                  <a:srgbClr val="FF0000"/>
                </a:solidFill>
              </a:rPr>
              <a:t>if we have existing BDS Schema info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For prototyping, I used following mappings. 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42435" y="7465647"/>
            <a:ext cx="19748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OID		MIB				bds table</a:t>
            </a:r>
          </a:p>
          <a:p>
            <a:endParaRPr lang="is-I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50058 		RTBRICK-MIB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RTBRICK.bdstables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50058.1.1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local.system.software.info.confd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50058.1.2		RTBRICK-HOSTNAME-TABLE-MIB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global.rtbrick.hostname.config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50058.1.3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global.confd.startup.status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 Example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055" y="2095010"/>
            <a:ext cx="994756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RTBRICK-SYS-SW-INFO-TABLE-MIB DEFINITIONS ::= BEGIN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Top-level infrastructure of the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 MIB tree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IMPORTS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MODULE-IDENTITY, OBJECT-TYPE, 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Integer32, enterprises                   FROM SNMPv2-SMI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TEXTUAL-CONVENTION,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PhysAddress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TruthValue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RowStatus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TimeStamp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AutonomousType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TestAndIncr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FROM SNMPv2-TC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           FROM RTBRICK-MIB;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MODULE-IDENTITY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LAST-UPDATED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ORGANIZATION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CONTACT-INFO "E-mail: Stefan Lieberth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stefan@rtbrick.com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system_software_info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REVISION    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"Initial revision"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enterprise-specific management objects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SEQUENCE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table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sw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modue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INDEX   { name }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0783" y="2095010"/>
            <a:ext cx="703991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name   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library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(1)"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(2)"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2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(3)"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3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(4)"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4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vc_checkout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(5)"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5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00165" y="2095010"/>
            <a:ext cx="70399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(6)"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6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(7)"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7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source_path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(8)"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8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1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2341</Words>
  <Application>Microsoft Macintosh PowerPoint</Application>
  <PresentationFormat>Benutzerdefiniert</PresentationFormat>
  <Paragraphs>433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</vt:lpstr>
      <vt:lpstr>Menlo</vt:lpstr>
      <vt:lpstr>Menlo-Regular</vt:lpstr>
      <vt:lpstr>Open Sans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RtBrick Test-Setup –Mac Air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RtBrick,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RtBrick Corporate Presentation</dc:title>
  <dc:subject/>
  <dc:creator>Hannes Gredler</dc:creator>
  <cp:keywords/>
  <dc:description/>
  <cp:lastModifiedBy>stefan lieberth</cp:lastModifiedBy>
  <cp:revision>630</cp:revision>
  <cp:lastPrinted>2018-06-15T08:12:07Z</cp:lastPrinted>
  <dcterms:created xsi:type="dcterms:W3CDTF">2014-09-26T10:57:37Z</dcterms:created>
  <dcterms:modified xsi:type="dcterms:W3CDTF">2019-01-04T21:13:40Z</dcterms:modified>
  <cp:category/>
</cp:coreProperties>
</file>