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D." initials="AD" lastIdx="1" clrIdx="0">
    <p:extLst>
      <p:ext uri="{19B8F6BF-5375-455C-9EA6-DF929625EA0E}">
        <p15:presenceInfo xmlns:p15="http://schemas.microsoft.com/office/powerpoint/2012/main" userId="3b8d6c84e3e9a7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explore?mode=url&amp;ne=44.418088%2C-78.362732&amp;q=Restaurant&amp;sw=42.742978%2C-80.554504"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A4880-9BB7-47AA-942A-D0AF98E20AD7}"/>
              </a:ext>
            </a:extLst>
          </p:cNvPr>
          <p:cNvSpPr>
            <a:spLocks noGrp="1"/>
          </p:cNvSpPr>
          <p:nvPr>
            <p:ph type="ctrTitle"/>
          </p:nvPr>
        </p:nvSpPr>
        <p:spPr/>
        <p:txBody>
          <a:bodyPr/>
          <a:lstStyle/>
          <a:p>
            <a:r>
              <a:rPr lang="es-ES" dirty="0" err="1"/>
              <a:t>Battle</a:t>
            </a:r>
            <a:r>
              <a:rPr lang="es-ES" dirty="0"/>
              <a:t> </a:t>
            </a:r>
            <a:r>
              <a:rPr lang="es-ES" dirty="0" err="1"/>
              <a:t>of</a:t>
            </a:r>
            <a:r>
              <a:rPr lang="es-ES" dirty="0"/>
              <a:t> </a:t>
            </a:r>
            <a:r>
              <a:rPr lang="es-ES" dirty="0" err="1"/>
              <a:t>Neighborhoods</a:t>
            </a:r>
            <a:endParaRPr lang="es-ES" dirty="0"/>
          </a:p>
        </p:txBody>
      </p:sp>
      <p:sp>
        <p:nvSpPr>
          <p:cNvPr id="3" name="Subtítulo 2">
            <a:extLst>
              <a:ext uri="{FF2B5EF4-FFF2-40B4-BE49-F238E27FC236}">
                <a16:creationId xmlns:a16="http://schemas.microsoft.com/office/drawing/2014/main" id="{4D973721-E497-4EAD-A87B-32DB008BE7AE}"/>
              </a:ext>
            </a:extLst>
          </p:cNvPr>
          <p:cNvSpPr>
            <a:spLocks noGrp="1"/>
          </p:cNvSpPr>
          <p:nvPr>
            <p:ph type="subTitle" idx="1"/>
          </p:nvPr>
        </p:nvSpPr>
        <p:spPr/>
        <p:txBody>
          <a:bodyPr/>
          <a:lstStyle/>
          <a:p>
            <a:r>
              <a:rPr lang="es-ES" dirty="0" err="1"/>
              <a:t>Second</a:t>
            </a:r>
            <a:r>
              <a:rPr lang="es-ES" dirty="0"/>
              <a:t> </a:t>
            </a:r>
            <a:r>
              <a:rPr lang="es-ES" dirty="0" err="1"/>
              <a:t>Week</a:t>
            </a:r>
            <a:endParaRPr lang="es-ES" dirty="0"/>
          </a:p>
        </p:txBody>
      </p:sp>
    </p:spTree>
    <p:extLst>
      <p:ext uri="{BB962C8B-B14F-4D97-AF65-F5344CB8AC3E}">
        <p14:creationId xmlns:p14="http://schemas.microsoft.com/office/powerpoint/2010/main" val="23549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D703D-BDDE-4C0B-8E73-F9BAA1BC98C7}"/>
              </a:ext>
            </a:extLst>
          </p:cNvPr>
          <p:cNvSpPr>
            <a:spLocks noGrp="1"/>
          </p:cNvSpPr>
          <p:nvPr>
            <p:ph type="title"/>
          </p:nvPr>
        </p:nvSpPr>
        <p:spPr/>
        <p:txBody>
          <a:bodyPr/>
          <a:lstStyle/>
          <a:p>
            <a:r>
              <a:rPr lang="es-ES" dirty="0" err="1"/>
              <a:t>Introduction</a:t>
            </a:r>
            <a:endParaRPr lang="es-ES" dirty="0"/>
          </a:p>
        </p:txBody>
      </p:sp>
      <p:sp>
        <p:nvSpPr>
          <p:cNvPr id="3" name="Marcador de texto vertical 2">
            <a:extLst>
              <a:ext uri="{FF2B5EF4-FFF2-40B4-BE49-F238E27FC236}">
                <a16:creationId xmlns:a16="http://schemas.microsoft.com/office/drawing/2014/main" id="{A5637AA8-D787-4612-991E-A7172214F879}"/>
              </a:ext>
            </a:extLst>
          </p:cNvPr>
          <p:cNvSpPr>
            <a:spLocks noGrp="1"/>
          </p:cNvSpPr>
          <p:nvPr>
            <p:ph type="body" orient="vert" idx="1"/>
          </p:nvPr>
        </p:nvSpPr>
        <p:spPr>
          <a:xfrm rot="16200000">
            <a:off x="2643811" y="1331844"/>
            <a:ext cx="3299794" cy="5724935"/>
          </a:xfrm>
        </p:spPr>
        <p:txBody>
          <a:bodyPr>
            <a:normAutofit/>
          </a:bodyPr>
          <a:lstStyle/>
          <a:p>
            <a:r>
              <a:rPr lang="en-US" dirty="0"/>
              <a:t>The purpose of this project is finding the best location for a new business, in particular, I have chose restaurants and make it ideal against the competition that it could have, apart from defining which sort of group would go based on the population of the neighborhood. Thus, the parameters used will be: the already existing restaurants in general in the neighborhood, the age group of people and their income, the mentioned distance and how crowded is the neighborhood.</a:t>
            </a:r>
            <a:endParaRPr lang="es-ES" dirty="0"/>
          </a:p>
        </p:txBody>
      </p:sp>
    </p:spTree>
    <p:extLst>
      <p:ext uri="{BB962C8B-B14F-4D97-AF65-F5344CB8AC3E}">
        <p14:creationId xmlns:p14="http://schemas.microsoft.com/office/powerpoint/2010/main" val="198880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A9511-55DF-41C5-8985-A26C348F791D}"/>
              </a:ext>
            </a:extLst>
          </p:cNvPr>
          <p:cNvSpPr>
            <a:spLocks noGrp="1"/>
          </p:cNvSpPr>
          <p:nvPr>
            <p:ph type="title"/>
          </p:nvPr>
        </p:nvSpPr>
        <p:spPr/>
        <p:txBody>
          <a:bodyPr/>
          <a:lstStyle/>
          <a:p>
            <a:r>
              <a:rPr lang="es-ES" dirty="0" err="1"/>
              <a:t>Information</a:t>
            </a:r>
            <a:r>
              <a:rPr lang="es-ES" dirty="0"/>
              <a:t> Data</a:t>
            </a:r>
          </a:p>
        </p:txBody>
      </p:sp>
      <p:sp>
        <p:nvSpPr>
          <p:cNvPr id="3" name="Marcador de contenido 2">
            <a:extLst>
              <a:ext uri="{FF2B5EF4-FFF2-40B4-BE49-F238E27FC236}">
                <a16:creationId xmlns:a16="http://schemas.microsoft.com/office/drawing/2014/main" id="{1CC0C3FA-7C7E-4EAF-8DF4-5448BEFA43C9}"/>
              </a:ext>
            </a:extLst>
          </p:cNvPr>
          <p:cNvSpPr>
            <a:spLocks noGrp="1"/>
          </p:cNvSpPr>
          <p:nvPr>
            <p:ph sz="half" idx="1"/>
          </p:nvPr>
        </p:nvSpPr>
        <p:spPr/>
        <p:txBody>
          <a:bodyPr>
            <a:normAutofit fontScale="85000" lnSpcReduction="20000"/>
          </a:bodyPr>
          <a:lstStyle/>
          <a:p>
            <a:r>
              <a:rPr lang="en-US" dirty="0"/>
              <a:t>The data from the Toronto city will be explored to find the best location to open a new business such as a restaurant and make it ideal against the competition that it could have, apart from defining which sort of group would go.</a:t>
            </a:r>
          </a:p>
        </p:txBody>
      </p:sp>
      <p:sp>
        <p:nvSpPr>
          <p:cNvPr id="4" name="Marcador de contenido 3">
            <a:extLst>
              <a:ext uri="{FF2B5EF4-FFF2-40B4-BE49-F238E27FC236}">
                <a16:creationId xmlns:a16="http://schemas.microsoft.com/office/drawing/2014/main" id="{84EF4C51-E0D1-4C3C-A448-D43299BAAA3E}"/>
              </a:ext>
            </a:extLst>
          </p:cNvPr>
          <p:cNvSpPr>
            <a:spLocks noGrp="1"/>
          </p:cNvSpPr>
          <p:nvPr>
            <p:ph sz="half" idx="2"/>
          </p:nvPr>
        </p:nvSpPr>
        <p:spPr>
          <a:xfrm>
            <a:off x="6187415" y="2769703"/>
            <a:ext cx="5194583" cy="3091347"/>
          </a:xfrm>
        </p:spPr>
        <p:txBody>
          <a:bodyPr>
            <a:normAutofit fontScale="85000" lnSpcReduction="20000"/>
          </a:bodyPr>
          <a:lstStyle/>
          <a:p>
            <a:r>
              <a:rPr lang="en-US" dirty="0"/>
              <a:t>The mentioned data comes from:</a:t>
            </a:r>
            <a:br>
              <a:rPr lang="en-US" dirty="0"/>
            </a:br>
            <a:br>
              <a:rPr lang="en-US" dirty="0"/>
            </a:br>
            <a:r>
              <a:rPr lang="en-US" dirty="0"/>
              <a:t>The previous tasks where we got the city of Toronto </a:t>
            </a:r>
            <a:r>
              <a:rPr lang="en-US" dirty="0" err="1"/>
              <a:t>neighbourhood</a:t>
            </a:r>
            <a:r>
              <a:rPr lang="en-US" dirty="0"/>
              <a:t> profiles. These ones present selected highlights from the data, but these accompanying data files provide the full data set assembled for each </a:t>
            </a:r>
            <a:r>
              <a:rPr lang="en-US" dirty="0" err="1"/>
              <a:t>neighbourhood</a:t>
            </a:r>
            <a:r>
              <a:rPr lang="en-US" dirty="0"/>
              <a:t>: </a:t>
            </a:r>
            <a:r>
              <a:rPr lang="en-US" u="sng" dirty="0">
                <a:hlinkClick r:id="rId2"/>
              </a:rPr>
              <a:t>https://en.wikipedia.org/wiki/List_of_postal_codes_of_Canada:_M</a:t>
            </a:r>
            <a:r>
              <a:rPr lang="en-US" dirty="0"/>
              <a:t>" and using Foursquare to get information, for example, about restaurants in Toronto: </a:t>
            </a:r>
            <a:r>
              <a:rPr lang="en-US" u="sng" dirty="0">
                <a:hlinkClick r:id="rId3"/>
              </a:rPr>
              <a:t>https://foursquare.com/explore?mode=url&amp;ne=44.418088%2C-78.362732&amp;q=Restaurant&amp;sw=42.742978%2C-80.554504</a:t>
            </a:r>
            <a:endParaRPr lang="en-US" dirty="0"/>
          </a:p>
          <a:p>
            <a:endParaRPr lang="es-ES" dirty="0"/>
          </a:p>
        </p:txBody>
      </p:sp>
    </p:spTree>
    <p:extLst>
      <p:ext uri="{BB962C8B-B14F-4D97-AF65-F5344CB8AC3E}">
        <p14:creationId xmlns:p14="http://schemas.microsoft.com/office/powerpoint/2010/main" val="320855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E6918-8996-4C25-AD5B-FB083D5C3E86}"/>
              </a:ext>
            </a:extLst>
          </p:cNvPr>
          <p:cNvSpPr>
            <a:spLocks noGrp="1"/>
          </p:cNvSpPr>
          <p:nvPr>
            <p:ph type="title"/>
          </p:nvPr>
        </p:nvSpPr>
        <p:spPr/>
        <p:txBody>
          <a:bodyPr/>
          <a:lstStyle/>
          <a:p>
            <a:r>
              <a:rPr lang="es-ES" dirty="0" err="1"/>
              <a:t>Methodology</a:t>
            </a:r>
            <a:endParaRPr lang="es-ES" dirty="0"/>
          </a:p>
        </p:txBody>
      </p:sp>
      <p:sp>
        <p:nvSpPr>
          <p:cNvPr id="3" name="Marcador de contenido 2">
            <a:extLst>
              <a:ext uri="{FF2B5EF4-FFF2-40B4-BE49-F238E27FC236}">
                <a16:creationId xmlns:a16="http://schemas.microsoft.com/office/drawing/2014/main" id="{D5B2A712-69D1-45AC-A648-B147467C8294}"/>
              </a:ext>
            </a:extLst>
          </p:cNvPr>
          <p:cNvSpPr>
            <a:spLocks noGrp="1"/>
          </p:cNvSpPr>
          <p:nvPr>
            <p:ph sz="half" idx="1"/>
          </p:nvPr>
        </p:nvSpPr>
        <p:spPr/>
        <p:txBody>
          <a:bodyPr>
            <a:normAutofit fontScale="92500" lnSpcReduction="20000"/>
          </a:bodyPr>
          <a:lstStyle/>
          <a:p>
            <a:r>
              <a:rPr lang="en-US" dirty="0"/>
              <a:t>Collecting data: location + category of every restaurant within our latitude and longitude.</a:t>
            </a:r>
          </a:p>
          <a:p>
            <a:r>
              <a:rPr lang="en-US" dirty="0"/>
              <a:t>Exploring the density of restaurants </a:t>
            </a:r>
            <a:r>
              <a:rPr lang="en-US" dirty="0" err="1"/>
              <a:t>throught</a:t>
            </a:r>
            <a:r>
              <a:rPr lang="en-US" dirty="0"/>
              <a:t> Toronto using k-mean to identify a few promising areas close to center with low number of restaurants and their type.</a:t>
            </a:r>
          </a:p>
          <a:p>
            <a:r>
              <a:rPr lang="en-US" dirty="0"/>
              <a:t>Finding the most promising areas and within those create (clusters of locations that meet some basic requirements) locations with less restaurants in radius of 0.5 km. There is also a map of all such locations to later create clusters of those locations to explore the neighborhood.</a:t>
            </a:r>
          </a:p>
          <a:p>
            <a:endParaRPr lang="es-ES" dirty="0"/>
          </a:p>
        </p:txBody>
      </p:sp>
      <p:sp>
        <p:nvSpPr>
          <p:cNvPr id="4" name="Marcador de contenido 3">
            <a:extLst>
              <a:ext uri="{FF2B5EF4-FFF2-40B4-BE49-F238E27FC236}">
                <a16:creationId xmlns:a16="http://schemas.microsoft.com/office/drawing/2014/main" id="{FFE47653-2C78-40FC-BDE6-538A5B5AAA17}"/>
              </a:ext>
            </a:extLst>
          </p:cNvPr>
          <p:cNvSpPr>
            <a:spLocks noGrp="1"/>
          </p:cNvSpPr>
          <p:nvPr>
            <p:ph sz="half" idx="2"/>
          </p:nvPr>
        </p:nvSpPr>
        <p:spPr/>
        <p:txBody>
          <a:bodyPr>
            <a:normAutofit fontScale="92500" lnSpcReduction="20000"/>
          </a:bodyPr>
          <a:lstStyle/>
          <a:p>
            <a:endParaRPr lang="es-ES"/>
          </a:p>
        </p:txBody>
      </p:sp>
    </p:spTree>
    <p:extLst>
      <p:ext uri="{BB962C8B-B14F-4D97-AF65-F5344CB8AC3E}">
        <p14:creationId xmlns:p14="http://schemas.microsoft.com/office/powerpoint/2010/main" val="197559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E010A-0CAF-4B3E-88C6-96619E5F6E58}"/>
              </a:ext>
            </a:extLst>
          </p:cNvPr>
          <p:cNvSpPr>
            <a:spLocks noGrp="1"/>
          </p:cNvSpPr>
          <p:nvPr>
            <p:ph type="title"/>
          </p:nvPr>
        </p:nvSpPr>
        <p:spPr/>
        <p:txBody>
          <a:bodyPr/>
          <a:lstStyle/>
          <a:p>
            <a:r>
              <a:rPr lang="es-ES" dirty="0" err="1"/>
              <a:t>Analysis</a:t>
            </a:r>
            <a:r>
              <a:rPr lang="es-ES" dirty="0"/>
              <a:t> I</a:t>
            </a:r>
          </a:p>
        </p:txBody>
      </p:sp>
      <p:sp>
        <p:nvSpPr>
          <p:cNvPr id="3" name="Marcador de contenido 2">
            <a:extLst>
              <a:ext uri="{FF2B5EF4-FFF2-40B4-BE49-F238E27FC236}">
                <a16:creationId xmlns:a16="http://schemas.microsoft.com/office/drawing/2014/main" id="{F94E2681-5B9C-49CB-8DC8-B17D775F6C76}"/>
              </a:ext>
            </a:extLst>
          </p:cNvPr>
          <p:cNvSpPr>
            <a:spLocks noGrp="1"/>
          </p:cNvSpPr>
          <p:nvPr>
            <p:ph sz="half" idx="1"/>
          </p:nvPr>
        </p:nvSpPr>
        <p:spPr/>
        <p:txBody>
          <a:bodyPr/>
          <a:lstStyle/>
          <a:p>
            <a:r>
              <a:rPr lang="en-US" b="1" dirty="0"/>
              <a:t>Data identification, getting and cleaning.</a:t>
            </a:r>
          </a:p>
          <a:p>
            <a:pPr marL="0" indent="0">
              <a:buNone/>
            </a:pPr>
            <a:r>
              <a:rPr lang="en-US" dirty="0"/>
              <a:t>	Look for and identify the important data source and get it using Wikipedia to get data about Toronto, Canada. Then, data cleaning: removing all the redundant value, that are mostly "not assigned" values. Later, combining neighborhoods. Now, the data is clean and ready to use.</a:t>
            </a:r>
          </a:p>
          <a:p>
            <a:pPr marL="0" indent="0">
              <a:buNone/>
            </a:pPr>
            <a:endParaRPr lang="es-ES" dirty="0"/>
          </a:p>
        </p:txBody>
      </p:sp>
      <p:sp>
        <p:nvSpPr>
          <p:cNvPr id="4" name="Marcador de contenido 3">
            <a:extLst>
              <a:ext uri="{FF2B5EF4-FFF2-40B4-BE49-F238E27FC236}">
                <a16:creationId xmlns:a16="http://schemas.microsoft.com/office/drawing/2014/main" id="{34ABE8F3-7B67-4CF1-B00C-CB809102563B}"/>
              </a:ext>
            </a:extLst>
          </p:cNvPr>
          <p:cNvSpPr>
            <a:spLocks noGrp="1"/>
          </p:cNvSpPr>
          <p:nvPr>
            <p:ph sz="half" idx="2"/>
          </p:nvPr>
        </p:nvSpPr>
        <p:spPr/>
        <p:txBody>
          <a:bodyPr/>
          <a:lstStyle/>
          <a:p>
            <a:r>
              <a:rPr lang="en-US" b="1" dirty="0"/>
              <a:t>Combining different data source and sorting neighborhoods based on coordinates</a:t>
            </a:r>
          </a:p>
          <a:p>
            <a:pPr marL="0" indent="0">
              <a:buNone/>
            </a:pPr>
            <a:r>
              <a:rPr lang="en-US" dirty="0"/>
              <a:t>	Combining neighborhood dataset with postal address and dataset with coordinates and save them into separate </a:t>
            </a:r>
            <a:r>
              <a:rPr lang="en-US" dirty="0" err="1"/>
              <a:t>dataframes</a:t>
            </a:r>
            <a:r>
              <a:rPr lang="en-US" dirty="0"/>
              <a:t>. The </a:t>
            </a:r>
            <a:r>
              <a:rPr lang="en-US" dirty="0" err="1"/>
              <a:t>dataframe</a:t>
            </a:r>
            <a:r>
              <a:rPr lang="en-US" dirty="0"/>
              <a:t> will have details such as: the coordinates, postal code, borough and neighborhood. Finally, using folium map to see it.</a:t>
            </a:r>
          </a:p>
        </p:txBody>
      </p:sp>
    </p:spTree>
    <p:extLst>
      <p:ext uri="{BB962C8B-B14F-4D97-AF65-F5344CB8AC3E}">
        <p14:creationId xmlns:p14="http://schemas.microsoft.com/office/powerpoint/2010/main" val="115688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64D6A-ECFB-4D26-A324-2C66475F06EE}"/>
              </a:ext>
            </a:extLst>
          </p:cNvPr>
          <p:cNvSpPr>
            <a:spLocks noGrp="1"/>
          </p:cNvSpPr>
          <p:nvPr>
            <p:ph type="title"/>
          </p:nvPr>
        </p:nvSpPr>
        <p:spPr/>
        <p:txBody>
          <a:bodyPr/>
          <a:lstStyle/>
          <a:p>
            <a:r>
              <a:rPr lang="es-ES" dirty="0" err="1"/>
              <a:t>Analysis</a:t>
            </a:r>
            <a:r>
              <a:rPr lang="es-ES" dirty="0"/>
              <a:t> II</a:t>
            </a:r>
          </a:p>
        </p:txBody>
      </p:sp>
      <p:sp>
        <p:nvSpPr>
          <p:cNvPr id="3" name="Marcador de contenido 2">
            <a:extLst>
              <a:ext uri="{FF2B5EF4-FFF2-40B4-BE49-F238E27FC236}">
                <a16:creationId xmlns:a16="http://schemas.microsoft.com/office/drawing/2014/main" id="{82E3D955-966A-43CD-9043-6271A7E7DF0A}"/>
              </a:ext>
            </a:extLst>
          </p:cNvPr>
          <p:cNvSpPr>
            <a:spLocks noGrp="1"/>
          </p:cNvSpPr>
          <p:nvPr>
            <p:ph sz="half" idx="1"/>
          </p:nvPr>
        </p:nvSpPr>
        <p:spPr/>
        <p:txBody>
          <a:bodyPr/>
          <a:lstStyle/>
          <a:p>
            <a:r>
              <a:rPr lang="en-US" b="1" dirty="0"/>
              <a:t>Explore the Toronto's neighborhoods</a:t>
            </a:r>
          </a:p>
          <a:p>
            <a:pPr marL="0" indent="0">
              <a:buNone/>
            </a:pPr>
            <a:r>
              <a:rPr lang="en-US" dirty="0"/>
              <a:t>	And then, exploring the neighborhoods in the city of Toronto with the coordinates and the </a:t>
            </a:r>
            <a:r>
              <a:rPr lang="en-US" dirty="0" err="1"/>
              <a:t>Foresquare</a:t>
            </a:r>
            <a:r>
              <a:rPr lang="en-US" dirty="0"/>
              <a:t> API that helps with the venues available. Filtering venues details for every possible new business in the </a:t>
            </a:r>
            <a:r>
              <a:rPr lang="en-US" dirty="0" err="1"/>
              <a:t>earea</a:t>
            </a:r>
            <a:r>
              <a:rPr lang="en-US" dirty="0"/>
              <a:t>. Finding each neighborhood with the top most common venues. Identifying the top 10 venues for every single neighborhood.</a:t>
            </a:r>
          </a:p>
          <a:p>
            <a:pPr marL="0" indent="0">
              <a:buNone/>
            </a:pPr>
            <a:endParaRPr lang="es-ES" dirty="0"/>
          </a:p>
        </p:txBody>
      </p:sp>
      <p:sp>
        <p:nvSpPr>
          <p:cNvPr id="4" name="Marcador de contenido 3">
            <a:extLst>
              <a:ext uri="{FF2B5EF4-FFF2-40B4-BE49-F238E27FC236}">
                <a16:creationId xmlns:a16="http://schemas.microsoft.com/office/drawing/2014/main" id="{001F0492-3860-4C1E-8634-663AF58584AA}"/>
              </a:ext>
            </a:extLst>
          </p:cNvPr>
          <p:cNvSpPr>
            <a:spLocks noGrp="1"/>
          </p:cNvSpPr>
          <p:nvPr>
            <p:ph sz="half" idx="2"/>
          </p:nvPr>
        </p:nvSpPr>
        <p:spPr/>
        <p:txBody>
          <a:bodyPr/>
          <a:lstStyle/>
          <a:p>
            <a:r>
              <a:rPr lang="en-US" b="1" dirty="0"/>
              <a:t>Clustering</a:t>
            </a:r>
          </a:p>
          <a:p>
            <a:pPr marL="0" indent="0">
              <a:buNone/>
            </a:pPr>
            <a:r>
              <a:rPr lang="en-US" dirty="0"/>
              <a:t>	Using 5 clusters with the K-cluster algorithm to come up with 5 different clusters in Toronto with similar set of Venues. This will allow to explore each cluster and decide the discriminating venue categories that distinguish each cluster. Identifying the clusters and neighborhoods with maximum number restaurants and their own categories.</a:t>
            </a:r>
          </a:p>
          <a:p>
            <a:endParaRPr lang="es-ES" dirty="0"/>
          </a:p>
        </p:txBody>
      </p:sp>
    </p:spTree>
    <p:extLst>
      <p:ext uri="{BB962C8B-B14F-4D97-AF65-F5344CB8AC3E}">
        <p14:creationId xmlns:p14="http://schemas.microsoft.com/office/powerpoint/2010/main" val="149860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F6F42-503D-4229-B1A8-7CD167C294DE}"/>
              </a:ext>
            </a:extLst>
          </p:cNvPr>
          <p:cNvSpPr>
            <a:spLocks noGrp="1"/>
          </p:cNvSpPr>
          <p:nvPr>
            <p:ph type="title"/>
          </p:nvPr>
        </p:nvSpPr>
        <p:spPr/>
        <p:txBody>
          <a:bodyPr/>
          <a:lstStyle/>
          <a:p>
            <a:r>
              <a:rPr lang="es-ES" dirty="0" err="1"/>
              <a:t>Results</a:t>
            </a:r>
            <a:r>
              <a:rPr lang="es-ES" dirty="0"/>
              <a:t> and </a:t>
            </a:r>
            <a:r>
              <a:rPr lang="es-ES" dirty="0" err="1"/>
              <a:t>discussion</a:t>
            </a:r>
            <a:endParaRPr lang="es-ES" dirty="0"/>
          </a:p>
        </p:txBody>
      </p:sp>
      <p:sp>
        <p:nvSpPr>
          <p:cNvPr id="3" name="Marcador de contenido 2">
            <a:extLst>
              <a:ext uri="{FF2B5EF4-FFF2-40B4-BE49-F238E27FC236}">
                <a16:creationId xmlns:a16="http://schemas.microsoft.com/office/drawing/2014/main" id="{8E662F3E-820D-410D-B106-680B0DB9FFAE}"/>
              </a:ext>
            </a:extLst>
          </p:cNvPr>
          <p:cNvSpPr>
            <a:spLocks noGrp="1"/>
          </p:cNvSpPr>
          <p:nvPr>
            <p:ph sz="half" idx="1"/>
          </p:nvPr>
        </p:nvSpPr>
        <p:spPr/>
        <p:txBody>
          <a:bodyPr/>
          <a:lstStyle/>
          <a:p>
            <a:r>
              <a:rPr lang="en-US" dirty="0"/>
              <a:t>Although there is a great number of restaurants in Toronto, there are pockets of low restaurant density fairly close to city center. There are4 boroughs and 74 neighborhoods inside </a:t>
            </a:r>
            <a:r>
              <a:rPr lang="en-US" dirty="0" err="1"/>
              <a:t>geograpical</a:t>
            </a:r>
            <a:r>
              <a:rPr lang="en-US" dirty="0"/>
              <a:t> coordinate of (43.653963, -79.387207). Based on the resultant clusters it looks like the first and fifth cluster have higher number of </a:t>
            </a:r>
            <a:r>
              <a:rPr lang="en-US" dirty="0" err="1"/>
              <a:t>resturants</a:t>
            </a:r>
            <a:r>
              <a:rPr lang="en-US" dirty="0"/>
              <a:t> than the rest of the clusters.</a:t>
            </a:r>
            <a:endParaRPr lang="es-ES" dirty="0"/>
          </a:p>
        </p:txBody>
      </p:sp>
      <p:sp>
        <p:nvSpPr>
          <p:cNvPr id="4" name="Marcador de contenido 3">
            <a:extLst>
              <a:ext uri="{FF2B5EF4-FFF2-40B4-BE49-F238E27FC236}">
                <a16:creationId xmlns:a16="http://schemas.microsoft.com/office/drawing/2014/main" id="{9FC31EE6-1011-4AFF-BFC4-605919A4F9A1}"/>
              </a:ext>
            </a:extLst>
          </p:cNvPr>
          <p:cNvSpPr>
            <a:spLocks noGrp="1"/>
          </p:cNvSpPr>
          <p:nvPr>
            <p:ph sz="half" idx="2"/>
          </p:nvPr>
        </p:nvSpPr>
        <p:spPr/>
        <p:txBody>
          <a:bodyPr/>
          <a:lstStyle/>
          <a:p>
            <a:endParaRPr lang="es-ES"/>
          </a:p>
        </p:txBody>
      </p:sp>
    </p:spTree>
    <p:extLst>
      <p:ext uri="{BB962C8B-B14F-4D97-AF65-F5344CB8AC3E}">
        <p14:creationId xmlns:p14="http://schemas.microsoft.com/office/powerpoint/2010/main" val="216835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2184C-4556-41D2-A8AB-5B85980BB525}"/>
              </a:ext>
            </a:extLst>
          </p:cNvPr>
          <p:cNvSpPr>
            <a:spLocks noGrp="1"/>
          </p:cNvSpPr>
          <p:nvPr>
            <p:ph type="title"/>
          </p:nvPr>
        </p:nvSpPr>
        <p:spPr/>
        <p:txBody>
          <a:bodyPr/>
          <a:lstStyle/>
          <a:p>
            <a:r>
              <a:rPr lang="es-ES" dirty="0" err="1"/>
              <a:t>Conclusion</a:t>
            </a:r>
            <a:endParaRPr lang="es-ES" dirty="0"/>
          </a:p>
        </p:txBody>
      </p:sp>
      <p:sp>
        <p:nvSpPr>
          <p:cNvPr id="3" name="Marcador de contenido 2">
            <a:extLst>
              <a:ext uri="{FF2B5EF4-FFF2-40B4-BE49-F238E27FC236}">
                <a16:creationId xmlns:a16="http://schemas.microsoft.com/office/drawing/2014/main" id="{AF80BC78-F653-4479-8236-135C62A803CE}"/>
              </a:ext>
            </a:extLst>
          </p:cNvPr>
          <p:cNvSpPr>
            <a:spLocks noGrp="1"/>
          </p:cNvSpPr>
          <p:nvPr>
            <p:ph sz="half" idx="1"/>
          </p:nvPr>
        </p:nvSpPr>
        <p:spPr/>
        <p:txBody>
          <a:bodyPr>
            <a:normAutofit lnSpcReduction="10000"/>
          </a:bodyPr>
          <a:lstStyle/>
          <a:p>
            <a:r>
              <a:rPr lang="en-US" dirty="0"/>
              <a:t>Purpose of this project was to identify areas in Toronto with low number of restaurants in order to aid stakeholders in narrowing down the search for optimal location for a new restaurant by calculating restaurant density distribution from Foursquare data we have first identified general boroughs that justify further analysis. The final </a:t>
            </a:r>
            <a:r>
              <a:rPr lang="en-US" dirty="0" err="1"/>
              <a:t>decission</a:t>
            </a:r>
            <a:r>
              <a:rPr lang="en-US"/>
              <a:t> on optimal restaurant location will be made by stakeholders based on specific characteristics of neighborhoods and locations in every recommended zone.</a:t>
            </a:r>
            <a:endParaRPr lang="es-ES"/>
          </a:p>
        </p:txBody>
      </p:sp>
      <p:sp>
        <p:nvSpPr>
          <p:cNvPr id="4" name="Marcador de contenido 3">
            <a:extLst>
              <a:ext uri="{FF2B5EF4-FFF2-40B4-BE49-F238E27FC236}">
                <a16:creationId xmlns:a16="http://schemas.microsoft.com/office/drawing/2014/main" id="{89FD1D7E-06F2-4BDD-9910-994AFCCA75BC}"/>
              </a:ext>
            </a:extLst>
          </p:cNvPr>
          <p:cNvSpPr>
            <a:spLocks noGrp="1"/>
          </p:cNvSpPr>
          <p:nvPr>
            <p:ph sz="half" idx="2"/>
          </p:nvPr>
        </p:nvSpPr>
        <p:spPr/>
        <p:txBody>
          <a:bodyPr>
            <a:normAutofit lnSpcReduction="10000"/>
          </a:bodyPr>
          <a:lstStyle/>
          <a:p>
            <a:endParaRPr lang="es-ES"/>
          </a:p>
        </p:txBody>
      </p:sp>
    </p:spTree>
    <p:extLst>
      <p:ext uri="{BB962C8B-B14F-4D97-AF65-F5344CB8AC3E}">
        <p14:creationId xmlns:p14="http://schemas.microsoft.com/office/powerpoint/2010/main" val="1320026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7</TotalTime>
  <Words>411</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Century Gothic</vt:lpstr>
      <vt:lpstr>Wingdings 2</vt:lpstr>
      <vt:lpstr>Citable</vt:lpstr>
      <vt:lpstr>Battle of Neighborhoods</vt:lpstr>
      <vt:lpstr>Introduction</vt:lpstr>
      <vt:lpstr>Information Data</vt:lpstr>
      <vt:lpstr>Methodology</vt:lpstr>
      <vt:lpstr>Analysis I</vt:lpstr>
      <vt:lpstr>Analysis II</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Ana D.</dc:creator>
  <cp:lastModifiedBy>Ana D.</cp:lastModifiedBy>
  <cp:revision>2</cp:revision>
  <dcterms:created xsi:type="dcterms:W3CDTF">2020-03-27T16:32:37Z</dcterms:created>
  <dcterms:modified xsi:type="dcterms:W3CDTF">2020-03-27T16:39:56Z</dcterms:modified>
</cp:coreProperties>
</file>