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8" d="100"/>
          <a:sy n="68" d="100"/>
        </p:scale>
        <p:origin x="79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08-09-2024</a:t>
            </a:fld>
            <a:endParaRPr lang="en-IN"/>
          </a:p>
        </p:txBody>
      </p:sp>
      <p:sp>
        <p:nvSpPr>
          <p:cNvPr id="104870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type="body" idx="1"/>
          </p:nvPr>
        </p:nvSpPr>
        <p:spPr/>
        <p:txBody>
          <a:bodyPr bIns="0" lIns="0" rIns="0" tIns="0"/>
          <a:p/>
        </p:txBody>
      </p:sp>
      <p:sp>
        <p:nvSpPr>
          <p:cNvPr id="104868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8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9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9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43000" y="3314150"/>
            <a:ext cx="9601200" cy="1869440"/>
          </a:xfrm>
          <a:prstGeom prst="rect"/>
          <a:noFill/>
        </p:spPr>
        <p:txBody>
          <a:bodyPr rtlCol="0" wrap="square">
            <a:spAutoFit/>
          </a:bodyPr>
          <a:p>
            <a:r>
              <a:rPr dirty="0" sz="2400" lang="en-US"/>
              <a:t>STUDENT NAME: E.NIVEDHA</a:t>
            </a:r>
          </a:p>
          <a:p>
            <a:r>
              <a:rPr dirty="0" sz="2400" lang="en-US"/>
              <a:t>REGISTER NO: 312212123</a:t>
            </a:r>
          </a:p>
          <a:p>
            <a:r>
              <a:rPr dirty="0" sz="2400" lang="en-US"/>
              <a:t>DEPARTMENT: COMMERCE[B.COM(GENERAL)]</a:t>
            </a:r>
          </a:p>
          <a:p>
            <a:r>
              <a:rPr dirty="0" sz="2400" lang="en-US"/>
              <a:t>COLLEGE: MAR GREGORIOS COLLEGE OF ARTS AND SCIENCE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6"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TextBox 9"/>
          <p:cNvSpPr txBox="1"/>
          <p:nvPr/>
        </p:nvSpPr>
        <p:spPr>
          <a:xfrm>
            <a:off x="1066800" y="1582340"/>
            <a:ext cx="7162799" cy="4401205"/>
          </a:xfrm>
          <a:prstGeom prst="rect"/>
          <a:noFill/>
        </p:spPr>
        <p:txBody>
          <a:bodyPr wrap="square">
            <a:spAutoFit/>
          </a:bodyPr>
          <a:p>
            <a:r>
              <a:rPr dirty="0" sz="2000" lang="en-IN">
                <a:solidFill>
                  <a:srgbClr val="002060"/>
                </a:solidFill>
                <a:latin typeface="Arial Rounded MT Bold" panose="020F0704030504030204" pitchFamily="34" charset="0"/>
              </a:rPr>
              <a:t>To Analysing Employee termination with pie Chart in excel follow these  steps after setting up your data and creating a employee performance : </a:t>
            </a:r>
          </a:p>
          <a:p>
            <a:r>
              <a:rPr dirty="0" sz="2000" lang="en-IN">
                <a:solidFill>
                  <a:srgbClr val="002060"/>
                </a:solidFill>
                <a:latin typeface="Arial Rounded MT Bold" panose="020F0704030504030204" pitchFamily="34" charset="0"/>
              </a:rPr>
              <a:t>   1. collection of data :   </a:t>
            </a:r>
          </a:p>
          <a:p>
            <a:r>
              <a:rPr dirty="0" sz="2000" lang="en-IN">
                <a:solidFill>
                  <a:srgbClr val="002060"/>
                </a:solidFill>
                <a:latin typeface="Arial Rounded MT Bold" panose="020F0704030504030204" pitchFamily="34" charset="0"/>
              </a:rPr>
              <a:t>                      collection of data using </a:t>
            </a:r>
            <a:r>
              <a:rPr dirty="0" sz="2000" lang="en-IN" err="1">
                <a:solidFill>
                  <a:srgbClr val="002060"/>
                </a:solidFill>
                <a:latin typeface="Arial Rounded MT Bold" panose="020F0704030504030204" pitchFamily="34" charset="0"/>
              </a:rPr>
              <a:t>edunet</a:t>
            </a:r>
            <a:r>
              <a:rPr dirty="0" sz="2000" lang="en-IN">
                <a:solidFill>
                  <a:srgbClr val="002060"/>
                </a:solidFill>
                <a:latin typeface="Arial Rounded MT Bold" panose="020F0704030504030204" pitchFamily="34" charset="0"/>
              </a:rPr>
              <a:t> dash board    </a:t>
            </a:r>
          </a:p>
          <a:p>
            <a:r>
              <a:rPr dirty="0" sz="2000" lang="en-IN">
                <a:solidFill>
                  <a:srgbClr val="002060"/>
                </a:solidFill>
                <a:latin typeface="Arial Rounded MT Bold" panose="020F0704030504030204" pitchFamily="34" charset="0"/>
              </a:rPr>
              <a:t> 2. select data:        </a:t>
            </a:r>
          </a:p>
          <a:p>
            <a:r>
              <a:rPr dirty="0" sz="2000" lang="en-IN">
                <a:solidFill>
                  <a:srgbClr val="002060"/>
                </a:solidFill>
                <a:latin typeface="Arial Rounded MT Bold" panose="020F0704030504030204" pitchFamily="34" charset="0"/>
              </a:rPr>
              <a:t>                   select and highlight data like  , name , classification type , count of termination   </a:t>
            </a:r>
          </a:p>
          <a:p>
            <a:r>
              <a:rPr dirty="0" sz="2000" lang="en-IN">
                <a:solidFill>
                  <a:srgbClr val="002060"/>
                </a:solidFill>
                <a:latin typeface="Arial Rounded MT Bold" panose="020F0704030504030204" pitchFamily="34" charset="0"/>
              </a:rPr>
              <a:t> 3. filtering with pivot table:      </a:t>
            </a:r>
          </a:p>
          <a:p>
            <a:r>
              <a:rPr dirty="0" sz="2000" lang="en-IN">
                <a:solidFill>
                  <a:srgbClr val="002060"/>
                </a:solidFill>
                <a:latin typeface="Arial Rounded MT Bold" panose="020F0704030504030204" pitchFamily="34" charset="0"/>
              </a:rPr>
              <a:t>                    filtering with selected data using pivot table for required employee information   </a:t>
            </a:r>
          </a:p>
          <a:p>
            <a:r>
              <a:rPr dirty="0" sz="2000" lang="en-IN">
                <a:solidFill>
                  <a:srgbClr val="002060"/>
                </a:solidFill>
                <a:latin typeface="Arial Rounded MT Bold" panose="020F0704030504030204" pitchFamily="34" charset="0"/>
              </a:rPr>
              <a:t>  4. convert into pivot chart :      </a:t>
            </a:r>
          </a:p>
          <a:p>
            <a:r>
              <a:rPr dirty="0" sz="2000" lang="en-IN">
                <a:solidFill>
                  <a:srgbClr val="002060"/>
                </a:solidFill>
                <a:latin typeface="Arial Rounded MT Bold" panose="020F0704030504030204" pitchFamily="34" charset="0"/>
              </a:rPr>
              <a:t>                    after filtering the </a:t>
            </a:r>
            <a:r>
              <a:rPr dirty="0" sz="2000" lang="en-IN" err="1">
                <a:solidFill>
                  <a:srgbClr val="002060"/>
                </a:solidFill>
                <a:latin typeface="Arial Rounded MT Bold" panose="020F0704030504030204" pitchFamily="34" charset="0"/>
              </a:rPr>
              <a:t>datas</a:t>
            </a:r>
            <a:r>
              <a:rPr dirty="0" sz="2000" lang="en-IN">
                <a:solidFill>
                  <a:srgbClr val="002060"/>
                </a:solidFill>
                <a:latin typeface="Arial Rounded MT Bold" panose="020F0704030504030204" pitchFamily="34" charset="0"/>
              </a:rPr>
              <a:t> with pivot table, you have to convert into pivot chart like pie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12"/>
          <p:cNvPicPr>
            <a:picLocks noChangeAspect="1"/>
          </p:cNvPicPr>
          <p:nvPr/>
        </p:nvPicPr>
        <p:blipFill>
          <a:blip xmlns:r="http://schemas.openxmlformats.org/officeDocument/2006/relationships" r:embed="rId2"/>
          <a:stretch>
            <a:fillRect/>
          </a:stretch>
        </p:blipFill>
        <p:spPr>
          <a:xfrm>
            <a:off x="946943" y="1143634"/>
            <a:ext cx="6292057" cy="441896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1295401" y="1371600"/>
            <a:ext cx="7010400" cy="4801314"/>
          </a:xfrm>
          <a:prstGeom prst="rect"/>
          <a:noFill/>
        </p:spPr>
        <p:txBody>
          <a:bodyPr wrap="square">
            <a:spAutoFit/>
          </a:bodyPr>
          <a:p>
            <a:endParaRPr dirty="0" lang="en-US"/>
          </a:p>
          <a:p>
            <a:r>
              <a:rPr dirty="0" sz="2400" lang="en-US">
                <a:solidFill>
                  <a:srgbClr val="002060"/>
                </a:solidFill>
                <a:latin typeface="Bahnschrift" panose="020B0502040204020203" pitchFamily="34" charset="0"/>
              </a:rPr>
              <a:t>In conclusion, the analysis of employee terminations conducted using Excel has provided valuable insights into the patterns and causes of turnover within the organization. The data reveals notable trends, such as higher termination rates in specific departments and roles, as well as common reasons for departures, including performance issues and voluntary resignations. These findings underscore the need for targeted interventions, such as revising HR policies and enhancing employee support programs, to address the underlying causes of turnover.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8206" y="15240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pPr algn="ctr"/>
            <a:endParaRPr dirty="0" lang="en-US">
              <a:latin typeface="Times New Roman" panose="02020603050405020304" pitchFamily="18" charset="0"/>
              <a:cs typeface="Times New Roman" panose="02020603050405020304" pitchFamily="18" charset="0"/>
            </a:endParaRPr>
          </a:p>
          <a:p>
            <a:pPr algn="ctr"/>
            <a:endParaRPr dirty="0" lang="en-US">
              <a:latin typeface="Times New Roman" panose="02020603050405020304" pitchFamily="18" charset="0"/>
              <a:cs typeface="Times New Roman" panose="02020603050405020304" pitchFamily="18" charset="0"/>
            </a:endParaRPr>
          </a:p>
          <a:p>
            <a:pPr algn="ctr"/>
            <a:endParaRPr dirty="0" lang="en-US">
              <a:latin typeface="Times New Roman" panose="02020603050405020304" pitchFamily="18" charset="0"/>
              <a:cs typeface="Times New Roman" panose="02020603050405020304" pitchFamily="18" charset="0"/>
            </a:endParaRPr>
          </a:p>
          <a:p>
            <a:pPr algn="ctr"/>
            <a:endParaRPr dirty="0" lang="en-US">
              <a:latin typeface="Times New Roman" panose="02020603050405020304" pitchFamily="18" charset="0"/>
              <a:cs typeface="Times New Roman" panose="02020603050405020304" pitchFamily="18" charset="0"/>
            </a:endParaRPr>
          </a:p>
          <a:p>
            <a:pPr algn="ctr"/>
            <a:endParaRPr dirty="0" lang="en-US">
              <a:latin typeface="Times New Roman" panose="02020603050405020304" pitchFamily="18" charset="0"/>
              <a:cs typeface="Times New Roman" panose="02020603050405020304" pitchFamily="18" charset="0"/>
            </a:endParaRPr>
          </a:p>
          <a:p>
            <a:pPr algn="ctr"/>
            <a:endParaRPr dirty="0" lang="en-US">
              <a:latin typeface="Times New Roman" panose="02020603050405020304" pitchFamily="18" charset="0"/>
              <a:cs typeface="Times New Roman" panose="02020603050405020304" pitchFamily="18" charset="0"/>
            </a:endParaRPr>
          </a:p>
          <a:p>
            <a:pPr algn="ctr"/>
            <a:endParaRPr dirty="0" lang="en-US">
              <a:latin typeface="Times New Roman" panose="02020603050405020304" pitchFamily="18" charset="0"/>
              <a:cs typeface="Times New Roman" panose="02020603050405020304" pitchFamily="18" charset="0"/>
            </a:endParaRPr>
          </a:p>
          <a:p>
            <a:pPr algn="ctr"/>
            <a:r>
              <a:rPr dirty="0" sz="4800" lang="en-US" err="1">
                <a:solidFill>
                  <a:schemeClr val="accent4">
                    <a:lumMod val="50000"/>
                  </a:schemeClr>
                </a:solidFill>
                <a:latin typeface="Yu Gothic UI Semibold" panose="020B0700000000000000" pitchFamily="34" charset="-128"/>
                <a:ea typeface="Yu Gothic UI Semibold" panose="020B0700000000000000" pitchFamily="34" charset="-128"/>
                <a:cs typeface="Times New Roman" panose="02020603050405020304" pitchFamily="18" charset="0"/>
              </a:rPr>
              <a:t>Analysing</a:t>
            </a:r>
            <a:r>
              <a:rPr dirty="0" sz="5400" i="1" lang="en-US">
                <a:solidFill>
                  <a:schemeClr val="accent4">
                    <a:lumMod val="50000"/>
                  </a:schemeClr>
                </a:solidFill>
                <a:latin typeface="Yu Gothic UI Semibold" panose="020B0700000000000000" pitchFamily="34" charset="-128"/>
                <a:ea typeface="Yu Gothic UI Semibold" panose="020B0700000000000000" pitchFamily="34" charset="-128"/>
                <a:cs typeface="Times New Roman" panose="02020603050405020304" pitchFamily="18" charset="0"/>
              </a:rPr>
              <a:t> </a:t>
            </a:r>
            <a:r>
              <a:rPr dirty="0" sz="4800" lang="en-US">
                <a:solidFill>
                  <a:schemeClr val="accent4">
                    <a:lumMod val="50000"/>
                  </a:schemeClr>
                </a:solidFill>
                <a:latin typeface="Yu Gothic UI Semibold" panose="020B0700000000000000" pitchFamily="34" charset="-128"/>
                <a:ea typeface="Yu Gothic UI Semibold" panose="020B0700000000000000" pitchFamily="34" charset="-128"/>
                <a:cs typeface="Times New Roman" panose="02020603050405020304" pitchFamily="18" charset="0"/>
              </a:rPr>
              <a:t>employee</a:t>
            </a:r>
            <a:r>
              <a:rPr dirty="0" sz="5400" i="1" lang="en-US">
                <a:solidFill>
                  <a:schemeClr val="accent4">
                    <a:lumMod val="50000"/>
                  </a:schemeClr>
                </a:solidFill>
                <a:latin typeface="Yu Gothic UI Semibold" panose="020B0700000000000000" pitchFamily="34" charset="-128"/>
                <a:ea typeface="Yu Gothic UI Semibold" panose="020B0700000000000000" pitchFamily="34" charset="-128"/>
                <a:cs typeface="Times New Roman" panose="02020603050405020304" pitchFamily="18" charset="0"/>
              </a:rPr>
              <a:t> </a:t>
            </a:r>
            <a:r>
              <a:rPr dirty="0" sz="4800" lang="en-US">
                <a:solidFill>
                  <a:schemeClr val="accent4">
                    <a:lumMod val="50000"/>
                  </a:schemeClr>
                </a:solidFill>
                <a:latin typeface="Yu Gothic UI Semibold" panose="020B0700000000000000" pitchFamily="34" charset="-128"/>
                <a:ea typeface="Yu Gothic UI Semibold" panose="020B0700000000000000" pitchFamily="34" charset="-128"/>
                <a:cs typeface="Times New Roman" panose="02020603050405020304" pitchFamily="18" charset="0"/>
              </a:rPr>
              <a:t>termination </a:t>
            </a:r>
          </a:p>
          <a:p>
            <a:pPr algn="ctr"/>
            <a:r>
              <a:rPr dirty="0" sz="4800" lang="en-US">
                <a:solidFill>
                  <a:schemeClr val="accent4">
                    <a:lumMod val="50000"/>
                  </a:schemeClr>
                </a:solidFill>
                <a:latin typeface="Yu Gothic UI Semibold" panose="020B0700000000000000" pitchFamily="34" charset="-128"/>
                <a:ea typeface="Yu Gothic UI Semibold" panose="020B0700000000000000" pitchFamily="34" charset="-128"/>
                <a:cs typeface="Times New Roman" panose="02020603050405020304" pitchFamily="18" charset="0"/>
              </a:rPr>
              <a:t>with excel</a:t>
            </a:r>
          </a:p>
          <a:p>
            <a:pPr algn="ctr"/>
            <a:endParaRPr dirty="0" lang="en-US">
              <a:latin typeface="Times New Roman" panose="02020603050405020304" pitchFamily="18" charset="0"/>
              <a:cs typeface="Times New Roman" panose="02020603050405020304" pitchFamily="18" charset="0"/>
            </a:endParaRPr>
          </a:p>
          <a:p>
            <a:pPr algn="ctr"/>
            <a:endParaRPr dirty="0" lang="en-US">
              <a:latin typeface="Times New Roman" panose="02020603050405020304" pitchFamily="18" charset="0"/>
              <a:cs typeface="Times New Roman" panose="02020603050405020304" pitchFamily="18" charset="0"/>
            </a:endParaRPr>
          </a:p>
          <a:p>
            <a:pPr algn="ctr"/>
            <a:endParaRPr dirty="0" lang="en-US">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996606" y="-30871"/>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5" name="object 2"/>
          <p:cNvSpPr/>
          <p:nvPr/>
        </p:nvSpPr>
        <p:spPr>
          <a:xfrm>
            <a:off x="223837" y="0"/>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9"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1" name="TextBox 22"/>
          <p:cNvSpPr txBox="1"/>
          <p:nvPr/>
        </p:nvSpPr>
        <p:spPr>
          <a:xfrm>
            <a:off x="2556829" y="1307549"/>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4"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6" name="TextBox 10"/>
          <p:cNvSpPr txBox="1"/>
          <p:nvPr/>
        </p:nvSpPr>
        <p:spPr>
          <a:xfrm>
            <a:off x="1666874" y="1708359"/>
            <a:ext cx="6086474" cy="5425440"/>
          </a:xfrm>
          <a:prstGeom prst="rect"/>
          <a:noFill/>
        </p:spPr>
        <p:txBody>
          <a:bodyPr wrap="square">
            <a:spAutoFit/>
          </a:bodyPr>
          <a:p>
            <a:r>
              <a:rPr dirty="0" sz="2400" lang="en-US">
                <a:solidFill>
                  <a:schemeClr val="accent5">
                    <a:lumMod val="75000"/>
                  </a:schemeClr>
                </a:solidFill>
                <a:latin typeface="Agency FB" panose="020B0503020202020204" pitchFamily="34" charset="0"/>
              </a:rPr>
              <a:t>"To improve employee retention and optimize workforce management, we need to analyze the patterns and causes of employee terminations within our organization. Using Excel, we will conduct a detailed analysis of termination data to identify key trends, factors, and correlations. The goal is to understand the underlying reasons behind employee departures, categorize these reasons, and uncover any significant patterns or anomalies. This analysis will help in developing strategies to reduce turnover rates and enhance overall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9" name="object 7"/>
          <p:cNvSpPr txBox="1">
            <a:spLocks noGrp="1"/>
          </p:cNvSpPr>
          <p:nvPr>
            <p:ph type="title"/>
          </p:nvPr>
        </p:nvSpPr>
        <p:spPr>
          <a:xfrm>
            <a:off x="739775" y="829627"/>
            <a:ext cx="5263515" cy="67818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1" name="TextBox 10"/>
          <p:cNvSpPr txBox="1"/>
          <p:nvPr/>
        </p:nvSpPr>
        <p:spPr>
          <a:xfrm>
            <a:off x="990600" y="2133600"/>
            <a:ext cx="7924800" cy="1200329"/>
          </a:xfrm>
          <a:prstGeom prst="rect"/>
          <a:noFill/>
        </p:spPr>
        <p:txBody>
          <a:bodyPr rtlCol="0" wrap="square">
            <a:spAutoFit/>
          </a:bodyPr>
          <a:p>
            <a:pPr algn="l">
              <a:buFont typeface="Arial" panose="020B0604020202020204" pitchFamily="34" charset="0"/>
              <a:buChar char="•"/>
            </a:pPr>
            <a:r>
              <a:rPr b="0" dirty="0" sz="2400" i="0" lang="en-US">
                <a:solidFill>
                  <a:schemeClr val="tx2">
                    <a:lumMod val="50000"/>
                  </a:schemeClr>
                </a:solidFill>
                <a:effectLst/>
                <a:latin typeface="Times New Roman" panose="02020603050405020304" pitchFamily="18" charset="0"/>
                <a:cs typeface="Times New Roman" panose="02020603050405020304" pitchFamily="18" charset="0"/>
              </a:rPr>
              <a:t>Analyzing employee termination using excel involves several Step to collect ,organize ,and evaluate data effectively. Here a step -by-step guide to help you with this process</a:t>
            </a:r>
            <a:endParaRPr dirty="0" sz="2400" lang="en-IN">
              <a:solidFill>
                <a:schemeClr val="tx2">
                  <a:lumMod val="50000"/>
                </a:schemeClr>
              </a:solidFill>
              <a:latin typeface="Times New Roman" panose="02020603050405020304" pitchFamily="18" charset="0"/>
              <a:cs typeface="Times New Roman" panose="02020603050405020304" pitchFamily="18" charset="0"/>
            </a:endParaRPr>
          </a:p>
        </p:txBody>
      </p:sp>
      <p:sp>
        <p:nvSpPr>
          <p:cNvPr id="1048652" name="TextBox 13"/>
          <p:cNvSpPr txBox="1"/>
          <p:nvPr/>
        </p:nvSpPr>
        <p:spPr>
          <a:xfrm>
            <a:off x="3052689" y="3254885"/>
            <a:ext cx="6105378" cy="1815882"/>
          </a:xfrm>
          <a:prstGeom prst="rect"/>
          <a:noFill/>
        </p:spPr>
        <p:txBody>
          <a:bodyPr wrap="square">
            <a:spAutoFit/>
          </a:bodyPr>
          <a:p>
            <a:r>
              <a:rPr dirty="0" sz="2800" lang="en-US">
                <a:solidFill>
                  <a:schemeClr val="accent5">
                    <a:lumMod val="50000"/>
                  </a:schemeClr>
                </a:solidFill>
                <a:latin typeface="Arial Rounded MT Bold" panose="020F0704030504030204" pitchFamily="34" charset="0"/>
              </a:rPr>
              <a:t>1.Project title</a:t>
            </a:r>
          </a:p>
          <a:p>
            <a:r>
              <a:rPr dirty="0" sz="2800" lang="en-US">
                <a:solidFill>
                  <a:schemeClr val="accent5">
                    <a:lumMod val="50000"/>
                  </a:schemeClr>
                </a:solidFill>
                <a:latin typeface="Arial Rounded MT Bold" panose="020F0704030504030204" pitchFamily="34" charset="0"/>
              </a:rPr>
              <a:t>2.Project objective</a:t>
            </a:r>
          </a:p>
          <a:p>
            <a:r>
              <a:rPr dirty="0" sz="2800" lang="en-US">
                <a:solidFill>
                  <a:schemeClr val="accent5">
                    <a:lumMod val="50000"/>
                  </a:schemeClr>
                </a:solidFill>
                <a:latin typeface="Arial Rounded MT Bold" panose="020F0704030504030204" pitchFamily="34" charset="0"/>
              </a:rPr>
              <a:t>3.Scope</a:t>
            </a:r>
          </a:p>
          <a:p>
            <a:endParaRPr dirty="0" sz="2800" lang="en-US">
              <a:solidFill>
                <a:schemeClr val="accent5">
                  <a:lumMod val="50000"/>
                </a:schemeClr>
              </a:solidFill>
              <a:latin typeface="Arial Rounded MT Bold" panose="020F07040305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5"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7" name="TextBox 8"/>
          <p:cNvSpPr txBox="1"/>
          <p:nvPr/>
        </p:nvSpPr>
        <p:spPr>
          <a:xfrm>
            <a:off x="1524000" y="1490008"/>
            <a:ext cx="7086600" cy="1938992"/>
          </a:xfrm>
          <a:prstGeom prst="rect"/>
          <a:noFill/>
        </p:spPr>
        <p:txBody>
          <a:bodyPr wrap="square">
            <a:spAutoFit/>
          </a:bodyPr>
          <a:p>
            <a:r>
              <a:rPr b="1" dirty="0" sz="2400" lang="en-US"/>
              <a:t>The end users in analyzing employee termination data using Excel can vary depending on the organization and the specific goals of the analysis. Here are some common end users who might benefit from or use the results of this analysis:</a:t>
            </a:r>
          </a:p>
        </p:txBody>
      </p:sp>
      <p:sp>
        <p:nvSpPr>
          <p:cNvPr id="1048658" name="TextBox 9"/>
          <p:cNvSpPr txBox="1"/>
          <p:nvPr/>
        </p:nvSpPr>
        <p:spPr>
          <a:xfrm>
            <a:off x="2514600" y="3733800"/>
            <a:ext cx="3581400" cy="1938992"/>
          </a:xfrm>
          <a:prstGeom prst="rect"/>
          <a:noFill/>
        </p:spPr>
        <p:txBody>
          <a:bodyPr rtlCol="0" wrap="square">
            <a:spAutoFit/>
          </a:bodyPr>
          <a:p>
            <a:r>
              <a:rPr dirty="0" sz="2000" lang="en-US">
                <a:solidFill>
                  <a:schemeClr val="accent6">
                    <a:lumMod val="50000"/>
                  </a:schemeClr>
                </a:solidFill>
                <a:latin typeface="Cooper Black" panose="0208090404030B020404" pitchFamily="18" charset="0"/>
              </a:rPr>
              <a:t>1.HR MANAGERS</a:t>
            </a:r>
          </a:p>
          <a:p>
            <a:r>
              <a:rPr dirty="0" sz="2000" lang="en-US">
                <a:solidFill>
                  <a:schemeClr val="accent6">
                    <a:lumMod val="50000"/>
                  </a:schemeClr>
                </a:solidFill>
                <a:latin typeface="Cooper Black" panose="0208090404030B020404" pitchFamily="18" charset="0"/>
              </a:rPr>
              <a:t>2.HR ANALYSTS</a:t>
            </a:r>
          </a:p>
          <a:p>
            <a:r>
              <a:rPr dirty="0" sz="2000" lang="en-US">
                <a:solidFill>
                  <a:schemeClr val="accent6">
                    <a:lumMod val="50000"/>
                  </a:schemeClr>
                </a:solidFill>
                <a:latin typeface="Cooper Black" panose="0208090404030B020404" pitchFamily="18" charset="0"/>
              </a:rPr>
              <a:t>3.SENIOR MANAGEMENT</a:t>
            </a:r>
          </a:p>
          <a:p>
            <a:r>
              <a:rPr dirty="0" sz="2000" lang="en-US">
                <a:solidFill>
                  <a:schemeClr val="accent6">
                    <a:lumMod val="50000"/>
                  </a:schemeClr>
                </a:solidFill>
                <a:latin typeface="Cooper Black" panose="0208090404030B020404" pitchFamily="18" charset="0"/>
              </a:rPr>
              <a:t>4.DEPARTMENT HEADS</a:t>
            </a:r>
          </a:p>
          <a:p>
            <a:r>
              <a:rPr dirty="0" sz="2000" lang="en-US">
                <a:solidFill>
                  <a:schemeClr val="accent6">
                    <a:lumMod val="50000"/>
                  </a:schemeClr>
                </a:solidFill>
                <a:latin typeface="Cooper Black" panose="0208090404030B020404" pitchFamily="18" charset="0"/>
              </a:rPr>
              <a:t>5.TALENT ACQUISITION SPECIALISTS</a:t>
            </a:r>
            <a:endParaRPr dirty="0" sz="2000" lang="en-IN">
              <a:solidFill>
                <a:schemeClr val="accent6">
                  <a:lumMod val="50000"/>
                </a:schemeClr>
              </a:solidFill>
              <a:latin typeface="Cooper Black" panose="0208090404030B0204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3" name="TextBox 10"/>
          <p:cNvSpPr txBox="1"/>
          <p:nvPr/>
        </p:nvSpPr>
        <p:spPr>
          <a:xfrm>
            <a:off x="3052689" y="2362200"/>
            <a:ext cx="4567311" cy="646331"/>
          </a:xfrm>
          <a:prstGeom prst="rect"/>
          <a:noFill/>
        </p:spPr>
        <p:txBody>
          <a:bodyPr wrap="square">
            <a:spAutoFit/>
          </a:bodyPr>
          <a:p>
            <a:r>
              <a:rPr dirty="0" lang="en-IN">
                <a:latin typeface="Arial Black" panose="020B0A04020102020204" pitchFamily="34" charset="0"/>
              </a:rPr>
              <a:t>Filtering – for removing unwanted value </a:t>
            </a:r>
          </a:p>
        </p:txBody>
      </p:sp>
      <p:sp>
        <p:nvSpPr>
          <p:cNvPr id="1048664" name="TextBox 12"/>
          <p:cNvSpPr txBox="1"/>
          <p:nvPr/>
        </p:nvSpPr>
        <p:spPr>
          <a:xfrm>
            <a:off x="3052689" y="3254885"/>
            <a:ext cx="6105378" cy="923330"/>
          </a:xfrm>
          <a:prstGeom prst="rect"/>
          <a:noFill/>
        </p:spPr>
        <p:txBody>
          <a:bodyPr wrap="square">
            <a:spAutoFit/>
          </a:bodyPr>
          <a:p>
            <a:r>
              <a:rPr dirty="0" lang="en-IN">
                <a:latin typeface="Arial Black" panose="020B0A04020102020204" pitchFamily="34" charset="0"/>
              </a:rPr>
              <a:t>Pivot table – summarizing the data into smaller data</a:t>
            </a:r>
          </a:p>
          <a:p>
            <a:r>
              <a:rPr dirty="0" lang="en-IN">
                <a:latin typeface="Arial Black" panose="020B0A04020102020204" pitchFamily="34" charset="0"/>
              </a:rPr>
              <a:t>   </a:t>
            </a:r>
          </a:p>
        </p:txBody>
      </p:sp>
      <p:sp>
        <p:nvSpPr>
          <p:cNvPr id="1048665" name="TextBox 16"/>
          <p:cNvSpPr txBox="1"/>
          <p:nvPr/>
        </p:nvSpPr>
        <p:spPr>
          <a:xfrm>
            <a:off x="3052689" y="4267200"/>
            <a:ext cx="4338711" cy="923330"/>
          </a:xfrm>
          <a:prstGeom prst="rect"/>
          <a:noFill/>
        </p:spPr>
        <p:txBody>
          <a:bodyPr wrap="square">
            <a:spAutoFit/>
          </a:bodyPr>
          <a:p>
            <a:r>
              <a:rPr dirty="0" lang="en-IN">
                <a:latin typeface="Arial Black" panose="020B0A04020102020204" pitchFamily="34" charset="0"/>
              </a:rPr>
              <a:t>Graph – data visualize in to picture for understanding purpose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6" name="Title 1"/>
          <p:cNvSpPr>
            <a:spLocks noGrp="1"/>
          </p:cNvSpPr>
          <p:nvPr>
            <p:ph type="title"/>
          </p:nvPr>
        </p:nvSpPr>
        <p:spPr/>
        <p:txBody>
          <a:bodyPr/>
          <a:p>
            <a:r>
              <a:rPr dirty="0" lang="en-IN"/>
              <a:t>Dataset Description</a:t>
            </a:r>
          </a:p>
        </p:txBody>
      </p:sp>
      <p:sp>
        <p:nvSpPr>
          <p:cNvPr id="1048667" name="TextBox 3"/>
          <p:cNvSpPr txBox="1"/>
          <p:nvPr/>
        </p:nvSpPr>
        <p:spPr>
          <a:xfrm>
            <a:off x="1371600" y="2397948"/>
            <a:ext cx="8763000" cy="2062103"/>
          </a:xfrm>
          <a:prstGeom prst="rect"/>
          <a:noFill/>
        </p:spPr>
        <p:txBody>
          <a:bodyPr wrap="square">
            <a:spAutoFit/>
          </a:bodyPr>
          <a:p>
            <a:r>
              <a:rPr dirty="0" sz="3200" lang="en-US">
                <a:solidFill>
                  <a:schemeClr val="accent3">
                    <a:lumMod val="50000"/>
                  </a:schemeClr>
                </a:solidFill>
                <a:latin typeface="Eras Demi ITC" panose="020B0805030504020804" pitchFamily="34" charset="0"/>
              </a:rPr>
              <a:t>employee= </a:t>
            </a:r>
            <a:r>
              <a:rPr dirty="0" sz="3200" lang="en-US" err="1">
                <a:solidFill>
                  <a:schemeClr val="accent3">
                    <a:lumMod val="50000"/>
                  </a:schemeClr>
                </a:solidFill>
                <a:latin typeface="Eras Demi ITC" panose="020B0805030504020804" pitchFamily="34" charset="0"/>
              </a:rPr>
              <a:t>Edunet</a:t>
            </a:r>
            <a:r>
              <a:rPr dirty="0" sz="3200" lang="en-US">
                <a:solidFill>
                  <a:schemeClr val="accent3">
                    <a:lumMod val="50000"/>
                  </a:schemeClr>
                </a:solidFill>
                <a:latin typeface="Eras Demi ITC" panose="020B0805030504020804" pitchFamily="34" charset="0"/>
              </a:rPr>
              <a:t> dash board</a:t>
            </a:r>
          </a:p>
          <a:p>
            <a:r>
              <a:rPr dirty="0" sz="3200" lang="en-US">
                <a:solidFill>
                  <a:schemeClr val="accent3">
                    <a:lumMod val="50000"/>
                  </a:schemeClr>
                </a:solidFill>
                <a:latin typeface="Eras Demi ITC" panose="020B0805030504020804" pitchFamily="34" charset="0"/>
              </a:rPr>
              <a:t> 26 features Name-text  </a:t>
            </a:r>
          </a:p>
          <a:p>
            <a:r>
              <a:rPr dirty="0" sz="3200" lang="en-US">
                <a:solidFill>
                  <a:schemeClr val="accent3">
                    <a:lumMod val="50000"/>
                  </a:schemeClr>
                </a:solidFill>
                <a:latin typeface="Eras Demi ITC" panose="020B0805030504020804" pitchFamily="34" charset="0"/>
              </a:rPr>
              <a:t>Count of termination type</a:t>
            </a:r>
          </a:p>
          <a:p>
            <a:r>
              <a:rPr dirty="0" sz="3200" lang="en-US">
                <a:solidFill>
                  <a:schemeClr val="accent3">
                    <a:lumMod val="50000"/>
                  </a:schemeClr>
                </a:solidFill>
                <a:latin typeface="Eras Demi ITC" panose="020B0805030504020804" pitchFamily="34" charset="0"/>
              </a:rPr>
              <a:t>Employee classification type</a:t>
            </a:r>
            <a:endParaRPr dirty="0" sz="3200" lang="en-IN">
              <a:solidFill>
                <a:schemeClr val="accent3">
                  <a:lumMod val="50000"/>
                </a:schemeClr>
              </a:solidFill>
              <a:latin typeface="Eras Demi ITC" panose="020B08050305040208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1"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3" name="TextBox 8"/>
          <p:cNvSpPr txBox="1"/>
          <p:nvPr/>
        </p:nvSpPr>
        <p:spPr>
          <a:xfrm>
            <a:off x="1371600" y="2354703"/>
            <a:ext cx="9905618" cy="1077218"/>
          </a:xfrm>
          <a:prstGeom prst="rect"/>
          <a:noFill/>
        </p:spPr>
        <p:txBody>
          <a:bodyPr rtlCol="0" wrap="square">
            <a:spAutoFit/>
          </a:bodyPr>
          <a:p>
            <a:pPr algn="l">
              <a:buFont typeface="Arial" panose="020B0604020202020204" pitchFamily="34" charset="0"/>
              <a:buChar char="•"/>
            </a:pPr>
            <a:r>
              <a:rPr b="0" dirty="0" sz="3200" i="0" lang="en-US">
                <a:solidFill>
                  <a:schemeClr val="accent1">
                    <a:lumMod val="50000"/>
                  </a:schemeClr>
                </a:solidFill>
                <a:effectLst/>
                <a:latin typeface="Stencil" panose="040409050D0802020404" pitchFamily="82" charset="0"/>
                <a:cs typeface="Times New Roman" panose="02020603050405020304" pitchFamily="18" charset="0"/>
              </a:rPr>
              <a:t>Pivot table and filtering is wow in my solution.</a:t>
            </a:r>
            <a:endParaRPr dirty="0" sz="3200" lang="en-IN">
              <a:solidFill>
                <a:schemeClr val="accent1">
                  <a:lumMod val="50000"/>
                </a:schemeClr>
              </a:solidFill>
              <a:latin typeface="Stencil" panose="040409050D0802020404" pitchFamily="82"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Sornamalya Shankar</cp:lastModifiedBy>
  <dcterms:created xsi:type="dcterms:W3CDTF">2024-03-29T04:07:22Z</dcterms:created>
  <dcterms:modified xsi:type="dcterms:W3CDTF">2024-09-09T16:57:40Z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cfcf21144a0348be97a3e7c52ddb0596</vt:lpwstr>
  </property>
</Properties>
</file>