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314" r:id="rId6"/>
    <p:sldId id="260" r:id="rId7"/>
    <p:sldId id="286" r:id="rId8"/>
    <p:sldId id="264" r:id="rId9"/>
    <p:sldId id="261" r:id="rId10"/>
    <p:sldId id="265" r:id="rId11"/>
    <p:sldId id="266" r:id="rId12"/>
    <p:sldId id="267" r:id="rId13"/>
    <p:sldId id="268" r:id="rId14"/>
    <p:sldId id="270" r:id="rId15"/>
    <p:sldId id="271" r:id="rId16"/>
    <p:sldId id="276" r:id="rId17"/>
    <p:sldId id="277" r:id="rId18"/>
    <p:sldId id="275" r:id="rId19"/>
    <p:sldId id="278" r:id="rId20"/>
    <p:sldId id="285" r:id="rId21"/>
    <p:sldId id="280" r:id="rId22"/>
    <p:sldId id="287" r:id="rId23"/>
    <p:sldId id="311" r:id="rId24"/>
    <p:sldId id="313" r:id="rId25"/>
    <p:sldId id="312" r:id="rId26"/>
    <p:sldId id="272" r:id="rId27"/>
    <p:sldId id="283" r:id="rId28"/>
    <p:sldId id="310" r:id="rId29"/>
    <p:sldId id="273" r:id="rId30"/>
    <p:sldId id="274" r:id="rId3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F4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11/6/2020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11/6/2020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704020202020204" pitchFamily="34" charset="0"/>
          <a:ea typeface="SimSun" pitchFamily="2" charset="-122"/>
        </a:defRPr>
      </a:lvl2pPr>
      <a:lvl3pPr algn="l" rtl="0" fontAlgn="base">
        <a:spcBef>
          <a:spcPct val="0"/>
        </a:spcBef>
        <a:spcAft>
          <a:spcPct val="0"/>
        </a:spcAft>
        <a:defRPr sz="3600">
          <a:solidFill>
            <a:schemeClr val="tx1"/>
          </a:solidFill>
          <a:latin typeface="Arial" panose="020B0704020202020204" pitchFamily="34" charset="0"/>
          <a:ea typeface="SimSun" pitchFamily="2" charset="-122"/>
        </a:defRPr>
      </a:lvl3pPr>
      <a:lvl4pPr algn="l" rtl="0" fontAlgn="base">
        <a:spcBef>
          <a:spcPct val="0"/>
        </a:spcBef>
        <a:spcAft>
          <a:spcPct val="0"/>
        </a:spcAft>
        <a:defRPr sz="3600">
          <a:solidFill>
            <a:schemeClr val="tx1"/>
          </a:solidFill>
          <a:latin typeface="Arial" panose="020B0704020202020204" pitchFamily="34" charset="0"/>
          <a:ea typeface="SimSun" pitchFamily="2" charset="-122"/>
        </a:defRPr>
      </a:lvl4pPr>
      <a:lvl5pPr algn="l" rtl="0" fontAlgn="base">
        <a:spcBef>
          <a:spcPct val="0"/>
        </a:spcBef>
        <a:spcAft>
          <a:spcPct val="0"/>
        </a:spcAft>
        <a:defRPr sz="3600">
          <a:solidFill>
            <a:schemeClr val="tx1"/>
          </a:solidFill>
          <a:latin typeface="Arial" panose="020B07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7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7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7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analytics-vidhya/understanding-the-mel-spectrogram-fca2afa2ce53" TargetMode="External"/><Relationship Id="rId2" Type="http://schemas.openxmlformats.org/officeDocument/2006/relationships/hyperlink" Target="https://medium.com/@RaghavPrabhu/understanding-of-convolutional-neural-network-cnn-deep-learning-99760835f14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705" y="398145"/>
            <a:ext cx="10942320" cy="1452245"/>
          </a:xfrm>
        </p:spPr>
        <p:txBody>
          <a:bodyPr/>
          <a:lstStyle/>
          <a:p>
            <a:pPr algn="ctr"/>
            <a:r>
              <a:rPr lang="en-US" sz="4400" b="1" u="sng">
                <a:latin typeface="Arial Bold" panose="020B0704020202020204" charset="0"/>
                <a:cs typeface="Arial Bold" panose="020B0704020202020204" charset="0"/>
              </a:rPr>
              <a:t>Music Genre Classification</a:t>
            </a:r>
          </a:p>
        </p:txBody>
      </p:sp>
      <p:sp>
        <p:nvSpPr>
          <p:cNvPr id="3" name="Subtitle 2"/>
          <p:cNvSpPr>
            <a:spLocks noGrp="1"/>
          </p:cNvSpPr>
          <p:nvPr>
            <p:ph type="subTitle" idx="1"/>
          </p:nvPr>
        </p:nvSpPr>
        <p:spPr>
          <a:xfrm>
            <a:off x="1524000" y="1850390"/>
            <a:ext cx="9144000" cy="4777105"/>
          </a:xfrm>
        </p:spPr>
        <p:txBody>
          <a:bodyPr>
            <a:normAutofit fontScale="92500" lnSpcReduction="10000"/>
          </a:bodyPr>
          <a:lstStyle/>
          <a:p>
            <a:r>
              <a:rPr lang="en-US" dirty="0" err="1"/>
              <a:t>Miniproject</a:t>
            </a:r>
            <a:r>
              <a:rPr lang="en-US" dirty="0"/>
              <a:t> as part of CS6301 - Machine Learning</a:t>
            </a:r>
          </a:p>
          <a:p>
            <a:endParaRPr lang="en-US" dirty="0"/>
          </a:p>
          <a:p>
            <a:endParaRPr lang="en-US" dirty="0"/>
          </a:p>
          <a:p>
            <a:r>
              <a:rPr lang="en-US" dirty="0"/>
              <a:t>Presented by,</a:t>
            </a:r>
          </a:p>
          <a:p>
            <a:r>
              <a:rPr lang="en-US" dirty="0" err="1"/>
              <a:t>Sarikaa.S</a:t>
            </a:r>
            <a:r>
              <a:rPr lang="en-US" dirty="0"/>
              <a:t> - 2018103058</a:t>
            </a:r>
          </a:p>
          <a:p>
            <a:r>
              <a:rPr lang="en-US" dirty="0" err="1"/>
              <a:t>Nidya.M</a:t>
            </a:r>
            <a:r>
              <a:rPr lang="en-US" dirty="0"/>
              <a:t> - 2018103046</a:t>
            </a:r>
          </a:p>
          <a:p>
            <a:endParaRPr lang="en-US" dirty="0"/>
          </a:p>
          <a:p>
            <a:pPr algn="ctr"/>
            <a:r>
              <a:rPr lang="en-US" dirty="0"/>
              <a:t>                                                             on</a:t>
            </a:r>
          </a:p>
          <a:p>
            <a:r>
              <a:rPr lang="en-US" dirty="0" smtClean="0"/>
              <a:t>31/10/2020</a:t>
            </a:r>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Input, Output and Algorithm</a:t>
            </a:r>
          </a:p>
        </p:txBody>
      </p:sp>
      <p:sp>
        <p:nvSpPr>
          <p:cNvPr id="3" name="Content Placeholder 2"/>
          <p:cNvSpPr>
            <a:spLocks noGrp="1"/>
          </p:cNvSpPr>
          <p:nvPr>
            <p:ph idx="1"/>
          </p:nvPr>
        </p:nvSpPr>
        <p:spPr/>
        <p:txBody>
          <a:bodyPr/>
          <a:lstStyle/>
          <a:p>
            <a:r>
              <a:rPr lang="en-US" dirty="0"/>
              <a:t>Module 3 : </a:t>
            </a:r>
            <a:r>
              <a:rPr lang="en-US" dirty="0" smtClean="0"/>
              <a:t>Data split</a:t>
            </a:r>
            <a:endParaRPr lang="en-US" dirty="0"/>
          </a:p>
          <a:p>
            <a:pPr lvl="1"/>
            <a:r>
              <a:rPr lang="en-US" dirty="0">
                <a:sym typeface="+mn-ea"/>
              </a:rPr>
              <a:t>Input - Extracted </a:t>
            </a:r>
            <a:r>
              <a:rPr lang="en-US" dirty="0" smtClean="0">
                <a:sym typeface="+mn-ea"/>
              </a:rPr>
              <a:t>features from </a:t>
            </a:r>
            <a:r>
              <a:rPr lang="en-US" dirty="0" err="1" smtClean="0">
                <a:sym typeface="+mn-ea"/>
              </a:rPr>
              <a:t>melspectrogram</a:t>
            </a:r>
            <a:r>
              <a:rPr lang="en-US" dirty="0" smtClean="0">
                <a:sym typeface="+mn-ea"/>
              </a:rPr>
              <a:t>.</a:t>
            </a:r>
            <a:endParaRPr lang="en-US" dirty="0"/>
          </a:p>
          <a:p>
            <a:pPr lvl="1"/>
            <a:r>
              <a:rPr lang="en-US" dirty="0">
                <a:sym typeface="+mn-ea"/>
              </a:rPr>
              <a:t>Output - </a:t>
            </a:r>
            <a:r>
              <a:rPr lang="en-US" dirty="0" err="1">
                <a:sym typeface="+mn-ea"/>
              </a:rPr>
              <a:t>Splitted</a:t>
            </a:r>
            <a:r>
              <a:rPr lang="en-US" dirty="0">
                <a:sym typeface="+mn-ea"/>
              </a:rPr>
              <a:t> data into </a:t>
            </a:r>
            <a:r>
              <a:rPr lang="en-US" dirty="0" err="1">
                <a:sym typeface="+mn-ea"/>
              </a:rPr>
              <a:t>Train,Test</a:t>
            </a:r>
            <a:r>
              <a:rPr lang="en-US" dirty="0">
                <a:sym typeface="+mn-ea"/>
              </a:rPr>
              <a:t> and Validation</a:t>
            </a:r>
            <a:endParaRPr lang="en-US" dirty="0"/>
          </a:p>
          <a:p>
            <a:pPr lvl="1"/>
            <a:r>
              <a:rPr lang="en-US" dirty="0">
                <a:sym typeface="+mn-ea"/>
              </a:rPr>
              <a:t>Algorithm - Data splitting into </a:t>
            </a:r>
            <a:r>
              <a:rPr lang="en-US" dirty="0" err="1">
                <a:sym typeface="+mn-ea"/>
              </a:rPr>
              <a:t>Train,Test</a:t>
            </a:r>
            <a:r>
              <a:rPr lang="en-US" dirty="0">
                <a:sym typeface="+mn-ea"/>
              </a:rPr>
              <a:t> and Validation</a:t>
            </a:r>
            <a:endParaRPr lang="en-US" dirty="0"/>
          </a:p>
          <a:p>
            <a:r>
              <a:rPr lang="en-US" dirty="0"/>
              <a:t>Module 4 : model</a:t>
            </a:r>
          </a:p>
          <a:p>
            <a:pPr lvl="1"/>
            <a:r>
              <a:rPr lang="en-US" dirty="0">
                <a:sym typeface="+mn-ea"/>
              </a:rPr>
              <a:t>Input - Extracted features</a:t>
            </a:r>
            <a:endParaRPr lang="en-US" dirty="0"/>
          </a:p>
          <a:p>
            <a:pPr lvl="1"/>
            <a:r>
              <a:rPr lang="en-US" dirty="0">
                <a:sym typeface="+mn-ea"/>
              </a:rPr>
              <a:t>Output - Created model</a:t>
            </a:r>
            <a:endParaRPr lang="en-US" dirty="0"/>
          </a:p>
          <a:p>
            <a:pPr lvl="1"/>
            <a:r>
              <a:rPr lang="en-US" dirty="0">
                <a:sym typeface="+mn-ea"/>
              </a:rPr>
              <a:t>Algorithm - </a:t>
            </a:r>
            <a:r>
              <a:rPr lang="en-US" dirty="0" err="1">
                <a:sym typeface="+mn-ea"/>
              </a:rPr>
              <a:t>Convolutional</a:t>
            </a:r>
            <a:r>
              <a:rPr lang="en-US" dirty="0">
                <a:sym typeface="+mn-ea"/>
              </a:rPr>
              <a:t> Neural Networks</a:t>
            </a:r>
            <a:endParaRPr lang="en-US" dirty="0"/>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Input, Output and Algorithm</a:t>
            </a:r>
          </a:p>
        </p:txBody>
      </p:sp>
      <p:sp>
        <p:nvSpPr>
          <p:cNvPr id="3" name="Content Placeholder 2"/>
          <p:cNvSpPr>
            <a:spLocks noGrp="1"/>
          </p:cNvSpPr>
          <p:nvPr>
            <p:ph idx="1"/>
          </p:nvPr>
        </p:nvSpPr>
        <p:spPr/>
        <p:txBody>
          <a:bodyPr/>
          <a:lstStyle/>
          <a:p>
            <a:r>
              <a:rPr lang="en-US" dirty="0"/>
              <a:t>Module 5 : </a:t>
            </a:r>
            <a:r>
              <a:rPr lang="en-US" dirty="0" smtClean="0"/>
              <a:t>Train</a:t>
            </a:r>
            <a:endParaRPr lang="en-US" dirty="0"/>
          </a:p>
          <a:p>
            <a:pPr lvl="1"/>
            <a:r>
              <a:rPr lang="en-US" dirty="0">
                <a:sym typeface="+mn-ea"/>
              </a:rPr>
              <a:t>Input - Training set data and model from above module</a:t>
            </a:r>
            <a:endParaRPr lang="en-US" dirty="0"/>
          </a:p>
          <a:p>
            <a:pPr lvl="1"/>
            <a:r>
              <a:rPr lang="en-US" dirty="0">
                <a:sym typeface="+mn-ea"/>
              </a:rPr>
              <a:t>Output - Trained model</a:t>
            </a:r>
            <a:endParaRPr lang="en-US" dirty="0"/>
          </a:p>
          <a:p>
            <a:pPr lvl="1"/>
            <a:r>
              <a:rPr lang="en-US" dirty="0">
                <a:sym typeface="+mn-ea"/>
              </a:rPr>
              <a:t>Algorithm - </a:t>
            </a:r>
            <a:r>
              <a:rPr lang="en-US" dirty="0" err="1">
                <a:sym typeface="+mn-ea"/>
              </a:rPr>
              <a:t>Convolutional</a:t>
            </a:r>
            <a:r>
              <a:rPr lang="en-US" dirty="0">
                <a:sym typeface="+mn-ea"/>
              </a:rPr>
              <a:t> Neural Networks</a:t>
            </a:r>
            <a:endParaRPr lang="en-US" dirty="0"/>
          </a:p>
          <a:p>
            <a:r>
              <a:rPr lang="en-US" dirty="0"/>
              <a:t>Module 6 : </a:t>
            </a:r>
            <a:r>
              <a:rPr lang="en-US" dirty="0" smtClean="0"/>
              <a:t>Getting the genre of new input</a:t>
            </a:r>
            <a:endParaRPr lang="en-US" dirty="0"/>
          </a:p>
          <a:p>
            <a:pPr lvl="1"/>
            <a:r>
              <a:rPr lang="en-US" dirty="0">
                <a:sym typeface="+mn-ea"/>
              </a:rPr>
              <a:t>Input - New audio file</a:t>
            </a:r>
            <a:endParaRPr lang="en-US" dirty="0"/>
          </a:p>
          <a:p>
            <a:pPr lvl="1"/>
            <a:r>
              <a:rPr lang="en-US" dirty="0">
                <a:sym typeface="+mn-ea"/>
              </a:rPr>
              <a:t>Output - Classification of genres in the input audio file</a:t>
            </a:r>
            <a:endParaRPr lang="en-US" dirty="0"/>
          </a:p>
          <a:p>
            <a:pPr lvl="1"/>
            <a:r>
              <a:rPr lang="en-US" dirty="0">
                <a:sym typeface="+mn-ea"/>
              </a:rPr>
              <a:t>Algorithm </a:t>
            </a:r>
            <a:r>
              <a:rPr lang="en-US" dirty="0" smtClean="0">
                <a:sym typeface="+mn-ea"/>
              </a:rPr>
              <a:t>– Trained </a:t>
            </a:r>
            <a:r>
              <a:rPr lang="en-US" dirty="0" err="1" smtClean="0">
                <a:sym typeface="+mn-ea"/>
              </a:rPr>
              <a:t>Convolutional</a:t>
            </a:r>
            <a:r>
              <a:rPr lang="en-US" dirty="0" smtClean="0">
                <a:sym typeface="+mn-ea"/>
              </a:rPr>
              <a:t> Neural Network.</a:t>
            </a:r>
            <a:endParaRPr lang="en-US" dirty="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Bold" panose="020B0704020202020204" charset="0"/>
                <a:cs typeface="Arial Bold" panose="020B0704020202020204" charset="0"/>
              </a:rPr>
              <a:t> </a:t>
            </a:r>
            <a:endParaRPr lang="en-US" b="1" u="sng" dirty="0">
              <a:latin typeface="Arial Bold" panose="020B0704020202020204" charset="0"/>
              <a:cs typeface="Arial Bold" panose="020B0704020202020204" charset="0"/>
            </a:endParaRPr>
          </a:p>
        </p:txBody>
      </p:sp>
      <p:sp>
        <p:nvSpPr>
          <p:cNvPr id="3" name="Content Placeholder 2"/>
          <p:cNvSpPr>
            <a:spLocks noGrp="1"/>
          </p:cNvSpPr>
          <p:nvPr>
            <p:ph idx="1"/>
          </p:nvPr>
        </p:nvSpPr>
        <p:spPr>
          <a:xfrm>
            <a:off x="799011" y="394607"/>
            <a:ext cx="10515600" cy="5863590"/>
          </a:xfrm>
        </p:spPr>
        <p:txBody>
          <a:bodyPr>
            <a:normAutofit/>
          </a:bodyPr>
          <a:lstStyle/>
          <a:p>
            <a:pPr>
              <a:lnSpc>
                <a:spcPct val="80000"/>
              </a:lnSpc>
            </a:pPr>
            <a:r>
              <a:rPr lang="en-US" dirty="0"/>
              <a:t>Dataset used :</a:t>
            </a:r>
          </a:p>
          <a:p>
            <a:pPr lvl="2">
              <a:lnSpc>
                <a:spcPct val="80000"/>
              </a:lnSpc>
            </a:pPr>
            <a:r>
              <a:rPr lang="en-US" dirty="0"/>
              <a:t>GTZAN Genre collection dataset by G. </a:t>
            </a:r>
            <a:r>
              <a:rPr lang="en-US" dirty="0" err="1"/>
              <a:t>Tzanetakis</a:t>
            </a:r>
            <a:endParaRPr lang="en-US" dirty="0"/>
          </a:p>
          <a:p>
            <a:pPr lvl="2">
              <a:lnSpc>
                <a:spcPct val="80000"/>
              </a:lnSpc>
            </a:pPr>
            <a:r>
              <a:rPr lang="en-US" dirty="0"/>
              <a:t>The files were collected in 2000-2001 from a variety of sources including personal CDs, radio, microphone recordings, in order to represent a variety of recording conditions.</a:t>
            </a:r>
          </a:p>
          <a:p>
            <a:pPr lvl="2">
              <a:lnSpc>
                <a:spcPct val="80000"/>
              </a:lnSpc>
            </a:pPr>
            <a:r>
              <a:rPr lang="en-US" sz="2000" dirty="0">
                <a:sym typeface="+mn-ea"/>
              </a:rPr>
              <a:t>GTZAN contains audio files of the following 10 genres: </a:t>
            </a:r>
            <a:endParaRPr lang="en-US" sz="2000" dirty="0"/>
          </a:p>
          <a:p>
            <a:pPr lvl="3">
              <a:lnSpc>
                <a:spcPct val="80000"/>
              </a:lnSpc>
            </a:pPr>
            <a:r>
              <a:rPr lang="en-US" sz="2000" dirty="0">
                <a:sym typeface="+mn-ea"/>
              </a:rPr>
              <a:t>Blues</a:t>
            </a:r>
            <a:endParaRPr lang="en-US" sz="2000" dirty="0"/>
          </a:p>
          <a:p>
            <a:pPr lvl="3">
              <a:lnSpc>
                <a:spcPct val="80000"/>
              </a:lnSpc>
            </a:pPr>
            <a:r>
              <a:rPr lang="en-US" sz="2000" dirty="0">
                <a:sym typeface="+mn-ea"/>
              </a:rPr>
              <a:t>Classical</a:t>
            </a:r>
            <a:endParaRPr lang="en-US" sz="2000" dirty="0"/>
          </a:p>
          <a:p>
            <a:pPr lvl="3">
              <a:lnSpc>
                <a:spcPct val="80000"/>
              </a:lnSpc>
            </a:pPr>
            <a:r>
              <a:rPr lang="en-US" sz="2000" dirty="0">
                <a:sym typeface="+mn-ea"/>
              </a:rPr>
              <a:t>Country</a:t>
            </a:r>
            <a:endParaRPr lang="en-US" sz="2000" dirty="0"/>
          </a:p>
          <a:p>
            <a:pPr lvl="3">
              <a:lnSpc>
                <a:spcPct val="80000"/>
              </a:lnSpc>
            </a:pPr>
            <a:r>
              <a:rPr lang="en-US" sz="2000" dirty="0">
                <a:sym typeface="+mn-ea"/>
              </a:rPr>
              <a:t>Disco</a:t>
            </a:r>
            <a:endParaRPr lang="en-US" sz="2000" dirty="0"/>
          </a:p>
          <a:p>
            <a:pPr lvl="3">
              <a:lnSpc>
                <a:spcPct val="80000"/>
              </a:lnSpc>
            </a:pPr>
            <a:r>
              <a:rPr lang="en-US" sz="2000" dirty="0" err="1">
                <a:sym typeface="+mn-ea"/>
              </a:rPr>
              <a:t>Hiphop</a:t>
            </a:r>
            <a:endParaRPr lang="en-US" sz="2000" dirty="0"/>
          </a:p>
          <a:p>
            <a:pPr lvl="3">
              <a:lnSpc>
                <a:spcPct val="80000"/>
              </a:lnSpc>
            </a:pPr>
            <a:r>
              <a:rPr lang="en-US" sz="2000" dirty="0">
                <a:sym typeface="+mn-ea"/>
              </a:rPr>
              <a:t>Jazz</a:t>
            </a:r>
            <a:endParaRPr lang="en-US" sz="2000" dirty="0"/>
          </a:p>
          <a:p>
            <a:pPr lvl="3">
              <a:lnSpc>
                <a:spcPct val="80000"/>
              </a:lnSpc>
            </a:pPr>
            <a:r>
              <a:rPr lang="en-US" sz="2000" dirty="0">
                <a:sym typeface="+mn-ea"/>
              </a:rPr>
              <a:t>Metal</a:t>
            </a:r>
            <a:endParaRPr lang="en-US" sz="2000" dirty="0"/>
          </a:p>
          <a:p>
            <a:pPr lvl="3">
              <a:lnSpc>
                <a:spcPct val="80000"/>
              </a:lnSpc>
            </a:pPr>
            <a:r>
              <a:rPr lang="en-US" sz="2000" dirty="0">
                <a:sym typeface="+mn-ea"/>
              </a:rPr>
              <a:t>Pop </a:t>
            </a:r>
            <a:endParaRPr lang="en-US" sz="2000" dirty="0"/>
          </a:p>
          <a:p>
            <a:pPr lvl="3">
              <a:lnSpc>
                <a:spcPct val="80000"/>
              </a:lnSpc>
            </a:pPr>
            <a:r>
              <a:rPr lang="en-US" sz="2000" dirty="0">
                <a:sym typeface="+mn-ea"/>
              </a:rPr>
              <a:t>Reggae</a:t>
            </a:r>
            <a:endParaRPr lang="en-US" sz="2000" dirty="0"/>
          </a:p>
          <a:p>
            <a:pPr lvl="3">
              <a:lnSpc>
                <a:spcPct val="80000"/>
              </a:lnSpc>
            </a:pPr>
            <a:r>
              <a:rPr lang="en-US" sz="2000" dirty="0">
                <a:sym typeface="+mn-ea"/>
              </a:rPr>
              <a:t>Rock</a:t>
            </a:r>
            <a:endParaRPr lang="en-US" dirty="0"/>
          </a:p>
          <a:p>
            <a:pPr lvl="2">
              <a:lnSpc>
                <a:spcPct val="80000"/>
              </a:lnSpc>
            </a:pPr>
            <a:r>
              <a:rPr lang="en-US" dirty="0"/>
              <a:t>Link : http://marsyas.info/downloads/datasets.html</a:t>
            </a:r>
          </a:p>
          <a:p>
            <a:pPr lvl="2">
              <a:lnSpc>
                <a:spcPct val="80000"/>
              </a:lnSpc>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Explanation</a:t>
            </a:r>
          </a:p>
        </p:txBody>
      </p:sp>
      <p:sp>
        <p:nvSpPr>
          <p:cNvPr id="3" name="Content Placeholder 2"/>
          <p:cNvSpPr>
            <a:spLocks noGrp="1"/>
          </p:cNvSpPr>
          <p:nvPr>
            <p:ph idx="1"/>
          </p:nvPr>
        </p:nvSpPr>
        <p:spPr>
          <a:xfrm>
            <a:off x="609600" y="1031240"/>
            <a:ext cx="10972800" cy="5096510"/>
          </a:xfrm>
        </p:spPr>
        <p:txBody>
          <a:bodyPr/>
          <a:lstStyle/>
          <a:p>
            <a:r>
              <a:rPr lang="en-US"/>
              <a:t>There are 10 genres, declared in the configuration module.</a:t>
            </a:r>
          </a:p>
          <a:p>
            <a:r>
              <a:rPr lang="en-US"/>
              <a:t>And the paths of the data(audio tracks), path of model are also defined here.</a:t>
            </a:r>
          </a:p>
        </p:txBody>
      </p:sp>
      <p:pic>
        <p:nvPicPr>
          <p:cNvPr id="1026" name="Picture 2" descr="C:\Users\INTEL\Desktop\3.PNG"/>
          <p:cNvPicPr>
            <a:picLocks noChangeAspect="1" noChangeArrowheads="1"/>
          </p:cNvPicPr>
          <p:nvPr/>
        </p:nvPicPr>
        <p:blipFill>
          <a:blip r:embed="rId2"/>
          <a:srcRect/>
          <a:stretch>
            <a:fillRect/>
          </a:stretch>
        </p:blipFill>
        <p:spPr bwMode="auto">
          <a:xfrm>
            <a:off x="2508068" y="3161212"/>
            <a:ext cx="6400801" cy="317427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Audio processing</a:t>
            </a:r>
          </a:p>
        </p:txBody>
      </p:sp>
      <p:sp>
        <p:nvSpPr>
          <p:cNvPr id="4" name="Text Box 3"/>
          <p:cNvSpPr txBox="1"/>
          <p:nvPr/>
        </p:nvSpPr>
        <p:spPr>
          <a:xfrm>
            <a:off x="685166" y="1122134"/>
            <a:ext cx="11306538" cy="5109091"/>
          </a:xfrm>
          <a:prstGeom prst="rect">
            <a:avLst/>
          </a:prstGeom>
          <a:noFill/>
        </p:spPr>
        <p:txBody>
          <a:bodyPr wrap="square" rtlCol="0">
            <a:spAutoFit/>
          </a:bodyPr>
          <a:lstStyle/>
          <a:p>
            <a:pPr marL="285750" indent="-285750">
              <a:buFont typeface="Arial" panose="020B0704020202020204" pitchFamily="34" charset="0"/>
              <a:buChar char="•"/>
            </a:pPr>
            <a:r>
              <a:rPr lang="en-US" sz="2800" dirty="0"/>
              <a:t>The audio processing  is done using the </a:t>
            </a:r>
            <a:r>
              <a:rPr lang="en-US" sz="2800" dirty="0" err="1"/>
              <a:t>librosa</a:t>
            </a:r>
            <a:r>
              <a:rPr lang="en-US" sz="2800" dirty="0"/>
              <a:t> library.</a:t>
            </a:r>
          </a:p>
          <a:p>
            <a:pPr marL="285750" indent="-285750">
              <a:buFont typeface="Arial" panose="020B0704020202020204" pitchFamily="34" charset="0"/>
              <a:buChar char="•"/>
            </a:pPr>
            <a:r>
              <a:rPr lang="en-US" sz="2800" dirty="0" smtClean="0"/>
              <a:t> First</a:t>
            </a:r>
            <a:r>
              <a:rPr lang="en-US" sz="2800" dirty="0"/>
              <a:t>, the audio is loaded with the default sampling rate of 22050 Hz. The loaded audio file is converted into a </a:t>
            </a:r>
            <a:r>
              <a:rPr lang="en-US" sz="2800" dirty="0" err="1" smtClean="0"/>
              <a:t>melspectogram</a:t>
            </a:r>
            <a:r>
              <a:rPr lang="en-US" sz="2800" dirty="0" smtClean="0"/>
              <a:t>.</a:t>
            </a:r>
          </a:p>
          <a:p>
            <a:pPr marL="285750" indent="-285750"/>
            <a:r>
              <a:rPr lang="en-US" sz="2800" dirty="0" smtClean="0"/>
              <a:t>          		</a:t>
            </a:r>
            <a:r>
              <a:rPr lang="en-US" dirty="0" smtClean="0"/>
              <a:t>     y, </a:t>
            </a:r>
            <a:r>
              <a:rPr lang="en-US" dirty="0" err="1" smtClean="0"/>
              <a:t>sr</a:t>
            </a:r>
            <a:r>
              <a:rPr lang="en-US" dirty="0" smtClean="0"/>
              <a:t>       = load(TRACKPATH, mono=True)</a:t>
            </a:r>
          </a:p>
          <a:p>
            <a:pPr marL="1657350" lvl="3" indent="-285750"/>
            <a:r>
              <a:rPr lang="en-US" dirty="0" smtClean="0"/>
              <a:t>                   	     S           = </a:t>
            </a:r>
            <a:r>
              <a:rPr lang="en-US" dirty="0" err="1" smtClean="0"/>
              <a:t>melspectrogram</a:t>
            </a:r>
            <a:r>
              <a:rPr lang="en-US" dirty="0" smtClean="0"/>
              <a:t>(y, </a:t>
            </a:r>
            <a:r>
              <a:rPr lang="en-US" dirty="0" err="1" smtClean="0"/>
              <a:t>sr</a:t>
            </a:r>
            <a:r>
              <a:rPr lang="en-US" dirty="0" smtClean="0"/>
              <a:t>).T</a:t>
            </a:r>
          </a:p>
          <a:p>
            <a:pPr marL="285750" indent="-285750">
              <a:buFont typeface="Arial" panose="020B0704020202020204" pitchFamily="34" charset="0"/>
              <a:buChar char="•"/>
            </a:pPr>
            <a:endParaRPr lang="en-US" sz="2800" dirty="0"/>
          </a:p>
          <a:p>
            <a:pPr marL="285750" indent="-285750">
              <a:buFont typeface="Arial" panose="020B0704020202020204" pitchFamily="34" charset="0"/>
              <a:buChar char="•"/>
            </a:pPr>
            <a:r>
              <a:rPr lang="en-US" sz="2800" dirty="0"/>
              <a:t>The </a:t>
            </a:r>
            <a:r>
              <a:rPr lang="en-US" sz="2800" dirty="0" smtClean="0"/>
              <a:t> </a:t>
            </a:r>
            <a:r>
              <a:rPr lang="en-US" sz="2800" dirty="0" err="1"/>
              <a:t>dataframe</a:t>
            </a:r>
            <a:r>
              <a:rPr lang="en-US" sz="2800" dirty="0"/>
              <a:t> has two columns spectrogram and genre</a:t>
            </a:r>
            <a:r>
              <a:rPr lang="en-US" sz="2800" dirty="0" smtClean="0"/>
              <a:t>.</a:t>
            </a:r>
          </a:p>
          <a:p>
            <a:pPr marL="285750" indent="-285750">
              <a:buFont typeface="Arial" panose="020B0704020202020204" pitchFamily="34" charset="0"/>
              <a:buChar char="•"/>
            </a:pPr>
            <a:r>
              <a:rPr lang="en-US" sz="2800" dirty="0" smtClean="0"/>
              <a:t>Each value in the spectrogram column has the shape of 128x128 .</a:t>
            </a:r>
          </a:p>
          <a:p>
            <a:pPr marL="285750" indent="-285750">
              <a:buFont typeface="Arial" panose="020B0704020202020204" pitchFamily="34" charset="0"/>
              <a:buChar char="•"/>
            </a:pPr>
            <a:r>
              <a:rPr lang="en-US" sz="2800" dirty="0" smtClean="0"/>
              <a:t>We split the 10,000 records as 7000 for training the model,2000 for validating the model,1000 for testing the model.</a:t>
            </a:r>
            <a:endParaRPr lang="en-US" sz="2800" dirty="0"/>
          </a:p>
          <a:p>
            <a:pPr marL="285750" indent="-285750">
              <a:buFont typeface="Arial" panose="020B0704020202020204" pitchFamily="34" charset="0"/>
              <a:buChar char="•"/>
            </a:pPr>
            <a:endParaRPr lang="en-US" sz="2800" dirty="0" smtClean="0"/>
          </a:p>
          <a:p>
            <a:pPr marL="285750" indent="-285750">
              <a:buFont typeface="Arial" panose="020B0704020202020204" pitchFamily="34" charset="0"/>
              <a:buChar char="•"/>
            </a:pPr>
            <a:endParaRPr lang="en-US" sz="2800" dirty="0"/>
          </a:p>
        </p:txBody>
      </p:sp>
      <p:sp>
        <p:nvSpPr>
          <p:cNvPr id="5" name="Content Placeholder 4"/>
          <p:cNvSpPr>
            <a:spLocks noGrp="1"/>
          </p:cNvSpPr>
          <p:nvPr>
            <p:ph idx="1"/>
          </p:nvPr>
        </p:nvSpPr>
        <p:spPr>
          <a:xfrm flipV="1">
            <a:off x="609600" y="940526"/>
            <a:ext cx="10972800" cy="234224"/>
          </a:xfrm>
        </p:spPr>
        <p:txBody>
          <a:bodyPr/>
          <a:lstStyle/>
          <a:p>
            <a:pPr>
              <a:buNone/>
            </a:pP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Data split-up - Train,Test,Validation</a:t>
            </a:r>
          </a:p>
        </p:txBody>
      </p:sp>
      <p:sp>
        <p:nvSpPr>
          <p:cNvPr id="3" name="Content Placeholder 2"/>
          <p:cNvSpPr>
            <a:spLocks noGrp="1"/>
          </p:cNvSpPr>
          <p:nvPr>
            <p:ph idx="1"/>
          </p:nvPr>
        </p:nvSpPr>
        <p:spPr>
          <a:xfrm>
            <a:off x="609600" y="1058091"/>
            <a:ext cx="10972800" cy="5734504"/>
          </a:xfrm>
        </p:spPr>
        <p:txBody>
          <a:bodyPr/>
          <a:lstStyle/>
          <a:p>
            <a:r>
              <a:rPr lang="en-US" sz="2800" dirty="0" smtClean="0"/>
              <a:t> The </a:t>
            </a:r>
            <a:r>
              <a:rPr lang="en-US" sz="2800" dirty="0"/>
              <a:t>data is split into </a:t>
            </a:r>
            <a:r>
              <a:rPr lang="en-US" sz="2800" dirty="0" err="1"/>
              <a:t>train,test</a:t>
            </a:r>
            <a:r>
              <a:rPr lang="en-US" sz="2800" dirty="0"/>
              <a:t> and </a:t>
            </a:r>
            <a:r>
              <a:rPr lang="en-US" sz="2800" dirty="0" smtClean="0"/>
              <a:t>validation sets.</a:t>
            </a:r>
          </a:p>
          <a:p>
            <a:r>
              <a:rPr lang="en-US" sz="2800" dirty="0" smtClean="0"/>
              <a:t>We split the 10,000 records as 7000 for training the model,2000 for validating the model,1000 for testing the model.</a:t>
            </a:r>
          </a:p>
          <a:p>
            <a:r>
              <a:rPr lang="en-US" sz="2800" dirty="0" smtClean="0"/>
              <a:t>Then the model is </a:t>
            </a:r>
            <a:r>
              <a:rPr lang="en-US" sz="2800" dirty="0" err="1" smtClean="0"/>
              <a:t>trained,validated</a:t>
            </a:r>
            <a:r>
              <a:rPr lang="en-US" sz="2800" dirty="0" smtClean="0"/>
              <a:t> and tested.</a:t>
            </a:r>
          </a:p>
          <a:p>
            <a:endParaRPr lang="en-US" sz="2800" dirty="0"/>
          </a:p>
          <a:p>
            <a:pPr>
              <a:buNone/>
            </a:pPr>
            <a:endParaRPr lang="en-US" sz="2800" dirty="0"/>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CNN </a:t>
            </a:r>
            <a:r>
              <a:rPr lang="en-US" b="1" u="sng" dirty="0" smtClean="0">
                <a:latin typeface="Arial Bold" panose="020B0704020202020204" charset="0"/>
                <a:cs typeface="Arial Bold" panose="020B0704020202020204" charset="0"/>
              </a:rPr>
              <a:t>:</a:t>
            </a:r>
            <a:endParaRPr lang="en-US" b="1" u="sng" dirty="0">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664210"/>
            <a:ext cx="10972800" cy="6076315"/>
          </a:xfrm>
        </p:spPr>
        <p:txBody>
          <a:bodyPr/>
          <a:lstStyle/>
          <a:p>
            <a:r>
              <a:rPr lang="en-US" sz="2400" dirty="0"/>
              <a:t>Now the </a:t>
            </a:r>
            <a:r>
              <a:rPr lang="en-US" sz="2400" dirty="0" err="1"/>
              <a:t>Convolutional</a:t>
            </a:r>
            <a:r>
              <a:rPr lang="en-US" sz="2400" dirty="0"/>
              <a:t> Neural Network model is created.</a:t>
            </a:r>
          </a:p>
          <a:p>
            <a:r>
              <a:rPr lang="en-US" sz="2400" dirty="0"/>
              <a:t>Layers </a:t>
            </a:r>
            <a:r>
              <a:rPr lang="en-US" sz="2400" dirty="0" smtClean="0"/>
              <a:t>:</a:t>
            </a:r>
            <a:endParaRPr lang="en-US" sz="2400" dirty="0"/>
          </a:p>
          <a:p>
            <a:pPr lvl="1"/>
            <a:r>
              <a:rPr lang="en-US" sz="2400" dirty="0"/>
              <a:t>Input </a:t>
            </a:r>
            <a:r>
              <a:rPr lang="en-US" sz="2400" dirty="0" smtClean="0"/>
              <a:t>layer(128x128</a:t>
            </a:r>
            <a:r>
              <a:rPr lang="en-US" sz="2400" dirty="0"/>
              <a:t>)</a:t>
            </a:r>
          </a:p>
          <a:p>
            <a:pPr lvl="1"/>
            <a:r>
              <a:rPr lang="en-US" sz="2400" dirty="0" err="1"/>
              <a:t>Convolutional</a:t>
            </a:r>
            <a:r>
              <a:rPr lang="en-US" sz="2400" dirty="0"/>
              <a:t> layer</a:t>
            </a:r>
          </a:p>
          <a:p>
            <a:pPr lvl="1"/>
            <a:r>
              <a:rPr lang="en-US" sz="2400" dirty="0" smtClean="0"/>
              <a:t>Activation function(RELU)</a:t>
            </a:r>
            <a:endParaRPr lang="en-US" sz="2400" dirty="0"/>
          </a:p>
          <a:p>
            <a:pPr lvl="1"/>
            <a:r>
              <a:rPr lang="en-US" sz="2400" dirty="0"/>
              <a:t>Batch Normalization</a:t>
            </a:r>
          </a:p>
          <a:p>
            <a:pPr lvl="1"/>
            <a:r>
              <a:rPr lang="en-US" sz="2400" dirty="0" err="1" smtClean="0"/>
              <a:t>MaxPooling</a:t>
            </a:r>
            <a:r>
              <a:rPr lang="en-US" sz="2400" dirty="0" smtClean="0"/>
              <a:t> </a:t>
            </a:r>
            <a:endParaRPr lang="en-US" sz="2400" dirty="0"/>
          </a:p>
          <a:p>
            <a:pPr lvl="1"/>
            <a:r>
              <a:rPr lang="en-US" sz="2400" dirty="0"/>
              <a:t>Fully Connected layer</a:t>
            </a:r>
          </a:p>
          <a:p>
            <a:pPr lvl="1"/>
            <a:r>
              <a:rPr lang="en-US" sz="2400" dirty="0"/>
              <a:t>Output layer(10 genres)</a:t>
            </a:r>
          </a:p>
          <a:p>
            <a:pPr marL="457200" lvl="1" indent="0">
              <a:buNone/>
            </a:pPr>
            <a:r>
              <a:rPr lang="en-US" sz="2400" dirty="0" err="1"/>
              <a:t>Convolutional</a:t>
            </a:r>
            <a:r>
              <a:rPr lang="en-US" sz="2400" dirty="0"/>
              <a:t> layer is also sometimes called as feature extraction </a:t>
            </a:r>
            <a:r>
              <a:rPr lang="en-US" sz="2400" dirty="0" err="1"/>
              <a:t>layer,where</a:t>
            </a:r>
            <a:r>
              <a:rPr lang="en-US" sz="2400" dirty="0"/>
              <a:t> the features of the </a:t>
            </a:r>
            <a:r>
              <a:rPr lang="en-US" sz="2400" dirty="0" err="1"/>
              <a:t>melspectrogram</a:t>
            </a:r>
            <a:r>
              <a:rPr lang="en-US" sz="2400" dirty="0"/>
              <a:t> is </a:t>
            </a:r>
            <a:r>
              <a:rPr lang="en-US" sz="2400" dirty="0" err="1"/>
              <a:t>extracted.To</a:t>
            </a:r>
            <a:r>
              <a:rPr lang="en-US" sz="2400" dirty="0"/>
              <a:t> the part of the </a:t>
            </a:r>
            <a:r>
              <a:rPr lang="en-US" sz="2400" dirty="0" err="1"/>
              <a:t>mel</a:t>
            </a:r>
            <a:r>
              <a:rPr lang="en-US" sz="2400" dirty="0"/>
              <a:t>-spectrogram the convolution operation is applied. That is, the dot product between the input and the </a:t>
            </a:r>
            <a:r>
              <a:rPr lang="en-US" sz="2400" dirty="0" err="1"/>
              <a:t>filter.The</a:t>
            </a:r>
            <a:r>
              <a:rPr lang="en-US" sz="2400" dirty="0"/>
              <a:t> filter is given by the </a:t>
            </a:r>
            <a:r>
              <a:rPr lang="en-US" sz="2400" dirty="0" err="1" smtClean="0"/>
              <a:t>kernel_size</a:t>
            </a:r>
            <a:r>
              <a:rPr lang="en-US" sz="2400" dirty="0" smtClean="0"/>
              <a:t>.</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Bold" panose="020B0704020202020204" charset="0"/>
                <a:cs typeface="Arial Bold" panose="020B0704020202020204" charset="0"/>
              </a:rPr>
              <a:t>CNN:</a:t>
            </a:r>
            <a:endParaRPr lang="en-US" b="1" u="sng" dirty="0">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1174750"/>
            <a:ext cx="10972800" cy="4194084"/>
          </a:xfrm>
        </p:spPr>
        <p:txBody>
          <a:bodyPr/>
          <a:lstStyle/>
          <a:p>
            <a:r>
              <a:rPr lang="en-US" dirty="0"/>
              <a:t>Then the filter is </a:t>
            </a:r>
            <a:r>
              <a:rPr lang="en-US" dirty="0" err="1"/>
              <a:t>slided</a:t>
            </a:r>
            <a:r>
              <a:rPr lang="en-US" dirty="0"/>
              <a:t> over the input by a stride and the convolution operation is performed again.</a:t>
            </a:r>
          </a:p>
          <a:p>
            <a:r>
              <a:rPr lang="en-US" dirty="0"/>
              <a:t>The output channels will be the input for the next layer.</a:t>
            </a:r>
          </a:p>
          <a:p>
            <a:r>
              <a:rPr lang="en-US" dirty="0"/>
              <a:t>The pooling layer is used to reduce the spatial volume of the input after convolution. So the </a:t>
            </a:r>
            <a:r>
              <a:rPr lang="en-US" dirty="0" err="1"/>
              <a:t>maxpooling</a:t>
            </a:r>
            <a:r>
              <a:rPr lang="en-US" dirty="0"/>
              <a:t> function is applied to down sample the features</a:t>
            </a:r>
            <a:r>
              <a:rPr lang="en-US" dirty="0" smtClean="0"/>
              <a:t>.</a:t>
            </a:r>
          </a:p>
          <a:p>
            <a:r>
              <a:rPr lang="en-US" dirty="0" smtClean="0"/>
              <a:t>We flatten the output of the </a:t>
            </a:r>
            <a:r>
              <a:rPr lang="en-US" dirty="0" err="1" smtClean="0"/>
              <a:t>convolutional</a:t>
            </a:r>
            <a:r>
              <a:rPr lang="en-US" dirty="0" smtClean="0"/>
              <a:t> layers to create a single long feature vector. And it is connected to the output layer, which is called a fully-connected layer.</a:t>
            </a:r>
            <a:endParaRPr lang="en-US" dirty="0"/>
          </a:p>
          <a:p>
            <a:pPr>
              <a:buNone/>
            </a:pP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CNN </a:t>
            </a:r>
            <a:r>
              <a:rPr lang="en-US" b="1" u="sng" dirty="0" smtClean="0">
                <a:latin typeface="Arial Bold" panose="020B0704020202020204" charset="0"/>
                <a:cs typeface="Arial Bold" panose="020B0704020202020204" charset="0"/>
              </a:rPr>
              <a:t>:</a:t>
            </a:r>
            <a:endParaRPr lang="en-US" b="1" u="sng" dirty="0">
              <a:latin typeface="Arial Bold" panose="020B0704020202020204" charset="0"/>
              <a:cs typeface="Arial Bold" panose="020B0704020202020204" charset="0"/>
            </a:endParaRPr>
          </a:p>
        </p:txBody>
      </p:sp>
      <p:sp>
        <p:nvSpPr>
          <p:cNvPr id="7" name="TextBox 6"/>
          <p:cNvSpPr txBox="1"/>
          <p:nvPr/>
        </p:nvSpPr>
        <p:spPr>
          <a:xfrm>
            <a:off x="862148" y="2521131"/>
            <a:ext cx="10698480" cy="2862322"/>
          </a:xfrm>
          <a:prstGeom prst="rect">
            <a:avLst/>
          </a:prstGeom>
          <a:noFill/>
        </p:spPr>
        <p:txBody>
          <a:bodyPr wrap="square" rtlCol="0">
            <a:spAutoFit/>
          </a:bodyPr>
          <a:lstStyle/>
          <a:p>
            <a:r>
              <a:rPr lang="en-US" dirty="0" smtClean="0"/>
              <a:t>We have  4 </a:t>
            </a:r>
            <a:r>
              <a:rPr lang="en-US" dirty="0" err="1" smtClean="0"/>
              <a:t>convolutional</a:t>
            </a:r>
            <a:r>
              <a:rPr lang="en-US" dirty="0" smtClean="0"/>
              <a:t> layers.</a:t>
            </a:r>
          </a:p>
          <a:p>
            <a:r>
              <a:rPr lang="en-US" dirty="0" smtClean="0"/>
              <a:t>We  apply the three steps:</a:t>
            </a:r>
          </a:p>
          <a:p>
            <a:pPr marL="1714500" lvl="3" indent="-342900">
              <a:buFont typeface="+mj-lt"/>
              <a:buAutoNum type="arabicPeriod"/>
            </a:pPr>
            <a:r>
              <a:rPr lang="en-US" dirty="0" err="1" smtClean="0"/>
              <a:t>convolutional</a:t>
            </a:r>
            <a:r>
              <a:rPr lang="en-US" dirty="0" smtClean="0"/>
              <a:t> operation.</a:t>
            </a:r>
          </a:p>
          <a:p>
            <a:pPr marL="1714500" lvl="3" indent="-342900">
              <a:buFont typeface="+mj-lt"/>
              <a:buAutoNum type="arabicPeriod"/>
            </a:pPr>
            <a:r>
              <a:rPr lang="en-US" dirty="0" smtClean="0"/>
              <a:t>batch </a:t>
            </a:r>
            <a:r>
              <a:rPr lang="en-US" dirty="0" err="1" smtClean="0"/>
              <a:t>normalisation</a:t>
            </a:r>
            <a:r>
              <a:rPr lang="en-US" dirty="0" smtClean="0"/>
              <a:t> + activation function</a:t>
            </a:r>
          </a:p>
          <a:p>
            <a:pPr marL="1714500" lvl="3" indent="-342900">
              <a:buFont typeface="+mj-lt"/>
              <a:buAutoNum type="arabicPeriod"/>
            </a:pPr>
            <a:r>
              <a:rPr lang="en-US" dirty="0" err="1" smtClean="0"/>
              <a:t>maxpool</a:t>
            </a:r>
            <a:r>
              <a:rPr lang="en-US" dirty="0" smtClean="0"/>
              <a:t> the feature maps </a:t>
            </a:r>
          </a:p>
          <a:p>
            <a:r>
              <a:rPr lang="en-US" dirty="0" smtClean="0"/>
              <a:t>This is repeated for the four layers.</a:t>
            </a:r>
          </a:p>
          <a:p>
            <a:r>
              <a:rPr lang="en-US" dirty="0" smtClean="0"/>
              <a:t>Apply </a:t>
            </a:r>
            <a:r>
              <a:rPr lang="en-US" dirty="0" err="1" smtClean="0"/>
              <a:t>softmax</a:t>
            </a:r>
            <a:r>
              <a:rPr lang="en-US" dirty="0" smtClean="0"/>
              <a:t> function for the output layer.</a:t>
            </a:r>
          </a:p>
          <a:p>
            <a:endParaRPr lang="en-US" dirty="0" smtClean="0"/>
          </a:p>
          <a:p>
            <a:endParaRPr lang="en-US" dirty="0" smtClean="0"/>
          </a:p>
          <a:p>
            <a:endParaRPr lang="en-US" dirty="0"/>
          </a:p>
        </p:txBody>
      </p:sp>
      <p:sp>
        <p:nvSpPr>
          <p:cNvPr id="8" name="Content Placeholder 7"/>
          <p:cNvSpPr>
            <a:spLocks noGrp="1"/>
          </p:cNvSpPr>
          <p:nvPr>
            <p:ph idx="1"/>
          </p:nvPr>
        </p:nvSpPr>
        <p:spPr>
          <a:xfrm>
            <a:off x="609600" y="1174750"/>
            <a:ext cx="10972800" cy="1359444"/>
          </a:xfrm>
        </p:spPr>
        <p:txBody>
          <a:bodyPr/>
          <a:lstStyle/>
          <a:p>
            <a:pPr>
              <a:buNone/>
            </a:pPr>
            <a:r>
              <a:rPr lang="en-US" sz="1800" dirty="0" smtClean="0"/>
              <a:t>	self.conv1  = Conv2d(</a:t>
            </a:r>
            <a:r>
              <a:rPr lang="en-US" sz="1800" dirty="0" err="1" smtClean="0"/>
              <a:t>in_channels</a:t>
            </a:r>
            <a:r>
              <a:rPr lang="en-US" sz="1800" dirty="0" smtClean="0"/>
              <a:t>=1,     </a:t>
            </a:r>
            <a:r>
              <a:rPr lang="en-US" sz="1800" dirty="0" err="1" smtClean="0"/>
              <a:t>out_channels</a:t>
            </a:r>
            <a:r>
              <a:rPr lang="en-US" sz="1800" dirty="0" smtClean="0"/>
              <a:t>=64,    </a:t>
            </a:r>
            <a:r>
              <a:rPr lang="en-US" sz="1800" dirty="0" err="1" smtClean="0"/>
              <a:t>kernel_size</a:t>
            </a:r>
            <a:r>
              <a:rPr lang="en-US" sz="1800" dirty="0" smtClean="0"/>
              <a:t>=3,  stride=1,   padding=1)</a:t>
            </a:r>
          </a:p>
          <a:p>
            <a:pPr>
              <a:buNone/>
            </a:pPr>
            <a:r>
              <a:rPr lang="en-US" sz="1800" dirty="0" smtClean="0"/>
              <a:t>	self.bn1    = BatchNorm2d(64)</a:t>
            </a:r>
          </a:p>
          <a:p>
            <a:pPr>
              <a:buNone/>
            </a:pPr>
            <a:r>
              <a:rPr lang="en-US" sz="1800" dirty="0" smtClean="0"/>
              <a:t>     self.pool1  = MaxPool2d(</a:t>
            </a:r>
            <a:r>
              <a:rPr lang="en-US" sz="1800" dirty="0" err="1" smtClean="0"/>
              <a:t>kernel_size</a:t>
            </a:r>
            <a:r>
              <a:rPr lang="en-US" sz="1800" dirty="0" smtClean="0"/>
              <a:t>=2)</a:t>
            </a:r>
          </a:p>
          <a:p>
            <a:pPr>
              <a:buNone/>
            </a:pPr>
            <a:r>
              <a:rPr lang="en-US" sz="1800" dirty="0" smtClean="0"/>
              <a:t>	</a:t>
            </a:r>
          </a:p>
          <a:p>
            <a:pPr>
              <a:buNone/>
            </a:pP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464820"/>
          </a:xfrm>
        </p:spPr>
        <p:txBody>
          <a:bodyPr/>
          <a:lstStyle/>
          <a:p>
            <a:r>
              <a:rPr lang="en-US" b="1" u="sng" dirty="0">
                <a:latin typeface="Arial Bold" panose="020B0704020202020204" charset="0"/>
                <a:cs typeface="Arial Bold" panose="020B0704020202020204" charset="0"/>
              </a:rPr>
              <a:t>CNN </a:t>
            </a:r>
            <a:r>
              <a:rPr lang="en-US" b="1" u="sng" dirty="0" smtClean="0">
                <a:latin typeface="Arial Bold" panose="020B0704020202020204" charset="0"/>
                <a:cs typeface="Arial Bold" panose="020B0704020202020204" charset="0"/>
              </a:rPr>
              <a:t>:</a:t>
            </a:r>
            <a:endParaRPr lang="en-US" b="1" u="sng" dirty="0">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1192530"/>
            <a:ext cx="10972800" cy="3431721"/>
          </a:xfrm>
        </p:spPr>
        <p:txBody>
          <a:bodyPr/>
          <a:lstStyle/>
          <a:p>
            <a:pPr>
              <a:buNone/>
            </a:pPr>
            <a:r>
              <a:rPr lang="en-US" sz="2400" dirty="0" smtClean="0"/>
              <a:t>				 </a:t>
            </a:r>
            <a:r>
              <a:rPr lang="en-US" sz="1800" dirty="0" smtClean="0"/>
              <a:t>x   = </a:t>
            </a:r>
            <a:r>
              <a:rPr lang="en-US" sz="1800" dirty="0" err="1" smtClean="0"/>
              <a:t>F.relu</a:t>
            </a:r>
            <a:r>
              <a:rPr lang="en-US" sz="1800" dirty="0" smtClean="0"/>
              <a:t>(self.bn1(self.conv1(</a:t>
            </a:r>
            <a:r>
              <a:rPr lang="en-US" sz="1800" dirty="0" err="1" smtClean="0"/>
              <a:t>inp</a:t>
            </a:r>
            <a:r>
              <a:rPr lang="en-US" sz="1800" dirty="0" smtClean="0"/>
              <a:t>)))</a:t>
            </a:r>
          </a:p>
          <a:p>
            <a:pPr>
              <a:buNone/>
            </a:pPr>
            <a:r>
              <a:rPr lang="en-US" sz="1800" dirty="0" smtClean="0"/>
              <a:t>       				 x   = self.pool1(x)</a:t>
            </a:r>
            <a:endParaRPr lang="en-US" sz="1800" dirty="0"/>
          </a:p>
          <a:p>
            <a:r>
              <a:rPr lang="en-US" sz="2400" dirty="0" err="1" smtClean="0">
                <a:sym typeface="+mn-ea"/>
              </a:rPr>
              <a:t>Convolutional</a:t>
            </a:r>
            <a:r>
              <a:rPr lang="en-US" sz="2400" dirty="0" smtClean="0">
                <a:sym typeface="+mn-ea"/>
              </a:rPr>
              <a:t> </a:t>
            </a:r>
            <a:r>
              <a:rPr lang="en-US" sz="2400" dirty="0">
                <a:sym typeface="+mn-ea"/>
              </a:rPr>
              <a:t>layer uses RELU activation function.</a:t>
            </a:r>
          </a:p>
          <a:p>
            <a:r>
              <a:rPr lang="en-US" sz="2400" dirty="0">
                <a:sym typeface="+mn-ea"/>
              </a:rPr>
              <a:t>The </a:t>
            </a:r>
            <a:r>
              <a:rPr lang="en-US" sz="2400" dirty="0" err="1">
                <a:sym typeface="+mn-ea"/>
              </a:rPr>
              <a:t>softmax</a:t>
            </a:r>
            <a:r>
              <a:rPr lang="en-US" sz="2400" dirty="0">
                <a:sym typeface="+mn-ea"/>
              </a:rPr>
              <a:t> function is applied for multi-classification.</a:t>
            </a:r>
          </a:p>
          <a:p>
            <a:r>
              <a:rPr lang="en-US" sz="2400" dirty="0">
                <a:sym typeface="+mn-ea"/>
              </a:rPr>
              <a:t>The loss was calculated using the categorical </a:t>
            </a:r>
            <a:r>
              <a:rPr lang="en-US" sz="2400" dirty="0" err="1">
                <a:sym typeface="+mn-ea"/>
              </a:rPr>
              <a:t>crossentropy</a:t>
            </a:r>
            <a:r>
              <a:rPr lang="en-US" sz="2400" dirty="0">
                <a:sym typeface="+mn-ea"/>
              </a:rPr>
              <a:t> function.</a:t>
            </a:r>
          </a:p>
          <a:p>
            <a:r>
              <a:rPr lang="en-US" sz="2400" dirty="0" smtClean="0"/>
              <a:t>The prediction for each audio has the percentage of each genre it contains.</a:t>
            </a:r>
          </a:p>
          <a:p>
            <a:r>
              <a:rPr lang="en-US" sz="2400" dirty="0" smtClean="0"/>
              <a:t>The maximum 2 or 3 genres are printed.</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latin typeface="Arial Bold" panose="020B0704020202020204" charset="0"/>
                <a:cs typeface="Arial Bold" panose="020B0704020202020204" charset="0"/>
              </a:rPr>
              <a:t>Objective</a:t>
            </a:r>
          </a:p>
        </p:txBody>
      </p:sp>
      <p:sp>
        <p:nvSpPr>
          <p:cNvPr id="3" name="Content Placeholder 2"/>
          <p:cNvSpPr>
            <a:spLocks noGrp="1"/>
          </p:cNvSpPr>
          <p:nvPr>
            <p:ph idx="1"/>
          </p:nvPr>
        </p:nvSpPr>
        <p:spPr/>
        <p:txBody>
          <a:bodyPr>
            <a:normAutofit/>
          </a:bodyPr>
          <a:lstStyle/>
          <a:p>
            <a:endParaRPr lang="en-US"/>
          </a:p>
          <a:p>
            <a:r>
              <a:rPr lang="en-US"/>
              <a:t>To develop a machine learning model that automatically classifies music into its genres based on various different features, instead of manually entering the genre.</a:t>
            </a:r>
          </a:p>
          <a:p>
            <a:r>
              <a:rPr lang="en-US"/>
              <a:t>To reach a good accuracy so that the model classifies new music into its genre correctly.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rial" panose="020B0704020202020204" pitchFamily="34" charset="0"/>
                <a:cs typeface="Arial" panose="020B0704020202020204" pitchFamily="34" charset="0"/>
              </a:rPr>
              <a:t>Summary of Final Architecture </a:t>
            </a:r>
            <a:br>
              <a:rPr lang="en-US" u="sng" dirty="0">
                <a:latin typeface="Arial" panose="020B0704020202020204" pitchFamily="34" charset="0"/>
                <a:cs typeface="Arial" panose="020B0704020202020204" pitchFamily="34" charset="0"/>
              </a:rPr>
            </a:br>
            <a:r>
              <a:rPr lang="en-US" sz="1800" dirty="0" smtClean="0">
                <a:latin typeface="Arial" panose="020B0704020202020204" pitchFamily="34" charset="0"/>
                <a:cs typeface="Arial" panose="020B0704020202020204" pitchFamily="34" charset="0"/>
              </a:rPr>
              <a:t>Input(128,128,1)</a:t>
            </a:r>
            <a:endParaRPr lang="en-US" sz="1800" dirty="0">
              <a:latin typeface="Arial" panose="020B0704020202020204" pitchFamily="34" charset="0"/>
              <a:cs typeface="Arial" panose="020B0704020202020204" pitchFamily="34" charset="0"/>
            </a:endParaRPr>
          </a:p>
        </p:txBody>
      </p:sp>
      <p:graphicFrame>
        <p:nvGraphicFramePr>
          <p:cNvPr id="4" name="Content Placeholder 3"/>
          <p:cNvGraphicFramePr>
            <a:graphicFrameLocks noGrp="1"/>
          </p:cNvGraphicFramePr>
          <p:nvPr>
            <p:ph idx="1"/>
            <p:custDataLst>
              <p:tags r:id="rId1"/>
            </p:custDataLst>
          </p:nvPr>
        </p:nvGraphicFramePr>
        <p:xfrm>
          <a:off x="1920239" y="1214845"/>
          <a:ext cx="8373291" cy="5316584"/>
        </p:xfrm>
        <a:graphic>
          <a:graphicData uri="http://schemas.openxmlformats.org/drawingml/2006/table">
            <a:tbl>
              <a:tblPr firstRow="1" bandRow="1">
                <a:tableStyleId>{5C22544A-7EE6-4342-B048-85BDC9FD1C3A}</a:tableStyleId>
              </a:tblPr>
              <a:tblGrid>
                <a:gridCol w="4150311"/>
                <a:gridCol w="4222980"/>
              </a:tblGrid>
              <a:tr h="379756">
                <a:tc>
                  <a:txBody>
                    <a:bodyPr/>
                    <a:lstStyle/>
                    <a:p>
                      <a:pPr>
                        <a:buNone/>
                      </a:pPr>
                      <a:r>
                        <a:rPr lang="en-US" dirty="0"/>
                        <a:t>Layer (type)</a:t>
                      </a:r>
                    </a:p>
                  </a:txBody>
                  <a:tcPr/>
                </a:tc>
                <a:tc>
                  <a:txBody>
                    <a:bodyPr/>
                    <a:lstStyle/>
                    <a:p>
                      <a:pPr>
                        <a:buNone/>
                      </a:pPr>
                      <a:r>
                        <a:rPr lang="en-US"/>
                        <a:t>Output shape</a:t>
                      </a:r>
                    </a:p>
                  </a:txBody>
                  <a:tcPr/>
                </a:tc>
              </a:tr>
              <a:tr h="379756">
                <a:tc>
                  <a:txBody>
                    <a:bodyPr/>
                    <a:lstStyle/>
                    <a:p>
                      <a:pPr>
                        <a:buNone/>
                      </a:pPr>
                      <a:r>
                        <a:rPr lang="en-US"/>
                        <a:t>conv1</a:t>
                      </a:r>
                    </a:p>
                  </a:txBody>
                  <a:tcPr/>
                </a:tc>
                <a:tc>
                  <a:txBody>
                    <a:bodyPr/>
                    <a:lstStyle/>
                    <a:p>
                      <a:pPr>
                        <a:buNone/>
                      </a:pPr>
                      <a:r>
                        <a:rPr lang="en-US" dirty="0" smtClean="0"/>
                        <a:t>(128,128,64</a:t>
                      </a:r>
                      <a:r>
                        <a:rPr lang="en-US" dirty="0"/>
                        <a:t>)</a:t>
                      </a:r>
                    </a:p>
                  </a:txBody>
                  <a:tcPr/>
                </a:tc>
              </a:tr>
              <a:tr h="379756">
                <a:tc>
                  <a:txBody>
                    <a:bodyPr/>
                    <a:lstStyle/>
                    <a:p>
                      <a:pPr>
                        <a:buNone/>
                      </a:pPr>
                      <a:r>
                        <a:rPr lang="en-US" dirty="0"/>
                        <a:t>pool1</a:t>
                      </a:r>
                    </a:p>
                  </a:txBody>
                  <a:tcPr/>
                </a:tc>
                <a:tc>
                  <a:txBody>
                    <a:bodyPr/>
                    <a:lstStyle/>
                    <a:p>
                      <a:pPr>
                        <a:buNone/>
                      </a:pPr>
                      <a:r>
                        <a:rPr lang="en-US" dirty="0" smtClean="0"/>
                        <a:t>(64,64,64</a:t>
                      </a:r>
                      <a:r>
                        <a:rPr lang="en-US" dirty="0"/>
                        <a:t>)</a:t>
                      </a:r>
                    </a:p>
                  </a:txBody>
                  <a:tcPr/>
                </a:tc>
              </a:tr>
              <a:tr h="379756">
                <a:tc>
                  <a:txBody>
                    <a:bodyPr/>
                    <a:lstStyle/>
                    <a:p>
                      <a:pPr>
                        <a:buNone/>
                      </a:pPr>
                      <a:r>
                        <a:rPr lang="en-US"/>
                        <a:t>conv2</a:t>
                      </a:r>
                    </a:p>
                  </a:txBody>
                  <a:tcPr/>
                </a:tc>
                <a:tc>
                  <a:txBody>
                    <a:bodyPr/>
                    <a:lstStyle/>
                    <a:p>
                      <a:pPr>
                        <a:buNone/>
                      </a:pPr>
                      <a:r>
                        <a:rPr lang="en-US" dirty="0" smtClean="0"/>
                        <a:t>(64,64,128</a:t>
                      </a:r>
                      <a:r>
                        <a:rPr lang="en-US" dirty="0"/>
                        <a:t>)</a:t>
                      </a:r>
                    </a:p>
                  </a:txBody>
                  <a:tcPr/>
                </a:tc>
              </a:tr>
              <a:tr h="379756">
                <a:tc>
                  <a:txBody>
                    <a:bodyPr/>
                    <a:lstStyle/>
                    <a:p>
                      <a:pPr>
                        <a:buNone/>
                      </a:pPr>
                      <a:r>
                        <a:rPr lang="en-US"/>
                        <a:t>pool2</a:t>
                      </a:r>
                    </a:p>
                  </a:txBody>
                  <a:tcPr/>
                </a:tc>
                <a:tc>
                  <a:txBody>
                    <a:bodyPr/>
                    <a:lstStyle/>
                    <a:p>
                      <a:pPr>
                        <a:buNone/>
                      </a:pPr>
                      <a:r>
                        <a:rPr lang="en-US" dirty="0" smtClean="0"/>
                        <a:t>(32,32,128</a:t>
                      </a:r>
                      <a:r>
                        <a:rPr lang="en-US" dirty="0"/>
                        <a:t>)</a:t>
                      </a:r>
                    </a:p>
                  </a:txBody>
                  <a:tcPr/>
                </a:tc>
              </a:tr>
              <a:tr h="379756">
                <a:tc>
                  <a:txBody>
                    <a:bodyPr/>
                    <a:lstStyle/>
                    <a:p>
                      <a:pPr>
                        <a:buNone/>
                      </a:pPr>
                      <a:r>
                        <a:rPr lang="en-US"/>
                        <a:t>conv3</a:t>
                      </a:r>
                    </a:p>
                  </a:txBody>
                  <a:tcPr/>
                </a:tc>
                <a:tc>
                  <a:txBody>
                    <a:bodyPr/>
                    <a:lstStyle/>
                    <a:p>
                      <a:pPr>
                        <a:buNone/>
                      </a:pPr>
                      <a:r>
                        <a:rPr lang="en-US" dirty="0" smtClean="0"/>
                        <a:t>(32,32,256</a:t>
                      </a:r>
                      <a:r>
                        <a:rPr lang="en-US" dirty="0"/>
                        <a:t>)</a:t>
                      </a:r>
                    </a:p>
                  </a:txBody>
                  <a:tcPr/>
                </a:tc>
              </a:tr>
              <a:tr h="379756">
                <a:tc>
                  <a:txBody>
                    <a:bodyPr/>
                    <a:lstStyle/>
                    <a:p>
                      <a:pPr>
                        <a:buNone/>
                      </a:pPr>
                      <a:r>
                        <a:rPr lang="en-US"/>
                        <a:t>pool3</a:t>
                      </a:r>
                    </a:p>
                  </a:txBody>
                  <a:tcPr/>
                </a:tc>
                <a:tc>
                  <a:txBody>
                    <a:bodyPr/>
                    <a:lstStyle/>
                    <a:p>
                      <a:pPr>
                        <a:buNone/>
                      </a:pPr>
                      <a:r>
                        <a:rPr lang="en-US" dirty="0" smtClean="0"/>
                        <a:t>(8,8,256</a:t>
                      </a:r>
                      <a:r>
                        <a:rPr lang="en-US" dirty="0"/>
                        <a:t>)</a:t>
                      </a:r>
                    </a:p>
                  </a:txBody>
                  <a:tcPr/>
                </a:tc>
              </a:tr>
              <a:tr h="379756">
                <a:tc>
                  <a:txBody>
                    <a:bodyPr/>
                    <a:lstStyle/>
                    <a:p>
                      <a:pPr>
                        <a:buNone/>
                      </a:pPr>
                      <a:r>
                        <a:rPr lang="en-US"/>
                        <a:t>conv4</a:t>
                      </a:r>
                    </a:p>
                  </a:txBody>
                  <a:tcPr/>
                </a:tc>
                <a:tc>
                  <a:txBody>
                    <a:bodyPr/>
                    <a:lstStyle/>
                    <a:p>
                      <a:pPr>
                        <a:buNone/>
                      </a:pPr>
                      <a:r>
                        <a:rPr lang="en-US" dirty="0" smtClean="0"/>
                        <a:t>(8,8,512</a:t>
                      </a:r>
                      <a:r>
                        <a:rPr lang="en-US" dirty="0"/>
                        <a:t>)</a:t>
                      </a:r>
                    </a:p>
                  </a:txBody>
                  <a:tcPr/>
                </a:tc>
              </a:tr>
              <a:tr h="379756">
                <a:tc>
                  <a:txBody>
                    <a:bodyPr/>
                    <a:lstStyle/>
                    <a:p>
                      <a:pPr>
                        <a:buNone/>
                      </a:pPr>
                      <a:r>
                        <a:rPr lang="en-US"/>
                        <a:t>pool4</a:t>
                      </a:r>
                    </a:p>
                  </a:txBody>
                  <a:tcPr/>
                </a:tc>
                <a:tc>
                  <a:txBody>
                    <a:bodyPr/>
                    <a:lstStyle/>
                    <a:p>
                      <a:pPr>
                        <a:buNone/>
                      </a:pPr>
                      <a:r>
                        <a:rPr lang="en-US" dirty="0"/>
                        <a:t>(2,2,512) = 2*2*512 = 2048</a:t>
                      </a:r>
                    </a:p>
                  </a:txBody>
                  <a:tcPr/>
                </a:tc>
              </a:tr>
              <a:tr h="379756">
                <a:tc>
                  <a:txBody>
                    <a:bodyPr/>
                    <a:lstStyle/>
                    <a:p>
                      <a:pPr>
                        <a:buNone/>
                      </a:pPr>
                      <a:r>
                        <a:rPr lang="en-US"/>
                        <a:t>fc1</a:t>
                      </a:r>
                    </a:p>
                  </a:txBody>
                  <a:tcPr/>
                </a:tc>
                <a:tc>
                  <a:txBody>
                    <a:bodyPr/>
                    <a:lstStyle/>
                    <a:p>
                      <a:pPr>
                        <a:buNone/>
                      </a:pPr>
                      <a:r>
                        <a:rPr lang="en-US"/>
                        <a:t>1024</a:t>
                      </a:r>
                    </a:p>
                  </a:txBody>
                  <a:tcPr/>
                </a:tc>
              </a:tr>
              <a:tr h="379756">
                <a:tc>
                  <a:txBody>
                    <a:bodyPr/>
                    <a:lstStyle/>
                    <a:p>
                      <a:pPr>
                        <a:buNone/>
                      </a:pPr>
                      <a:r>
                        <a:rPr lang="en-US"/>
                        <a:t>drop1</a:t>
                      </a:r>
                    </a:p>
                  </a:txBody>
                  <a:tcPr/>
                </a:tc>
                <a:tc>
                  <a:txBody>
                    <a:bodyPr/>
                    <a:lstStyle/>
                    <a:p>
                      <a:pPr>
                        <a:buNone/>
                      </a:pPr>
                      <a:r>
                        <a:rPr lang="en-US"/>
                        <a:t>1024</a:t>
                      </a:r>
                    </a:p>
                  </a:txBody>
                  <a:tcPr/>
                </a:tc>
              </a:tr>
              <a:tr h="379756">
                <a:tc>
                  <a:txBody>
                    <a:bodyPr/>
                    <a:lstStyle/>
                    <a:p>
                      <a:pPr>
                        <a:buNone/>
                      </a:pPr>
                      <a:r>
                        <a:rPr lang="en-US" dirty="0"/>
                        <a:t>fc2</a:t>
                      </a:r>
                    </a:p>
                  </a:txBody>
                  <a:tcPr/>
                </a:tc>
                <a:tc>
                  <a:txBody>
                    <a:bodyPr/>
                    <a:lstStyle/>
                    <a:p>
                      <a:pPr>
                        <a:buNone/>
                      </a:pPr>
                      <a:r>
                        <a:rPr lang="en-US"/>
                        <a:t>256</a:t>
                      </a:r>
                    </a:p>
                  </a:txBody>
                  <a:tcPr/>
                </a:tc>
              </a:tr>
              <a:tr h="379756">
                <a:tc>
                  <a:txBody>
                    <a:bodyPr/>
                    <a:lstStyle/>
                    <a:p>
                      <a:pPr>
                        <a:buNone/>
                      </a:pPr>
                      <a:r>
                        <a:rPr lang="en-US"/>
                        <a:t>drop2</a:t>
                      </a:r>
                    </a:p>
                  </a:txBody>
                  <a:tcPr/>
                </a:tc>
                <a:tc>
                  <a:txBody>
                    <a:bodyPr/>
                    <a:lstStyle/>
                    <a:p>
                      <a:pPr>
                        <a:buNone/>
                      </a:pPr>
                      <a:r>
                        <a:rPr lang="en-US" dirty="0"/>
                        <a:t>256</a:t>
                      </a:r>
                    </a:p>
                  </a:txBody>
                  <a:tcPr/>
                </a:tc>
              </a:tr>
              <a:tr h="379756">
                <a:tc>
                  <a:txBody>
                    <a:bodyPr/>
                    <a:lstStyle/>
                    <a:p>
                      <a:pPr>
                        <a:buNone/>
                      </a:pPr>
                      <a:r>
                        <a:rPr lang="en-US" dirty="0"/>
                        <a:t>fc3 (Output layer)</a:t>
                      </a:r>
                    </a:p>
                  </a:txBody>
                  <a:tcPr/>
                </a:tc>
                <a:tc>
                  <a:txBody>
                    <a:bodyPr/>
                    <a:lstStyle/>
                    <a:p>
                      <a:pPr>
                        <a:buNone/>
                      </a:pPr>
                      <a:r>
                        <a:rPr lang="en-US" dirty="0"/>
                        <a:t>10</a:t>
                      </a: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sym typeface="+mn-ea"/>
              </a:rPr>
              <a:t>Experimental Results</a:t>
            </a:r>
            <a:endParaRPr lang="en-US" b="1" u="sng" dirty="0">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976630"/>
            <a:ext cx="10972800" cy="5151120"/>
          </a:xfrm>
        </p:spPr>
        <p:txBody>
          <a:bodyPr/>
          <a:lstStyle/>
          <a:p>
            <a:r>
              <a:rPr lang="en-US"/>
              <a:t>1. my_music.wav</a:t>
            </a:r>
          </a:p>
          <a:p>
            <a:endParaRPr lang="en-US"/>
          </a:p>
        </p:txBody>
      </p:sp>
      <p:pic>
        <p:nvPicPr>
          <p:cNvPr id="4098" name="Picture 2" descr="C:\Users\INTEL\Downloads\WhatsApp Image 2020-11-06 at 8.09.51 AM (1).jpeg"/>
          <p:cNvPicPr>
            <a:picLocks noChangeAspect="1" noChangeArrowheads="1"/>
          </p:cNvPicPr>
          <p:nvPr/>
        </p:nvPicPr>
        <p:blipFill>
          <a:blip r:embed="rId2"/>
          <a:srcRect/>
          <a:stretch>
            <a:fillRect/>
          </a:stretch>
        </p:blipFill>
        <p:spPr bwMode="auto">
          <a:xfrm>
            <a:off x="2468880" y="1541417"/>
            <a:ext cx="7197635" cy="500307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sym typeface="+mn-ea"/>
              </a:rPr>
              <a:t>Experimental Results</a:t>
            </a:r>
            <a:endParaRPr lang="en-US" b="1" u="sng">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976630"/>
            <a:ext cx="10972800" cy="5151120"/>
          </a:xfrm>
        </p:spPr>
        <p:txBody>
          <a:bodyPr/>
          <a:lstStyle/>
          <a:p>
            <a:r>
              <a:rPr lang="en-US"/>
              <a:t>2. test_music.wav</a:t>
            </a:r>
          </a:p>
          <a:p>
            <a:endParaRPr lang="en-US"/>
          </a:p>
        </p:txBody>
      </p:sp>
      <p:pic>
        <p:nvPicPr>
          <p:cNvPr id="5122" name="Picture 2" descr="C:\Users\INTEL\Downloads\WhatsApp Image 2020-11-06 at 8.09.51 AM.jpeg"/>
          <p:cNvPicPr>
            <a:picLocks noChangeAspect="1" noChangeArrowheads="1"/>
          </p:cNvPicPr>
          <p:nvPr/>
        </p:nvPicPr>
        <p:blipFill>
          <a:blip r:embed="rId2"/>
          <a:srcRect/>
          <a:stretch>
            <a:fillRect/>
          </a:stretch>
        </p:blipFill>
        <p:spPr bwMode="auto">
          <a:xfrm>
            <a:off x="1828801" y="1580607"/>
            <a:ext cx="8934994" cy="465037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Analytical Ablation Study</a:t>
            </a:r>
          </a:p>
        </p:txBody>
      </p:sp>
      <p:sp>
        <p:nvSpPr>
          <p:cNvPr id="3" name="Content Placeholder 2"/>
          <p:cNvSpPr>
            <a:spLocks noGrp="1"/>
          </p:cNvSpPr>
          <p:nvPr>
            <p:ph idx="1"/>
          </p:nvPr>
        </p:nvSpPr>
        <p:spPr/>
        <p:txBody>
          <a:bodyPr/>
          <a:lstStyle/>
          <a:p>
            <a:r>
              <a:rPr lang="en-US"/>
              <a:t>Adding more layers with less stride factor will help extract more features. With more hidden layers, it will give more accuracy.</a:t>
            </a:r>
          </a:p>
          <a:p>
            <a:r>
              <a:rPr lang="en-US"/>
              <a:t>But we can do that upto a certain extent. After that, instead of extracting features, we tend to ‘overfit’ the data. </a:t>
            </a:r>
          </a:p>
          <a:p>
            <a:r>
              <a:rPr lang="en-US"/>
              <a:t>Overfitting leads to errors in some or the other form like false positives.</a:t>
            </a:r>
          </a:p>
          <a:p>
            <a:r>
              <a:rPr lang="en-US"/>
              <a:t>Moreover,as Convolutions increases,so does the computation.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nvPr>
        </p:nvGraphicFramePr>
        <p:xfrm>
          <a:off x="1837509" y="339452"/>
          <a:ext cx="7215051" cy="2416810"/>
        </p:xfrm>
        <a:graphic>
          <a:graphicData uri="http://schemas.openxmlformats.org/drawingml/2006/table">
            <a:tbl>
              <a:tblPr firstRow="1" bandRow="1">
                <a:tableStyleId>{5C22544A-7EE6-4342-B048-85BDC9FD1C3A}</a:tableStyleId>
              </a:tblPr>
              <a:tblGrid>
                <a:gridCol w="2405017"/>
                <a:gridCol w="2405017"/>
                <a:gridCol w="2405017"/>
              </a:tblGrid>
              <a:tr h="1119552">
                <a:tc>
                  <a:txBody>
                    <a:bodyPr/>
                    <a:lstStyle/>
                    <a:p>
                      <a:r>
                        <a:rPr lang="en-US" dirty="0" smtClean="0"/>
                        <a:t>EPOCH</a:t>
                      </a:r>
                      <a:endParaRPr lang="en-US" dirty="0"/>
                    </a:p>
                  </a:txBody>
                  <a:tcPr/>
                </a:tc>
                <a:tc>
                  <a:txBody>
                    <a:bodyPr/>
                    <a:lstStyle/>
                    <a:p>
                      <a:r>
                        <a:rPr lang="en-US" dirty="0" smtClean="0"/>
                        <a:t>CONVOLUTIONAL LAYERS</a:t>
                      </a:r>
                      <a:endParaRPr lang="en-US" dirty="0"/>
                    </a:p>
                  </a:txBody>
                  <a:tcPr/>
                </a:tc>
                <a:tc>
                  <a:txBody>
                    <a:bodyPr/>
                    <a:lstStyle/>
                    <a:p>
                      <a:r>
                        <a:rPr lang="en-US" dirty="0" smtClean="0"/>
                        <a:t>ACCURACY</a:t>
                      </a:r>
                      <a:endParaRPr lang="en-US" dirty="0"/>
                    </a:p>
                  </a:txBody>
                  <a:tcPr/>
                </a:tc>
              </a:tr>
              <a:tr h="648629">
                <a:tc>
                  <a:txBody>
                    <a:bodyPr/>
                    <a:lstStyle/>
                    <a:p>
                      <a:r>
                        <a:rPr lang="en-US" dirty="0" smtClean="0"/>
                        <a:t>250</a:t>
                      </a:r>
                      <a:endParaRPr lang="en-US" dirty="0"/>
                    </a:p>
                  </a:txBody>
                  <a:tcPr/>
                </a:tc>
                <a:tc>
                  <a:txBody>
                    <a:bodyPr/>
                    <a:lstStyle/>
                    <a:p>
                      <a:r>
                        <a:rPr lang="en-US" dirty="0" smtClean="0"/>
                        <a:t>3</a:t>
                      </a:r>
                      <a:endParaRPr lang="en-US" dirty="0"/>
                    </a:p>
                  </a:txBody>
                  <a:tcPr/>
                </a:tc>
                <a:tc>
                  <a:txBody>
                    <a:bodyPr/>
                    <a:lstStyle/>
                    <a:p>
                      <a:r>
                        <a:rPr lang="en-US" dirty="0" smtClean="0"/>
                        <a:t>60%</a:t>
                      </a:r>
                      <a:endParaRPr lang="en-US" dirty="0"/>
                    </a:p>
                  </a:txBody>
                  <a:tcPr/>
                </a:tc>
              </a:tr>
              <a:tr h="648629">
                <a:tc>
                  <a:txBody>
                    <a:bodyPr/>
                    <a:lstStyle/>
                    <a:p>
                      <a:r>
                        <a:rPr lang="en-US" dirty="0" smtClean="0"/>
                        <a:t>250</a:t>
                      </a:r>
                      <a:endParaRPr lang="en-US" dirty="0"/>
                    </a:p>
                  </a:txBody>
                  <a:tcPr/>
                </a:tc>
                <a:tc>
                  <a:txBody>
                    <a:bodyPr/>
                    <a:lstStyle/>
                    <a:p>
                      <a:r>
                        <a:rPr lang="en-US" dirty="0" smtClean="0"/>
                        <a:t>4</a:t>
                      </a:r>
                      <a:endParaRPr lang="en-US" dirty="0"/>
                    </a:p>
                  </a:txBody>
                  <a:tcPr/>
                </a:tc>
                <a:tc>
                  <a:txBody>
                    <a:bodyPr/>
                    <a:lstStyle/>
                    <a:p>
                      <a:r>
                        <a:rPr lang="en-US" dirty="0" smtClean="0"/>
                        <a:t>64%</a:t>
                      </a:r>
                      <a:endParaRPr lang="en-US" dirty="0"/>
                    </a:p>
                  </a:txBody>
                  <a:tcPr/>
                </a:tc>
              </a:tr>
            </a:tbl>
          </a:graphicData>
        </a:graphic>
      </p:graphicFrame>
      <p:sp>
        <p:nvSpPr>
          <p:cNvPr id="5" name="TextBox 4"/>
          <p:cNvSpPr txBox="1"/>
          <p:nvPr/>
        </p:nvSpPr>
        <p:spPr>
          <a:xfrm>
            <a:off x="966651" y="3239589"/>
            <a:ext cx="5771773" cy="369332"/>
          </a:xfrm>
          <a:prstGeom prst="rect">
            <a:avLst/>
          </a:prstGeom>
          <a:noFill/>
        </p:spPr>
        <p:txBody>
          <a:bodyPr wrap="none" rtlCol="0">
            <a:spAutoFit/>
          </a:bodyPr>
          <a:lstStyle/>
          <a:p>
            <a:r>
              <a:rPr lang="en-US" dirty="0" smtClean="0"/>
              <a:t>2)Reducing the number of epochs affects the accuracy.</a:t>
            </a:r>
            <a:endParaRPr lang="en-US" dirty="0"/>
          </a:p>
        </p:txBody>
      </p:sp>
      <p:graphicFrame>
        <p:nvGraphicFramePr>
          <p:cNvPr id="6" name="Table 5"/>
          <p:cNvGraphicFramePr>
            <a:graphicFrameLocks noGrp="1"/>
          </p:cNvGraphicFramePr>
          <p:nvPr/>
        </p:nvGraphicFramePr>
        <p:xfrm>
          <a:off x="1496423" y="4075611"/>
          <a:ext cx="8127999" cy="1381760"/>
        </p:xfrm>
        <a:graphic>
          <a:graphicData uri="http://schemas.openxmlformats.org/drawingml/2006/table">
            <a:tbl>
              <a:tblPr firstRow="1" bandRow="1">
                <a:tableStyleId>{5C22544A-7EE6-4342-B048-85BDC9FD1C3A}</a:tableStyleId>
              </a:tblPr>
              <a:tblGrid>
                <a:gridCol w="2709333"/>
                <a:gridCol w="2709333"/>
                <a:gridCol w="2709333"/>
              </a:tblGrid>
              <a:tr h="319797">
                <a:tc>
                  <a:txBody>
                    <a:bodyPr/>
                    <a:lstStyle/>
                    <a:p>
                      <a:r>
                        <a:rPr lang="en-US" dirty="0" smtClean="0"/>
                        <a:t>EPOCH</a:t>
                      </a:r>
                      <a:endParaRPr lang="en-US" dirty="0"/>
                    </a:p>
                  </a:txBody>
                  <a:tcPr/>
                </a:tc>
                <a:tc>
                  <a:txBody>
                    <a:bodyPr/>
                    <a:lstStyle/>
                    <a:p>
                      <a:r>
                        <a:rPr lang="en-US" dirty="0" smtClean="0"/>
                        <a:t>CONVOLUTIONAL</a:t>
                      </a:r>
                      <a:r>
                        <a:rPr lang="en-US" baseline="0" dirty="0" smtClean="0"/>
                        <a:t> LAYERS</a:t>
                      </a:r>
                      <a:endParaRPr lang="en-US" dirty="0"/>
                    </a:p>
                  </a:txBody>
                  <a:tcPr/>
                </a:tc>
                <a:tc>
                  <a:txBody>
                    <a:bodyPr/>
                    <a:lstStyle/>
                    <a:p>
                      <a:r>
                        <a:rPr lang="en-US" dirty="0" smtClean="0"/>
                        <a:t>ACCURACY</a:t>
                      </a:r>
                      <a:endParaRPr lang="en-US" dirty="0"/>
                    </a:p>
                  </a:txBody>
                  <a:tcPr/>
                </a:tc>
              </a:tr>
              <a:tr h="370840">
                <a:tc>
                  <a:txBody>
                    <a:bodyPr/>
                    <a:lstStyle/>
                    <a:p>
                      <a:r>
                        <a:rPr lang="en-US" dirty="0" smtClean="0"/>
                        <a:t>250</a:t>
                      </a:r>
                      <a:endParaRPr lang="en-US" dirty="0"/>
                    </a:p>
                  </a:txBody>
                  <a:tcPr/>
                </a:tc>
                <a:tc>
                  <a:txBody>
                    <a:bodyPr/>
                    <a:lstStyle/>
                    <a:p>
                      <a:r>
                        <a:rPr lang="en-US" dirty="0" smtClean="0"/>
                        <a:t>4</a:t>
                      </a:r>
                      <a:endParaRPr lang="en-US" dirty="0"/>
                    </a:p>
                  </a:txBody>
                  <a:tcPr/>
                </a:tc>
                <a:tc>
                  <a:txBody>
                    <a:bodyPr/>
                    <a:lstStyle/>
                    <a:p>
                      <a:r>
                        <a:rPr lang="en-US" dirty="0" smtClean="0"/>
                        <a:t>64%</a:t>
                      </a:r>
                    </a:p>
                  </a:txBody>
                  <a:tcPr/>
                </a:tc>
              </a:tr>
              <a:tr h="370840">
                <a:tc>
                  <a:txBody>
                    <a:bodyPr/>
                    <a:lstStyle/>
                    <a:p>
                      <a:r>
                        <a:rPr lang="en-US" dirty="0" smtClean="0"/>
                        <a:t>10</a:t>
                      </a:r>
                      <a:endParaRPr lang="en-US" dirty="0"/>
                    </a:p>
                  </a:txBody>
                  <a:tcPr/>
                </a:tc>
                <a:tc>
                  <a:txBody>
                    <a:bodyPr/>
                    <a:lstStyle/>
                    <a:p>
                      <a:r>
                        <a:rPr lang="en-US" dirty="0" smtClean="0"/>
                        <a:t>4</a:t>
                      </a:r>
                      <a:endParaRPr lang="en-US" dirty="0"/>
                    </a:p>
                  </a:txBody>
                  <a:tcPr/>
                </a:tc>
                <a:tc>
                  <a:txBody>
                    <a:bodyPr/>
                    <a:lstStyle/>
                    <a:p>
                      <a:r>
                        <a:rPr lang="en-US" dirty="0" smtClean="0"/>
                        <a:t>26%</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Bold" panose="020B0704020202020204" charset="0"/>
                <a:cs typeface="Arial Bold" panose="020B0704020202020204" charset="0"/>
              </a:rPr>
              <a:t>Ablation Study:</a:t>
            </a:r>
            <a:endParaRPr lang="en-US" b="1" u="sng" dirty="0">
              <a:latin typeface="Arial Bold" panose="020B0704020202020204" charset="0"/>
              <a:cs typeface="Arial Bold" panose="020B0704020202020204" charset="0"/>
            </a:endParaRPr>
          </a:p>
        </p:txBody>
      </p:sp>
      <p:sp>
        <p:nvSpPr>
          <p:cNvPr id="3" name="Content Placeholder 2"/>
          <p:cNvSpPr>
            <a:spLocks noGrp="1"/>
          </p:cNvSpPr>
          <p:nvPr>
            <p:ph idx="1"/>
          </p:nvPr>
        </p:nvSpPr>
        <p:spPr/>
        <p:txBody>
          <a:bodyPr/>
          <a:lstStyle/>
          <a:p>
            <a:r>
              <a:rPr lang="en-US"/>
              <a:t>When we reduce the number of epochs, we get low accuracy.</a:t>
            </a:r>
          </a:p>
          <a:p>
            <a:endParaRPr lang="en-US"/>
          </a:p>
        </p:txBody>
      </p:sp>
      <p:pic>
        <p:nvPicPr>
          <p:cNvPr id="4" name="Picture 3" descr="Screenshot 2020-10-31 at 8.17.59 AM"/>
          <p:cNvPicPr>
            <a:picLocks noChangeAspect="1"/>
          </p:cNvPicPr>
          <p:nvPr/>
        </p:nvPicPr>
        <p:blipFill>
          <a:blip r:embed="rId2"/>
          <a:stretch>
            <a:fillRect/>
          </a:stretch>
        </p:blipFill>
        <p:spPr>
          <a:xfrm>
            <a:off x="2036445" y="2330450"/>
            <a:ext cx="7102475" cy="4231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Performance Metrics</a:t>
            </a:r>
          </a:p>
        </p:txBody>
      </p:sp>
      <p:sp>
        <p:nvSpPr>
          <p:cNvPr id="3" name="Content Placeholder 2"/>
          <p:cNvSpPr>
            <a:spLocks noGrp="1"/>
          </p:cNvSpPr>
          <p:nvPr>
            <p:ph idx="1"/>
          </p:nvPr>
        </p:nvSpPr>
        <p:spPr>
          <a:xfrm>
            <a:off x="609600" y="1174750"/>
            <a:ext cx="10972800" cy="4442279"/>
          </a:xfrm>
        </p:spPr>
        <p:txBody>
          <a:bodyPr>
            <a:normAutofit/>
          </a:bodyPr>
          <a:lstStyle/>
          <a:p>
            <a:r>
              <a:rPr lang="en-US" dirty="0"/>
              <a:t>In order to evaluate the performance of the model, the following metrics will be used. </a:t>
            </a:r>
          </a:p>
          <a:p>
            <a:pPr lvl="1"/>
            <a:r>
              <a:rPr lang="en-US" dirty="0"/>
              <a:t>➢ Accuracy : Refers to the percentage of correctly classified test samples. This metric evaluates how accurate the model's prediction is compared to the true data. </a:t>
            </a:r>
          </a:p>
          <a:p>
            <a:pPr marL="457200" lvl="1" indent="0">
              <a:buNone/>
            </a:pPr>
            <a:endParaRPr lang="en-US" dirty="0"/>
          </a:p>
          <a:p>
            <a:pPr marL="457200" lvl="1" indent="0">
              <a:buNone/>
            </a:pPr>
            <a:r>
              <a:rPr lang="en-US" dirty="0" smtClean="0"/>
              <a:t>Higher the </a:t>
            </a:r>
            <a:r>
              <a:rPr lang="en-US" dirty="0"/>
              <a:t>value of </a:t>
            </a:r>
            <a:r>
              <a:rPr lang="en-US" dirty="0" smtClean="0"/>
              <a:t>accuracy will </a:t>
            </a:r>
            <a:r>
              <a:rPr lang="en-US" dirty="0"/>
              <a:t>give better efficiency in classification.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4250"/>
          </a:xfrm>
        </p:spPr>
        <p:txBody>
          <a:bodyPr/>
          <a:lstStyle/>
          <a:p>
            <a:r>
              <a:rPr lang="en-US" b="1" u="sng">
                <a:latin typeface="Arial Bold" panose="020B0704020202020204" charset="0"/>
                <a:cs typeface="Arial Bold" panose="020B0704020202020204" charset="0"/>
                <a:sym typeface="+mn-ea"/>
              </a:rPr>
              <a:t>Performance Metrics</a:t>
            </a:r>
            <a:r>
              <a:rPr lang="en-US" b="1" u="sng">
                <a:latin typeface="Arial Bold" panose="020B0704020202020204" charset="0"/>
                <a:cs typeface="Arial Bold" panose="020B0704020202020204" charset="0"/>
              </a:rPr>
              <a:t/>
            </a:r>
            <a:br>
              <a:rPr lang="en-US" b="1" u="sng">
                <a:latin typeface="Arial Bold" panose="020B0704020202020204" charset="0"/>
                <a:cs typeface="Arial Bold" panose="020B0704020202020204" charset="0"/>
              </a:rPr>
            </a:br>
            <a:endParaRPr lang="en-US"/>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r>
              <a:rPr lang="en-US" sz="2800"/>
              <a:t>We get an accuracy of 64% after training the model for 250 epochs.</a:t>
            </a:r>
          </a:p>
        </p:txBody>
      </p:sp>
      <p:pic>
        <p:nvPicPr>
          <p:cNvPr id="4" name="Picture 3" descr="Screenshot 2020-10-31 at 8.26.02 AM"/>
          <p:cNvPicPr>
            <a:picLocks noChangeAspect="1"/>
          </p:cNvPicPr>
          <p:nvPr/>
        </p:nvPicPr>
        <p:blipFill>
          <a:blip r:embed="rId2"/>
          <a:stretch>
            <a:fillRect/>
          </a:stretch>
        </p:blipFill>
        <p:spPr>
          <a:xfrm>
            <a:off x="2548255" y="714375"/>
            <a:ext cx="6953250" cy="3667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452880"/>
          </a:xfrm>
        </p:spPr>
        <p:txBody>
          <a:bodyPr/>
          <a:lstStyle/>
          <a:p>
            <a:r>
              <a:rPr lang="en-US" b="1" u="sng">
                <a:latin typeface="Arial Bold" panose="020B0704020202020204" charset="0"/>
                <a:cs typeface="Arial Bold" panose="020B0704020202020204" charset="0"/>
                <a:sym typeface="+mn-ea"/>
              </a:rPr>
              <a:t>Performance Metrics</a:t>
            </a:r>
            <a:br>
              <a:rPr lang="en-US" b="1" u="sng">
                <a:latin typeface="Arial Bold" panose="020B0704020202020204" charset="0"/>
                <a:cs typeface="Arial Bold" panose="020B0704020202020204" charset="0"/>
                <a:sym typeface="+mn-ea"/>
              </a:rPr>
            </a:br>
            <a:r>
              <a:rPr lang="en-US"/>
              <a:t/>
            </a:r>
            <a:br>
              <a:rPr lang="en-US"/>
            </a:br>
            <a:endParaRPr lang="en-US"/>
          </a:p>
        </p:txBody>
      </p:sp>
      <p:sp>
        <p:nvSpPr>
          <p:cNvPr id="3" name="Content Placeholder 2"/>
          <p:cNvSpPr>
            <a:spLocks noGrp="1"/>
          </p:cNvSpPr>
          <p:nvPr>
            <p:ph idx="1"/>
          </p:nvPr>
        </p:nvSpPr>
        <p:spPr/>
        <p:txBody>
          <a:bodyPr/>
          <a:lstStyle/>
          <a:p>
            <a:r>
              <a:rPr lang="en-US"/>
              <a:t>There are two major challenges with this problem:</a:t>
            </a:r>
          </a:p>
          <a:p>
            <a:pPr lvl="1"/>
            <a:r>
              <a:rPr lang="en-US">
                <a:sym typeface="+mn-ea"/>
              </a:rPr>
              <a:t>Musical genres are loosely defined. So much so that people often argue over the genre of a song.</a:t>
            </a:r>
            <a:endParaRPr lang="en-US"/>
          </a:p>
          <a:p>
            <a:pPr lvl="1"/>
            <a:r>
              <a:rPr lang="en-US">
                <a:sym typeface="+mn-ea"/>
              </a:rPr>
              <a:t>It is a nontrivial task to extract differentiating features from audio data that could be fed into a model.</a:t>
            </a:r>
            <a:endParaRPr lang="en-US"/>
          </a:p>
          <a:p>
            <a:r>
              <a:rPr lang="en-US"/>
              <a:t>The model is learning some of the distinguishing factors of the musical genres, but it is having difficulty with genres that share characteristics with other genres. This goes back to the first problem, and that is the nature of musical genres. They are difficult to distinguish!</a:t>
            </a:r>
          </a:p>
          <a:p>
            <a:pPr lvl="1"/>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Conclusion</a:t>
            </a:r>
          </a:p>
        </p:txBody>
      </p:sp>
      <p:sp>
        <p:nvSpPr>
          <p:cNvPr id="3" name="Content Placeholder 2"/>
          <p:cNvSpPr>
            <a:spLocks noGrp="1"/>
          </p:cNvSpPr>
          <p:nvPr>
            <p:ph idx="1"/>
          </p:nvPr>
        </p:nvSpPr>
        <p:spPr/>
        <p:txBody>
          <a:bodyPr/>
          <a:lstStyle/>
          <a:p>
            <a:r>
              <a:rPr lang="en-US"/>
              <a:t>This is an automated system for music genre classification. </a:t>
            </a:r>
          </a:p>
          <a:p>
            <a:r>
              <a:rPr lang="en-US"/>
              <a:t>In this music genre classification project, we aim to develop a classifier on audio files to predict its genre. </a:t>
            </a:r>
          </a:p>
          <a:p>
            <a:r>
              <a:rPr lang="en-US"/>
              <a:t>By using mel-Spectrogram and training the model using the  Convolutional Neural Network, we predict the genre of the test music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Introduction</a:t>
            </a:r>
          </a:p>
        </p:txBody>
      </p:sp>
      <p:sp>
        <p:nvSpPr>
          <p:cNvPr id="3" name="Content Placeholder 2"/>
          <p:cNvSpPr>
            <a:spLocks noGrp="1"/>
          </p:cNvSpPr>
          <p:nvPr>
            <p:ph idx="1"/>
          </p:nvPr>
        </p:nvSpPr>
        <p:spPr/>
        <p:txBody>
          <a:bodyPr/>
          <a:lstStyle/>
          <a:p>
            <a:r>
              <a:rPr lang="en-US" dirty="0"/>
              <a:t>Music plays a very important role in people’s lives. </a:t>
            </a:r>
          </a:p>
          <a:p>
            <a:r>
              <a:rPr lang="en-US" dirty="0"/>
              <a:t>Music brings like-minded people together and is the glue that holds communities together. </a:t>
            </a:r>
          </a:p>
          <a:p>
            <a:r>
              <a:rPr lang="en-US" dirty="0"/>
              <a:t>The purpose of our project is to find a better machine learning algorithm that predicts the genre of songs.</a:t>
            </a:r>
          </a:p>
          <a:p>
            <a:r>
              <a:rPr lang="en-US" dirty="0"/>
              <a:t>In this project, we aim to </a:t>
            </a:r>
            <a:r>
              <a:rPr lang="en-US" dirty="0" smtClean="0"/>
              <a:t>build a </a:t>
            </a:r>
            <a:r>
              <a:rPr lang="en-US" dirty="0" err="1" smtClean="0"/>
              <a:t>Convolutional</a:t>
            </a:r>
            <a:r>
              <a:rPr lang="en-US" dirty="0" smtClean="0"/>
              <a:t> Neural Network model </a:t>
            </a:r>
            <a:r>
              <a:rPr lang="en-US" dirty="0"/>
              <a:t>and train them over the audio datasets.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References</a:t>
            </a:r>
          </a:p>
        </p:txBody>
      </p:sp>
      <p:sp>
        <p:nvSpPr>
          <p:cNvPr id="3" name="Content Placeholder 2"/>
          <p:cNvSpPr>
            <a:spLocks noGrp="1"/>
          </p:cNvSpPr>
          <p:nvPr>
            <p:ph idx="1"/>
          </p:nvPr>
        </p:nvSpPr>
        <p:spPr>
          <a:xfrm>
            <a:off x="609600" y="1174750"/>
            <a:ext cx="10972800" cy="5683250"/>
          </a:xfrm>
        </p:spPr>
        <p:txBody>
          <a:bodyPr/>
          <a:lstStyle/>
          <a:p>
            <a:r>
              <a:rPr lang="en-US" sz="2400" dirty="0" smtClean="0"/>
              <a:t>'</a:t>
            </a:r>
            <a:r>
              <a:rPr lang="en-US" sz="2400" dirty="0" err="1" smtClean="0"/>
              <a:t>Convolutional</a:t>
            </a:r>
            <a:r>
              <a:rPr lang="en-US" sz="2400" dirty="0" smtClean="0"/>
              <a:t> neural networks' by </a:t>
            </a:r>
            <a:r>
              <a:rPr lang="en-US" sz="2400" u="sng" dirty="0" smtClean="0">
                <a:solidFill>
                  <a:srgbClr val="BC4F44"/>
                </a:solidFill>
              </a:rPr>
              <a:t>https://en.wikipedia.org/wiki/Convolutional_neural_network</a:t>
            </a:r>
          </a:p>
          <a:p>
            <a:r>
              <a:rPr lang="en-US" sz="2400" dirty="0" smtClean="0"/>
              <a:t>'Understanding of CNN Deep learning' by </a:t>
            </a:r>
            <a:r>
              <a:rPr lang="en-US" sz="2400" dirty="0" smtClean="0">
                <a:solidFill>
                  <a:srgbClr val="BC4F44"/>
                </a:solidFill>
                <a:hlinkClick r:id="rId2"/>
              </a:rPr>
              <a:t>https://medium.com/@RaghavPrabhu/understanding-of-convolutional-neural-network-cnn-deep-learning-99760835f148</a:t>
            </a:r>
            <a:endParaRPr lang="en-US" sz="2400" dirty="0" smtClean="0">
              <a:solidFill>
                <a:srgbClr val="BC4F44"/>
              </a:solidFill>
            </a:endParaRPr>
          </a:p>
          <a:p>
            <a:r>
              <a:rPr lang="en-US" sz="2400" dirty="0" smtClean="0"/>
              <a:t>‘Understanding the </a:t>
            </a:r>
            <a:r>
              <a:rPr lang="en-US" sz="2400" dirty="0" err="1" smtClean="0"/>
              <a:t>mel</a:t>
            </a:r>
            <a:r>
              <a:rPr lang="en-US" sz="2400" dirty="0" smtClean="0"/>
              <a:t>-spectrogram’ by </a:t>
            </a:r>
            <a:r>
              <a:rPr lang="en-US" sz="2400" u="sng" dirty="0" smtClean="0">
                <a:solidFill>
                  <a:srgbClr val="BC4F44"/>
                </a:solidFill>
                <a:hlinkClick r:id="rId3"/>
              </a:rPr>
              <a:t>https://medium.com/analytics-vidhya/understanding-the-mel-spectrogram-fca2afa2ce53</a:t>
            </a:r>
            <a:endParaRPr lang="en-US" sz="2400" u="sng" dirty="0" smtClean="0">
              <a:solidFill>
                <a:srgbClr val="BC4F44"/>
              </a:solidFill>
            </a:endParaRPr>
          </a:p>
          <a:p>
            <a:r>
              <a:rPr lang="en-US" sz="2400" dirty="0" smtClean="0"/>
              <a:t>G. </a:t>
            </a:r>
            <a:r>
              <a:rPr lang="en-US" sz="2400" dirty="0" err="1" smtClean="0"/>
              <a:t>Tzanetakis</a:t>
            </a:r>
            <a:r>
              <a:rPr lang="en-US" sz="2400" dirty="0" smtClean="0"/>
              <a:t> and P. Cook, “Musical genre classification of audio signals,” Speech and Audio Processing, IEEE transactions on, vol. 10, no. 5, pp. 293–302, 2002.</a:t>
            </a:r>
          </a:p>
          <a:p>
            <a:r>
              <a:rPr lang="en-US" sz="2400" dirty="0" smtClean="0"/>
              <a:t>T. L. Li, A. B. Chan, and A. Chun, “Automatic musical pattern feature extraction using </a:t>
            </a:r>
            <a:r>
              <a:rPr lang="en-US" sz="2400" dirty="0" err="1" smtClean="0"/>
              <a:t>convolutional</a:t>
            </a:r>
            <a:r>
              <a:rPr lang="en-US" sz="2400" dirty="0" smtClean="0"/>
              <a:t> neural network,” in Proc. Int. Conf. Data Mining and Applications, 2010.</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Problem description</a:t>
            </a:r>
          </a:p>
        </p:txBody>
      </p:sp>
      <p:sp>
        <p:nvSpPr>
          <p:cNvPr id="3" name="Content Placeholder 2"/>
          <p:cNvSpPr>
            <a:spLocks noGrp="1"/>
          </p:cNvSpPr>
          <p:nvPr>
            <p:ph idx="1"/>
          </p:nvPr>
        </p:nvSpPr>
        <p:spPr>
          <a:xfrm>
            <a:off x="838200" y="1130935"/>
            <a:ext cx="10515600" cy="5062220"/>
          </a:xfrm>
        </p:spPr>
        <p:txBody>
          <a:bodyPr>
            <a:normAutofit fontScale="90000" lnSpcReduction="20000"/>
          </a:bodyPr>
          <a:lstStyle/>
          <a:p>
            <a:r>
              <a:rPr lang="en-US">
                <a:sym typeface="+mn-ea"/>
              </a:rPr>
              <a:t>Sound is represented in the form of an audio signal having parameters like frequency, decibel, bandwidth etc. </a:t>
            </a:r>
          </a:p>
          <a:p>
            <a:r>
              <a:rPr lang="en-US">
                <a:sym typeface="+mn-ea"/>
              </a:rPr>
              <a:t>A typical audio signal can be expressed as a function of Amplitude and Time. Some formats are: mp3, WMA (Windows Media Audio) and wav formats. </a:t>
            </a:r>
          </a:p>
          <a:p>
            <a:r>
              <a:rPr lang="en-US">
                <a:sym typeface="+mn-ea"/>
              </a:rPr>
              <a:t>Many companies such as Soundcloud, Apple Music, Spotify, Wynk. etc use music classification, to place recommendations to their customers. </a:t>
            </a:r>
          </a:p>
          <a:p>
            <a:r>
              <a:rPr lang="en-US">
                <a:sym typeface="+mn-ea"/>
              </a:rPr>
              <a:t>To be able to do any of the above two mentioned functions, determining music genres is the first step. </a:t>
            </a:r>
          </a:p>
          <a:p>
            <a:r>
              <a:rPr lang="en-US">
                <a:sym typeface="+mn-ea"/>
              </a:rPr>
              <a:t>To achieve this, we take the help of Machine Learning algorithms.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3074" name="Picture 2" descr="C:\Users\INTEL\Downloads\Arch_Diagram.jpg"/>
          <p:cNvPicPr>
            <a:picLocks noGrp="1" noChangeAspect="1" noChangeArrowheads="1"/>
          </p:cNvPicPr>
          <p:nvPr>
            <p:ph idx="1"/>
          </p:nvPr>
        </p:nvPicPr>
        <p:blipFill>
          <a:blip r:embed="rId2"/>
          <a:srcRect/>
          <a:stretch>
            <a:fillRect/>
          </a:stretch>
        </p:blipFill>
        <p:spPr bwMode="auto">
          <a:xfrm>
            <a:off x="609600" y="1280160"/>
            <a:ext cx="10972800" cy="4572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System Architecture</a:t>
            </a:r>
          </a:p>
        </p:txBody>
      </p:sp>
      <p:sp>
        <p:nvSpPr>
          <p:cNvPr id="3" name="Content Placeholder 2"/>
          <p:cNvSpPr>
            <a:spLocks noGrp="1"/>
          </p:cNvSpPr>
          <p:nvPr>
            <p:ph idx="1"/>
          </p:nvPr>
        </p:nvSpPr>
        <p:spPr/>
        <p:txBody>
          <a:bodyPr/>
          <a:lstStyle/>
          <a:p>
            <a:r>
              <a:rPr lang="en-US" b="1">
                <a:latin typeface="Arial Bold" panose="020B0704020202020204" charset="0"/>
                <a:cs typeface="Arial Bold" panose="020B0704020202020204" charset="0"/>
              </a:rPr>
              <a:t>Convolutional Neural Network</a:t>
            </a:r>
            <a:endParaRPr lang="en-US"/>
          </a:p>
          <a:p>
            <a:endParaRPr lang="en-US"/>
          </a:p>
        </p:txBody>
      </p:sp>
      <p:pic>
        <p:nvPicPr>
          <p:cNvPr id="4" name="Picture 3" descr="Screenshot 2020-10-31 at 1.06.22 AM"/>
          <p:cNvPicPr>
            <a:picLocks noChangeAspect="1"/>
          </p:cNvPicPr>
          <p:nvPr/>
        </p:nvPicPr>
        <p:blipFill>
          <a:blip r:embed="rId2"/>
          <a:stretch>
            <a:fillRect/>
          </a:stretch>
        </p:blipFill>
        <p:spPr>
          <a:xfrm>
            <a:off x="1829435" y="1804670"/>
            <a:ext cx="8533130" cy="2527300"/>
          </a:xfrm>
          <a:prstGeom prst="rect">
            <a:avLst/>
          </a:prstGeom>
        </p:spPr>
      </p:pic>
      <p:sp>
        <p:nvSpPr>
          <p:cNvPr id="5" name="Text Box 4"/>
          <p:cNvSpPr txBox="1"/>
          <p:nvPr/>
        </p:nvSpPr>
        <p:spPr>
          <a:xfrm>
            <a:off x="131445" y="4447540"/>
            <a:ext cx="11929745" cy="2245360"/>
          </a:xfrm>
          <a:prstGeom prst="rect">
            <a:avLst/>
          </a:prstGeom>
          <a:noFill/>
        </p:spPr>
        <p:txBody>
          <a:bodyPr wrap="square" rtlCol="0">
            <a:spAutoFit/>
          </a:bodyPr>
          <a:lstStyle/>
          <a:p>
            <a:pPr marL="285750" indent="-285750" algn="l">
              <a:buFont typeface="Arial" panose="020B0704020202020204" pitchFamily="34" charset="0"/>
              <a:buChar char="•"/>
            </a:pPr>
            <a:r>
              <a:rPr lang="en-US" sz="2800" dirty="0">
                <a:sym typeface="+mn-ea"/>
              </a:rPr>
              <a:t>There are four </a:t>
            </a:r>
            <a:r>
              <a:rPr lang="en-US" sz="2800" dirty="0" err="1">
                <a:sym typeface="+mn-ea"/>
              </a:rPr>
              <a:t>convolutional</a:t>
            </a:r>
            <a:r>
              <a:rPr lang="en-US" sz="2800" dirty="0">
                <a:sym typeface="+mn-ea"/>
              </a:rPr>
              <a:t> layers with kernel size of 3. </a:t>
            </a:r>
            <a:endParaRPr lang="en-US" sz="2800" dirty="0"/>
          </a:p>
          <a:p>
            <a:pPr marL="285750" indent="-285750" algn="l">
              <a:buFont typeface="Arial" panose="020B0704020202020204" pitchFamily="34" charset="0"/>
              <a:buChar char="•"/>
            </a:pPr>
            <a:r>
              <a:rPr lang="en-US" sz="2800" dirty="0">
                <a:sym typeface="+mn-ea"/>
              </a:rPr>
              <a:t>Out channel sets the number of </a:t>
            </a:r>
            <a:r>
              <a:rPr lang="en-US" sz="2800" dirty="0" smtClean="0">
                <a:sym typeface="+mn-ea"/>
              </a:rPr>
              <a:t>filters or the number of feature map. </a:t>
            </a:r>
            <a:endParaRPr lang="en-US" sz="2800" dirty="0"/>
          </a:p>
          <a:p>
            <a:pPr marL="285750" indent="-285750" algn="l">
              <a:buFont typeface="Arial" panose="020B0704020202020204" pitchFamily="34" charset="0"/>
              <a:buChar char="•"/>
            </a:pPr>
            <a:r>
              <a:rPr lang="en-US" sz="2800" dirty="0">
                <a:sym typeface="+mn-ea"/>
              </a:rPr>
              <a:t>One filter produces one output channel.</a:t>
            </a:r>
            <a:endParaRPr lang="en-US" sz="2800" dirty="0"/>
          </a:p>
          <a:p>
            <a:pPr marL="285750" indent="-285750" algn="l">
              <a:buFont typeface="Arial" panose="020B0704020202020204" pitchFamily="34" charset="0"/>
              <a:buChar char="•"/>
            </a:pPr>
            <a:r>
              <a:rPr lang="en-US" sz="2800" dirty="0">
                <a:sym typeface="+mn-ea"/>
              </a:rPr>
              <a:t>So, there are 64,128,256,512 filters in the four </a:t>
            </a:r>
            <a:r>
              <a:rPr lang="en-US" sz="2800" dirty="0" err="1">
                <a:sym typeface="+mn-ea"/>
              </a:rPr>
              <a:t>convolutional</a:t>
            </a:r>
            <a:r>
              <a:rPr lang="en-US" sz="2800" dirty="0">
                <a:sym typeface="+mn-ea"/>
              </a:rPr>
              <a:t> layers respectively.</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System Architecture</a:t>
            </a:r>
          </a:p>
        </p:txBody>
      </p:sp>
      <p:sp>
        <p:nvSpPr>
          <p:cNvPr id="3" name="Content Placeholder 2"/>
          <p:cNvSpPr>
            <a:spLocks noGrp="1"/>
          </p:cNvSpPr>
          <p:nvPr>
            <p:ph idx="1"/>
          </p:nvPr>
        </p:nvSpPr>
        <p:spPr/>
        <p:txBody>
          <a:bodyPr/>
          <a:lstStyle/>
          <a:p>
            <a:pPr marL="0" indent="0">
              <a:buNone/>
            </a:pPr>
            <a:endParaRPr lang="en-US"/>
          </a:p>
          <a:p>
            <a:endParaRPr lang="en-US"/>
          </a:p>
          <a:p>
            <a:endParaRPr lang="en-US"/>
          </a:p>
        </p:txBody>
      </p:sp>
      <p:pic>
        <p:nvPicPr>
          <p:cNvPr id="5" name="Picture 4" descr="Screenshot 2020-10-30 at 10.33.05 PM"/>
          <p:cNvPicPr>
            <a:picLocks noChangeAspect="1"/>
          </p:cNvPicPr>
          <p:nvPr/>
        </p:nvPicPr>
        <p:blipFill>
          <a:blip r:embed="rId2"/>
          <a:stretch>
            <a:fillRect/>
          </a:stretch>
        </p:blipFill>
        <p:spPr>
          <a:xfrm>
            <a:off x="1963420" y="773430"/>
            <a:ext cx="7832725" cy="2854960"/>
          </a:xfrm>
          <a:prstGeom prst="rect">
            <a:avLst/>
          </a:prstGeom>
        </p:spPr>
      </p:pic>
      <p:sp>
        <p:nvSpPr>
          <p:cNvPr id="6" name="Text Box 5"/>
          <p:cNvSpPr txBox="1"/>
          <p:nvPr/>
        </p:nvSpPr>
        <p:spPr>
          <a:xfrm>
            <a:off x="365760" y="3849370"/>
            <a:ext cx="11028680" cy="1814830"/>
          </a:xfrm>
          <a:prstGeom prst="rect">
            <a:avLst/>
          </a:prstGeom>
          <a:noFill/>
        </p:spPr>
        <p:txBody>
          <a:bodyPr wrap="square" rtlCol="0">
            <a:spAutoFit/>
          </a:bodyPr>
          <a:lstStyle/>
          <a:p>
            <a:pPr marL="285750" indent="-285750">
              <a:buFont typeface="Arial" panose="020B0704020202020204" pitchFamily="34" charset="0"/>
              <a:buChar char="•"/>
            </a:pPr>
            <a:endParaRPr lang="en-US" sz="2800"/>
          </a:p>
          <a:p>
            <a:pPr marL="285750" indent="-285750">
              <a:buFont typeface="Arial" panose="020B0704020202020204" pitchFamily="34" charset="0"/>
              <a:buChar char="•"/>
            </a:pPr>
            <a:r>
              <a:rPr lang="en-US" sz="2800"/>
              <a:t>In_features is the length of the flattened output from the previous layer</a:t>
            </a:r>
          </a:p>
          <a:p>
            <a:pPr marL="285750" indent="-285750">
              <a:buFont typeface="Arial" panose="020B0704020202020204" pitchFamily="34" charset="0"/>
              <a:buChar char="•"/>
            </a:pPr>
            <a:r>
              <a:rPr lang="en-US" sz="2800"/>
              <a:t>Out_features is the number of Prediction classes.(Here, 10 genres)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Modules</a:t>
            </a:r>
          </a:p>
        </p:txBody>
      </p:sp>
      <p:sp>
        <p:nvSpPr>
          <p:cNvPr id="3" name="Content Placeholder 2"/>
          <p:cNvSpPr>
            <a:spLocks noGrp="1"/>
          </p:cNvSpPr>
          <p:nvPr>
            <p:ph idx="1"/>
          </p:nvPr>
        </p:nvSpPr>
        <p:spPr/>
        <p:txBody>
          <a:bodyPr/>
          <a:lstStyle/>
          <a:p>
            <a:r>
              <a:rPr lang="en-US" dirty="0" smtClean="0"/>
              <a:t>Configuration</a:t>
            </a:r>
            <a:endParaRPr lang="en-US" dirty="0"/>
          </a:p>
          <a:p>
            <a:r>
              <a:rPr lang="en-US" dirty="0" smtClean="0"/>
              <a:t>Data preprocessing</a:t>
            </a:r>
            <a:endParaRPr lang="en-US" dirty="0"/>
          </a:p>
          <a:p>
            <a:r>
              <a:rPr lang="en-US" dirty="0" smtClean="0"/>
              <a:t>Data split</a:t>
            </a:r>
            <a:endParaRPr lang="en-US" dirty="0"/>
          </a:p>
          <a:p>
            <a:r>
              <a:rPr lang="en-US" dirty="0"/>
              <a:t>M</a:t>
            </a:r>
            <a:r>
              <a:rPr lang="en-US" dirty="0" smtClean="0"/>
              <a:t>odel</a:t>
            </a:r>
            <a:endParaRPr lang="en-US" dirty="0"/>
          </a:p>
          <a:p>
            <a:r>
              <a:rPr lang="en-US" dirty="0"/>
              <a:t>T</a:t>
            </a:r>
            <a:r>
              <a:rPr lang="en-US" dirty="0" smtClean="0"/>
              <a:t>rain</a:t>
            </a:r>
            <a:endParaRPr lang="en-US" dirty="0"/>
          </a:p>
          <a:p>
            <a:r>
              <a:rPr lang="en-US" dirty="0" smtClean="0"/>
              <a:t>Getting the genre of new input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Input, Output and Algorithm</a:t>
            </a:r>
          </a:p>
        </p:txBody>
      </p:sp>
      <p:sp>
        <p:nvSpPr>
          <p:cNvPr id="3" name="Content Placeholder 2"/>
          <p:cNvSpPr>
            <a:spLocks noGrp="1"/>
          </p:cNvSpPr>
          <p:nvPr>
            <p:ph idx="1"/>
          </p:nvPr>
        </p:nvSpPr>
        <p:spPr/>
        <p:txBody>
          <a:bodyPr/>
          <a:lstStyle/>
          <a:p>
            <a:r>
              <a:rPr lang="en-US" dirty="0"/>
              <a:t>Module 1 : configuration</a:t>
            </a:r>
          </a:p>
          <a:p>
            <a:pPr lvl="1"/>
            <a:r>
              <a:rPr lang="en-US" dirty="0">
                <a:sym typeface="+mn-ea"/>
              </a:rPr>
              <a:t>Input - labels of genres and paths of </a:t>
            </a:r>
            <a:r>
              <a:rPr lang="en-US" dirty="0" smtClean="0">
                <a:sym typeface="+mn-ea"/>
              </a:rPr>
              <a:t>audio files are defined</a:t>
            </a:r>
            <a:endParaRPr lang="en-US" dirty="0"/>
          </a:p>
          <a:p>
            <a:pPr lvl="1"/>
            <a:r>
              <a:rPr lang="en-US" dirty="0">
                <a:sym typeface="+mn-ea"/>
              </a:rPr>
              <a:t>Output - none</a:t>
            </a:r>
            <a:endParaRPr lang="en-US" dirty="0"/>
          </a:p>
          <a:p>
            <a:pPr lvl="1"/>
            <a:r>
              <a:rPr lang="en-US" dirty="0">
                <a:sym typeface="+mn-ea"/>
              </a:rPr>
              <a:t>Algorithm - none</a:t>
            </a:r>
            <a:endParaRPr lang="en-US" dirty="0"/>
          </a:p>
          <a:p>
            <a:r>
              <a:rPr lang="en-US" dirty="0"/>
              <a:t>Module 2 : </a:t>
            </a:r>
            <a:r>
              <a:rPr lang="en-US" dirty="0" smtClean="0"/>
              <a:t>data preprocessing</a:t>
            </a:r>
            <a:endParaRPr lang="en-US" dirty="0"/>
          </a:p>
          <a:p>
            <a:pPr lvl="1"/>
            <a:r>
              <a:rPr lang="en-US" dirty="0">
                <a:sym typeface="+mn-ea"/>
              </a:rPr>
              <a:t>Input - Audio files from dataset</a:t>
            </a:r>
            <a:endParaRPr lang="en-US" dirty="0"/>
          </a:p>
          <a:p>
            <a:pPr lvl="1"/>
            <a:r>
              <a:rPr lang="en-US" dirty="0">
                <a:sym typeface="+mn-ea"/>
              </a:rPr>
              <a:t>Output - </a:t>
            </a:r>
            <a:r>
              <a:rPr lang="en-US" dirty="0" err="1" smtClean="0">
                <a:sym typeface="+mn-ea"/>
              </a:rPr>
              <a:t>melspectrogram</a:t>
            </a:r>
            <a:endParaRPr lang="en-US" dirty="0"/>
          </a:p>
          <a:p>
            <a:pPr lvl="1"/>
            <a:r>
              <a:rPr lang="en-US" dirty="0">
                <a:sym typeface="+mn-ea"/>
              </a:rPr>
              <a:t>Algorithm </a:t>
            </a:r>
            <a:r>
              <a:rPr lang="en-US" dirty="0" smtClean="0">
                <a:sym typeface="+mn-ea"/>
              </a:rPr>
              <a:t>– preprocess data</a:t>
            </a:r>
            <a:endParaRPr lang="en-US" dirty="0"/>
          </a:p>
          <a:p>
            <a:pPr lvl="1"/>
            <a:endParaRPr lang="en-US" dirty="0"/>
          </a:p>
          <a:p>
            <a:pPr lvl="1"/>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b55d710-698a-461c-a24e-273e691dba6a}"/>
</p:tagLst>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1424</Words>
  <Application>WPS Presentation</Application>
  <PresentationFormat>Custom</PresentationFormat>
  <Paragraphs>230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Gear Drives</vt:lpstr>
      <vt:lpstr>Music Genre Classification</vt:lpstr>
      <vt:lpstr>Objective</vt:lpstr>
      <vt:lpstr>Introduction</vt:lpstr>
      <vt:lpstr>Problem description</vt:lpstr>
      <vt:lpstr>System Architecture</vt:lpstr>
      <vt:lpstr>System Architecture</vt:lpstr>
      <vt:lpstr>System Architecture</vt:lpstr>
      <vt:lpstr>Modules</vt:lpstr>
      <vt:lpstr>Input, Output and Algorithm</vt:lpstr>
      <vt:lpstr>Input, Output and Algorithm</vt:lpstr>
      <vt:lpstr>Input, Output and Algorithm</vt:lpstr>
      <vt:lpstr> </vt:lpstr>
      <vt:lpstr>Explanation</vt:lpstr>
      <vt:lpstr>Audio processing</vt:lpstr>
      <vt:lpstr>Data split-up - Train,Test,Validation</vt:lpstr>
      <vt:lpstr>CNN :</vt:lpstr>
      <vt:lpstr>CNN:</vt:lpstr>
      <vt:lpstr>CNN :</vt:lpstr>
      <vt:lpstr>CNN :</vt:lpstr>
      <vt:lpstr>Summary of Final Architecture  Input(128,128,1)</vt:lpstr>
      <vt:lpstr>Experimental Results</vt:lpstr>
      <vt:lpstr>Experimental Results</vt:lpstr>
      <vt:lpstr>Analytical Ablation Study</vt:lpstr>
      <vt:lpstr> </vt:lpstr>
      <vt:lpstr>Ablation Study:</vt:lpstr>
      <vt:lpstr>Performance Metrics</vt:lpstr>
      <vt:lpstr>Performance Metrics </vt:lpstr>
      <vt:lpstr>Performance Metrics  </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mayil</dc:creator>
  <cp:lastModifiedBy>INTEL</cp:lastModifiedBy>
  <cp:revision>20</cp:revision>
  <dcterms:created xsi:type="dcterms:W3CDTF">2020-11-04T17:20:49Z</dcterms:created>
  <dcterms:modified xsi:type="dcterms:W3CDTF">2020-11-06T07:06:16Z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1033-2.6.0.4284</vt:lpwstr>
  </property>
</Properties>
</file>