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notesMasterIdLst>
    <p:notesMasterId r:id="rId18"/>
  </p:notesMasterIdLst>
  <p:handoutMasterIdLst>
    <p:handoutMasterId r:id="rId19"/>
  </p:handoutMasterIdLst>
  <p:sldIdLst>
    <p:sldId id="324" r:id="rId2"/>
    <p:sldId id="359" r:id="rId3"/>
    <p:sldId id="367" r:id="rId4"/>
    <p:sldId id="368" r:id="rId5"/>
    <p:sldId id="413" r:id="rId6"/>
    <p:sldId id="409" r:id="rId7"/>
    <p:sldId id="421" r:id="rId8"/>
    <p:sldId id="389" r:id="rId9"/>
    <p:sldId id="397" r:id="rId10"/>
    <p:sldId id="414" r:id="rId11"/>
    <p:sldId id="415" r:id="rId12"/>
    <p:sldId id="394" r:id="rId13"/>
    <p:sldId id="416" r:id="rId14"/>
    <p:sldId id="417" r:id="rId15"/>
    <p:sldId id="418" r:id="rId16"/>
    <p:sldId id="419" r:id="rId17"/>
  </p:sldIdLst>
  <p:sldSz cx="9144000" cy="6858000" type="screen4x3"/>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4D3B4-C9B9-47B3-8972-B8AA4E4D9017}">
          <p14:sldIdLst>
            <p14:sldId id="324"/>
            <p14:sldId id="359"/>
            <p14:sldId id="367"/>
            <p14:sldId id="368"/>
            <p14:sldId id="413"/>
            <p14:sldId id="409"/>
            <p14:sldId id="421"/>
            <p14:sldId id="389"/>
            <p14:sldId id="397"/>
            <p14:sldId id="414"/>
            <p14:sldId id="415"/>
            <p14:sldId id="394"/>
            <p14:sldId id="416"/>
            <p14:sldId id="417"/>
            <p14:sldId id="418"/>
            <p14:sldId id="419"/>
          </p14:sldIdLst>
        </p14:section>
        <p14:section name="Untitled Section" id="{7E9A171B-3985-4630-8B6C-B14D0D79D4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5" userDrawn="1">
          <p15:clr>
            <a:srgbClr val="A4A3A4"/>
          </p15:clr>
        </p15:guide>
        <p15:guide id="2" pos="217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n Noor Adillah Mohd Sohami" initials="TNAMS" lastIdx="1" clrIdx="0">
    <p:extLst>
      <p:ext uri="{19B8F6BF-5375-455C-9EA6-DF929625EA0E}">
        <p15:presenceInfo xmlns:p15="http://schemas.microsoft.com/office/powerpoint/2012/main" userId="e469d023135d2c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C23"/>
    <a:srgbClr val="FF0066"/>
    <a:srgbClr val="E6E3D2"/>
    <a:srgbClr val="7FEDC8"/>
    <a:srgbClr val="000000"/>
    <a:srgbClr val="61E9BC"/>
    <a:srgbClr val="B30946"/>
    <a:srgbClr val="948A54"/>
    <a:srgbClr val="EAEC84"/>
    <a:srgbClr val="7C0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7" autoAdjust="0"/>
  </p:normalViewPr>
  <p:slideViewPr>
    <p:cSldViewPr>
      <p:cViewPr varScale="1">
        <p:scale>
          <a:sx n="78" d="100"/>
          <a:sy n="78" d="100"/>
        </p:scale>
        <p:origin x="1550" y="43"/>
      </p:cViewPr>
      <p:guideLst>
        <p:guide orient="horz" pos="2160"/>
        <p:guide pos="2880"/>
      </p:guideLst>
    </p:cSldViewPr>
  </p:slideViewPr>
  <p:notesTextViewPr>
    <p:cViewPr>
      <p:scale>
        <a:sx n="200" d="100"/>
        <a:sy n="200" d="100"/>
      </p:scale>
      <p:origin x="0" y="0"/>
    </p:cViewPr>
  </p:notesTextViewPr>
  <p:sorterViewPr>
    <p:cViewPr>
      <p:scale>
        <a:sx n="100" d="100"/>
        <a:sy n="100" d="100"/>
      </p:scale>
      <p:origin x="0" y="-6570"/>
    </p:cViewPr>
  </p:sorterViewPr>
  <p:notesViewPr>
    <p:cSldViewPr>
      <p:cViewPr>
        <p:scale>
          <a:sx n="90" d="100"/>
          <a:sy n="90" d="100"/>
        </p:scale>
        <p:origin x="-2052" y="-72"/>
      </p:cViewPr>
      <p:guideLst>
        <p:guide orient="horz" pos="3155"/>
        <p:guide pos="21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05T13:47:40.640" idx="1">
    <p:pos x="10" y="10"/>
    <p:text>First let me show you my presentation flow. firat i will start with introduction on my project, follow by background of problem....</p:text>
  </p:cm>
</p: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A26E9-E21C-4D8F-B713-63FF8501D0BD}" type="doc">
      <dgm:prSet loTypeId="urn:microsoft.com/office/officeart/2005/8/layout/bProcess4" loCatId="process" qsTypeId="urn:microsoft.com/office/officeart/2005/8/quickstyle/3d1" qsCatId="3D" csTypeId="urn:microsoft.com/office/officeart/2005/8/colors/accent5_2" csCatId="accent5" phldr="1"/>
      <dgm:spPr/>
      <dgm:t>
        <a:bodyPr/>
        <a:lstStyle/>
        <a:p>
          <a:endParaRPr lang="en-MY"/>
        </a:p>
      </dgm:t>
    </dgm:pt>
    <dgm:pt modelId="{6F411197-85BA-4DFF-8803-DDD850B3593E}">
      <dgm:prSet phldrT="[Text]" custT="1"/>
      <dgm:spPr/>
      <dgm:t>
        <a:bodyPr/>
        <a:lstStyle/>
        <a:p>
          <a:pPr algn="ctr"/>
          <a:r>
            <a:rPr lang="en-MY" sz="1600" dirty="0">
              <a:solidFill>
                <a:schemeClr val="bg2">
                  <a:lumMod val="25000"/>
                </a:schemeClr>
              </a:solidFill>
            </a:rPr>
            <a:t>ANACONDA installation</a:t>
          </a:r>
        </a:p>
      </dgm:t>
    </dgm:pt>
    <dgm:pt modelId="{61940D58-29F3-43C9-9568-0E3C1DDCA18F}" type="parTrans" cxnId="{57CEF343-1C8D-48EA-BFA5-EBBF822D0C1E}">
      <dgm:prSet/>
      <dgm:spPr/>
      <dgm:t>
        <a:bodyPr/>
        <a:lstStyle/>
        <a:p>
          <a:pPr algn="l"/>
          <a:endParaRPr lang="en-MY">
            <a:solidFill>
              <a:schemeClr val="bg2">
                <a:lumMod val="25000"/>
              </a:schemeClr>
            </a:solidFill>
          </a:endParaRPr>
        </a:p>
      </dgm:t>
    </dgm:pt>
    <dgm:pt modelId="{C24FBF92-3835-4FCF-AF6E-FDE820FEEBAD}" type="sibTrans" cxnId="{57CEF343-1C8D-48EA-BFA5-EBBF822D0C1E}">
      <dgm:prSet/>
      <dgm:spPr/>
      <dgm:t>
        <a:bodyPr/>
        <a:lstStyle/>
        <a:p>
          <a:pPr algn="l"/>
          <a:endParaRPr lang="en-MY">
            <a:solidFill>
              <a:schemeClr val="bg2">
                <a:lumMod val="25000"/>
              </a:schemeClr>
            </a:solidFill>
          </a:endParaRPr>
        </a:p>
      </dgm:t>
    </dgm:pt>
    <dgm:pt modelId="{697B0F87-5BA1-4628-B261-5888C5EA67BE}">
      <dgm:prSet phldrT="[Text]" custT="1"/>
      <dgm:spPr/>
      <dgm:t>
        <a:bodyPr/>
        <a:lstStyle/>
        <a:p>
          <a:pPr algn="ctr"/>
          <a:r>
            <a:rPr lang="en-MY" sz="1600" dirty="0">
              <a:solidFill>
                <a:schemeClr val="bg2">
                  <a:lumMod val="25000"/>
                </a:schemeClr>
              </a:solidFill>
            </a:rPr>
            <a:t>NVDIA CUDA and </a:t>
          </a:r>
          <a:r>
            <a:rPr lang="en-MY" sz="1600" dirty="0" err="1">
              <a:solidFill>
                <a:schemeClr val="bg2">
                  <a:lumMod val="25000"/>
                </a:schemeClr>
              </a:solidFill>
            </a:rPr>
            <a:t>cuDNN</a:t>
          </a:r>
          <a:r>
            <a:rPr lang="en-MY" sz="1600" dirty="0">
              <a:solidFill>
                <a:schemeClr val="bg2">
                  <a:lumMod val="25000"/>
                </a:schemeClr>
              </a:solidFill>
            </a:rPr>
            <a:t> installation</a:t>
          </a:r>
        </a:p>
      </dgm:t>
    </dgm:pt>
    <dgm:pt modelId="{FBE90399-89E7-4EAF-93C3-8CFE6DB7611F}" type="parTrans" cxnId="{37788C81-3976-4C97-AE52-8BC4B1122F5D}">
      <dgm:prSet/>
      <dgm:spPr/>
      <dgm:t>
        <a:bodyPr/>
        <a:lstStyle/>
        <a:p>
          <a:pPr algn="l"/>
          <a:endParaRPr lang="en-MY">
            <a:solidFill>
              <a:schemeClr val="bg2">
                <a:lumMod val="25000"/>
              </a:schemeClr>
            </a:solidFill>
          </a:endParaRPr>
        </a:p>
      </dgm:t>
    </dgm:pt>
    <dgm:pt modelId="{A7FDA90A-85A5-4121-A4A3-AF37C5A45C53}" type="sibTrans" cxnId="{37788C81-3976-4C97-AE52-8BC4B1122F5D}">
      <dgm:prSet/>
      <dgm:spPr/>
      <dgm:t>
        <a:bodyPr/>
        <a:lstStyle/>
        <a:p>
          <a:pPr algn="l"/>
          <a:endParaRPr lang="en-MY">
            <a:solidFill>
              <a:schemeClr val="bg2">
                <a:lumMod val="25000"/>
              </a:schemeClr>
            </a:solidFill>
          </a:endParaRPr>
        </a:p>
      </dgm:t>
    </dgm:pt>
    <dgm:pt modelId="{AA00C8AE-4D98-4D23-8246-E564354BF945}">
      <dgm:prSet phldrT="[Text]" custT="1"/>
      <dgm:spPr/>
      <dgm:t>
        <a:bodyPr/>
        <a:lstStyle/>
        <a:p>
          <a:pPr algn="ctr"/>
          <a:r>
            <a:rPr lang="en-MY" sz="1600" dirty="0">
              <a:solidFill>
                <a:schemeClr val="bg2">
                  <a:lumMod val="25000"/>
                </a:schemeClr>
              </a:solidFill>
            </a:rPr>
            <a:t>TensorFlow installation:</a:t>
          </a:r>
        </a:p>
        <a:p>
          <a:pPr algn="ctr"/>
          <a:r>
            <a:rPr lang="en-MY" sz="1600" dirty="0">
              <a:solidFill>
                <a:schemeClr val="bg2">
                  <a:lumMod val="25000"/>
                </a:schemeClr>
              </a:solidFill>
            </a:rPr>
            <a:t>CPU and GPU</a:t>
          </a:r>
        </a:p>
      </dgm:t>
    </dgm:pt>
    <dgm:pt modelId="{ED6065A9-F323-49D8-BF82-BFBAEEDC394F}" type="parTrans" cxnId="{561EC348-24AC-4DAC-89B9-205926C52F1F}">
      <dgm:prSet/>
      <dgm:spPr/>
      <dgm:t>
        <a:bodyPr/>
        <a:lstStyle/>
        <a:p>
          <a:pPr algn="l"/>
          <a:endParaRPr lang="en-MY">
            <a:solidFill>
              <a:schemeClr val="bg2">
                <a:lumMod val="25000"/>
              </a:schemeClr>
            </a:solidFill>
          </a:endParaRPr>
        </a:p>
      </dgm:t>
    </dgm:pt>
    <dgm:pt modelId="{D705AE9C-0450-4B8E-92ED-DACCBC176F94}" type="sibTrans" cxnId="{561EC348-24AC-4DAC-89B9-205926C52F1F}">
      <dgm:prSet/>
      <dgm:spPr/>
      <dgm:t>
        <a:bodyPr/>
        <a:lstStyle/>
        <a:p>
          <a:pPr algn="l"/>
          <a:endParaRPr lang="en-MY">
            <a:solidFill>
              <a:schemeClr val="bg2">
                <a:lumMod val="25000"/>
              </a:schemeClr>
            </a:solidFill>
          </a:endParaRPr>
        </a:p>
      </dgm:t>
    </dgm:pt>
    <dgm:pt modelId="{38E19C15-4F56-46D1-A10E-F0B5E01922C4}">
      <dgm:prSet phldrT="[Text]"/>
      <dgm:spPr>
        <a:solidFill>
          <a:schemeClr val="accent2">
            <a:lumMod val="60000"/>
            <a:lumOff val="40000"/>
          </a:schemeClr>
        </a:solidFill>
      </dgm:spPr>
      <dgm:t>
        <a:bodyPr/>
        <a:lstStyle/>
        <a:p>
          <a:pPr algn="l"/>
          <a:r>
            <a:rPr lang="en-MY">
              <a:solidFill>
                <a:schemeClr val="bg2">
                  <a:lumMod val="25000"/>
                </a:schemeClr>
              </a:solidFill>
            </a:rPr>
            <a:t>Activate the environment and install TensorFlow</a:t>
          </a:r>
          <a:endParaRPr lang="en-MY" dirty="0">
            <a:solidFill>
              <a:schemeClr val="bg2">
                <a:lumMod val="25000"/>
              </a:schemeClr>
            </a:solidFill>
          </a:endParaRPr>
        </a:p>
      </dgm:t>
    </dgm:pt>
    <dgm:pt modelId="{39FBDA71-FA1C-4AF5-87A1-27E956163306}" type="parTrans" cxnId="{BF46ADEF-2ECC-4E5B-8F69-6CEFD3A4B3B4}">
      <dgm:prSet/>
      <dgm:spPr/>
      <dgm:t>
        <a:bodyPr/>
        <a:lstStyle/>
        <a:p>
          <a:pPr algn="l"/>
          <a:endParaRPr lang="en-MY">
            <a:solidFill>
              <a:schemeClr val="bg2">
                <a:lumMod val="25000"/>
              </a:schemeClr>
            </a:solidFill>
          </a:endParaRPr>
        </a:p>
      </dgm:t>
    </dgm:pt>
    <dgm:pt modelId="{AA5E1483-EDA8-43F4-8BE6-C001E404776E}" type="sibTrans" cxnId="{BF46ADEF-2ECC-4E5B-8F69-6CEFD3A4B3B4}">
      <dgm:prSet/>
      <dgm:spPr/>
      <dgm:t>
        <a:bodyPr/>
        <a:lstStyle/>
        <a:p>
          <a:pPr algn="l"/>
          <a:endParaRPr lang="en-MY">
            <a:solidFill>
              <a:schemeClr val="bg2">
                <a:lumMod val="25000"/>
              </a:schemeClr>
            </a:solidFill>
          </a:endParaRPr>
        </a:p>
      </dgm:t>
    </dgm:pt>
    <dgm:pt modelId="{8588D0C5-C0D4-402C-83CC-B1AC297D6BC3}">
      <dgm:prSet phldrT="[Text]"/>
      <dgm:spPr>
        <a:solidFill>
          <a:schemeClr val="accent2">
            <a:lumMod val="60000"/>
            <a:lumOff val="40000"/>
          </a:schemeClr>
        </a:solidFill>
      </dgm:spPr>
      <dgm:t>
        <a:bodyPr/>
        <a:lstStyle/>
        <a:p>
          <a:pPr algn="l"/>
          <a:r>
            <a:rPr lang="en-US">
              <a:solidFill>
                <a:schemeClr val="bg2">
                  <a:lumMod val="25000"/>
                </a:schemeClr>
              </a:solidFill>
            </a:rPr>
            <a:t>Install necessary packages for both virtual environments</a:t>
          </a:r>
          <a:endParaRPr lang="en-MY" dirty="0">
            <a:solidFill>
              <a:schemeClr val="bg2">
                <a:lumMod val="25000"/>
              </a:schemeClr>
            </a:solidFill>
          </a:endParaRPr>
        </a:p>
      </dgm:t>
    </dgm:pt>
    <dgm:pt modelId="{C10783B5-5C44-46FA-890F-AF0079E0AC34}" type="parTrans" cxnId="{46E5F4D3-2BF9-4BE4-AFC2-3BA51B65EFED}">
      <dgm:prSet/>
      <dgm:spPr/>
      <dgm:t>
        <a:bodyPr/>
        <a:lstStyle/>
        <a:p>
          <a:pPr algn="l"/>
          <a:endParaRPr lang="en-MY">
            <a:solidFill>
              <a:schemeClr val="bg2">
                <a:lumMod val="25000"/>
              </a:schemeClr>
            </a:solidFill>
          </a:endParaRPr>
        </a:p>
      </dgm:t>
    </dgm:pt>
    <dgm:pt modelId="{021404E2-3B6F-44DC-96AE-951C5DE814AB}" type="sibTrans" cxnId="{46E5F4D3-2BF9-4BE4-AFC2-3BA51B65EFED}">
      <dgm:prSet/>
      <dgm:spPr/>
      <dgm:t>
        <a:bodyPr/>
        <a:lstStyle/>
        <a:p>
          <a:pPr algn="l"/>
          <a:endParaRPr lang="en-MY">
            <a:solidFill>
              <a:schemeClr val="bg2">
                <a:lumMod val="25000"/>
              </a:schemeClr>
            </a:solidFill>
          </a:endParaRPr>
        </a:p>
      </dgm:t>
    </dgm:pt>
    <dgm:pt modelId="{AB9F7063-A90A-4E05-9CE0-AFEDB909566B}">
      <dgm:prSet phldrT="[Text]"/>
      <dgm:spPr>
        <a:solidFill>
          <a:schemeClr val="accent2">
            <a:lumMod val="60000"/>
            <a:lumOff val="40000"/>
          </a:schemeClr>
        </a:solidFill>
      </dgm:spPr>
      <dgm:t>
        <a:bodyPr/>
        <a:lstStyle/>
        <a:p>
          <a:pPr algn="l">
            <a:buFont typeface="+mj-lt"/>
            <a:buAutoNum type="arabicParenR"/>
          </a:pPr>
          <a:r>
            <a:rPr lang="en-US">
              <a:solidFill>
                <a:schemeClr val="bg2">
                  <a:lumMod val="25000"/>
                </a:schemeClr>
              </a:solidFill>
            </a:rPr>
            <a:t>Download TensorFlow Object Detection API repository from GitHub</a:t>
          </a:r>
          <a:endParaRPr lang="en-MY" dirty="0">
            <a:solidFill>
              <a:schemeClr val="bg2">
                <a:lumMod val="25000"/>
              </a:schemeClr>
            </a:solidFill>
          </a:endParaRPr>
        </a:p>
      </dgm:t>
    </dgm:pt>
    <dgm:pt modelId="{DC33E0CA-B623-4A74-A9AA-4DE0217261F8}" type="parTrans" cxnId="{94588F35-D398-4DB7-A35A-B273AFF7DF39}">
      <dgm:prSet/>
      <dgm:spPr/>
      <dgm:t>
        <a:bodyPr/>
        <a:lstStyle/>
        <a:p>
          <a:pPr algn="l"/>
          <a:endParaRPr lang="en-MY">
            <a:solidFill>
              <a:schemeClr val="bg2">
                <a:lumMod val="25000"/>
              </a:schemeClr>
            </a:solidFill>
          </a:endParaRPr>
        </a:p>
      </dgm:t>
    </dgm:pt>
    <dgm:pt modelId="{F756CD56-411E-4C98-BFA1-53AD4B96D450}" type="sibTrans" cxnId="{94588F35-D398-4DB7-A35A-B273AFF7DF39}">
      <dgm:prSet/>
      <dgm:spPr/>
      <dgm:t>
        <a:bodyPr/>
        <a:lstStyle/>
        <a:p>
          <a:pPr algn="l"/>
          <a:endParaRPr lang="en-MY">
            <a:solidFill>
              <a:schemeClr val="bg2">
                <a:lumMod val="25000"/>
              </a:schemeClr>
            </a:solidFill>
          </a:endParaRPr>
        </a:p>
      </dgm:t>
    </dgm:pt>
    <dgm:pt modelId="{59656CD4-3742-4D33-830F-0DE4CF31189D}">
      <dgm:prSet phldrT="[Text]"/>
      <dgm:spPr>
        <a:solidFill>
          <a:schemeClr val="accent2">
            <a:lumMod val="60000"/>
            <a:lumOff val="40000"/>
          </a:schemeClr>
        </a:solidFill>
      </dgm:spPr>
      <dgm:t>
        <a:bodyPr/>
        <a:lstStyle/>
        <a:p>
          <a:pPr algn="l">
            <a:buFont typeface="+mj-lt"/>
            <a:buAutoNum type="arabicParenR"/>
          </a:pPr>
          <a:r>
            <a:rPr lang="en-US">
              <a:solidFill>
                <a:schemeClr val="bg2">
                  <a:lumMod val="25000"/>
                </a:schemeClr>
              </a:solidFill>
            </a:rPr>
            <a:t>Download the algorithm model from TensorFlow's model zoo</a:t>
          </a:r>
          <a:endParaRPr lang="en-MY" dirty="0">
            <a:solidFill>
              <a:schemeClr val="bg2">
                <a:lumMod val="25000"/>
              </a:schemeClr>
            </a:solidFill>
          </a:endParaRPr>
        </a:p>
      </dgm:t>
    </dgm:pt>
    <dgm:pt modelId="{888F9FDD-CF32-43BC-82CB-88F63D77A37C}" type="parTrans" cxnId="{0B9DBAE5-13F7-4399-9728-99E88B2816F0}">
      <dgm:prSet/>
      <dgm:spPr/>
      <dgm:t>
        <a:bodyPr/>
        <a:lstStyle/>
        <a:p>
          <a:pPr algn="l"/>
          <a:endParaRPr lang="en-MY">
            <a:solidFill>
              <a:schemeClr val="bg2">
                <a:lumMod val="25000"/>
              </a:schemeClr>
            </a:solidFill>
          </a:endParaRPr>
        </a:p>
      </dgm:t>
    </dgm:pt>
    <dgm:pt modelId="{E36322B3-7589-4DD9-8208-9A670437C036}" type="sibTrans" cxnId="{0B9DBAE5-13F7-4399-9728-99E88B2816F0}">
      <dgm:prSet/>
      <dgm:spPr/>
      <dgm:t>
        <a:bodyPr/>
        <a:lstStyle/>
        <a:p>
          <a:pPr algn="l"/>
          <a:endParaRPr lang="en-MY">
            <a:solidFill>
              <a:schemeClr val="bg2">
                <a:lumMod val="25000"/>
              </a:schemeClr>
            </a:solidFill>
          </a:endParaRPr>
        </a:p>
      </dgm:t>
    </dgm:pt>
    <dgm:pt modelId="{010452B0-A861-4B4F-92EC-A54311D67980}">
      <dgm:prSet phldrT="[Text]"/>
      <dgm:spPr>
        <a:solidFill>
          <a:schemeClr val="accent2">
            <a:lumMod val="60000"/>
            <a:lumOff val="40000"/>
          </a:schemeClr>
        </a:solidFill>
      </dgm:spPr>
      <dgm:t>
        <a:bodyPr/>
        <a:lstStyle/>
        <a:p>
          <a:pPr algn="l"/>
          <a:r>
            <a:rPr lang="en-US">
              <a:solidFill>
                <a:schemeClr val="bg2">
                  <a:lumMod val="25000"/>
                </a:schemeClr>
              </a:solidFill>
            </a:rPr>
            <a:t>Configure PYTHONPATH environment variable</a:t>
          </a:r>
          <a:endParaRPr lang="en-MY" dirty="0">
            <a:solidFill>
              <a:schemeClr val="bg2">
                <a:lumMod val="25000"/>
              </a:schemeClr>
            </a:solidFill>
          </a:endParaRPr>
        </a:p>
      </dgm:t>
    </dgm:pt>
    <dgm:pt modelId="{BEDE7986-9B80-4CD5-900A-49430D5BAF69}" type="parTrans" cxnId="{EF07D741-DE0E-4A2B-8229-C6E52A0BEF88}">
      <dgm:prSet/>
      <dgm:spPr/>
      <dgm:t>
        <a:bodyPr/>
        <a:lstStyle/>
        <a:p>
          <a:pPr algn="l"/>
          <a:endParaRPr lang="en-MY">
            <a:solidFill>
              <a:schemeClr val="bg2">
                <a:lumMod val="25000"/>
              </a:schemeClr>
            </a:solidFill>
          </a:endParaRPr>
        </a:p>
      </dgm:t>
    </dgm:pt>
    <dgm:pt modelId="{195D6459-5A8F-4850-8B70-C2B2B2BF7B69}" type="sibTrans" cxnId="{EF07D741-DE0E-4A2B-8229-C6E52A0BEF88}">
      <dgm:prSet/>
      <dgm:spPr/>
      <dgm:t>
        <a:bodyPr/>
        <a:lstStyle/>
        <a:p>
          <a:pPr algn="l"/>
          <a:endParaRPr lang="en-MY">
            <a:solidFill>
              <a:schemeClr val="bg2">
                <a:lumMod val="25000"/>
              </a:schemeClr>
            </a:solidFill>
          </a:endParaRPr>
        </a:p>
      </dgm:t>
    </dgm:pt>
    <dgm:pt modelId="{9FF622AE-DB1C-4BF3-9B83-FBAA1AE4C26D}">
      <dgm:prSet phldrT="[Text]"/>
      <dgm:spPr>
        <a:solidFill>
          <a:schemeClr val="accent2">
            <a:lumMod val="60000"/>
            <a:lumOff val="40000"/>
          </a:schemeClr>
        </a:solidFill>
      </dgm:spPr>
      <dgm:t>
        <a:bodyPr/>
        <a:lstStyle/>
        <a:p>
          <a:pPr algn="l">
            <a:buFont typeface="+mj-lt"/>
            <a:buAutoNum type="arabicParenR"/>
          </a:pPr>
          <a:r>
            <a:rPr lang="en-US">
              <a:solidFill>
                <a:schemeClr val="bg2">
                  <a:lumMod val="25000"/>
                </a:schemeClr>
              </a:solidFill>
            </a:rPr>
            <a:t>Compile Protobufs</a:t>
          </a:r>
          <a:endParaRPr lang="en-MY" dirty="0">
            <a:solidFill>
              <a:schemeClr val="bg2">
                <a:lumMod val="25000"/>
              </a:schemeClr>
            </a:solidFill>
          </a:endParaRPr>
        </a:p>
      </dgm:t>
    </dgm:pt>
    <dgm:pt modelId="{76878831-C637-4C4C-A7AC-0EDC5FB9A0E1}" type="parTrans" cxnId="{B52107F6-12A0-43FE-9D06-AC5C8222A0F7}">
      <dgm:prSet/>
      <dgm:spPr/>
      <dgm:t>
        <a:bodyPr/>
        <a:lstStyle/>
        <a:p>
          <a:pPr algn="l"/>
          <a:endParaRPr lang="en-MY">
            <a:solidFill>
              <a:schemeClr val="bg2">
                <a:lumMod val="25000"/>
              </a:schemeClr>
            </a:solidFill>
          </a:endParaRPr>
        </a:p>
      </dgm:t>
    </dgm:pt>
    <dgm:pt modelId="{D541E767-7547-4008-B697-19FB4CB4F091}" type="sibTrans" cxnId="{B52107F6-12A0-43FE-9D06-AC5C8222A0F7}">
      <dgm:prSet/>
      <dgm:spPr/>
      <dgm:t>
        <a:bodyPr/>
        <a:lstStyle/>
        <a:p>
          <a:pPr algn="l"/>
          <a:endParaRPr lang="en-MY">
            <a:solidFill>
              <a:schemeClr val="bg2">
                <a:lumMod val="25000"/>
              </a:schemeClr>
            </a:solidFill>
          </a:endParaRPr>
        </a:p>
      </dgm:t>
    </dgm:pt>
    <dgm:pt modelId="{B0FDC370-D11D-4D32-AAF4-D3FCFF4BC806}">
      <dgm:prSet phldrT="[Text]"/>
      <dgm:spPr>
        <a:solidFill>
          <a:schemeClr val="accent2">
            <a:lumMod val="60000"/>
            <a:lumOff val="40000"/>
          </a:schemeClr>
        </a:solidFill>
      </dgm:spPr>
      <dgm:t>
        <a:bodyPr/>
        <a:lstStyle/>
        <a:p>
          <a:pPr algn="l"/>
          <a:r>
            <a:rPr lang="en-MY">
              <a:solidFill>
                <a:schemeClr val="bg2">
                  <a:lumMod val="25000"/>
                </a:schemeClr>
              </a:solidFill>
            </a:rPr>
            <a:t>Create a different virtual environment for TensorFlow CPU and TensorFlow GPU</a:t>
          </a:r>
          <a:endParaRPr lang="en-MY" dirty="0">
            <a:solidFill>
              <a:schemeClr val="bg2">
                <a:lumMod val="25000"/>
              </a:schemeClr>
            </a:solidFill>
          </a:endParaRPr>
        </a:p>
      </dgm:t>
    </dgm:pt>
    <dgm:pt modelId="{718351F4-3BB0-4DE2-AFFD-D7108C937974}" type="parTrans" cxnId="{04B7EF50-6D8E-4CB8-8CE1-6C14F583DCC7}">
      <dgm:prSet/>
      <dgm:spPr/>
      <dgm:t>
        <a:bodyPr/>
        <a:lstStyle/>
        <a:p>
          <a:pPr algn="l"/>
          <a:endParaRPr lang="en-MY">
            <a:solidFill>
              <a:schemeClr val="bg2">
                <a:lumMod val="25000"/>
              </a:schemeClr>
            </a:solidFill>
          </a:endParaRPr>
        </a:p>
      </dgm:t>
    </dgm:pt>
    <dgm:pt modelId="{37998D8A-133E-404D-898D-4630FDC46E8B}" type="sibTrans" cxnId="{04B7EF50-6D8E-4CB8-8CE1-6C14F583DCC7}">
      <dgm:prSet/>
      <dgm:spPr/>
      <dgm:t>
        <a:bodyPr/>
        <a:lstStyle/>
        <a:p>
          <a:pPr algn="l"/>
          <a:endParaRPr lang="en-MY">
            <a:solidFill>
              <a:schemeClr val="bg2">
                <a:lumMod val="25000"/>
              </a:schemeClr>
            </a:solidFill>
          </a:endParaRPr>
        </a:p>
      </dgm:t>
    </dgm:pt>
    <dgm:pt modelId="{DDEF030F-0112-41E7-9413-F67121A68D22}">
      <dgm:prSet phldrT="[Text]"/>
      <dgm:spPr>
        <a:solidFill>
          <a:schemeClr val="accent2">
            <a:lumMod val="60000"/>
            <a:lumOff val="40000"/>
          </a:schemeClr>
        </a:solidFill>
      </dgm:spPr>
      <dgm:t>
        <a:bodyPr/>
        <a:lstStyle/>
        <a:p>
          <a:pPr algn="l">
            <a:buFont typeface="+mj-lt"/>
            <a:buAutoNum type="arabicParenR"/>
          </a:pPr>
          <a:r>
            <a:rPr lang="en-US">
              <a:solidFill>
                <a:schemeClr val="bg2">
                  <a:lumMod val="25000"/>
                </a:schemeClr>
              </a:solidFill>
            </a:rPr>
            <a:t>run setup.py</a:t>
          </a:r>
          <a:endParaRPr lang="en-MY" dirty="0">
            <a:solidFill>
              <a:schemeClr val="bg2">
                <a:lumMod val="25000"/>
              </a:schemeClr>
            </a:solidFill>
          </a:endParaRPr>
        </a:p>
      </dgm:t>
    </dgm:pt>
    <dgm:pt modelId="{95A9B612-EE1B-492E-A6F5-0B3AEAEF4818}" type="parTrans" cxnId="{C18959EA-0F63-448A-83A1-7BC4ADD4AFDF}">
      <dgm:prSet/>
      <dgm:spPr/>
      <dgm:t>
        <a:bodyPr/>
        <a:lstStyle/>
        <a:p>
          <a:endParaRPr lang="en-MY">
            <a:solidFill>
              <a:schemeClr val="bg2">
                <a:lumMod val="25000"/>
              </a:schemeClr>
            </a:solidFill>
          </a:endParaRPr>
        </a:p>
      </dgm:t>
    </dgm:pt>
    <dgm:pt modelId="{2A3B4496-0B38-4816-BEE2-948EC488B290}" type="sibTrans" cxnId="{C18959EA-0F63-448A-83A1-7BC4ADD4AFDF}">
      <dgm:prSet/>
      <dgm:spPr/>
      <dgm:t>
        <a:bodyPr/>
        <a:lstStyle/>
        <a:p>
          <a:endParaRPr lang="en-MY">
            <a:solidFill>
              <a:schemeClr val="bg2">
                <a:lumMod val="25000"/>
              </a:schemeClr>
            </a:solidFill>
          </a:endParaRPr>
        </a:p>
      </dgm:t>
    </dgm:pt>
    <dgm:pt modelId="{A578E925-C146-40F1-93D1-7D0C91C533F3}" type="pres">
      <dgm:prSet presAssocID="{E87A26E9-E21C-4D8F-B713-63FF8501D0BD}" presName="Name0" presStyleCnt="0">
        <dgm:presLayoutVars>
          <dgm:dir/>
          <dgm:resizeHandles/>
        </dgm:presLayoutVars>
      </dgm:prSet>
      <dgm:spPr/>
    </dgm:pt>
    <dgm:pt modelId="{60028476-63BF-4469-8C89-95A28E87A52F}" type="pres">
      <dgm:prSet presAssocID="{6F411197-85BA-4DFF-8803-DDD850B3593E}" presName="compNode" presStyleCnt="0"/>
      <dgm:spPr/>
    </dgm:pt>
    <dgm:pt modelId="{56E095BD-8F22-47F7-B2FD-FDEB34070EBD}" type="pres">
      <dgm:prSet presAssocID="{6F411197-85BA-4DFF-8803-DDD850B3593E}" presName="dummyConnPt" presStyleCnt="0"/>
      <dgm:spPr/>
    </dgm:pt>
    <dgm:pt modelId="{F8F997E7-AD48-401A-95BF-1AE506A39296}" type="pres">
      <dgm:prSet presAssocID="{6F411197-85BA-4DFF-8803-DDD850B3593E}" presName="node" presStyleLbl="node1" presStyleIdx="0" presStyleCnt="11">
        <dgm:presLayoutVars>
          <dgm:bulletEnabled val="1"/>
        </dgm:presLayoutVars>
      </dgm:prSet>
      <dgm:spPr/>
    </dgm:pt>
    <dgm:pt modelId="{B9A2022B-2001-4BE9-87B5-8D61D59B932F}" type="pres">
      <dgm:prSet presAssocID="{C24FBF92-3835-4FCF-AF6E-FDE820FEEBAD}" presName="sibTrans" presStyleLbl="bgSibTrans2D1" presStyleIdx="0" presStyleCnt="10"/>
      <dgm:spPr/>
    </dgm:pt>
    <dgm:pt modelId="{1E89372F-46CE-4899-8C24-2B2C7CF8AB89}" type="pres">
      <dgm:prSet presAssocID="{697B0F87-5BA1-4628-B261-5888C5EA67BE}" presName="compNode" presStyleCnt="0"/>
      <dgm:spPr/>
    </dgm:pt>
    <dgm:pt modelId="{09F99121-B9A8-412A-AAA0-BB065824E4F6}" type="pres">
      <dgm:prSet presAssocID="{697B0F87-5BA1-4628-B261-5888C5EA67BE}" presName="dummyConnPt" presStyleCnt="0"/>
      <dgm:spPr/>
    </dgm:pt>
    <dgm:pt modelId="{3E52CD52-784D-4FBA-B6EA-9C946D03302F}" type="pres">
      <dgm:prSet presAssocID="{697B0F87-5BA1-4628-B261-5888C5EA67BE}" presName="node" presStyleLbl="node1" presStyleIdx="1" presStyleCnt="11">
        <dgm:presLayoutVars>
          <dgm:bulletEnabled val="1"/>
        </dgm:presLayoutVars>
      </dgm:prSet>
      <dgm:spPr/>
    </dgm:pt>
    <dgm:pt modelId="{D6C8D3BE-D418-453C-8BA0-2949B0E726B2}" type="pres">
      <dgm:prSet presAssocID="{A7FDA90A-85A5-4121-A4A3-AF37C5A45C53}" presName="sibTrans" presStyleLbl="bgSibTrans2D1" presStyleIdx="1" presStyleCnt="10"/>
      <dgm:spPr/>
    </dgm:pt>
    <dgm:pt modelId="{8936F58E-64C9-432E-AD5F-9144582607A4}" type="pres">
      <dgm:prSet presAssocID="{AA00C8AE-4D98-4D23-8246-E564354BF945}" presName="compNode" presStyleCnt="0"/>
      <dgm:spPr/>
    </dgm:pt>
    <dgm:pt modelId="{1FA1F965-28ED-4223-B282-FFC17BB4A27E}" type="pres">
      <dgm:prSet presAssocID="{AA00C8AE-4D98-4D23-8246-E564354BF945}" presName="dummyConnPt" presStyleCnt="0"/>
      <dgm:spPr/>
    </dgm:pt>
    <dgm:pt modelId="{8719EF5A-FA05-4ABA-A866-1A9FDA4B89A1}" type="pres">
      <dgm:prSet presAssocID="{AA00C8AE-4D98-4D23-8246-E564354BF945}" presName="node" presStyleLbl="node1" presStyleIdx="2" presStyleCnt="11">
        <dgm:presLayoutVars>
          <dgm:bulletEnabled val="1"/>
        </dgm:presLayoutVars>
      </dgm:prSet>
      <dgm:spPr/>
    </dgm:pt>
    <dgm:pt modelId="{A18ED8A1-91D1-42A9-BA54-B37FC49E0A0C}" type="pres">
      <dgm:prSet presAssocID="{D705AE9C-0450-4B8E-92ED-DACCBC176F94}" presName="sibTrans" presStyleLbl="bgSibTrans2D1" presStyleIdx="2" presStyleCnt="10"/>
      <dgm:spPr/>
    </dgm:pt>
    <dgm:pt modelId="{622C9F41-E738-4A59-8ADA-F96BC5F37BE4}" type="pres">
      <dgm:prSet presAssocID="{B0FDC370-D11D-4D32-AAF4-D3FCFF4BC806}" presName="compNode" presStyleCnt="0"/>
      <dgm:spPr/>
    </dgm:pt>
    <dgm:pt modelId="{46AE0C60-EE1B-4CC5-A808-8EF44B809470}" type="pres">
      <dgm:prSet presAssocID="{B0FDC370-D11D-4D32-AAF4-D3FCFF4BC806}" presName="dummyConnPt" presStyleCnt="0"/>
      <dgm:spPr/>
    </dgm:pt>
    <dgm:pt modelId="{C2CC99E8-5F64-4DCB-B331-9AE38092AB44}" type="pres">
      <dgm:prSet presAssocID="{B0FDC370-D11D-4D32-AAF4-D3FCFF4BC806}" presName="node" presStyleLbl="node1" presStyleIdx="3" presStyleCnt="11" custLinFactNeighborX="-1660" custLinFactNeighborY="-1459">
        <dgm:presLayoutVars>
          <dgm:bulletEnabled val="1"/>
        </dgm:presLayoutVars>
      </dgm:prSet>
      <dgm:spPr/>
    </dgm:pt>
    <dgm:pt modelId="{F9D9EC8D-AFD4-47B7-A2B2-3C09A2D14F4C}" type="pres">
      <dgm:prSet presAssocID="{37998D8A-133E-404D-898D-4630FDC46E8B}" presName="sibTrans" presStyleLbl="bgSibTrans2D1" presStyleIdx="3" presStyleCnt="10"/>
      <dgm:spPr/>
    </dgm:pt>
    <dgm:pt modelId="{1EB4B5C8-AE31-4876-9CEE-ACE9A53BE250}" type="pres">
      <dgm:prSet presAssocID="{38E19C15-4F56-46D1-A10E-F0B5E01922C4}" presName="compNode" presStyleCnt="0"/>
      <dgm:spPr/>
    </dgm:pt>
    <dgm:pt modelId="{BE19C2A4-1E4A-4FBD-8EB3-37CE5A257090}" type="pres">
      <dgm:prSet presAssocID="{38E19C15-4F56-46D1-A10E-F0B5E01922C4}" presName="dummyConnPt" presStyleCnt="0"/>
      <dgm:spPr/>
    </dgm:pt>
    <dgm:pt modelId="{4229809C-BC46-4956-BC32-2262D973AAF2}" type="pres">
      <dgm:prSet presAssocID="{38E19C15-4F56-46D1-A10E-F0B5E01922C4}" presName="node" presStyleLbl="node1" presStyleIdx="4" presStyleCnt="11">
        <dgm:presLayoutVars>
          <dgm:bulletEnabled val="1"/>
        </dgm:presLayoutVars>
      </dgm:prSet>
      <dgm:spPr/>
    </dgm:pt>
    <dgm:pt modelId="{DFF07C1A-ED20-48CC-A269-B61C157AD915}" type="pres">
      <dgm:prSet presAssocID="{AA5E1483-EDA8-43F4-8BE6-C001E404776E}" presName="sibTrans" presStyleLbl="bgSibTrans2D1" presStyleIdx="4" presStyleCnt="10"/>
      <dgm:spPr/>
    </dgm:pt>
    <dgm:pt modelId="{5BE405E3-2C13-4D9E-B9E5-F93C2E4C7D1A}" type="pres">
      <dgm:prSet presAssocID="{8588D0C5-C0D4-402C-83CC-B1AC297D6BC3}" presName="compNode" presStyleCnt="0"/>
      <dgm:spPr/>
    </dgm:pt>
    <dgm:pt modelId="{F0603056-E42F-48BC-8879-8B33695E7F6D}" type="pres">
      <dgm:prSet presAssocID="{8588D0C5-C0D4-402C-83CC-B1AC297D6BC3}" presName="dummyConnPt" presStyleCnt="0"/>
      <dgm:spPr/>
    </dgm:pt>
    <dgm:pt modelId="{FF2B1489-6CB3-4634-9F16-6457CA8F0214}" type="pres">
      <dgm:prSet presAssocID="{8588D0C5-C0D4-402C-83CC-B1AC297D6BC3}" presName="node" presStyleLbl="node1" presStyleIdx="5" presStyleCnt="11" custLinFactNeighborX="-1660" custLinFactNeighborY="-1459">
        <dgm:presLayoutVars>
          <dgm:bulletEnabled val="1"/>
        </dgm:presLayoutVars>
      </dgm:prSet>
      <dgm:spPr/>
    </dgm:pt>
    <dgm:pt modelId="{7841B428-E490-4644-BF35-A72986003699}" type="pres">
      <dgm:prSet presAssocID="{021404E2-3B6F-44DC-96AE-951C5DE814AB}" presName="sibTrans" presStyleLbl="bgSibTrans2D1" presStyleIdx="5" presStyleCnt="10"/>
      <dgm:spPr/>
    </dgm:pt>
    <dgm:pt modelId="{2B0353F9-9799-4000-BADA-C603EF60B6CD}" type="pres">
      <dgm:prSet presAssocID="{AB9F7063-A90A-4E05-9CE0-AFEDB909566B}" presName="compNode" presStyleCnt="0"/>
      <dgm:spPr/>
    </dgm:pt>
    <dgm:pt modelId="{AAC25192-FA00-4692-B330-B36AA93DC4F9}" type="pres">
      <dgm:prSet presAssocID="{AB9F7063-A90A-4E05-9CE0-AFEDB909566B}" presName="dummyConnPt" presStyleCnt="0"/>
      <dgm:spPr/>
    </dgm:pt>
    <dgm:pt modelId="{C750B329-A769-48B9-A809-B57900CFAEDE}" type="pres">
      <dgm:prSet presAssocID="{AB9F7063-A90A-4E05-9CE0-AFEDB909566B}" presName="node" presStyleLbl="node1" presStyleIdx="6" presStyleCnt="11" custLinFactNeighborX="-1660" custLinFactNeighborY="-1459">
        <dgm:presLayoutVars>
          <dgm:bulletEnabled val="1"/>
        </dgm:presLayoutVars>
      </dgm:prSet>
      <dgm:spPr/>
    </dgm:pt>
    <dgm:pt modelId="{7B04EA56-FCD3-4291-91E1-54C649292319}" type="pres">
      <dgm:prSet presAssocID="{F756CD56-411E-4C98-BFA1-53AD4B96D450}" presName="sibTrans" presStyleLbl="bgSibTrans2D1" presStyleIdx="6" presStyleCnt="10"/>
      <dgm:spPr/>
    </dgm:pt>
    <dgm:pt modelId="{18501174-27E9-48F7-8383-D9F3974C991D}" type="pres">
      <dgm:prSet presAssocID="{59656CD4-3742-4D33-830F-0DE4CF31189D}" presName="compNode" presStyleCnt="0"/>
      <dgm:spPr/>
    </dgm:pt>
    <dgm:pt modelId="{9373EF1E-388D-4198-8A2F-A92E029DA9F1}" type="pres">
      <dgm:prSet presAssocID="{59656CD4-3742-4D33-830F-0DE4CF31189D}" presName="dummyConnPt" presStyleCnt="0"/>
      <dgm:spPr/>
    </dgm:pt>
    <dgm:pt modelId="{93C21C3C-8162-4B2B-A6A2-33D34F3F9C79}" type="pres">
      <dgm:prSet presAssocID="{59656CD4-3742-4D33-830F-0DE4CF31189D}" presName="node" presStyleLbl="node1" presStyleIdx="7" presStyleCnt="11" custLinFactNeighborX="-1660" custLinFactNeighborY="-1459">
        <dgm:presLayoutVars>
          <dgm:bulletEnabled val="1"/>
        </dgm:presLayoutVars>
      </dgm:prSet>
      <dgm:spPr/>
    </dgm:pt>
    <dgm:pt modelId="{12DE5BB8-44E7-4C9A-B310-5C4EE7A1D2E0}" type="pres">
      <dgm:prSet presAssocID="{E36322B3-7589-4DD9-8208-9A670437C036}" presName="sibTrans" presStyleLbl="bgSibTrans2D1" presStyleIdx="7" presStyleCnt="10"/>
      <dgm:spPr/>
    </dgm:pt>
    <dgm:pt modelId="{B601827C-EA6E-4B96-8B77-3B10B607B5DA}" type="pres">
      <dgm:prSet presAssocID="{010452B0-A861-4B4F-92EC-A54311D67980}" presName="compNode" presStyleCnt="0"/>
      <dgm:spPr/>
    </dgm:pt>
    <dgm:pt modelId="{93401565-8AB1-4E69-97A5-EDA46D6F01FF}" type="pres">
      <dgm:prSet presAssocID="{010452B0-A861-4B4F-92EC-A54311D67980}" presName="dummyConnPt" presStyleCnt="0"/>
      <dgm:spPr/>
    </dgm:pt>
    <dgm:pt modelId="{331CFEFA-3896-4B06-AC6C-722DA4067100}" type="pres">
      <dgm:prSet presAssocID="{010452B0-A861-4B4F-92EC-A54311D67980}" presName="node" presStyleLbl="node1" presStyleIdx="8" presStyleCnt="11">
        <dgm:presLayoutVars>
          <dgm:bulletEnabled val="1"/>
        </dgm:presLayoutVars>
      </dgm:prSet>
      <dgm:spPr/>
    </dgm:pt>
    <dgm:pt modelId="{10C3F200-A6E9-4DDE-969C-47FD9AC4123A}" type="pres">
      <dgm:prSet presAssocID="{195D6459-5A8F-4850-8B70-C2B2B2BF7B69}" presName="sibTrans" presStyleLbl="bgSibTrans2D1" presStyleIdx="8" presStyleCnt="10"/>
      <dgm:spPr/>
    </dgm:pt>
    <dgm:pt modelId="{359F0479-7FD1-4380-8DCA-E4949968E30E}" type="pres">
      <dgm:prSet presAssocID="{9FF622AE-DB1C-4BF3-9B83-FBAA1AE4C26D}" presName="compNode" presStyleCnt="0"/>
      <dgm:spPr/>
    </dgm:pt>
    <dgm:pt modelId="{FCE19ACF-EB6C-4DFC-AE95-F17CA021C5AE}" type="pres">
      <dgm:prSet presAssocID="{9FF622AE-DB1C-4BF3-9B83-FBAA1AE4C26D}" presName="dummyConnPt" presStyleCnt="0"/>
      <dgm:spPr/>
    </dgm:pt>
    <dgm:pt modelId="{3B708982-5A50-4394-BD3D-B3505B24A64B}" type="pres">
      <dgm:prSet presAssocID="{9FF622AE-DB1C-4BF3-9B83-FBAA1AE4C26D}" presName="node" presStyleLbl="node1" presStyleIdx="9" presStyleCnt="11">
        <dgm:presLayoutVars>
          <dgm:bulletEnabled val="1"/>
        </dgm:presLayoutVars>
      </dgm:prSet>
      <dgm:spPr/>
    </dgm:pt>
    <dgm:pt modelId="{4394DA60-FF56-42FA-B96E-73D178093190}" type="pres">
      <dgm:prSet presAssocID="{D541E767-7547-4008-B697-19FB4CB4F091}" presName="sibTrans" presStyleLbl="bgSibTrans2D1" presStyleIdx="9" presStyleCnt="10"/>
      <dgm:spPr/>
    </dgm:pt>
    <dgm:pt modelId="{0FDD0AC3-3155-48F1-B9A6-F4B7E36823E1}" type="pres">
      <dgm:prSet presAssocID="{DDEF030F-0112-41E7-9413-F67121A68D22}" presName="compNode" presStyleCnt="0"/>
      <dgm:spPr/>
    </dgm:pt>
    <dgm:pt modelId="{7C1E0CA2-7C3D-436A-86BA-5D31386F995A}" type="pres">
      <dgm:prSet presAssocID="{DDEF030F-0112-41E7-9413-F67121A68D22}" presName="dummyConnPt" presStyleCnt="0"/>
      <dgm:spPr/>
    </dgm:pt>
    <dgm:pt modelId="{8DF23513-5737-4CBC-BE7A-938E17D9E2C2}" type="pres">
      <dgm:prSet presAssocID="{DDEF030F-0112-41E7-9413-F67121A68D22}" presName="node" presStyleLbl="node1" presStyleIdx="10" presStyleCnt="11">
        <dgm:presLayoutVars>
          <dgm:bulletEnabled val="1"/>
        </dgm:presLayoutVars>
      </dgm:prSet>
      <dgm:spPr/>
    </dgm:pt>
  </dgm:ptLst>
  <dgm:cxnLst>
    <dgm:cxn modelId="{374F6403-6C0D-47F8-9538-9D8AFF856BBC}" type="presOf" srcId="{AA00C8AE-4D98-4D23-8246-E564354BF945}" destId="{8719EF5A-FA05-4ABA-A866-1A9FDA4B89A1}" srcOrd="0" destOrd="0" presId="urn:microsoft.com/office/officeart/2005/8/layout/bProcess4"/>
    <dgm:cxn modelId="{8EF5C206-5B8F-478A-98F6-2670FB4CC79F}" type="presOf" srcId="{021404E2-3B6F-44DC-96AE-951C5DE814AB}" destId="{7841B428-E490-4644-BF35-A72986003699}" srcOrd="0" destOrd="0" presId="urn:microsoft.com/office/officeart/2005/8/layout/bProcess4"/>
    <dgm:cxn modelId="{2C15D113-2194-430C-AEB3-FD9C101F4D71}" type="presOf" srcId="{AB9F7063-A90A-4E05-9CE0-AFEDB909566B}" destId="{C750B329-A769-48B9-A809-B57900CFAEDE}" srcOrd="0" destOrd="0" presId="urn:microsoft.com/office/officeart/2005/8/layout/bProcess4"/>
    <dgm:cxn modelId="{51B1642C-ED99-43D4-9CF5-CE8782D7C4A5}" type="presOf" srcId="{DDEF030F-0112-41E7-9413-F67121A68D22}" destId="{8DF23513-5737-4CBC-BE7A-938E17D9E2C2}" srcOrd="0" destOrd="0" presId="urn:microsoft.com/office/officeart/2005/8/layout/bProcess4"/>
    <dgm:cxn modelId="{94588F35-D398-4DB7-A35A-B273AFF7DF39}" srcId="{E87A26E9-E21C-4D8F-B713-63FF8501D0BD}" destId="{AB9F7063-A90A-4E05-9CE0-AFEDB909566B}" srcOrd="6" destOrd="0" parTransId="{DC33E0CA-B623-4A74-A9AA-4DE0217261F8}" sibTransId="{F756CD56-411E-4C98-BFA1-53AD4B96D450}"/>
    <dgm:cxn modelId="{EF07D741-DE0E-4A2B-8229-C6E52A0BEF88}" srcId="{E87A26E9-E21C-4D8F-B713-63FF8501D0BD}" destId="{010452B0-A861-4B4F-92EC-A54311D67980}" srcOrd="8" destOrd="0" parTransId="{BEDE7986-9B80-4CD5-900A-49430D5BAF69}" sibTransId="{195D6459-5A8F-4850-8B70-C2B2B2BF7B69}"/>
    <dgm:cxn modelId="{57CEF343-1C8D-48EA-BFA5-EBBF822D0C1E}" srcId="{E87A26E9-E21C-4D8F-B713-63FF8501D0BD}" destId="{6F411197-85BA-4DFF-8803-DDD850B3593E}" srcOrd="0" destOrd="0" parTransId="{61940D58-29F3-43C9-9568-0E3C1DDCA18F}" sibTransId="{C24FBF92-3835-4FCF-AF6E-FDE820FEEBAD}"/>
    <dgm:cxn modelId="{561EC348-24AC-4DAC-89B9-205926C52F1F}" srcId="{E87A26E9-E21C-4D8F-B713-63FF8501D0BD}" destId="{AA00C8AE-4D98-4D23-8246-E564354BF945}" srcOrd="2" destOrd="0" parTransId="{ED6065A9-F323-49D8-BF82-BFBAEEDC394F}" sibTransId="{D705AE9C-0450-4B8E-92ED-DACCBC176F94}"/>
    <dgm:cxn modelId="{D229CA6A-8EB1-47B2-8492-1B13D96BBBBD}" type="presOf" srcId="{E87A26E9-E21C-4D8F-B713-63FF8501D0BD}" destId="{A578E925-C146-40F1-93D1-7D0C91C533F3}" srcOrd="0" destOrd="0" presId="urn:microsoft.com/office/officeart/2005/8/layout/bProcess4"/>
    <dgm:cxn modelId="{04B7EF50-6D8E-4CB8-8CE1-6C14F583DCC7}" srcId="{E87A26E9-E21C-4D8F-B713-63FF8501D0BD}" destId="{B0FDC370-D11D-4D32-AAF4-D3FCFF4BC806}" srcOrd="3" destOrd="0" parTransId="{718351F4-3BB0-4DE2-AFFD-D7108C937974}" sibTransId="{37998D8A-133E-404D-898D-4630FDC46E8B}"/>
    <dgm:cxn modelId="{37788C81-3976-4C97-AE52-8BC4B1122F5D}" srcId="{E87A26E9-E21C-4D8F-B713-63FF8501D0BD}" destId="{697B0F87-5BA1-4628-B261-5888C5EA67BE}" srcOrd="1" destOrd="0" parTransId="{FBE90399-89E7-4EAF-93C3-8CFE6DB7611F}" sibTransId="{A7FDA90A-85A5-4121-A4A3-AF37C5A45C53}"/>
    <dgm:cxn modelId="{2CA45984-F179-4968-97AE-9AFAE21AE206}" type="presOf" srcId="{37998D8A-133E-404D-898D-4630FDC46E8B}" destId="{F9D9EC8D-AFD4-47B7-A2B2-3C09A2D14F4C}" srcOrd="0" destOrd="0" presId="urn:microsoft.com/office/officeart/2005/8/layout/bProcess4"/>
    <dgm:cxn modelId="{C9C2B396-1FB7-42C1-87AA-835F848B173F}" type="presOf" srcId="{A7FDA90A-85A5-4121-A4A3-AF37C5A45C53}" destId="{D6C8D3BE-D418-453C-8BA0-2949B0E726B2}" srcOrd="0" destOrd="0" presId="urn:microsoft.com/office/officeart/2005/8/layout/bProcess4"/>
    <dgm:cxn modelId="{37125B9F-3D8B-41F9-BC39-CDB2CF5C4EC4}" type="presOf" srcId="{B0FDC370-D11D-4D32-AAF4-D3FCFF4BC806}" destId="{C2CC99E8-5F64-4DCB-B331-9AE38092AB44}" srcOrd="0" destOrd="0" presId="urn:microsoft.com/office/officeart/2005/8/layout/bProcess4"/>
    <dgm:cxn modelId="{A823E8A2-4E03-437E-A20F-F6B2974880FC}" type="presOf" srcId="{38E19C15-4F56-46D1-A10E-F0B5E01922C4}" destId="{4229809C-BC46-4956-BC32-2262D973AAF2}" srcOrd="0" destOrd="0" presId="urn:microsoft.com/office/officeart/2005/8/layout/bProcess4"/>
    <dgm:cxn modelId="{162A48A6-6115-4D7F-8BCC-C342C08247EE}" type="presOf" srcId="{D541E767-7547-4008-B697-19FB4CB4F091}" destId="{4394DA60-FF56-42FA-B96E-73D178093190}" srcOrd="0" destOrd="0" presId="urn:microsoft.com/office/officeart/2005/8/layout/bProcess4"/>
    <dgm:cxn modelId="{F0B1B0AC-D2B3-4390-A88A-E8920526C1D5}" type="presOf" srcId="{C24FBF92-3835-4FCF-AF6E-FDE820FEEBAD}" destId="{B9A2022B-2001-4BE9-87B5-8D61D59B932F}" srcOrd="0" destOrd="0" presId="urn:microsoft.com/office/officeart/2005/8/layout/bProcess4"/>
    <dgm:cxn modelId="{4CE1FFAC-8B1F-4680-8F1D-111C3A3DBA68}" type="presOf" srcId="{59656CD4-3742-4D33-830F-0DE4CF31189D}" destId="{93C21C3C-8162-4B2B-A6A2-33D34F3F9C79}" srcOrd="0" destOrd="0" presId="urn:microsoft.com/office/officeart/2005/8/layout/bProcess4"/>
    <dgm:cxn modelId="{247930B4-D7F6-4FCD-B03B-15A5E64155B2}" type="presOf" srcId="{6F411197-85BA-4DFF-8803-DDD850B3593E}" destId="{F8F997E7-AD48-401A-95BF-1AE506A39296}" srcOrd="0" destOrd="0" presId="urn:microsoft.com/office/officeart/2005/8/layout/bProcess4"/>
    <dgm:cxn modelId="{5C712ABB-52FE-439C-8E72-4C8C3F2B24FD}" type="presOf" srcId="{E36322B3-7589-4DD9-8208-9A670437C036}" destId="{12DE5BB8-44E7-4C9A-B310-5C4EE7A1D2E0}" srcOrd="0" destOrd="0" presId="urn:microsoft.com/office/officeart/2005/8/layout/bProcess4"/>
    <dgm:cxn modelId="{DC53BEC0-E750-4CFB-931D-A227E35BC3F5}" type="presOf" srcId="{010452B0-A861-4B4F-92EC-A54311D67980}" destId="{331CFEFA-3896-4B06-AC6C-722DA4067100}" srcOrd="0" destOrd="0" presId="urn:microsoft.com/office/officeart/2005/8/layout/bProcess4"/>
    <dgm:cxn modelId="{A5A74FC3-A752-43C4-9759-2438DC214FFA}" type="presOf" srcId="{F756CD56-411E-4C98-BFA1-53AD4B96D450}" destId="{7B04EA56-FCD3-4291-91E1-54C649292319}" srcOrd="0" destOrd="0" presId="urn:microsoft.com/office/officeart/2005/8/layout/bProcess4"/>
    <dgm:cxn modelId="{20597CCB-FA7B-4DBB-B824-616A422326A7}" type="presOf" srcId="{9FF622AE-DB1C-4BF3-9B83-FBAA1AE4C26D}" destId="{3B708982-5A50-4394-BD3D-B3505B24A64B}" srcOrd="0" destOrd="0" presId="urn:microsoft.com/office/officeart/2005/8/layout/bProcess4"/>
    <dgm:cxn modelId="{46E5F4D3-2BF9-4BE4-AFC2-3BA51B65EFED}" srcId="{E87A26E9-E21C-4D8F-B713-63FF8501D0BD}" destId="{8588D0C5-C0D4-402C-83CC-B1AC297D6BC3}" srcOrd="5" destOrd="0" parTransId="{C10783B5-5C44-46FA-890F-AF0079E0AC34}" sibTransId="{021404E2-3B6F-44DC-96AE-951C5DE814AB}"/>
    <dgm:cxn modelId="{C3DEEFD7-0923-4F3E-A0C9-13A07C7492F6}" type="presOf" srcId="{8588D0C5-C0D4-402C-83CC-B1AC297D6BC3}" destId="{FF2B1489-6CB3-4634-9F16-6457CA8F0214}" srcOrd="0" destOrd="0" presId="urn:microsoft.com/office/officeart/2005/8/layout/bProcess4"/>
    <dgm:cxn modelId="{3916DBE1-AE26-4036-A9B6-E95C0E387542}" type="presOf" srcId="{195D6459-5A8F-4850-8B70-C2B2B2BF7B69}" destId="{10C3F200-A6E9-4DDE-969C-47FD9AC4123A}" srcOrd="0" destOrd="0" presId="urn:microsoft.com/office/officeart/2005/8/layout/bProcess4"/>
    <dgm:cxn modelId="{0B9DBAE5-13F7-4399-9728-99E88B2816F0}" srcId="{E87A26E9-E21C-4D8F-B713-63FF8501D0BD}" destId="{59656CD4-3742-4D33-830F-0DE4CF31189D}" srcOrd="7" destOrd="0" parTransId="{888F9FDD-CF32-43BC-82CB-88F63D77A37C}" sibTransId="{E36322B3-7589-4DD9-8208-9A670437C036}"/>
    <dgm:cxn modelId="{4CFE3FEA-3CE3-4DA3-AEA7-4859F9EC3D1C}" type="presOf" srcId="{D705AE9C-0450-4B8E-92ED-DACCBC176F94}" destId="{A18ED8A1-91D1-42A9-BA54-B37FC49E0A0C}" srcOrd="0" destOrd="0" presId="urn:microsoft.com/office/officeart/2005/8/layout/bProcess4"/>
    <dgm:cxn modelId="{C18959EA-0F63-448A-83A1-7BC4ADD4AFDF}" srcId="{E87A26E9-E21C-4D8F-B713-63FF8501D0BD}" destId="{DDEF030F-0112-41E7-9413-F67121A68D22}" srcOrd="10" destOrd="0" parTransId="{95A9B612-EE1B-492E-A6F5-0B3AEAEF4818}" sibTransId="{2A3B4496-0B38-4816-BEE2-948EC488B290}"/>
    <dgm:cxn modelId="{E49737EF-7343-4C0A-A82E-B3072E2DFC04}" type="presOf" srcId="{AA5E1483-EDA8-43F4-8BE6-C001E404776E}" destId="{DFF07C1A-ED20-48CC-A269-B61C157AD915}" srcOrd="0" destOrd="0" presId="urn:microsoft.com/office/officeart/2005/8/layout/bProcess4"/>
    <dgm:cxn modelId="{BF46ADEF-2ECC-4E5B-8F69-6CEFD3A4B3B4}" srcId="{E87A26E9-E21C-4D8F-B713-63FF8501D0BD}" destId="{38E19C15-4F56-46D1-A10E-F0B5E01922C4}" srcOrd="4" destOrd="0" parTransId="{39FBDA71-FA1C-4AF5-87A1-27E956163306}" sibTransId="{AA5E1483-EDA8-43F4-8BE6-C001E404776E}"/>
    <dgm:cxn modelId="{93DDD5F5-5873-4DBF-8B57-EC951EB9F6AC}" type="presOf" srcId="{697B0F87-5BA1-4628-B261-5888C5EA67BE}" destId="{3E52CD52-784D-4FBA-B6EA-9C946D03302F}" srcOrd="0" destOrd="0" presId="urn:microsoft.com/office/officeart/2005/8/layout/bProcess4"/>
    <dgm:cxn modelId="{B52107F6-12A0-43FE-9D06-AC5C8222A0F7}" srcId="{E87A26E9-E21C-4D8F-B713-63FF8501D0BD}" destId="{9FF622AE-DB1C-4BF3-9B83-FBAA1AE4C26D}" srcOrd="9" destOrd="0" parTransId="{76878831-C637-4C4C-A7AC-0EDC5FB9A0E1}" sibTransId="{D541E767-7547-4008-B697-19FB4CB4F091}"/>
    <dgm:cxn modelId="{A759836B-CA62-406F-AFDF-C20DE467F04B}" type="presParOf" srcId="{A578E925-C146-40F1-93D1-7D0C91C533F3}" destId="{60028476-63BF-4469-8C89-95A28E87A52F}" srcOrd="0" destOrd="0" presId="urn:microsoft.com/office/officeart/2005/8/layout/bProcess4"/>
    <dgm:cxn modelId="{330998F9-57D8-47E4-8925-76B4BE95DB5C}" type="presParOf" srcId="{60028476-63BF-4469-8C89-95A28E87A52F}" destId="{56E095BD-8F22-47F7-B2FD-FDEB34070EBD}" srcOrd="0" destOrd="0" presId="urn:microsoft.com/office/officeart/2005/8/layout/bProcess4"/>
    <dgm:cxn modelId="{3DF352CC-AD6A-4EBE-827F-EF76E2606833}" type="presParOf" srcId="{60028476-63BF-4469-8C89-95A28E87A52F}" destId="{F8F997E7-AD48-401A-95BF-1AE506A39296}" srcOrd="1" destOrd="0" presId="urn:microsoft.com/office/officeart/2005/8/layout/bProcess4"/>
    <dgm:cxn modelId="{4CD80FD9-49E5-469C-B4E9-43EF8F5B47A7}" type="presParOf" srcId="{A578E925-C146-40F1-93D1-7D0C91C533F3}" destId="{B9A2022B-2001-4BE9-87B5-8D61D59B932F}" srcOrd="1" destOrd="0" presId="urn:microsoft.com/office/officeart/2005/8/layout/bProcess4"/>
    <dgm:cxn modelId="{5674E643-3D90-4383-AF58-30DDD8824777}" type="presParOf" srcId="{A578E925-C146-40F1-93D1-7D0C91C533F3}" destId="{1E89372F-46CE-4899-8C24-2B2C7CF8AB89}" srcOrd="2" destOrd="0" presId="urn:microsoft.com/office/officeart/2005/8/layout/bProcess4"/>
    <dgm:cxn modelId="{F4A24811-DEB9-450B-AFBF-79BBC66C3DF1}" type="presParOf" srcId="{1E89372F-46CE-4899-8C24-2B2C7CF8AB89}" destId="{09F99121-B9A8-412A-AAA0-BB065824E4F6}" srcOrd="0" destOrd="0" presId="urn:microsoft.com/office/officeart/2005/8/layout/bProcess4"/>
    <dgm:cxn modelId="{E112A3ED-271A-4A13-BF70-57C8802D94B3}" type="presParOf" srcId="{1E89372F-46CE-4899-8C24-2B2C7CF8AB89}" destId="{3E52CD52-784D-4FBA-B6EA-9C946D03302F}" srcOrd="1" destOrd="0" presId="urn:microsoft.com/office/officeart/2005/8/layout/bProcess4"/>
    <dgm:cxn modelId="{5025E6AA-0453-4DFB-BF58-D8975A344DAC}" type="presParOf" srcId="{A578E925-C146-40F1-93D1-7D0C91C533F3}" destId="{D6C8D3BE-D418-453C-8BA0-2949B0E726B2}" srcOrd="3" destOrd="0" presId="urn:microsoft.com/office/officeart/2005/8/layout/bProcess4"/>
    <dgm:cxn modelId="{8EC8C841-99E0-4F3B-AC68-2527B3E60518}" type="presParOf" srcId="{A578E925-C146-40F1-93D1-7D0C91C533F3}" destId="{8936F58E-64C9-432E-AD5F-9144582607A4}" srcOrd="4" destOrd="0" presId="urn:microsoft.com/office/officeart/2005/8/layout/bProcess4"/>
    <dgm:cxn modelId="{31D97A2B-E23E-45C5-9902-8EC0A8A4EFE9}" type="presParOf" srcId="{8936F58E-64C9-432E-AD5F-9144582607A4}" destId="{1FA1F965-28ED-4223-B282-FFC17BB4A27E}" srcOrd="0" destOrd="0" presId="urn:microsoft.com/office/officeart/2005/8/layout/bProcess4"/>
    <dgm:cxn modelId="{511EB03D-9FDA-447B-83BF-E1713C490B51}" type="presParOf" srcId="{8936F58E-64C9-432E-AD5F-9144582607A4}" destId="{8719EF5A-FA05-4ABA-A866-1A9FDA4B89A1}" srcOrd="1" destOrd="0" presId="urn:microsoft.com/office/officeart/2005/8/layout/bProcess4"/>
    <dgm:cxn modelId="{7965C3DF-44BB-4322-AB04-B1DAE0AFB5C4}" type="presParOf" srcId="{A578E925-C146-40F1-93D1-7D0C91C533F3}" destId="{A18ED8A1-91D1-42A9-BA54-B37FC49E0A0C}" srcOrd="5" destOrd="0" presId="urn:microsoft.com/office/officeart/2005/8/layout/bProcess4"/>
    <dgm:cxn modelId="{FC882046-9FB3-42B4-A520-141E1EA63D1D}" type="presParOf" srcId="{A578E925-C146-40F1-93D1-7D0C91C533F3}" destId="{622C9F41-E738-4A59-8ADA-F96BC5F37BE4}" srcOrd="6" destOrd="0" presId="urn:microsoft.com/office/officeart/2005/8/layout/bProcess4"/>
    <dgm:cxn modelId="{C6FA9EC2-47A3-49E7-A98C-675CBFDD3201}" type="presParOf" srcId="{622C9F41-E738-4A59-8ADA-F96BC5F37BE4}" destId="{46AE0C60-EE1B-4CC5-A808-8EF44B809470}" srcOrd="0" destOrd="0" presId="urn:microsoft.com/office/officeart/2005/8/layout/bProcess4"/>
    <dgm:cxn modelId="{2848EB6F-D038-4063-B59E-0B748E35BB8B}" type="presParOf" srcId="{622C9F41-E738-4A59-8ADA-F96BC5F37BE4}" destId="{C2CC99E8-5F64-4DCB-B331-9AE38092AB44}" srcOrd="1" destOrd="0" presId="urn:microsoft.com/office/officeart/2005/8/layout/bProcess4"/>
    <dgm:cxn modelId="{D31EBD17-CED7-46DB-9672-0A09A16A7622}" type="presParOf" srcId="{A578E925-C146-40F1-93D1-7D0C91C533F3}" destId="{F9D9EC8D-AFD4-47B7-A2B2-3C09A2D14F4C}" srcOrd="7" destOrd="0" presId="urn:microsoft.com/office/officeart/2005/8/layout/bProcess4"/>
    <dgm:cxn modelId="{4E8AF833-436D-4B62-BFD7-1B7AB778ACC2}" type="presParOf" srcId="{A578E925-C146-40F1-93D1-7D0C91C533F3}" destId="{1EB4B5C8-AE31-4876-9CEE-ACE9A53BE250}" srcOrd="8" destOrd="0" presId="urn:microsoft.com/office/officeart/2005/8/layout/bProcess4"/>
    <dgm:cxn modelId="{97DEF456-D168-4EB3-B9F9-D79C756B69E2}" type="presParOf" srcId="{1EB4B5C8-AE31-4876-9CEE-ACE9A53BE250}" destId="{BE19C2A4-1E4A-4FBD-8EB3-37CE5A257090}" srcOrd="0" destOrd="0" presId="urn:microsoft.com/office/officeart/2005/8/layout/bProcess4"/>
    <dgm:cxn modelId="{9151A337-7F21-40F1-B7B0-85C2DC0225DD}" type="presParOf" srcId="{1EB4B5C8-AE31-4876-9CEE-ACE9A53BE250}" destId="{4229809C-BC46-4956-BC32-2262D973AAF2}" srcOrd="1" destOrd="0" presId="urn:microsoft.com/office/officeart/2005/8/layout/bProcess4"/>
    <dgm:cxn modelId="{549087AA-5E97-4F78-B730-788DAC562DFC}" type="presParOf" srcId="{A578E925-C146-40F1-93D1-7D0C91C533F3}" destId="{DFF07C1A-ED20-48CC-A269-B61C157AD915}" srcOrd="9" destOrd="0" presId="urn:microsoft.com/office/officeart/2005/8/layout/bProcess4"/>
    <dgm:cxn modelId="{EEF4277C-28A4-4282-8FB1-779A88D3A1E0}" type="presParOf" srcId="{A578E925-C146-40F1-93D1-7D0C91C533F3}" destId="{5BE405E3-2C13-4D9E-B9E5-F93C2E4C7D1A}" srcOrd="10" destOrd="0" presId="urn:microsoft.com/office/officeart/2005/8/layout/bProcess4"/>
    <dgm:cxn modelId="{A7A1B774-28BE-4E09-885F-2726C11236FF}" type="presParOf" srcId="{5BE405E3-2C13-4D9E-B9E5-F93C2E4C7D1A}" destId="{F0603056-E42F-48BC-8879-8B33695E7F6D}" srcOrd="0" destOrd="0" presId="urn:microsoft.com/office/officeart/2005/8/layout/bProcess4"/>
    <dgm:cxn modelId="{31B8FCE7-5F56-4E76-8037-6A258E27E693}" type="presParOf" srcId="{5BE405E3-2C13-4D9E-B9E5-F93C2E4C7D1A}" destId="{FF2B1489-6CB3-4634-9F16-6457CA8F0214}" srcOrd="1" destOrd="0" presId="urn:microsoft.com/office/officeart/2005/8/layout/bProcess4"/>
    <dgm:cxn modelId="{496AB57A-49EB-4103-AA5F-3F06ACAB0B67}" type="presParOf" srcId="{A578E925-C146-40F1-93D1-7D0C91C533F3}" destId="{7841B428-E490-4644-BF35-A72986003699}" srcOrd="11" destOrd="0" presId="urn:microsoft.com/office/officeart/2005/8/layout/bProcess4"/>
    <dgm:cxn modelId="{4E061A33-10F7-4E88-9D59-262954482E21}" type="presParOf" srcId="{A578E925-C146-40F1-93D1-7D0C91C533F3}" destId="{2B0353F9-9799-4000-BADA-C603EF60B6CD}" srcOrd="12" destOrd="0" presId="urn:microsoft.com/office/officeart/2005/8/layout/bProcess4"/>
    <dgm:cxn modelId="{98F897CC-C9CD-4E3E-956C-AF1A9664AEFD}" type="presParOf" srcId="{2B0353F9-9799-4000-BADA-C603EF60B6CD}" destId="{AAC25192-FA00-4692-B330-B36AA93DC4F9}" srcOrd="0" destOrd="0" presId="urn:microsoft.com/office/officeart/2005/8/layout/bProcess4"/>
    <dgm:cxn modelId="{2C293503-813D-4A88-A3CC-70E07E414C19}" type="presParOf" srcId="{2B0353F9-9799-4000-BADA-C603EF60B6CD}" destId="{C750B329-A769-48B9-A809-B57900CFAEDE}" srcOrd="1" destOrd="0" presId="urn:microsoft.com/office/officeart/2005/8/layout/bProcess4"/>
    <dgm:cxn modelId="{2990ECE5-1228-4E19-BEA9-7192F82B7373}" type="presParOf" srcId="{A578E925-C146-40F1-93D1-7D0C91C533F3}" destId="{7B04EA56-FCD3-4291-91E1-54C649292319}" srcOrd="13" destOrd="0" presId="urn:microsoft.com/office/officeart/2005/8/layout/bProcess4"/>
    <dgm:cxn modelId="{D55D3237-51AB-4809-B608-9E6D26E008B5}" type="presParOf" srcId="{A578E925-C146-40F1-93D1-7D0C91C533F3}" destId="{18501174-27E9-48F7-8383-D9F3974C991D}" srcOrd="14" destOrd="0" presId="urn:microsoft.com/office/officeart/2005/8/layout/bProcess4"/>
    <dgm:cxn modelId="{D866BB07-86E7-4988-84A7-81612BA42EF5}" type="presParOf" srcId="{18501174-27E9-48F7-8383-D9F3974C991D}" destId="{9373EF1E-388D-4198-8A2F-A92E029DA9F1}" srcOrd="0" destOrd="0" presId="urn:microsoft.com/office/officeart/2005/8/layout/bProcess4"/>
    <dgm:cxn modelId="{DB214339-356A-4785-B37E-8375D9A19080}" type="presParOf" srcId="{18501174-27E9-48F7-8383-D9F3974C991D}" destId="{93C21C3C-8162-4B2B-A6A2-33D34F3F9C79}" srcOrd="1" destOrd="0" presId="urn:microsoft.com/office/officeart/2005/8/layout/bProcess4"/>
    <dgm:cxn modelId="{C91C0981-0E37-4D78-9101-0FDE9CD30F6B}" type="presParOf" srcId="{A578E925-C146-40F1-93D1-7D0C91C533F3}" destId="{12DE5BB8-44E7-4C9A-B310-5C4EE7A1D2E0}" srcOrd="15" destOrd="0" presId="urn:microsoft.com/office/officeart/2005/8/layout/bProcess4"/>
    <dgm:cxn modelId="{26995DB8-BC0A-4984-9020-F10FDBDB914A}" type="presParOf" srcId="{A578E925-C146-40F1-93D1-7D0C91C533F3}" destId="{B601827C-EA6E-4B96-8B77-3B10B607B5DA}" srcOrd="16" destOrd="0" presId="urn:microsoft.com/office/officeart/2005/8/layout/bProcess4"/>
    <dgm:cxn modelId="{5384DB03-2F72-492E-811F-D71460C2D641}" type="presParOf" srcId="{B601827C-EA6E-4B96-8B77-3B10B607B5DA}" destId="{93401565-8AB1-4E69-97A5-EDA46D6F01FF}" srcOrd="0" destOrd="0" presId="urn:microsoft.com/office/officeart/2005/8/layout/bProcess4"/>
    <dgm:cxn modelId="{7E0092F8-E42A-4D44-A755-02C6626B948F}" type="presParOf" srcId="{B601827C-EA6E-4B96-8B77-3B10B607B5DA}" destId="{331CFEFA-3896-4B06-AC6C-722DA4067100}" srcOrd="1" destOrd="0" presId="urn:microsoft.com/office/officeart/2005/8/layout/bProcess4"/>
    <dgm:cxn modelId="{87FAD7AB-5DC9-4AF7-97D0-DA6B9233A995}" type="presParOf" srcId="{A578E925-C146-40F1-93D1-7D0C91C533F3}" destId="{10C3F200-A6E9-4DDE-969C-47FD9AC4123A}" srcOrd="17" destOrd="0" presId="urn:microsoft.com/office/officeart/2005/8/layout/bProcess4"/>
    <dgm:cxn modelId="{F02C1685-826F-4ECA-AE8C-15503AA62453}" type="presParOf" srcId="{A578E925-C146-40F1-93D1-7D0C91C533F3}" destId="{359F0479-7FD1-4380-8DCA-E4949968E30E}" srcOrd="18" destOrd="0" presId="urn:microsoft.com/office/officeart/2005/8/layout/bProcess4"/>
    <dgm:cxn modelId="{87D4253D-3FB8-428C-B4D9-DE0B8B1EEA70}" type="presParOf" srcId="{359F0479-7FD1-4380-8DCA-E4949968E30E}" destId="{FCE19ACF-EB6C-4DFC-AE95-F17CA021C5AE}" srcOrd="0" destOrd="0" presId="urn:microsoft.com/office/officeart/2005/8/layout/bProcess4"/>
    <dgm:cxn modelId="{B8D9E5CE-4DF2-4516-A41E-715998B6CA9B}" type="presParOf" srcId="{359F0479-7FD1-4380-8DCA-E4949968E30E}" destId="{3B708982-5A50-4394-BD3D-B3505B24A64B}" srcOrd="1" destOrd="0" presId="urn:microsoft.com/office/officeart/2005/8/layout/bProcess4"/>
    <dgm:cxn modelId="{E70327B3-D403-42C7-BAB0-62513A544DDC}" type="presParOf" srcId="{A578E925-C146-40F1-93D1-7D0C91C533F3}" destId="{4394DA60-FF56-42FA-B96E-73D178093190}" srcOrd="19" destOrd="0" presId="urn:microsoft.com/office/officeart/2005/8/layout/bProcess4"/>
    <dgm:cxn modelId="{523914B4-06A9-4421-87DF-D7F37A448FD4}" type="presParOf" srcId="{A578E925-C146-40F1-93D1-7D0C91C533F3}" destId="{0FDD0AC3-3155-48F1-B9A6-F4B7E36823E1}" srcOrd="20" destOrd="0" presId="urn:microsoft.com/office/officeart/2005/8/layout/bProcess4"/>
    <dgm:cxn modelId="{5CC19774-0F5A-44A7-B220-82219ED83AC6}" type="presParOf" srcId="{0FDD0AC3-3155-48F1-B9A6-F4B7E36823E1}" destId="{7C1E0CA2-7C3D-436A-86BA-5D31386F995A}" srcOrd="0" destOrd="0" presId="urn:microsoft.com/office/officeart/2005/8/layout/bProcess4"/>
    <dgm:cxn modelId="{1036806E-6CEF-466B-A88A-4668501B834C}" type="presParOf" srcId="{0FDD0AC3-3155-48F1-B9A6-F4B7E36823E1}" destId="{8DF23513-5737-4CBC-BE7A-938E17D9E2C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2022B-2001-4BE9-87B5-8D61D59B932F}">
      <dsp:nvSpPr>
        <dsp:cNvPr id="0" name=""/>
        <dsp:cNvSpPr/>
      </dsp:nvSpPr>
      <dsp:spPr>
        <a:xfrm rot="5400000">
          <a:off x="370496" y="791813"/>
          <a:ext cx="1234879"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8F997E7-AD48-401A-95BF-1AE506A39296}">
      <dsp:nvSpPr>
        <dsp:cNvPr id="0" name=""/>
        <dsp:cNvSpPr/>
      </dsp:nvSpPr>
      <dsp:spPr>
        <a:xfrm>
          <a:off x="652428" y="548"/>
          <a:ext cx="1657299" cy="9943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bg2">
                  <a:lumMod val="25000"/>
                </a:schemeClr>
              </a:solidFill>
            </a:rPr>
            <a:t>ANACONDA installation</a:t>
          </a:r>
        </a:p>
      </dsp:txBody>
      <dsp:txXfrm>
        <a:off x="681552" y="29672"/>
        <a:ext cx="1599051" cy="936131"/>
      </dsp:txXfrm>
    </dsp:sp>
    <dsp:sp modelId="{D6C8D3BE-D418-453C-8BA0-2949B0E726B2}">
      <dsp:nvSpPr>
        <dsp:cNvPr id="0" name=""/>
        <dsp:cNvSpPr/>
      </dsp:nvSpPr>
      <dsp:spPr>
        <a:xfrm rot="5400000">
          <a:off x="370496" y="2034787"/>
          <a:ext cx="1234879"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E52CD52-784D-4FBA-B6EA-9C946D03302F}">
      <dsp:nvSpPr>
        <dsp:cNvPr id="0" name=""/>
        <dsp:cNvSpPr/>
      </dsp:nvSpPr>
      <dsp:spPr>
        <a:xfrm>
          <a:off x="652428" y="1243523"/>
          <a:ext cx="1657299" cy="9943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bg2">
                  <a:lumMod val="25000"/>
                </a:schemeClr>
              </a:solidFill>
            </a:rPr>
            <a:t>NVDIA CUDA and </a:t>
          </a:r>
          <a:r>
            <a:rPr lang="en-MY" sz="1600" kern="1200" dirty="0" err="1">
              <a:solidFill>
                <a:schemeClr val="bg2">
                  <a:lumMod val="25000"/>
                </a:schemeClr>
              </a:solidFill>
            </a:rPr>
            <a:t>cuDNN</a:t>
          </a:r>
          <a:r>
            <a:rPr lang="en-MY" sz="1600" kern="1200" dirty="0">
              <a:solidFill>
                <a:schemeClr val="bg2">
                  <a:lumMod val="25000"/>
                </a:schemeClr>
              </a:solidFill>
            </a:rPr>
            <a:t> installation</a:t>
          </a:r>
        </a:p>
      </dsp:txBody>
      <dsp:txXfrm>
        <a:off x="681552" y="1272647"/>
        <a:ext cx="1599051" cy="936131"/>
      </dsp:txXfrm>
    </dsp:sp>
    <dsp:sp modelId="{A18ED8A1-91D1-42A9-BA54-B37FC49E0A0C}">
      <dsp:nvSpPr>
        <dsp:cNvPr id="0" name=""/>
        <dsp:cNvSpPr/>
      </dsp:nvSpPr>
      <dsp:spPr>
        <a:xfrm rot="5477485">
          <a:off x="363839" y="3270507"/>
          <a:ext cx="1220681"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719EF5A-FA05-4ABA-A866-1A9FDA4B89A1}">
      <dsp:nvSpPr>
        <dsp:cNvPr id="0" name=""/>
        <dsp:cNvSpPr/>
      </dsp:nvSpPr>
      <dsp:spPr>
        <a:xfrm>
          <a:off x="652428" y="2486497"/>
          <a:ext cx="1657299" cy="9943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bg2">
                  <a:lumMod val="25000"/>
                </a:schemeClr>
              </a:solidFill>
            </a:rPr>
            <a:t>TensorFlow installation:</a:t>
          </a:r>
        </a:p>
        <a:p>
          <a:pPr marL="0" lvl="0" indent="0" algn="ctr" defTabSz="711200">
            <a:lnSpc>
              <a:spcPct val="90000"/>
            </a:lnSpc>
            <a:spcBef>
              <a:spcPct val="0"/>
            </a:spcBef>
            <a:spcAft>
              <a:spcPct val="35000"/>
            </a:spcAft>
            <a:buNone/>
          </a:pPr>
          <a:r>
            <a:rPr lang="en-MY" sz="1600" kern="1200" dirty="0">
              <a:solidFill>
                <a:schemeClr val="bg2">
                  <a:lumMod val="25000"/>
                </a:schemeClr>
              </a:solidFill>
            </a:rPr>
            <a:t>CPU and GPU</a:t>
          </a:r>
        </a:p>
      </dsp:txBody>
      <dsp:txXfrm>
        <a:off x="681552" y="2515621"/>
        <a:ext cx="1599051" cy="936131"/>
      </dsp:txXfrm>
    </dsp:sp>
    <dsp:sp modelId="{F9D9EC8D-AFD4-47B7-A2B2-3C09A2D14F4C}">
      <dsp:nvSpPr>
        <dsp:cNvPr id="0" name=""/>
        <dsp:cNvSpPr/>
      </dsp:nvSpPr>
      <dsp:spPr>
        <a:xfrm rot="16143">
          <a:off x="960412" y="3894018"/>
          <a:ext cx="2227696"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2CC99E8-5F64-4DCB-B331-9AE38092AB44}">
      <dsp:nvSpPr>
        <dsp:cNvPr id="0" name=""/>
        <dsp:cNvSpPr/>
      </dsp:nvSpPr>
      <dsp:spPr>
        <a:xfrm>
          <a:off x="624917" y="3714963"/>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MY" sz="1300" kern="1200">
              <a:solidFill>
                <a:schemeClr val="bg2">
                  <a:lumMod val="25000"/>
                </a:schemeClr>
              </a:solidFill>
            </a:rPr>
            <a:t>Create a different virtual environment for TensorFlow CPU and TensorFlow GPU</a:t>
          </a:r>
          <a:endParaRPr lang="en-MY" sz="1300" kern="1200" dirty="0">
            <a:solidFill>
              <a:schemeClr val="bg2">
                <a:lumMod val="25000"/>
              </a:schemeClr>
            </a:solidFill>
          </a:endParaRPr>
        </a:p>
      </dsp:txBody>
      <dsp:txXfrm>
        <a:off x="654041" y="3744087"/>
        <a:ext cx="1599051" cy="936131"/>
      </dsp:txXfrm>
    </dsp:sp>
    <dsp:sp modelId="{DFF07C1A-ED20-48CC-A269-B61C157AD915}">
      <dsp:nvSpPr>
        <dsp:cNvPr id="0" name=""/>
        <dsp:cNvSpPr/>
      </dsp:nvSpPr>
      <dsp:spPr>
        <a:xfrm rot="16124314">
          <a:off x="2553542" y="3270507"/>
          <a:ext cx="1249690"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29809C-BC46-4956-BC32-2262D973AAF2}">
      <dsp:nvSpPr>
        <dsp:cNvPr id="0" name=""/>
        <dsp:cNvSpPr/>
      </dsp:nvSpPr>
      <dsp:spPr>
        <a:xfrm>
          <a:off x="2856636" y="3729471"/>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MY" sz="1300" kern="1200">
              <a:solidFill>
                <a:schemeClr val="bg2">
                  <a:lumMod val="25000"/>
                </a:schemeClr>
              </a:solidFill>
            </a:rPr>
            <a:t>Activate the environment and install TensorFlow</a:t>
          </a:r>
          <a:endParaRPr lang="en-MY" sz="1300" kern="1200" dirty="0">
            <a:solidFill>
              <a:schemeClr val="bg2">
                <a:lumMod val="25000"/>
              </a:schemeClr>
            </a:solidFill>
          </a:endParaRPr>
        </a:p>
      </dsp:txBody>
      <dsp:txXfrm>
        <a:off x="2885760" y="3758595"/>
        <a:ext cx="1599051" cy="936131"/>
      </dsp:txXfrm>
    </dsp:sp>
    <dsp:sp modelId="{7841B428-E490-4644-BF35-A72986003699}">
      <dsp:nvSpPr>
        <dsp:cNvPr id="0" name=""/>
        <dsp:cNvSpPr/>
      </dsp:nvSpPr>
      <dsp:spPr>
        <a:xfrm rot="16200000">
          <a:off x="2547192" y="2020279"/>
          <a:ext cx="1234879"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F2B1489-6CB3-4634-9F16-6457CA8F0214}">
      <dsp:nvSpPr>
        <dsp:cNvPr id="0" name=""/>
        <dsp:cNvSpPr/>
      </dsp:nvSpPr>
      <dsp:spPr>
        <a:xfrm>
          <a:off x="2829125" y="2471989"/>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2">
                  <a:lumMod val="25000"/>
                </a:schemeClr>
              </a:solidFill>
            </a:rPr>
            <a:t>Install necessary packages for both virtual environments</a:t>
          </a:r>
          <a:endParaRPr lang="en-MY" sz="1300" kern="1200" dirty="0">
            <a:solidFill>
              <a:schemeClr val="bg2">
                <a:lumMod val="25000"/>
              </a:schemeClr>
            </a:solidFill>
          </a:endParaRPr>
        </a:p>
      </dsp:txBody>
      <dsp:txXfrm>
        <a:off x="2858249" y="2501113"/>
        <a:ext cx="1599051" cy="936131"/>
      </dsp:txXfrm>
    </dsp:sp>
    <dsp:sp modelId="{7B04EA56-FCD3-4291-91E1-54C649292319}">
      <dsp:nvSpPr>
        <dsp:cNvPr id="0" name=""/>
        <dsp:cNvSpPr/>
      </dsp:nvSpPr>
      <dsp:spPr>
        <a:xfrm rot="16200000">
          <a:off x="2554172" y="784284"/>
          <a:ext cx="1220920"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750B329-A769-48B9-A809-B57900CFAEDE}">
      <dsp:nvSpPr>
        <dsp:cNvPr id="0" name=""/>
        <dsp:cNvSpPr/>
      </dsp:nvSpPr>
      <dsp:spPr>
        <a:xfrm>
          <a:off x="2829125" y="1229015"/>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US" sz="1300" kern="1200">
              <a:solidFill>
                <a:schemeClr val="bg2">
                  <a:lumMod val="25000"/>
                </a:schemeClr>
              </a:solidFill>
            </a:rPr>
            <a:t>Download TensorFlow Object Detection API repository from GitHub</a:t>
          </a:r>
          <a:endParaRPr lang="en-MY" sz="1300" kern="1200" dirty="0">
            <a:solidFill>
              <a:schemeClr val="bg2">
                <a:lumMod val="25000"/>
              </a:schemeClr>
            </a:solidFill>
          </a:endParaRPr>
        </a:p>
      </dsp:txBody>
      <dsp:txXfrm>
        <a:off x="2858249" y="1258139"/>
        <a:ext cx="1599051" cy="936131"/>
      </dsp:txXfrm>
    </dsp:sp>
    <dsp:sp modelId="{12DE5BB8-44E7-4C9A-B310-5C4EE7A1D2E0}">
      <dsp:nvSpPr>
        <dsp:cNvPr id="0" name=""/>
        <dsp:cNvSpPr/>
      </dsp:nvSpPr>
      <dsp:spPr>
        <a:xfrm rot="849">
          <a:off x="3168679" y="170051"/>
          <a:ext cx="2223624"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3C21C3C-8162-4B2B-A6A2-33D34F3F9C79}">
      <dsp:nvSpPr>
        <dsp:cNvPr id="0" name=""/>
        <dsp:cNvSpPr/>
      </dsp:nvSpPr>
      <dsp:spPr>
        <a:xfrm>
          <a:off x="2829125" y="0"/>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US" sz="1300" kern="1200">
              <a:solidFill>
                <a:schemeClr val="bg2">
                  <a:lumMod val="25000"/>
                </a:schemeClr>
              </a:solidFill>
            </a:rPr>
            <a:t>Download the algorithm model from TensorFlow's model zoo</a:t>
          </a:r>
          <a:endParaRPr lang="en-MY" sz="1300" kern="1200" dirty="0">
            <a:solidFill>
              <a:schemeClr val="bg2">
                <a:lumMod val="25000"/>
              </a:schemeClr>
            </a:solidFill>
          </a:endParaRPr>
        </a:p>
      </dsp:txBody>
      <dsp:txXfrm>
        <a:off x="2858249" y="29124"/>
        <a:ext cx="1599051" cy="936131"/>
      </dsp:txXfrm>
    </dsp:sp>
    <dsp:sp modelId="{10C3F200-A6E9-4DDE-969C-47FD9AC4123A}">
      <dsp:nvSpPr>
        <dsp:cNvPr id="0" name=""/>
        <dsp:cNvSpPr/>
      </dsp:nvSpPr>
      <dsp:spPr>
        <a:xfrm rot="5400000">
          <a:off x="4778911" y="791813"/>
          <a:ext cx="1234879"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1CFEFA-3896-4B06-AC6C-722DA4067100}">
      <dsp:nvSpPr>
        <dsp:cNvPr id="0" name=""/>
        <dsp:cNvSpPr/>
      </dsp:nvSpPr>
      <dsp:spPr>
        <a:xfrm>
          <a:off x="5060844" y="548"/>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2">
                  <a:lumMod val="25000"/>
                </a:schemeClr>
              </a:solidFill>
            </a:rPr>
            <a:t>Configure PYTHONPATH environment variable</a:t>
          </a:r>
          <a:endParaRPr lang="en-MY" sz="1300" kern="1200" dirty="0">
            <a:solidFill>
              <a:schemeClr val="bg2">
                <a:lumMod val="25000"/>
              </a:schemeClr>
            </a:solidFill>
          </a:endParaRPr>
        </a:p>
      </dsp:txBody>
      <dsp:txXfrm>
        <a:off x="5089968" y="29672"/>
        <a:ext cx="1599051" cy="936131"/>
      </dsp:txXfrm>
    </dsp:sp>
    <dsp:sp modelId="{4394DA60-FF56-42FA-B96E-73D178093190}">
      <dsp:nvSpPr>
        <dsp:cNvPr id="0" name=""/>
        <dsp:cNvSpPr/>
      </dsp:nvSpPr>
      <dsp:spPr>
        <a:xfrm rot="5400000">
          <a:off x="4778911" y="2034787"/>
          <a:ext cx="1234879" cy="149156"/>
        </a:xfrm>
        <a:prstGeom prst="rect">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B708982-5A50-4394-BD3D-B3505B24A64B}">
      <dsp:nvSpPr>
        <dsp:cNvPr id="0" name=""/>
        <dsp:cNvSpPr/>
      </dsp:nvSpPr>
      <dsp:spPr>
        <a:xfrm>
          <a:off x="5060844" y="1243523"/>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US" sz="1300" kern="1200">
              <a:solidFill>
                <a:schemeClr val="bg2">
                  <a:lumMod val="25000"/>
                </a:schemeClr>
              </a:solidFill>
            </a:rPr>
            <a:t>Compile Protobufs</a:t>
          </a:r>
          <a:endParaRPr lang="en-MY" sz="1300" kern="1200" dirty="0">
            <a:solidFill>
              <a:schemeClr val="bg2">
                <a:lumMod val="25000"/>
              </a:schemeClr>
            </a:solidFill>
          </a:endParaRPr>
        </a:p>
      </dsp:txBody>
      <dsp:txXfrm>
        <a:off x="5089968" y="1272647"/>
        <a:ext cx="1599051" cy="936131"/>
      </dsp:txXfrm>
    </dsp:sp>
    <dsp:sp modelId="{8DF23513-5737-4CBC-BE7A-938E17D9E2C2}">
      <dsp:nvSpPr>
        <dsp:cNvPr id="0" name=""/>
        <dsp:cNvSpPr/>
      </dsp:nvSpPr>
      <dsp:spPr>
        <a:xfrm>
          <a:off x="5060844" y="2486497"/>
          <a:ext cx="1657299" cy="994379"/>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US" sz="1300" kern="1200">
              <a:solidFill>
                <a:schemeClr val="bg2">
                  <a:lumMod val="25000"/>
                </a:schemeClr>
              </a:solidFill>
            </a:rPr>
            <a:t>run setup.py</a:t>
          </a:r>
          <a:endParaRPr lang="en-MY" sz="1300" kern="1200" dirty="0">
            <a:solidFill>
              <a:schemeClr val="bg2">
                <a:lumMod val="25000"/>
              </a:schemeClr>
            </a:solidFill>
          </a:endParaRPr>
        </a:p>
      </dsp:txBody>
      <dsp:txXfrm>
        <a:off x="5089968" y="2515621"/>
        <a:ext cx="1599051" cy="9361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6309" cy="500052"/>
          </a:xfrm>
          <a:prstGeom prst="rect">
            <a:avLst/>
          </a:prstGeom>
        </p:spPr>
        <p:txBody>
          <a:bodyPr vert="horz" lIns="93253" tIns="46627" rIns="93253" bIns="46627"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901833" y="1"/>
            <a:ext cx="2986309" cy="500052"/>
          </a:xfrm>
          <a:prstGeom prst="rect">
            <a:avLst/>
          </a:prstGeom>
        </p:spPr>
        <p:txBody>
          <a:bodyPr vert="horz" lIns="93253" tIns="46627" rIns="93253" bIns="46627" rtlCol="0"/>
          <a:lstStyle>
            <a:lvl1pPr algn="r">
              <a:defRPr sz="1200">
                <a:latin typeface="Arial" charset="0"/>
                <a:cs typeface="+mn-cs"/>
              </a:defRPr>
            </a:lvl1pPr>
          </a:lstStyle>
          <a:p>
            <a:pPr>
              <a:defRPr/>
            </a:pPr>
            <a:fld id="{044069DF-2350-40B8-9797-6DA315F012E4}" type="datetimeFigureOut">
              <a:rPr lang="en-US"/>
              <a:pPr>
                <a:defRPr/>
              </a:pPr>
              <a:t>12/29/2018</a:t>
            </a:fld>
            <a:endParaRPr lang="en-US"/>
          </a:p>
        </p:txBody>
      </p:sp>
      <p:sp>
        <p:nvSpPr>
          <p:cNvPr id="4" name="Footer Placeholder 3"/>
          <p:cNvSpPr>
            <a:spLocks noGrp="1"/>
          </p:cNvSpPr>
          <p:nvPr>
            <p:ph type="ftr" sz="quarter" idx="2"/>
          </p:nvPr>
        </p:nvSpPr>
        <p:spPr>
          <a:xfrm>
            <a:off x="1" y="9518631"/>
            <a:ext cx="2986309" cy="501654"/>
          </a:xfrm>
          <a:prstGeom prst="rect">
            <a:avLst/>
          </a:prstGeom>
        </p:spPr>
        <p:txBody>
          <a:bodyPr vert="horz" lIns="93253" tIns="46627" rIns="93253" bIns="46627"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901833" y="9518631"/>
            <a:ext cx="2986309" cy="501654"/>
          </a:xfrm>
          <a:prstGeom prst="rect">
            <a:avLst/>
          </a:prstGeom>
        </p:spPr>
        <p:txBody>
          <a:bodyPr vert="horz" wrap="square" lIns="93253" tIns="46627" rIns="93253" bIns="46627" numCol="1" anchor="b" anchorCtr="0" compatLnSpc="1">
            <a:prstTxWarp prst="textNoShape">
              <a:avLst/>
            </a:prstTxWarp>
          </a:bodyPr>
          <a:lstStyle>
            <a:lvl1pPr algn="r">
              <a:defRPr sz="1200"/>
            </a:lvl1pPr>
          </a:lstStyle>
          <a:p>
            <a:fld id="{C3D0472C-0B5B-4E3A-B8D2-84B5EA2CAAE5}" type="slidenum">
              <a:rPr lang="en-US"/>
              <a:pPr/>
              <a:t>‹#›</a:t>
            </a:fld>
            <a:endParaRPr lang="en-US"/>
          </a:p>
        </p:txBody>
      </p:sp>
    </p:spTree>
    <p:extLst>
      <p:ext uri="{BB962C8B-B14F-4D97-AF65-F5344CB8AC3E}">
        <p14:creationId xmlns:p14="http://schemas.microsoft.com/office/powerpoint/2010/main" val="3208070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6309" cy="501655"/>
          </a:xfrm>
          <a:prstGeom prst="rect">
            <a:avLst/>
          </a:prstGeom>
        </p:spPr>
        <p:txBody>
          <a:bodyPr vert="horz" lIns="93253" tIns="46627" rIns="93253" bIns="46627"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901833" y="0"/>
            <a:ext cx="2986309" cy="501655"/>
          </a:xfrm>
          <a:prstGeom prst="rect">
            <a:avLst/>
          </a:prstGeom>
        </p:spPr>
        <p:txBody>
          <a:bodyPr vert="horz" lIns="93253" tIns="46627" rIns="93253" bIns="46627" rtlCol="0"/>
          <a:lstStyle>
            <a:lvl1pPr algn="r">
              <a:defRPr sz="1200">
                <a:latin typeface="Arial" charset="0"/>
                <a:cs typeface="+mn-cs"/>
              </a:defRPr>
            </a:lvl1pPr>
          </a:lstStyle>
          <a:p>
            <a:pPr>
              <a:defRPr/>
            </a:pPr>
            <a:fld id="{32FCE363-FC9B-489B-8058-4A735D4ACCF3}" type="datetimeFigureOut">
              <a:rPr lang="en-US"/>
              <a:pPr>
                <a:defRPr/>
              </a:pPr>
              <a:t>12/29/2018</a:t>
            </a:fld>
            <a:endParaRPr lang="en-US"/>
          </a:p>
        </p:txBody>
      </p:sp>
      <p:sp>
        <p:nvSpPr>
          <p:cNvPr id="4" name="Slide Image Placeholder 3"/>
          <p:cNvSpPr>
            <a:spLocks noGrp="1" noRot="1" noChangeAspect="1"/>
          </p:cNvSpPr>
          <p:nvPr>
            <p:ph type="sldImg" idx="2"/>
          </p:nvPr>
        </p:nvSpPr>
        <p:spPr>
          <a:xfrm>
            <a:off x="938213" y="750888"/>
            <a:ext cx="5013325" cy="3759200"/>
          </a:xfrm>
          <a:prstGeom prst="rect">
            <a:avLst/>
          </a:prstGeom>
          <a:noFill/>
          <a:ln w="12700">
            <a:solidFill>
              <a:prstClr val="black"/>
            </a:solidFill>
          </a:ln>
        </p:spPr>
        <p:txBody>
          <a:bodyPr vert="horz" lIns="93253" tIns="46627" rIns="93253" bIns="46627" rtlCol="0" anchor="ctr"/>
          <a:lstStyle/>
          <a:p>
            <a:pPr lvl="0"/>
            <a:endParaRPr lang="en-US" noProof="0"/>
          </a:p>
        </p:txBody>
      </p:sp>
      <p:sp>
        <p:nvSpPr>
          <p:cNvPr id="5" name="Notes Placeholder 4"/>
          <p:cNvSpPr>
            <a:spLocks noGrp="1"/>
          </p:cNvSpPr>
          <p:nvPr>
            <p:ph type="body" sz="quarter" idx="3"/>
          </p:nvPr>
        </p:nvSpPr>
        <p:spPr>
          <a:xfrm>
            <a:off x="688654" y="4760117"/>
            <a:ext cx="5512444" cy="4510090"/>
          </a:xfrm>
          <a:prstGeom prst="rect">
            <a:avLst/>
          </a:prstGeom>
        </p:spPr>
        <p:txBody>
          <a:bodyPr vert="horz" lIns="93253" tIns="46627" rIns="93253" bIns="4662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518631"/>
            <a:ext cx="2986309" cy="501654"/>
          </a:xfrm>
          <a:prstGeom prst="rect">
            <a:avLst/>
          </a:prstGeom>
        </p:spPr>
        <p:txBody>
          <a:bodyPr vert="horz" lIns="93253" tIns="46627" rIns="93253" bIns="46627"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901833" y="9518631"/>
            <a:ext cx="2986309" cy="501654"/>
          </a:xfrm>
          <a:prstGeom prst="rect">
            <a:avLst/>
          </a:prstGeom>
        </p:spPr>
        <p:txBody>
          <a:bodyPr vert="horz" wrap="square" lIns="93253" tIns="46627" rIns="93253" bIns="46627" numCol="1" anchor="b" anchorCtr="0" compatLnSpc="1">
            <a:prstTxWarp prst="textNoShape">
              <a:avLst/>
            </a:prstTxWarp>
          </a:bodyPr>
          <a:lstStyle>
            <a:lvl1pPr algn="r">
              <a:defRPr sz="1200"/>
            </a:lvl1pPr>
          </a:lstStyle>
          <a:p>
            <a:fld id="{1DB4078A-98E3-4206-B6BF-D1E9B639795B}" type="slidenum">
              <a:rPr lang="en-US"/>
              <a:pPr/>
              <a:t>‹#›</a:t>
            </a:fld>
            <a:endParaRPr lang="en-US"/>
          </a:p>
        </p:txBody>
      </p:sp>
    </p:spTree>
    <p:extLst>
      <p:ext uri="{BB962C8B-B14F-4D97-AF65-F5344CB8AC3E}">
        <p14:creationId xmlns:p14="http://schemas.microsoft.com/office/powerpoint/2010/main" val="3170366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lgn="just">
              <a:defRPr/>
            </a:pPr>
            <a:endParaRPr 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E4EA39-E5FF-4BDB-A7B6-B90A23FBA584}" type="slidenum">
              <a:rPr lang="en-US"/>
              <a:pPr eaLnBrk="1" hangingPunct="1"/>
              <a:t>1</a:t>
            </a:fld>
            <a:endParaRPr lang="en-US"/>
          </a:p>
        </p:txBody>
      </p:sp>
    </p:spTree>
    <p:extLst>
      <p:ext uri="{BB962C8B-B14F-4D97-AF65-F5344CB8AC3E}">
        <p14:creationId xmlns:p14="http://schemas.microsoft.com/office/powerpoint/2010/main" val="989342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 </a:t>
            </a:r>
          </a:p>
        </p:txBody>
      </p:sp>
      <p:sp>
        <p:nvSpPr>
          <p:cNvPr id="4" name="Slide Number Placeholder 3"/>
          <p:cNvSpPr>
            <a:spLocks noGrp="1"/>
          </p:cNvSpPr>
          <p:nvPr>
            <p:ph type="sldNum" sz="quarter" idx="10"/>
          </p:nvPr>
        </p:nvSpPr>
        <p:spPr/>
        <p:txBody>
          <a:bodyPr/>
          <a:lstStyle/>
          <a:p>
            <a:fld id="{1DB4078A-98E3-4206-B6BF-D1E9B639795B}" type="slidenum">
              <a:rPr lang="en-US" smtClean="0"/>
              <a:pPr/>
              <a:t>12</a:t>
            </a:fld>
            <a:endParaRPr lang="en-US"/>
          </a:p>
        </p:txBody>
      </p:sp>
    </p:spTree>
    <p:extLst>
      <p:ext uri="{BB962C8B-B14F-4D97-AF65-F5344CB8AC3E}">
        <p14:creationId xmlns:p14="http://schemas.microsoft.com/office/powerpoint/2010/main" val="69540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2</a:t>
            </a:fld>
            <a:endParaRPr lang="en-US"/>
          </a:p>
        </p:txBody>
      </p:sp>
    </p:spTree>
    <p:extLst>
      <p:ext uri="{BB962C8B-B14F-4D97-AF65-F5344CB8AC3E}">
        <p14:creationId xmlns:p14="http://schemas.microsoft.com/office/powerpoint/2010/main" val="27119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3</a:t>
            </a:fld>
            <a:endParaRPr lang="en-US"/>
          </a:p>
        </p:txBody>
      </p:sp>
    </p:spTree>
    <p:extLst>
      <p:ext uri="{BB962C8B-B14F-4D97-AF65-F5344CB8AC3E}">
        <p14:creationId xmlns:p14="http://schemas.microsoft.com/office/powerpoint/2010/main" val="77384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4</a:t>
            </a:fld>
            <a:endParaRPr lang="en-US"/>
          </a:p>
        </p:txBody>
      </p:sp>
    </p:spTree>
    <p:extLst>
      <p:ext uri="{BB962C8B-B14F-4D97-AF65-F5344CB8AC3E}">
        <p14:creationId xmlns:p14="http://schemas.microsoft.com/office/powerpoint/2010/main" val="259913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5</a:t>
            </a:fld>
            <a:endParaRPr lang="en-US"/>
          </a:p>
        </p:txBody>
      </p:sp>
    </p:spTree>
    <p:extLst>
      <p:ext uri="{BB962C8B-B14F-4D97-AF65-F5344CB8AC3E}">
        <p14:creationId xmlns:p14="http://schemas.microsoft.com/office/powerpoint/2010/main" val="383249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6</a:t>
            </a:fld>
            <a:endParaRPr lang="en-US"/>
          </a:p>
        </p:txBody>
      </p:sp>
    </p:spTree>
    <p:extLst>
      <p:ext uri="{BB962C8B-B14F-4D97-AF65-F5344CB8AC3E}">
        <p14:creationId xmlns:p14="http://schemas.microsoft.com/office/powerpoint/2010/main" val="135417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ms-MY" altLang="ms-MY"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51197" indent="-288922" eaLnBrk="0" hangingPunct="0">
              <a:defRPr>
                <a:solidFill>
                  <a:schemeClr val="tx1"/>
                </a:solidFill>
                <a:latin typeface="Arial" panose="020B0604020202020204" pitchFamily="34" charset="0"/>
                <a:cs typeface="Arial" panose="020B0604020202020204" pitchFamily="34" charset="0"/>
              </a:defRPr>
            </a:lvl2pPr>
            <a:lvl3pPr marL="1155687" indent="-231137" eaLnBrk="0" hangingPunct="0">
              <a:defRPr>
                <a:solidFill>
                  <a:schemeClr val="tx1"/>
                </a:solidFill>
                <a:latin typeface="Arial" panose="020B0604020202020204" pitchFamily="34" charset="0"/>
                <a:cs typeface="Arial" panose="020B0604020202020204" pitchFamily="34" charset="0"/>
              </a:defRPr>
            </a:lvl3pPr>
            <a:lvl4pPr marL="1617962" indent="-231137" eaLnBrk="0" hangingPunct="0">
              <a:defRPr>
                <a:solidFill>
                  <a:schemeClr val="tx1"/>
                </a:solidFill>
                <a:latin typeface="Arial" panose="020B0604020202020204" pitchFamily="34" charset="0"/>
                <a:cs typeface="Arial" panose="020B0604020202020204" pitchFamily="34" charset="0"/>
              </a:defRPr>
            </a:lvl4pPr>
            <a:lvl5pPr marL="2080237" indent="-231137" eaLnBrk="0" hangingPunct="0">
              <a:defRPr>
                <a:solidFill>
                  <a:schemeClr val="tx1"/>
                </a:solidFill>
                <a:latin typeface="Arial" panose="020B0604020202020204" pitchFamily="34" charset="0"/>
                <a:cs typeface="Arial" panose="020B0604020202020204" pitchFamily="34" charset="0"/>
              </a:defRPr>
            </a:lvl5pPr>
            <a:lvl6pPr marL="254251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0478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67062"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29337" indent="-23113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34D6B-395D-4DD3-9A21-AF267C9D2612}" type="slidenum">
              <a:rPr lang="en-US"/>
              <a:pPr eaLnBrk="1" hangingPunct="1"/>
              <a:t>7</a:t>
            </a:fld>
            <a:endParaRPr lang="en-US"/>
          </a:p>
        </p:txBody>
      </p:sp>
    </p:spTree>
    <p:extLst>
      <p:ext uri="{BB962C8B-B14F-4D97-AF65-F5344CB8AC3E}">
        <p14:creationId xmlns:p14="http://schemas.microsoft.com/office/powerpoint/2010/main" val="380207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1DB4078A-98E3-4206-B6BF-D1E9B639795B}" type="slidenum">
              <a:rPr lang="en-US" smtClean="0"/>
              <a:pPr/>
              <a:t>8</a:t>
            </a:fld>
            <a:endParaRPr lang="en-US"/>
          </a:p>
        </p:txBody>
      </p:sp>
    </p:spTree>
    <p:extLst>
      <p:ext uri="{BB962C8B-B14F-4D97-AF65-F5344CB8AC3E}">
        <p14:creationId xmlns:p14="http://schemas.microsoft.com/office/powerpoint/2010/main" val="377756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1DB4078A-98E3-4206-B6BF-D1E9B639795B}" type="slidenum">
              <a:rPr lang="en-US" smtClean="0"/>
              <a:pPr/>
              <a:t>9</a:t>
            </a:fld>
            <a:endParaRPr lang="en-US"/>
          </a:p>
        </p:txBody>
      </p:sp>
    </p:spTree>
    <p:extLst>
      <p:ext uri="{BB962C8B-B14F-4D97-AF65-F5344CB8AC3E}">
        <p14:creationId xmlns:p14="http://schemas.microsoft.com/office/powerpoint/2010/main" val="375745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FF61-05C5-44E2-9644-3516BCEC324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MY"/>
          </a:p>
        </p:txBody>
      </p:sp>
      <p:sp>
        <p:nvSpPr>
          <p:cNvPr id="3" name="Subtitle 2">
            <a:extLst>
              <a:ext uri="{FF2B5EF4-FFF2-40B4-BE49-F238E27FC236}">
                <a16:creationId xmlns:a16="http://schemas.microsoft.com/office/drawing/2014/main" id="{A222DB11-CE0F-4434-9E0A-24F91FC6FAC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C9DF457-F54E-4AEF-8163-A274FDFCF1D6}"/>
              </a:ext>
            </a:extLst>
          </p:cNvPr>
          <p:cNvSpPr>
            <a:spLocks noGrp="1"/>
          </p:cNvSpPr>
          <p:nvPr>
            <p:ph type="dt" sz="half" idx="10"/>
          </p:nvPr>
        </p:nvSpPr>
        <p:spPr/>
        <p:txBody>
          <a:bodyPr/>
          <a:lstStyle/>
          <a:p>
            <a:fld id="{48A87A34-81AB-432B-8DAE-1953F412C126}" type="datetimeFigureOut">
              <a:rPr lang="en-US" smtClean="0"/>
              <a:t>12/29/2018</a:t>
            </a:fld>
            <a:endParaRPr lang="en-US" dirty="0"/>
          </a:p>
        </p:txBody>
      </p:sp>
      <p:sp>
        <p:nvSpPr>
          <p:cNvPr id="5" name="Footer Placeholder 4">
            <a:extLst>
              <a:ext uri="{FF2B5EF4-FFF2-40B4-BE49-F238E27FC236}">
                <a16:creationId xmlns:a16="http://schemas.microsoft.com/office/drawing/2014/main" id="{FE3F5BB9-1538-40F4-8891-46B3BF5772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348813-92F1-4404-96B9-400813A6C7A0}"/>
              </a:ext>
            </a:extLst>
          </p:cNvPr>
          <p:cNvSpPr>
            <a:spLocks noGrp="1"/>
          </p:cNvSpPr>
          <p:nvPr>
            <p:ph type="sldNum" sz="quarter" idx="12"/>
          </p:nvPr>
        </p:nvSpPr>
        <p:spPr/>
        <p:txBody>
          <a:bodyPr/>
          <a:lstStyle/>
          <a:p>
            <a:fld id="{C34ED030-654D-4558-A013-B0A886A1E7E0}" type="slidenum">
              <a:rPr lang="en-US" smtClean="0"/>
              <a:pPr/>
              <a:t>‹#›</a:t>
            </a:fld>
            <a:endParaRPr lang="en-US"/>
          </a:p>
        </p:txBody>
      </p:sp>
    </p:spTree>
    <p:extLst>
      <p:ext uri="{BB962C8B-B14F-4D97-AF65-F5344CB8AC3E}">
        <p14:creationId xmlns:p14="http://schemas.microsoft.com/office/powerpoint/2010/main" val="3631335063"/>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46E3-7E65-47BA-A71A-70B22272C81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B8C41C5-57EE-45E3-82E3-6C59349094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193C168-D2D5-48B3-91DC-B852A6BD6139}"/>
              </a:ext>
            </a:extLst>
          </p:cNvPr>
          <p:cNvSpPr>
            <a:spLocks noGrp="1"/>
          </p:cNvSpPr>
          <p:nvPr>
            <p:ph type="dt" sz="half" idx="10"/>
          </p:nvPr>
        </p:nvSpPr>
        <p:spPr/>
        <p:txBody>
          <a:bodyPr/>
          <a:lstStyle/>
          <a:p>
            <a:pPr>
              <a:defRPr/>
            </a:pPr>
            <a:r>
              <a:rPr lang="en-US"/>
              <a:t>www.themegallery.com</a:t>
            </a:r>
          </a:p>
        </p:txBody>
      </p:sp>
      <p:sp>
        <p:nvSpPr>
          <p:cNvPr id="5" name="Footer Placeholder 4">
            <a:extLst>
              <a:ext uri="{FF2B5EF4-FFF2-40B4-BE49-F238E27FC236}">
                <a16:creationId xmlns:a16="http://schemas.microsoft.com/office/drawing/2014/main" id="{4658C428-37A3-48B2-8DD1-8908E6B5C98E}"/>
              </a:ext>
            </a:extLst>
          </p:cNvPr>
          <p:cNvSpPr>
            <a:spLocks noGrp="1"/>
          </p:cNvSpPr>
          <p:nvPr>
            <p:ph type="ftr" sz="quarter" idx="11"/>
          </p:nvPr>
        </p:nvSpPr>
        <p:spPr/>
        <p:txBody>
          <a:bodyPr/>
          <a:lstStyle/>
          <a:p>
            <a:pPr>
              <a:defRPr/>
            </a:pPr>
            <a:r>
              <a:rPr lang="en-US"/>
              <a:t>Company Name</a:t>
            </a:r>
          </a:p>
        </p:txBody>
      </p:sp>
      <p:sp>
        <p:nvSpPr>
          <p:cNvPr id="6" name="Slide Number Placeholder 5">
            <a:extLst>
              <a:ext uri="{FF2B5EF4-FFF2-40B4-BE49-F238E27FC236}">
                <a16:creationId xmlns:a16="http://schemas.microsoft.com/office/drawing/2014/main" id="{A67498C2-68AF-41CA-BA39-4C0C768D4F01}"/>
              </a:ext>
            </a:extLst>
          </p:cNvPr>
          <p:cNvSpPr>
            <a:spLocks noGrp="1"/>
          </p:cNvSpPr>
          <p:nvPr>
            <p:ph type="sldNum" sz="quarter" idx="12"/>
          </p:nvPr>
        </p:nvSpPr>
        <p:spPr/>
        <p:txBody>
          <a:bodyPr/>
          <a:lstStyle/>
          <a:p>
            <a:fld id="{84E931FB-E035-4B59-A50C-383471DE85DF}" type="slidenum">
              <a:rPr lang="en-US" smtClean="0"/>
              <a:pPr/>
              <a:t>‹#›</a:t>
            </a:fld>
            <a:endParaRPr lang="en-US"/>
          </a:p>
        </p:txBody>
      </p:sp>
    </p:spTree>
    <p:extLst>
      <p:ext uri="{BB962C8B-B14F-4D97-AF65-F5344CB8AC3E}">
        <p14:creationId xmlns:p14="http://schemas.microsoft.com/office/powerpoint/2010/main" val="229746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E1E3F-B41F-41EA-86C1-9AF1E73C947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33A4504-0679-481B-B752-7C178DDF78B5}"/>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884A392-E904-4456-94B3-20F9041CAD5C}"/>
              </a:ext>
            </a:extLst>
          </p:cNvPr>
          <p:cNvSpPr>
            <a:spLocks noGrp="1"/>
          </p:cNvSpPr>
          <p:nvPr>
            <p:ph type="dt" sz="half" idx="10"/>
          </p:nvPr>
        </p:nvSpPr>
        <p:spPr/>
        <p:txBody>
          <a:bodyPr/>
          <a:lstStyle/>
          <a:p>
            <a:pPr>
              <a:defRPr/>
            </a:pPr>
            <a:r>
              <a:rPr lang="en-US"/>
              <a:t>www.themegallery.com</a:t>
            </a:r>
          </a:p>
        </p:txBody>
      </p:sp>
      <p:sp>
        <p:nvSpPr>
          <p:cNvPr id="5" name="Footer Placeholder 4">
            <a:extLst>
              <a:ext uri="{FF2B5EF4-FFF2-40B4-BE49-F238E27FC236}">
                <a16:creationId xmlns:a16="http://schemas.microsoft.com/office/drawing/2014/main" id="{6666AF65-5B10-457F-AA93-B6A3EB3CDD60}"/>
              </a:ext>
            </a:extLst>
          </p:cNvPr>
          <p:cNvSpPr>
            <a:spLocks noGrp="1"/>
          </p:cNvSpPr>
          <p:nvPr>
            <p:ph type="ftr" sz="quarter" idx="11"/>
          </p:nvPr>
        </p:nvSpPr>
        <p:spPr/>
        <p:txBody>
          <a:bodyPr/>
          <a:lstStyle/>
          <a:p>
            <a:pPr>
              <a:defRPr/>
            </a:pPr>
            <a:r>
              <a:rPr lang="en-US"/>
              <a:t>Company Name</a:t>
            </a:r>
          </a:p>
        </p:txBody>
      </p:sp>
      <p:sp>
        <p:nvSpPr>
          <p:cNvPr id="6" name="Slide Number Placeholder 5">
            <a:extLst>
              <a:ext uri="{FF2B5EF4-FFF2-40B4-BE49-F238E27FC236}">
                <a16:creationId xmlns:a16="http://schemas.microsoft.com/office/drawing/2014/main" id="{550AE78F-03CD-460F-8A98-D1ED926CCC29}"/>
              </a:ext>
            </a:extLst>
          </p:cNvPr>
          <p:cNvSpPr>
            <a:spLocks noGrp="1"/>
          </p:cNvSpPr>
          <p:nvPr>
            <p:ph type="sldNum" sz="quarter" idx="12"/>
          </p:nvPr>
        </p:nvSpPr>
        <p:spPr/>
        <p:txBody>
          <a:bodyPr/>
          <a:lstStyle/>
          <a:p>
            <a:fld id="{AB0C52D9-EBE2-4FF7-8B57-180C5E2823A5}" type="slidenum">
              <a:rPr lang="en-US" smtClean="0"/>
              <a:pPr/>
              <a:t>‹#›</a:t>
            </a:fld>
            <a:endParaRPr lang="en-US"/>
          </a:p>
        </p:txBody>
      </p:sp>
    </p:spTree>
    <p:extLst>
      <p:ext uri="{BB962C8B-B14F-4D97-AF65-F5344CB8AC3E}">
        <p14:creationId xmlns:p14="http://schemas.microsoft.com/office/powerpoint/2010/main" val="17120664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Arial" charset="0"/>
            </a:endParaRPr>
          </a:p>
        </p:txBody>
      </p:sp>
      <p:sp>
        <p:nvSpPr>
          <p:cNvPr id="3" name="Rectangle 19"/>
          <p:cNvSpPr>
            <a:spLocks noChangeArrowheads="1"/>
          </p:cNvSpPr>
          <p:nvPr/>
        </p:nvSpPr>
        <p:spPr bwMode="ltGray">
          <a:xfrm flipV="1">
            <a:off x="0" y="4267200"/>
            <a:ext cx="9144000" cy="1106488"/>
          </a:xfrm>
          <a:prstGeom prst="rect">
            <a:avLst/>
          </a:prstGeom>
          <a:solidFill>
            <a:srgbClr val="DDD9C3"/>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Arial" charset="0"/>
            </a:endParaRPr>
          </a:p>
        </p:txBody>
      </p:sp>
      <p:sp>
        <p:nvSpPr>
          <p:cNvPr id="4" name="AutoShape 21"/>
          <p:cNvSpPr>
            <a:spLocks noChangeArrowheads="1"/>
          </p:cNvSpPr>
          <p:nvPr/>
        </p:nvSpPr>
        <p:spPr bwMode="ltGray">
          <a:xfrm>
            <a:off x="1474788" y="4953000"/>
            <a:ext cx="7129462" cy="1447800"/>
          </a:xfrm>
          <a:prstGeom prst="roundRect">
            <a:avLst>
              <a:gd name="adj" fmla="val 16667"/>
            </a:avLst>
          </a:prstGeom>
          <a:solidFill>
            <a:schemeClr val="accent2"/>
          </a:solidFill>
          <a:ln w="38100" algn="ctr">
            <a:solidFill>
              <a:schemeClr val="bg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Arial" charset="0"/>
            </a:endParaRPr>
          </a:p>
        </p:txBody>
      </p:sp>
    </p:spTree>
    <p:extLst>
      <p:ext uri="{BB962C8B-B14F-4D97-AF65-F5344CB8AC3E}">
        <p14:creationId xmlns:p14="http://schemas.microsoft.com/office/powerpoint/2010/main" val="159254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ACD2-84D3-43BA-B699-FF57331685C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6230ADA-54F8-47DD-9D75-552B6669BD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0E55AC8-B16A-48EC-B729-EBAD589E7284}"/>
              </a:ext>
            </a:extLst>
          </p:cNvPr>
          <p:cNvSpPr>
            <a:spLocks noGrp="1"/>
          </p:cNvSpPr>
          <p:nvPr>
            <p:ph type="dt" sz="half" idx="10"/>
          </p:nvPr>
        </p:nvSpPr>
        <p:spPr/>
        <p:txBody>
          <a:bodyPr/>
          <a:lstStyle/>
          <a:p>
            <a:pPr>
              <a:defRPr/>
            </a:pPr>
            <a:r>
              <a:rPr lang="en-US"/>
              <a:t>www.themegallery.com</a:t>
            </a:r>
          </a:p>
        </p:txBody>
      </p:sp>
      <p:sp>
        <p:nvSpPr>
          <p:cNvPr id="5" name="Footer Placeholder 4">
            <a:extLst>
              <a:ext uri="{FF2B5EF4-FFF2-40B4-BE49-F238E27FC236}">
                <a16:creationId xmlns:a16="http://schemas.microsoft.com/office/drawing/2014/main" id="{EE5995DC-8DCE-4333-A10E-BA24F81C1E76}"/>
              </a:ext>
            </a:extLst>
          </p:cNvPr>
          <p:cNvSpPr>
            <a:spLocks noGrp="1"/>
          </p:cNvSpPr>
          <p:nvPr>
            <p:ph type="ftr" sz="quarter" idx="11"/>
          </p:nvPr>
        </p:nvSpPr>
        <p:spPr/>
        <p:txBody>
          <a:bodyPr/>
          <a:lstStyle/>
          <a:p>
            <a:pPr>
              <a:defRPr/>
            </a:pPr>
            <a:r>
              <a:rPr lang="en-US"/>
              <a:t>Company Name</a:t>
            </a:r>
          </a:p>
        </p:txBody>
      </p:sp>
      <p:sp>
        <p:nvSpPr>
          <p:cNvPr id="6" name="Slide Number Placeholder 5">
            <a:extLst>
              <a:ext uri="{FF2B5EF4-FFF2-40B4-BE49-F238E27FC236}">
                <a16:creationId xmlns:a16="http://schemas.microsoft.com/office/drawing/2014/main" id="{330682E6-1690-4DE2-B1BC-4D7580E37587}"/>
              </a:ext>
            </a:extLst>
          </p:cNvPr>
          <p:cNvSpPr>
            <a:spLocks noGrp="1"/>
          </p:cNvSpPr>
          <p:nvPr>
            <p:ph type="sldNum" sz="quarter" idx="12"/>
          </p:nvPr>
        </p:nvSpPr>
        <p:spPr/>
        <p:txBody>
          <a:bodyPr/>
          <a:lstStyle/>
          <a:p>
            <a:fld id="{BF117BB1-310E-4F06-AB70-6776245201FA}" type="slidenum">
              <a:rPr lang="en-US" smtClean="0"/>
              <a:pPr/>
              <a:t>‹#›</a:t>
            </a:fld>
            <a:endParaRPr lang="en-US"/>
          </a:p>
        </p:txBody>
      </p:sp>
    </p:spTree>
    <p:extLst>
      <p:ext uri="{BB962C8B-B14F-4D97-AF65-F5344CB8AC3E}">
        <p14:creationId xmlns:p14="http://schemas.microsoft.com/office/powerpoint/2010/main" val="119327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3A98-BF87-4BC4-852A-160B3848F49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7EB080D-2185-4D7E-BC8B-1FFC271AAD0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DE5CE0-7616-4386-BF4D-DE1B3F045530}"/>
              </a:ext>
            </a:extLst>
          </p:cNvPr>
          <p:cNvSpPr>
            <a:spLocks noGrp="1"/>
          </p:cNvSpPr>
          <p:nvPr>
            <p:ph type="dt" sz="half" idx="10"/>
          </p:nvPr>
        </p:nvSpPr>
        <p:spPr/>
        <p:txBody>
          <a:bodyPr/>
          <a:lstStyle/>
          <a:p>
            <a:pPr>
              <a:defRPr/>
            </a:pPr>
            <a:r>
              <a:rPr lang="en-US"/>
              <a:t>www.themegallery.com</a:t>
            </a:r>
          </a:p>
        </p:txBody>
      </p:sp>
      <p:sp>
        <p:nvSpPr>
          <p:cNvPr id="5" name="Footer Placeholder 4">
            <a:extLst>
              <a:ext uri="{FF2B5EF4-FFF2-40B4-BE49-F238E27FC236}">
                <a16:creationId xmlns:a16="http://schemas.microsoft.com/office/drawing/2014/main" id="{8EA0F133-712A-4A79-9CFB-0E2747A07DF7}"/>
              </a:ext>
            </a:extLst>
          </p:cNvPr>
          <p:cNvSpPr>
            <a:spLocks noGrp="1"/>
          </p:cNvSpPr>
          <p:nvPr>
            <p:ph type="ftr" sz="quarter" idx="11"/>
          </p:nvPr>
        </p:nvSpPr>
        <p:spPr/>
        <p:txBody>
          <a:bodyPr/>
          <a:lstStyle/>
          <a:p>
            <a:pPr>
              <a:defRPr/>
            </a:pPr>
            <a:r>
              <a:rPr lang="en-US"/>
              <a:t>Company Name</a:t>
            </a:r>
          </a:p>
        </p:txBody>
      </p:sp>
      <p:sp>
        <p:nvSpPr>
          <p:cNvPr id="6" name="Slide Number Placeholder 5">
            <a:extLst>
              <a:ext uri="{FF2B5EF4-FFF2-40B4-BE49-F238E27FC236}">
                <a16:creationId xmlns:a16="http://schemas.microsoft.com/office/drawing/2014/main" id="{0BDEB498-E75B-4400-A99A-E1B4AC72E034}"/>
              </a:ext>
            </a:extLst>
          </p:cNvPr>
          <p:cNvSpPr>
            <a:spLocks noGrp="1"/>
          </p:cNvSpPr>
          <p:nvPr>
            <p:ph type="sldNum" sz="quarter" idx="12"/>
          </p:nvPr>
        </p:nvSpPr>
        <p:spPr/>
        <p:txBody>
          <a:bodyPr/>
          <a:lstStyle/>
          <a:p>
            <a:fld id="{D279509B-68D1-44F3-B79F-0B526E42E3E1}" type="slidenum">
              <a:rPr lang="en-US" smtClean="0"/>
              <a:pPr/>
              <a:t>‹#›</a:t>
            </a:fld>
            <a:endParaRPr lang="en-US"/>
          </a:p>
        </p:txBody>
      </p:sp>
    </p:spTree>
    <p:extLst>
      <p:ext uri="{BB962C8B-B14F-4D97-AF65-F5344CB8AC3E}">
        <p14:creationId xmlns:p14="http://schemas.microsoft.com/office/powerpoint/2010/main" val="149318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15C1-7EEB-4D3D-8C45-BA72A63D1A5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8FE7F18-9F89-402C-8C1B-F946C2E3225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FE78837E-8ACB-43C4-95CA-8BC2B1A24FE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70D16F5-E8D5-4437-A8E7-62EB08B60F90}"/>
              </a:ext>
            </a:extLst>
          </p:cNvPr>
          <p:cNvSpPr>
            <a:spLocks noGrp="1"/>
          </p:cNvSpPr>
          <p:nvPr>
            <p:ph type="dt" sz="half" idx="10"/>
          </p:nvPr>
        </p:nvSpPr>
        <p:spPr/>
        <p:txBody>
          <a:bodyPr/>
          <a:lstStyle/>
          <a:p>
            <a:pPr>
              <a:defRPr/>
            </a:pPr>
            <a:r>
              <a:rPr lang="en-US"/>
              <a:t>www.themegallery.com</a:t>
            </a:r>
          </a:p>
        </p:txBody>
      </p:sp>
      <p:sp>
        <p:nvSpPr>
          <p:cNvPr id="6" name="Footer Placeholder 5">
            <a:extLst>
              <a:ext uri="{FF2B5EF4-FFF2-40B4-BE49-F238E27FC236}">
                <a16:creationId xmlns:a16="http://schemas.microsoft.com/office/drawing/2014/main" id="{41567FF1-51B6-4196-9BF3-364F582C2B9F}"/>
              </a:ext>
            </a:extLst>
          </p:cNvPr>
          <p:cNvSpPr>
            <a:spLocks noGrp="1"/>
          </p:cNvSpPr>
          <p:nvPr>
            <p:ph type="ftr" sz="quarter" idx="11"/>
          </p:nvPr>
        </p:nvSpPr>
        <p:spPr/>
        <p:txBody>
          <a:bodyPr/>
          <a:lstStyle/>
          <a:p>
            <a:pPr>
              <a:defRPr/>
            </a:pPr>
            <a:r>
              <a:rPr lang="en-US"/>
              <a:t>Company Name</a:t>
            </a:r>
          </a:p>
        </p:txBody>
      </p:sp>
      <p:sp>
        <p:nvSpPr>
          <p:cNvPr id="7" name="Slide Number Placeholder 6">
            <a:extLst>
              <a:ext uri="{FF2B5EF4-FFF2-40B4-BE49-F238E27FC236}">
                <a16:creationId xmlns:a16="http://schemas.microsoft.com/office/drawing/2014/main" id="{E937FD6E-4983-4D47-AD1C-90B3E36425AE}"/>
              </a:ext>
            </a:extLst>
          </p:cNvPr>
          <p:cNvSpPr>
            <a:spLocks noGrp="1"/>
          </p:cNvSpPr>
          <p:nvPr>
            <p:ph type="sldNum" sz="quarter" idx="12"/>
          </p:nvPr>
        </p:nvSpPr>
        <p:spPr/>
        <p:txBody>
          <a:bodyPr/>
          <a:lstStyle/>
          <a:p>
            <a:fld id="{F96859BB-1F79-4C0C-8BDB-5524BC56E1BE}" type="slidenum">
              <a:rPr lang="en-US" smtClean="0"/>
              <a:pPr/>
              <a:t>‹#›</a:t>
            </a:fld>
            <a:endParaRPr lang="en-US"/>
          </a:p>
        </p:txBody>
      </p:sp>
    </p:spTree>
    <p:extLst>
      <p:ext uri="{BB962C8B-B14F-4D97-AF65-F5344CB8AC3E}">
        <p14:creationId xmlns:p14="http://schemas.microsoft.com/office/powerpoint/2010/main" val="40127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C3FD-5520-4624-BA18-74ED7513FFEF}"/>
              </a:ext>
            </a:extLst>
          </p:cNvPr>
          <p:cNvSpPr>
            <a:spLocks noGrp="1"/>
          </p:cNvSpPr>
          <p:nvPr>
            <p:ph type="title"/>
          </p:nvPr>
        </p:nvSpPr>
        <p:spPr>
          <a:xfrm>
            <a:off x="629841" y="365126"/>
            <a:ext cx="78867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A23AA48-3DDA-4DD6-9D70-F65C2A3CD6C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510D65E-17F3-4E70-9AEA-8B8A9D8BD95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D22ECD3-9863-43E5-A632-ADFA48FEEBA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98C85C6-5300-4134-B5B5-5BA7B631C9C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6D72819-6958-4CC3-972D-F6F2A06B8247}"/>
              </a:ext>
            </a:extLst>
          </p:cNvPr>
          <p:cNvSpPr>
            <a:spLocks noGrp="1"/>
          </p:cNvSpPr>
          <p:nvPr>
            <p:ph type="dt" sz="half" idx="10"/>
          </p:nvPr>
        </p:nvSpPr>
        <p:spPr/>
        <p:txBody>
          <a:bodyPr/>
          <a:lstStyle/>
          <a:p>
            <a:pPr>
              <a:defRPr/>
            </a:pPr>
            <a:r>
              <a:rPr lang="en-US"/>
              <a:t>www.themegallery.com</a:t>
            </a:r>
          </a:p>
        </p:txBody>
      </p:sp>
      <p:sp>
        <p:nvSpPr>
          <p:cNvPr id="8" name="Footer Placeholder 7">
            <a:extLst>
              <a:ext uri="{FF2B5EF4-FFF2-40B4-BE49-F238E27FC236}">
                <a16:creationId xmlns:a16="http://schemas.microsoft.com/office/drawing/2014/main" id="{50861F96-2DFE-4E18-BED8-FD330712D571}"/>
              </a:ext>
            </a:extLst>
          </p:cNvPr>
          <p:cNvSpPr>
            <a:spLocks noGrp="1"/>
          </p:cNvSpPr>
          <p:nvPr>
            <p:ph type="ftr" sz="quarter" idx="11"/>
          </p:nvPr>
        </p:nvSpPr>
        <p:spPr/>
        <p:txBody>
          <a:bodyPr/>
          <a:lstStyle/>
          <a:p>
            <a:pPr>
              <a:defRPr/>
            </a:pPr>
            <a:r>
              <a:rPr lang="en-US"/>
              <a:t>Company Name</a:t>
            </a:r>
          </a:p>
        </p:txBody>
      </p:sp>
      <p:sp>
        <p:nvSpPr>
          <p:cNvPr id="9" name="Slide Number Placeholder 8">
            <a:extLst>
              <a:ext uri="{FF2B5EF4-FFF2-40B4-BE49-F238E27FC236}">
                <a16:creationId xmlns:a16="http://schemas.microsoft.com/office/drawing/2014/main" id="{BDD45945-E6D2-49A7-B305-3ACA353668B8}"/>
              </a:ext>
            </a:extLst>
          </p:cNvPr>
          <p:cNvSpPr>
            <a:spLocks noGrp="1"/>
          </p:cNvSpPr>
          <p:nvPr>
            <p:ph type="sldNum" sz="quarter" idx="12"/>
          </p:nvPr>
        </p:nvSpPr>
        <p:spPr/>
        <p:txBody>
          <a:bodyPr/>
          <a:lstStyle/>
          <a:p>
            <a:fld id="{82372EEF-C2DF-4693-8ED7-051D6CB6174C}" type="slidenum">
              <a:rPr lang="en-US" smtClean="0"/>
              <a:pPr/>
              <a:t>‹#›</a:t>
            </a:fld>
            <a:endParaRPr lang="en-US"/>
          </a:p>
        </p:txBody>
      </p:sp>
    </p:spTree>
    <p:extLst>
      <p:ext uri="{BB962C8B-B14F-4D97-AF65-F5344CB8AC3E}">
        <p14:creationId xmlns:p14="http://schemas.microsoft.com/office/powerpoint/2010/main" val="6880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E0-8EB4-440C-9137-11BDFBC729ED}"/>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7F84755B-F71E-482C-8C39-44B2574C43DF}"/>
              </a:ext>
            </a:extLst>
          </p:cNvPr>
          <p:cNvSpPr>
            <a:spLocks noGrp="1"/>
          </p:cNvSpPr>
          <p:nvPr>
            <p:ph type="dt" sz="half" idx="10"/>
          </p:nvPr>
        </p:nvSpPr>
        <p:spPr/>
        <p:txBody>
          <a:bodyPr/>
          <a:lstStyle/>
          <a:p>
            <a:pPr>
              <a:defRPr/>
            </a:pPr>
            <a:r>
              <a:rPr lang="en-US"/>
              <a:t>www.themegallery.com</a:t>
            </a:r>
          </a:p>
        </p:txBody>
      </p:sp>
      <p:sp>
        <p:nvSpPr>
          <p:cNvPr id="4" name="Footer Placeholder 3">
            <a:extLst>
              <a:ext uri="{FF2B5EF4-FFF2-40B4-BE49-F238E27FC236}">
                <a16:creationId xmlns:a16="http://schemas.microsoft.com/office/drawing/2014/main" id="{E68345C2-0928-40CA-9D24-9036DE3099CE}"/>
              </a:ext>
            </a:extLst>
          </p:cNvPr>
          <p:cNvSpPr>
            <a:spLocks noGrp="1"/>
          </p:cNvSpPr>
          <p:nvPr>
            <p:ph type="ftr" sz="quarter" idx="11"/>
          </p:nvPr>
        </p:nvSpPr>
        <p:spPr/>
        <p:txBody>
          <a:bodyPr/>
          <a:lstStyle/>
          <a:p>
            <a:pPr>
              <a:defRPr/>
            </a:pPr>
            <a:r>
              <a:rPr lang="en-US"/>
              <a:t>Company Name</a:t>
            </a:r>
          </a:p>
        </p:txBody>
      </p:sp>
      <p:sp>
        <p:nvSpPr>
          <p:cNvPr id="5" name="Slide Number Placeholder 4">
            <a:extLst>
              <a:ext uri="{FF2B5EF4-FFF2-40B4-BE49-F238E27FC236}">
                <a16:creationId xmlns:a16="http://schemas.microsoft.com/office/drawing/2014/main" id="{E2B34D44-EA9F-40AC-9C64-8D5465E93D0C}"/>
              </a:ext>
            </a:extLst>
          </p:cNvPr>
          <p:cNvSpPr>
            <a:spLocks noGrp="1"/>
          </p:cNvSpPr>
          <p:nvPr>
            <p:ph type="sldNum" sz="quarter" idx="12"/>
          </p:nvPr>
        </p:nvSpPr>
        <p:spPr/>
        <p:txBody>
          <a:bodyPr/>
          <a:lstStyle/>
          <a:p>
            <a:fld id="{B3C488EA-0327-47B9-B5D4-E6663524E22A}" type="slidenum">
              <a:rPr lang="en-US" smtClean="0"/>
              <a:pPr/>
              <a:t>‹#›</a:t>
            </a:fld>
            <a:endParaRPr lang="en-US"/>
          </a:p>
        </p:txBody>
      </p:sp>
    </p:spTree>
    <p:extLst>
      <p:ext uri="{BB962C8B-B14F-4D97-AF65-F5344CB8AC3E}">
        <p14:creationId xmlns:p14="http://schemas.microsoft.com/office/powerpoint/2010/main" val="88455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A9815-0DC6-4C43-AFC7-142387A55644}"/>
              </a:ext>
            </a:extLst>
          </p:cNvPr>
          <p:cNvSpPr>
            <a:spLocks noGrp="1"/>
          </p:cNvSpPr>
          <p:nvPr>
            <p:ph type="dt" sz="half" idx="10"/>
          </p:nvPr>
        </p:nvSpPr>
        <p:spPr/>
        <p:txBody>
          <a:bodyPr/>
          <a:lstStyle/>
          <a:p>
            <a:fld id="{48A87A34-81AB-432B-8DAE-1953F412C126}" type="datetimeFigureOut">
              <a:rPr lang="en-US" smtClean="0"/>
              <a:t>12/29/2018</a:t>
            </a:fld>
            <a:endParaRPr lang="en-US" dirty="0"/>
          </a:p>
        </p:txBody>
      </p:sp>
      <p:sp>
        <p:nvSpPr>
          <p:cNvPr id="3" name="Footer Placeholder 2">
            <a:extLst>
              <a:ext uri="{FF2B5EF4-FFF2-40B4-BE49-F238E27FC236}">
                <a16:creationId xmlns:a16="http://schemas.microsoft.com/office/drawing/2014/main" id="{982FD71D-7E0C-46DA-8B87-BB5298E56A6B}"/>
              </a:ext>
            </a:extLst>
          </p:cNvPr>
          <p:cNvSpPr>
            <a:spLocks noGrp="1"/>
          </p:cNvSpPr>
          <p:nvPr>
            <p:ph type="ftr" sz="quarter" idx="11"/>
          </p:nvPr>
        </p:nvSpPr>
        <p:spPr/>
        <p:txBody>
          <a:bodyPr/>
          <a:lstStyle/>
          <a:p>
            <a:pPr>
              <a:defRPr/>
            </a:pPr>
            <a:r>
              <a:rPr lang="en-US"/>
              <a:t>Company Name</a:t>
            </a:r>
          </a:p>
        </p:txBody>
      </p:sp>
      <p:sp>
        <p:nvSpPr>
          <p:cNvPr id="4" name="Slide Number Placeholder 3">
            <a:extLst>
              <a:ext uri="{FF2B5EF4-FFF2-40B4-BE49-F238E27FC236}">
                <a16:creationId xmlns:a16="http://schemas.microsoft.com/office/drawing/2014/main" id="{F450D9DE-D672-4B30-97E4-63FE19505DD3}"/>
              </a:ext>
            </a:extLst>
          </p:cNvPr>
          <p:cNvSpPr>
            <a:spLocks noGrp="1"/>
          </p:cNvSpPr>
          <p:nvPr>
            <p:ph type="sldNum" sz="quarter" idx="12"/>
          </p:nvPr>
        </p:nvSpPr>
        <p:spPr/>
        <p:txBody>
          <a:bodyPr/>
          <a:lstStyle/>
          <a:p>
            <a:fld id="{83867B5C-3CDA-44E6-970E-8F891DFD6873}" type="slidenum">
              <a:rPr lang="en-US" smtClean="0"/>
              <a:pPr/>
              <a:t>‹#›</a:t>
            </a:fld>
            <a:endParaRPr lang="en-US"/>
          </a:p>
        </p:txBody>
      </p:sp>
    </p:spTree>
    <p:extLst>
      <p:ext uri="{BB962C8B-B14F-4D97-AF65-F5344CB8AC3E}">
        <p14:creationId xmlns:p14="http://schemas.microsoft.com/office/powerpoint/2010/main" val="10908301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654E-4E1C-476C-A85E-8DFC5535A4F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39566C9-381E-4FE3-8161-7D717D22BC8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60071A6-C850-4CC7-9F83-AB5904FCDC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DB6209E-97FD-47FF-98C0-DDD638563685}"/>
              </a:ext>
            </a:extLst>
          </p:cNvPr>
          <p:cNvSpPr>
            <a:spLocks noGrp="1"/>
          </p:cNvSpPr>
          <p:nvPr>
            <p:ph type="dt" sz="half" idx="10"/>
          </p:nvPr>
        </p:nvSpPr>
        <p:spPr/>
        <p:txBody>
          <a:bodyPr/>
          <a:lstStyle/>
          <a:p>
            <a:pPr>
              <a:defRPr/>
            </a:pPr>
            <a:r>
              <a:rPr lang="en-US"/>
              <a:t>www.themegallery.com</a:t>
            </a:r>
          </a:p>
        </p:txBody>
      </p:sp>
      <p:sp>
        <p:nvSpPr>
          <p:cNvPr id="6" name="Footer Placeholder 5">
            <a:extLst>
              <a:ext uri="{FF2B5EF4-FFF2-40B4-BE49-F238E27FC236}">
                <a16:creationId xmlns:a16="http://schemas.microsoft.com/office/drawing/2014/main" id="{480FA2F7-AF25-4ED7-8E8E-329B2A369BEB}"/>
              </a:ext>
            </a:extLst>
          </p:cNvPr>
          <p:cNvSpPr>
            <a:spLocks noGrp="1"/>
          </p:cNvSpPr>
          <p:nvPr>
            <p:ph type="ftr" sz="quarter" idx="11"/>
          </p:nvPr>
        </p:nvSpPr>
        <p:spPr/>
        <p:txBody>
          <a:bodyPr/>
          <a:lstStyle/>
          <a:p>
            <a:pPr>
              <a:defRPr/>
            </a:pPr>
            <a:r>
              <a:rPr lang="en-US"/>
              <a:t>Company Name</a:t>
            </a:r>
          </a:p>
        </p:txBody>
      </p:sp>
      <p:sp>
        <p:nvSpPr>
          <p:cNvPr id="7" name="Slide Number Placeholder 6">
            <a:extLst>
              <a:ext uri="{FF2B5EF4-FFF2-40B4-BE49-F238E27FC236}">
                <a16:creationId xmlns:a16="http://schemas.microsoft.com/office/drawing/2014/main" id="{96D4F9AB-37BE-4593-8433-9B4516CB5E8C}"/>
              </a:ext>
            </a:extLst>
          </p:cNvPr>
          <p:cNvSpPr>
            <a:spLocks noGrp="1"/>
          </p:cNvSpPr>
          <p:nvPr>
            <p:ph type="sldNum" sz="quarter" idx="12"/>
          </p:nvPr>
        </p:nvSpPr>
        <p:spPr/>
        <p:txBody>
          <a:bodyPr/>
          <a:lstStyle/>
          <a:p>
            <a:fld id="{AB5B4DA4-118F-4F7F-A2DC-B7335CB6A122}" type="slidenum">
              <a:rPr lang="en-US" smtClean="0"/>
              <a:pPr/>
              <a:t>‹#›</a:t>
            </a:fld>
            <a:endParaRPr lang="en-US"/>
          </a:p>
        </p:txBody>
      </p:sp>
    </p:spTree>
    <p:extLst>
      <p:ext uri="{BB962C8B-B14F-4D97-AF65-F5344CB8AC3E}">
        <p14:creationId xmlns:p14="http://schemas.microsoft.com/office/powerpoint/2010/main" val="37752514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4BE3-CC80-4D86-9261-ACF03E38E70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524DC16-9D95-4E39-A485-925E46807AC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MY"/>
          </a:p>
        </p:txBody>
      </p:sp>
      <p:sp>
        <p:nvSpPr>
          <p:cNvPr id="4" name="Text Placeholder 3">
            <a:extLst>
              <a:ext uri="{FF2B5EF4-FFF2-40B4-BE49-F238E27FC236}">
                <a16:creationId xmlns:a16="http://schemas.microsoft.com/office/drawing/2014/main" id="{009489D8-2A68-4675-BCA0-DAE2D6492A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2A148C9-58E2-48E5-9A0D-CAE321A73D6B}"/>
              </a:ext>
            </a:extLst>
          </p:cNvPr>
          <p:cNvSpPr>
            <a:spLocks noGrp="1"/>
          </p:cNvSpPr>
          <p:nvPr>
            <p:ph type="dt" sz="half" idx="10"/>
          </p:nvPr>
        </p:nvSpPr>
        <p:spPr/>
        <p:txBody>
          <a:bodyPr/>
          <a:lstStyle/>
          <a:p>
            <a:pPr>
              <a:defRPr/>
            </a:pPr>
            <a:r>
              <a:rPr lang="en-US"/>
              <a:t>www.themegallery.com</a:t>
            </a:r>
          </a:p>
        </p:txBody>
      </p:sp>
      <p:sp>
        <p:nvSpPr>
          <p:cNvPr id="6" name="Footer Placeholder 5">
            <a:extLst>
              <a:ext uri="{FF2B5EF4-FFF2-40B4-BE49-F238E27FC236}">
                <a16:creationId xmlns:a16="http://schemas.microsoft.com/office/drawing/2014/main" id="{B5114FBD-EF53-4FF3-A551-DB52ED6603ED}"/>
              </a:ext>
            </a:extLst>
          </p:cNvPr>
          <p:cNvSpPr>
            <a:spLocks noGrp="1"/>
          </p:cNvSpPr>
          <p:nvPr>
            <p:ph type="ftr" sz="quarter" idx="11"/>
          </p:nvPr>
        </p:nvSpPr>
        <p:spPr/>
        <p:txBody>
          <a:bodyPr/>
          <a:lstStyle/>
          <a:p>
            <a:pPr>
              <a:defRPr/>
            </a:pPr>
            <a:r>
              <a:rPr lang="en-US"/>
              <a:t>Company Name</a:t>
            </a:r>
          </a:p>
        </p:txBody>
      </p:sp>
      <p:sp>
        <p:nvSpPr>
          <p:cNvPr id="7" name="Slide Number Placeholder 6">
            <a:extLst>
              <a:ext uri="{FF2B5EF4-FFF2-40B4-BE49-F238E27FC236}">
                <a16:creationId xmlns:a16="http://schemas.microsoft.com/office/drawing/2014/main" id="{E0351C50-C936-45A6-9819-F726898A7CEB}"/>
              </a:ext>
            </a:extLst>
          </p:cNvPr>
          <p:cNvSpPr>
            <a:spLocks noGrp="1"/>
          </p:cNvSpPr>
          <p:nvPr>
            <p:ph type="sldNum" sz="quarter" idx="12"/>
          </p:nvPr>
        </p:nvSpPr>
        <p:spPr/>
        <p:txBody>
          <a:bodyPr/>
          <a:lstStyle/>
          <a:p>
            <a:fld id="{3FCEE4DF-B739-4BDB-B992-C9B959F5AF7C}" type="slidenum">
              <a:rPr lang="en-US" smtClean="0"/>
              <a:pPr/>
              <a:t>‹#›</a:t>
            </a:fld>
            <a:endParaRPr lang="en-US"/>
          </a:p>
        </p:txBody>
      </p:sp>
    </p:spTree>
    <p:extLst>
      <p:ext uri="{BB962C8B-B14F-4D97-AF65-F5344CB8AC3E}">
        <p14:creationId xmlns:p14="http://schemas.microsoft.com/office/powerpoint/2010/main" val="106566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FDFC6-D922-41A4-9860-BF1370522B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6908476-BFEE-4B34-BD07-E7015E0D06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D34C99B-8E5E-4D74-A207-A202FF4F37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12/29/2018</a:t>
            </a:fld>
            <a:endParaRPr lang="en-US" dirty="0"/>
          </a:p>
        </p:txBody>
      </p:sp>
      <p:sp>
        <p:nvSpPr>
          <p:cNvPr id="5" name="Footer Placeholder 4">
            <a:extLst>
              <a:ext uri="{FF2B5EF4-FFF2-40B4-BE49-F238E27FC236}">
                <a16:creationId xmlns:a16="http://schemas.microsoft.com/office/drawing/2014/main" id="{1D036E7A-0B14-47FF-8BD0-62CB967FEC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947762-1120-4EBA-9A9C-E685F654025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4ED030-654D-4558-A013-B0A886A1E7E0}" type="slidenum">
              <a:rPr lang="en-US" smtClean="0"/>
              <a:pPr/>
              <a:t>‹#›</a:t>
            </a:fld>
            <a:endParaRPr lang="en-US"/>
          </a:p>
        </p:txBody>
      </p:sp>
    </p:spTree>
    <p:extLst>
      <p:ext uri="{BB962C8B-B14F-4D97-AF65-F5344CB8AC3E}">
        <p14:creationId xmlns:p14="http://schemas.microsoft.com/office/powerpoint/2010/main" val="114484268"/>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5105400"/>
            <a:ext cx="7162800" cy="1200329"/>
          </a:xfrm>
          <a:prstGeom prst="rect">
            <a:avLst/>
          </a:prstGeom>
          <a:noFill/>
        </p:spPr>
        <p:txBody>
          <a:bodyPr>
            <a:spAutoFit/>
          </a:bodyPr>
          <a:lstStyle/>
          <a:p>
            <a:pPr algn="ctr">
              <a:defRPr/>
            </a:pPr>
            <a:r>
              <a:rPr lang="ms-MY" b="1" i="1" dirty="0">
                <a:solidFill>
                  <a:srgbClr val="002060"/>
                </a:solidFill>
                <a:latin typeface="Century Gothic" panose="020B0502020202020204" pitchFamily="34" charset="0"/>
              </a:rPr>
              <a:t>MUHMMAD NIDZAM BIN MASO’OD</a:t>
            </a:r>
          </a:p>
          <a:p>
            <a:pPr algn="ctr">
              <a:defRPr/>
            </a:pPr>
            <a:r>
              <a:rPr lang="ms-MY" b="1" i="1" dirty="0">
                <a:solidFill>
                  <a:srgbClr val="002060"/>
                </a:solidFill>
                <a:latin typeface="Century Gothic" panose="020B0502020202020204" pitchFamily="34" charset="0"/>
              </a:rPr>
              <a:t>MAN171043</a:t>
            </a:r>
          </a:p>
          <a:p>
            <a:pPr algn="ctr">
              <a:defRPr/>
            </a:pPr>
            <a:endParaRPr lang="ms-MY" b="1" i="1" dirty="0">
              <a:solidFill>
                <a:srgbClr val="002060"/>
              </a:solidFill>
              <a:latin typeface="Century Gothic" panose="020B0502020202020204" pitchFamily="34" charset="0"/>
            </a:endParaRPr>
          </a:p>
          <a:p>
            <a:pPr algn="ctr">
              <a:defRPr/>
            </a:pPr>
            <a:r>
              <a:rPr lang="ms-MY" b="1" i="1" dirty="0">
                <a:solidFill>
                  <a:srgbClr val="002060"/>
                </a:solidFill>
                <a:latin typeface="Century Gothic" panose="020B0502020202020204" pitchFamily="34" charset="0"/>
              </a:rPr>
              <a:t>SUPERVISOR : DR. MOHD SYAHID BIN MOHD ANUAR</a:t>
            </a:r>
            <a:endParaRPr lang="en-US" dirty="0">
              <a:solidFill>
                <a:srgbClr val="002060"/>
              </a:solidFill>
              <a:latin typeface="Century Gothic" panose="020B0502020202020204" pitchFamily="34" charset="0"/>
            </a:endParaRPr>
          </a:p>
        </p:txBody>
      </p:sp>
      <p:sp>
        <p:nvSpPr>
          <p:cNvPr id="6" name="TextBox 5"/>
          <p:cNvSpPr txBox="1"/>
          <p:nvPr/>
        </p:nvSpPr>
        <p:spPr>
          <a:xfrm>
            <a:off x="-30480" y="2057400"/>
            <a:ext cx="9144000" cy="954107"/>
          </a:xfrm>
          <a:prstGeom prst="rect">
            <a:avLst/>
          </a:prstGeom>
          <a:noFill/>
        </p:spPr>
        <p:txBody>
          <a:bodyPr>
            <a:spAutoFit/>
          </a:bodyPr>
          <a:lstStyle/>
          <a:p>
            <a:pPr algn="ctr" defTabSz="929377">
              <a:defRPr/>
            </a:pPr>
            <a:r>
              <a:rPr lang="en-US" sz="2800" b="1" dirty="0">
                <a:solidFill>
                  <a:schemeClr val="bg2">
                    <a:lumMod val="10000"/>
                  </a:schemeClr>
                </a:solidFill>
                <a:latin typeface="Century Gothic" panose="020B0502020202020204" pitchFamily="34" charset="0"/>
              </a:rPr>
              <a:t>MODELLING DEEP LEARNING NETWORK FOR VEHICLE IDENTIFICATION PROBLEM</a:t>
            </a:r>
            <a:endParaRPr lang="en-US" sz="2400" b="1" dirty="0">
              <a:solidFill>
                <a:schemeClr val="bg2">
                  <a:lumMod val="10000"/>
                </a:schemeClr>
              </a:solidFill>
              <a:latin typeface="Century Gothic" panose="020B0502020202020204"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266AE0-FA18-422C-83E7-A10174224436}"/>
              </a:ext>
            </a:extLst>
          </p:cNvPr>
          <p:cNvSpPr>
            <a:spLocks noGrp="1"/>
          </p:cNvSpPr>
          <p:nvPr>
            <p:ph type="sldNum" sz="quarter" idx="12"/>
          </p:nvPr>
        </p:nvSpPr>
        <p:spPr/>
        <p:txBody>
          <a:bodyPr/>
          <a:lstStyle/>
          <a:p>
            <a:fld id="{BF117BB1-310E-4F06-AB70-6776245201FA}" type="slidenum">
              <a:rPr lang="en-US" smtClean="0"/>
              <a:pPr/>
              <a:t>10</a:t>
            </a:fld>
            <a:endParaRPr lang="en-US"/>
          </a:p>
        </p:txBody>
      </p:sp>
      <p:graphicFrame>
        <p:nvGraphicFramePr>
          <p:cNvPr id="5" name="Table 4">
            <a:extLst>
              <a:ext uri="{FF2B5EF4-FFF2-40B4-BE49-F238E27FC236}">
                <a16:creationId xmlns:a16="http://schemas.microsoft.com/office/drawing/2014/main" id="{3373306C-87B7-4D95-8021-2B2597F45328}"/>
              </a:ext>
            </a:extLst>
          </p:cNvPr>
          <p:cNvGraphicFramePr>
            <a:graphicFrameLocks noGrp="1"/>
          </p:cNvGraphicFramePr>
          <p:nvPr>
            <p:extLst>
              <p:ext uri="{D42A27DB-BD31-4B8C-83A1-F6EECF244321}">
                <p14:modId xmlns:p14="http://schemas.microsoft.com/office/powerpoint/2010/main" val="1803153656"/>
              </p:ext>
            </p:extLst>
          </p:nvPr>
        </p:nvGraphicFramePr>
        <p:xfrm>
          <a:off x="302806" y="457200"/>
          <a:ext cx="8538387" cy="6200854"/>
        </p:xfrm>
        <a:graphic>
          <a:graphicData uri="http://schemas.openxmlformats.org/drawingml/2006/table">
            <a:tbl>
              <a:tblPr firstRow="1" firstCol="1" bandRow="1">
                <a:tableStyleId>{284E427A-3D55-4303-BF80-6455036E1DE7}</a:tableStyleId>
              </a:tblPr>
              <a:tblGrid>
                <a:gridCol w="2366187">
                  <a:extLst>
                    <a:ext uri="{9D8B030D-6E8A-4147-A177-3AD203B41FA5}">
                      <a16:colId xmlns:a16="http://schemas.microsoft.com/office/drawing/2014/main" val="3402106727"/>
                    </a:ext>
                  </a:extLst>
                </a:gridCol>
                <a:gridCol w="1905000">
                  <a:extLst>
                    <a:ext uri="{9D8B030D-6E8A-4147-A177-3AD203B41FA5}">
                      <a16:colId xmlns:a16="http://schemas.microsoft.com/office/drawing/2014/main" val="3004244825"/>
                    </a:ext>
                  </a:extLst>
                </a:gridCol>
                <a:gridCol w="4267200">
                  <a:extLst>
                    <a:ext uri="{9D8B030D-6E8A-4147-A177-3AD203B41FA5}">
                      <a16:colId xmlns:a16="http://schemas.microsoft.com/office/drawing/2014/main" val="885960753"/>
                    </a:ext>
                  </a:extLst>
                </a:gridCol>
              </a:tblGrid>
              <a:tr h="250197">
                <a:tc>
                  <a:txBody>
                    <a:bodyPr/>
                    <a:lstStyle/>
                    <a:p>
                      <a:pPr marL="0" marR="0" indent="228600" algn="ctr">
                        <a:lnSpc>
                          <a:spcPct val="150000"/>
                        </a:lnSpc>
                        <a:spcBef>
                          <a:spcPts val="0"/>
                        </a:spcBef>
                        <a:spcAft>
                          <a:spcPts val="0"/>
                        </a:spcAft>
                      </a:pPr>
                      <a:r>
                        <a:rPr lang="en-MY" sz="2000" dirty="0">
                          <a:effectLst/>
                        </a:rPr>
                        <a:t>Author</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Model</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Findings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463425258"/>
                  </a:ext>
                </a:extLst>
              </a:tr>
              <a:tr h="812389">
                <a:tc>
                  <a:txBody>
                    <a:bodyPr/>
                    <a:lstStyle/>
                    <a:p>
                      <a:pPr marL="0" marR="0" indent="228600" algn="ctr">
                        <a:lnSpc>
                          <a:spcPct val="150000"/>
                        </a:lnSpc>
                        <a:spcBef>
                          <a:spcPts val="0"/>
                        </a:spcBef>
                        <a:spcAft>
                          <a:spcPts val="0"/>
                        </a:spcAft>
                      </a:pPr>
                      <a:r>
                        <a:rPr lang="en-MY" sz="1400" dirty="0">
                          <a:effectLst/>
                        </a:rPr>
                        <a:t>(</a:t>
                      </a:r>
                      <a:r>
                        <a:rPr lang="en-MY" sz="1400" dirty="0" err="1">
                          <a:effectLst/>
                        </a:rPr>
                        <a:t>Simonyan</a:t>
                      </a:r>
                      <a:r>
                        <a:rPr lang="en-MY" sz="1400" dirty="0">
                          <a:effectLst/>
                        </a:rPr>
                        <a:t> &amp; Zisserman, 2015)</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dirty="0" err="1">
                          <a:effectLst/>
                        </a:rPr>
                        <a:t>VGGNet</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dirty="0">
                          <a:effectLst/>
                        </a:rPr>
                        <a:t>Use only 3x3 convolution and 2x2 pooling throughout the network thus giving deeper depth and result. It proves depth of the network plays an important role</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703615"/>
                  </a:ext>
                </a:extLst>
              </a:tr>
              <a:tr h="1093484">
                <a:tc>
                  <a:txBody>
                    <a:bodyPr/>
                    <a:lstStyle/>
                    <a:p>
                      <a:pPr marL="0" marR="0" indent="228600" algn="ctr">
                        <a:lnSpc>
                          <a:spcPct val="150000"/>
                        </a:lnSpc>
                        <a:spcBef>
                          <a:spcPts val="0"/>
                        </a:spcBef>
                        <a:spcAft>
                          <a:spcPts val="0"/>
                        </a:spcAft>
                      </a:pPr>
                      <a:r>
                        <a:rPr lang="en-MY" sz="1400" dirty="0">
                          <a:effectLst/>
                        </a:rPr>
                        <a:t>(He, Zhang, Ren, &amp; Sun, 2016)</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dirty="0" err="1">
                          <a:effectLst/>
                        </a:rPr>
                        <a:t>ReSNet</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dirty="0">
                          <a:effectLst/>
                        </a:rPr>
                        <a:t>Introduce Residual block which solved the degradation problems which occurs as the network depth increases (accuracy get saturate and degrades rapidly)</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4751808"/>
                  </a:ext>
                </a:extLst>
              </a:tr>
              <a:tr h="1374580">
                <a:tc>
                  <a:txBody>
                    <a:bodyPr/>
                    <a:lstStyle/>
                    <a:p>
                      <a:pPr marL="0" marR="0" indent="228600" algn="ctr">
                        <a:lnSpc>
                          <a:spcPct val="150000"/>
                        </a:lnSpc>
                        <a:spcBef>
                          <a:spcPts val="0"/>
                        </a:spcBef>
                        <a:spcAft>
                          <a:spcPts val="0"/>
                        </a:spcAft>
                      </a:pPr>
                      <a:r>
                        <a:rPr lang="en-MY" sz="1400" dirty="0">
                          <a:effectLst/>
                        </a:rPr>
                        <a:t>(</a:t>
                      </a:r>
                      <a:r>
                        <a:rPr lang="en-MY" sz="1400" dirty="0" err="1">
                          <a:effectLst/>
                        </a:rPr>
                        <a:t>Girshick</a:t>
                      </a:r>
                      <a:r>
                        <a:rPr lang="en-MY" sz="1400" dirty="0">
                          <a:effectLst/>
                        </a:rPr>
                        <a:t>, Donahue, Darrell, &amp; Malik, 2014)</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a:effectLst/>
                        </a:rPr>
                        <a:t>R-CNN</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dirty="0">
                          <a:effectLst/>
                        </a:rPr>
                        <a:t>Selective search to extract 2000 regions (region proposals) from image. Region proposal generated using selective search algorithm. This architecture cannot be used in real time and required huge amount of training time. Learning process did not happen using selective search causing bad candidate region proposals generation.</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468492"/>
                  </a:ext>
                </a:extLst>
              </a:tr>
              <a:tr h="1098571">
                <a:tc>
                  <a:txBody>
                    <a:bodyPr/>
                    <a:lstStyle/>
                    <a:p>
                      <a:pPr marL="0" marR="0" indent="228600" algn="ctr">
                        <a:lnSpc>
                          <a:spcPct val="150000"/>
                        </a:lnSpc>
                        <a:spcBef>
                          <a:spcPts val="0"/>
                        </a:spcBef>
                        <a:spcAft>
                          <a:spcPts val="0"/>
                        </a:spcAft>
                      </a:pPr>
                      <a:r>
                        <a:rPr lang="en-MY" sz="1400" kern="1200" dirty="0">
                          <a:effectLst/>
                        </a:rPr>
                        <a:t>(</a:t>
                      </a:r>
                      <a:r>
                        <a:rPr lang="en-MY" sz="1400" kern="1200" dirty="0" err="1">
                          <a:effectLst/>
                        </a:rPr>
                        <a:t>Girshick</a:t>
                      </a:r>
                      <a:r>
                        <a:rPr lang="en-MY" sz="1400" kern="1200" dirty="0">
                          <a:effectLst/>
                        </a:rPr>
                        <a:t>, Fast R-CNN, 2015)</a:t>
                      </a:r>
                      <a:endParaRPr lang="en-US" sz="14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kern="1200" dirty="0">
                          <a:effectLst/>
                        </a:rPr>
                        <a:t>Fast R-CNN</a:t>
                      </a:r>
                      <a:endParaRPr lang="en-US" sz="1400"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kern="1200" dirty="0">
                          <a:effectLst/>
                        </a:rPr>
                        <a:t>Input image is feed into CNN to generate convolutional feature map rather than using region proposal. Region proposal identified from convolutional feature map. This process is done once per image making it faster than R-CNN</a:t>
                      </a:r>
                      <a:endParaRPr lang="en-US" sz="1400"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3387646"/>
                  </a:ext>
                </a:extLst>
              </a:tr>
            </a:tbl>
          </a:graphicData>
        </a:graphic>
      </p:graphicFrame>
    </p:spTree>
    <p:extLst>
      <p:ext uri="{BB962C8B-B14F-4D97-AF65-F5344CB8AC3E}">
        <p14:creationId xmlns:p14="http://schemas.microsoft.com/office/powerpoint/2010/main" val="115983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8BF0DD-493D-48BA-AD62-248DE09B14DD}"/>
              </a:ext>
            </a:extLst>
          </p:cNvPr>
          <p:cNvSpPr>
            <a:spLocks noGrp="1"/>
          </p:cNvSpPr>
          <p:nvPr>
            <p:ph type="sldNum" sz="quarter" idx="12"/>
          </p:nvPr>
        </p:nvSpPr>
        <p:spPr/>
        <p:txBody>
          <a:bodyPr/>
          <a:lstStyle/>
          <a:p>
            <a:fld id="{BF117BB1-310E-4F06-AB70-6776245201FA}" type="slidenum">
              <a:rPr lang="en-US" smtClean="0"/>
              <a:pPr/>
              <a:t>11</a:t>
            </a:fld>
            <a:endParaRPr lang="en-US"/>
          </a:p>
        </p:txBody>
      </p:sp>
      <p:graphicFrame>
        <p:nvGraphicFramePr>
          <p:cNvPr id="5" name="Table 4">
            <a:extLst>
              <a:ext uri="{FF2B5EF4-FFF2-40B4-BE49-F238E27FC236}">
                <a16:creationId xmlns:a16="http://schemas.microsoft.com/office/drawing/2014/main" id="{EBA397DD-D9EA-4D87-A2FF-95647AFBB60A}"/>
              </a:ext>
            </a:extLst>
          </p:cNvPr>
          <p:cNvGraphicFramePr>
            <a:graphicFrameLocks noGrp="1"/>
          </p:cNvGraphicFramePr>
          <p:nvPr>
            <p:extLst>
              <p:ext uri="{D42A27DB-BD31-4B8C-83A1-F6EECF244321}">
                <p14:modId xmlns:p14="http://schemas.microsoft.com/office/powerpoint/2010/main" val="638154692"/>
              </p:ext>
            </p:extLst>
          </p:nvPr>
        </p:nvGraphicFramePr>
        <p:xfrm>
          <a:off x="228600" y="511348"/>
          <a:ext cx="8538387" cy="4747849"/>
        </p:xfrm>
        <a:graphic>
          <a:graphicData uri="http://schemas.openxmlformats.org/drawingml/2006/table">
            <a:tbl>
              <a:tblPr firstRow="1" firstCol="1" bandRow="1">
                <a:tableStyleId>{284E427A-3D55-4303-BF80-6455036E1DE7}</a:tableStyleId>
              </a:tblPr>
              <a:tblGrid>
                <a:gridCol w="2366187">
                  <a:extLst>
                    <a:ext uri="{9D8B030D-6E8A-4147-A177-3AD203B41FA5}">
                      <a16:colId xmlns:a16="http://schemas.microsoft.com/office/drawing/2014/main" val="3402106727"/>
                    </a:ext>
                  </a:extLst>
                </a:gridCol>
                <a:gridCol w="1905000">
                  <a:extLst>
                    <a:ext uri="{9D8B030D-6E8A-4147-A177-3AD203B41FA5}">
                      <a16:colId xmlns:a16="http://schemas.microsoft.com/office/drawing/2014/main" val="3004244825"/>
                    </a:ext>
                  </a:extLst>
                </a:gridCol>
                <a:gridCol w="4267200">
                  <a:extLst>
                    <a:ext uri="{9D8B030D-6E8A-4147-A177-3AD203B41FA5}">
                      <a16:colId xmlns:a16="http://schemas.microsoft.com/office/drawing/2014/main" val="885960753"/>
                    </a:ext>
                  </a:extLst>
                </a:gridCol>
              </a:tblGrid>
              <a:tr h="250197">
                <a:tc>
                  <a:txBody>
                    <a:bodyPr/>
                    <a:lstStyle/>
                    <a:p>
                      <a:pPr marL="0" marR="0" indent="228600" algn="ctr">
                        <a:lnSpc>
                          <a:spcPct val="150000"/>
                        </a:lnSpc>
                        <a:spcBef>
                          <a:spcPts val="0"/>
                        </a:spcBef>
                        <a:spcAft>
                          <a:spcPts val="0"/>
                        </a:spcAft>
                      </a:pPr>
                      <a:r>
                        <a:rPr lang="en-MY" sz="2000" dirty="0">
                          <a:effectLst/>
                        </a:rPr>
                        <a:t>Author</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Model</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Findings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463425258"/>
                  </a:ext>
                </a:extLst>
              </a:tr>
              <a:tr h="812389">
                <a:tc>
                  <a:txBody>
                    <a:bodyPr/>
                    <a:lstStyle/>
                    <a:p>
                      <a:pPr marL="0" marR="0" indent="228600" algn="ctr">
                        <a:lnSpc>
                          <a:spcPct val="150000"/>
                        </a:lnSpc>
                        <a:spcBef>
                          <a:spcPts val="0"/>
                        </a:spcBef>
                        <a:spcAft>
                          <a:spcPts val="0"/>
                        </a:spcAft>
                      </a:pPr>
                      <a:r>
                        <a:rPr lang="en-MY" sz="1400" dirty="0">
                          <a:effectLst/>
                        </a:rPr>
                        <a:t>(Ren, 2015)</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dirty="0">
                          <a:effectLst/>
                        </a:rPr>
                        <a:t>Faster R-CNN</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a:effectLst/>
                        </a:rPr>
                        <a:t>Introduces separate network to predict the region proposals and eliminates the usage of selective search algorithm thus making faster than R-CNN and Fast R-CNN.</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703615"/>
                  </a:ext>
                </a:extLst>
              </a:tr>
              <a:tr h="1093484">
                <a:tc>
                  <a:txBody>
                    <a:bodyPr/>
                    <a:lstStyle/>
                    <a:p>
                      <a:pPr marL="0" marR="0" indent="228600" algn="ctr">
                        <a:lnSpc>
                          <a:spcPct val="150000"/>
                        </a:lnSpc>
                        <a:spcBef>
                          <a:spcPts val="0"/>
                        </a:spcBef>
                        <a:spcAft>
                          <a:spcPts val="0"/>
                        </a:spcAft>
                      </a:pPr>
                      <a:r>
                        <a:rPr lang="en-MY" sz="1400">
                          <a:effectLst/>
                        </a:rPr>
                        <a:t>(Liu, et al., 2016)</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dirty="0">
                          <a:effectLst/>
                        </a:rPr>
                        <a:t>SSD</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dirty="0">
                          <a:effectLst/>
                        </a:rPr>
                        <a:t>Eliminates the usage of region proposal thus speeding up the process. To prevent drop-in accuracy, SSD applies multi-scale feature and default boxes. Does not works very well detecting small object.</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4751808"/>
                  </a:ext>
                </a:extLst>
              </a:tr>
              <a:tr h="1847676">
                <a:tc>
                  <a:txBody>
                    <a:bodyPr/>
                    <a:lstStyle/>
                    <a:p>
                      <a:pPr marL="0" marR="0" indent="228600" algn="ctr">
                        <a:lnSpc>
                          <a:spcPct val="150000"/>
                        </a:lnSpc>
                        <a:spcBef>
                          <a:spcPts val="0"/>
                        </a:spcBef>
                        <a:spcAft>
                          <a:spcPts val="0"/>
                        </a:spcAft>
                      </a:pPr>
                      <a:r>
                        <a:rPr lang="en-MY" sz="1400" dirty="0">
                          <a:effectLst/>
                        </a:rPr>
                        <a:t>(Redmon, 2016)</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228600" algn="ctr">
                        <a:lnSpc>
                          <a:spcPct val="150000"/>
                        </a:lnSpc>
                        <a:spcBef>
                          <a:spcPts val="0"/>
                        </a:spcBef>
                        <a:spcAft>
                          <a:spcPts val="0"/>
                        </a:spcAft>
                      </a:pPr>
                      <a:r>
                        <a:rPr lang="en-MY" sz="1400" dirty="0">
                          <a:effectLst/>
                        </a:rPr>
                        <a:t>YOLO</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50000"/>
                        </a:lnSpc>
                        <a:spcBef>
                          <a:spcPts val="0"/>
                        </a:spcBef>
                        <a:spcAft>
                          <a:spcPts val="0"/>
                        </a:spcAft>
                      </a:pPr>
                      <a:r>
                        <a:rPr lang="en-MY" sz="1400" dirty="0">
                          <a:effectLst/>
                        </a:rPr>
                        <a:t>Use a single convolutional network to predicts the bounding boxes and class probabilities for these boxes. YOLO however is having some difficulties in detecting small objects within the image due to the spatial constraints of the algorithm.</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468492"/>
                  </a:ext>
                </a:extLst>
              </a:tr>
            </a:tbl>
          </a:graphicData>
        </a:graphic>
      </p:graphicFrame>
    </p:spTree>
    <p:extLst>
      <p:ext uri="{BB962C8B-B14F-4D97-AF65-F5344CB8AC3E}">
        <p14:creationId xmlns:p14="http://schemas.microsoft.com/office/powerpoint/2010/main" val="49684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6"/>
          <p:cNvSpPr>
            <a:spLocks noChangeArrowheads="1"/>
          </p:cNvSpPr>
          <p:nvPr/>
        </p:nvSpPr>
        <p:spPr bwMode="auto">
          <a:xfrm>
            <a:off x="555709"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chemeClr val="tx1">
                    <a:lumMod val="95000"/>
                    <a:lumOff val="5000"/>
                  </a:schemeClr>
                </a:solidFill>
                <a:latin typeface="Arial" panose="020B0604020202020204" pitchFamily="34" charset="0"/>
              </a:rPr>
              <a:t>RESEARCH METHODOLOGHY FRAMEWORK</a:t>
            </a:r>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F117BB1-310E-4F06-AB70-6776245201FA}" type="slidenum">
              <a:rPr lang="en-US" smtClean="0"/>
              <a:pPr/>
              <a:t>12</a:t>
            </a:fld>
            <a:endParaRPr lang="en-US"/>
          </a:p>
        </p:txBody>
      </p:sp>
      <p:pic>
        <p:nvPicPr>
          <p:cNvPr id="3" name="Picture 2"/>
          <p:cNvPicPr>
            <a:picLocks noChangeAspect="1"/>
          </p:cNvPicPr>
          <p:nvPr/>
        </p:nvPicPr>
        <p:blipFill>
          <a:blip r:embed="rId4"/>
          <a:stretch>
            <a:fillRect/>
          </a:stretch>
        </p:blipFill>
        <p:spPr>
          <a:xfrm>
            <a:off x="152400" y="766465"/>
            <a:ext cx="3962400" cy="5977408"/>
          </a:xfrm>
          <a:prstGeom prst="rect">
            <a:avLst/>
          </a:prstGeom>
        </p:spPr>
      </p:pic>
      <p:sp>
        <p:nvSpPr>
          <p:cNvPr id="5" name="TextBox 4">
            <a:extLst>
              <a:ext uri="{FF2B5EF4-FFF2-40B4-BE49-F238E27FC236}">
                <a16:creationId xmlns:a16="http://schemas.microsoft.com/office/drawing/2014/main" id="{201F7B67-9A40-4B5F-8F3A-9EC86F266B1E}"/>
              </a:ext>
            </a:extLst>
          </p:cNvPr>
          <p:cNvSpPr txBox="1"/>
          <p:nvPr/>
        </p:nvSpPr>
        <p:spPr>
          <a:xfrm>
            <a:off x="4268894" y="702140"/>
            <a:ext cx="4483023" cy="2862322"/>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Initiation stage</a:t>
            </a:r>
          </a:p>
          <a:p>
            <a:pPr marL="285750" indent="-285750">
              <a:buFont typeface="Arial" panose="020B0604020202020204" pitchFamily="34" charset="0"/>
              <a:buChar char="•"/>
            </a:pPr>
            <a:r>
              <a:rPr lang="en-US" dirty="0">
                <a:solidFill>
                  <a:srgbClr val="002060"/>
                </a:solidFill>
              </a:rPr>
              <a:t>problem statement</a:t>
            </a:r>
          </a:p>
          <a:p>
            <a:pPr marL="285750" indent="-285750">
              <a:buFont typeface="Arial" panose="020B0604020202020204" pitchFamily="34" charset="0"/>
              <a:buChar char="•"/>
            </a:pPr>
            <a:r>
              <a:rPr lang="en-US" dirty="0">
                <a:solidFill>
                  <a:srgbClr val="002060"/>
                </a:solidFill>
              </a:rPr>
              <a:t>research objective &amp; question</a:t>
            </a:r>
          </a:p>
          <a:p>
            <a:pPr marL="285750" indent="-285750">
              <a:buFont typeface="Arial" panose="020B0604020202020204" pitchFamily="34" charset="0"/>
              <a:buChar char="•"/>
            </a:pPr>
            <a:r>
              <a:rPr lang="en-US" dirty="0">
                <a:solidFill>
                  <a:srgbClr val="002060"/>
                </a:solidFill>
              </a:rPr>
              <a:t>Scope</a:t>
            </a:r>
          </a:p>
          <a:p>
            <a:pPr marL="285750" indent="-285750">
              <a:buFont typeface="Arial" panose="020B0604020202020204" pitchFamily="34" charset="0"/>
              <a:buChar char="•"/>
            </a:pPr>
            <a:r>
              <a:rPr lang="en-US" dirty="0">
                <a:solidFill>
                  <a:srgbClr val="002060"/>
                </a:solidFill>
              </a:rPr>
              <a:t>literature review </a:t>
            </a:r>
          </a:p>
          <a:p>
            <a:pPr lvl="1"/>
            <a:r>
              <a:rPr lang="en-US" dirty="0">
                <a:solidFill>
                  <a:srgbClr val="002060"/>
                </a:solidFill>
              </a:rPr>
              <a:t>CNN architectures</a:t>
            </a:r>
          </a:p>
          <a:p>
            <a:pPr lvl="1"/>
            <a:r>
              <a:rPr lang="en-US" dirty="0">
                <a:solidFill>
                  <a:srgbClr val="002060"/>
                </a:solidFill>
              </a:rPr>
              <a:t>CNN common architecture</a:t>
            </a:r>
          </a:p>
          <a:p>
            <a:pPr lvl="1"/>
            <a:r>
              <a:rPr lang="en-US" dirty="0">
                <a:solidFill>
                  <a:srgbClr val="002060"/>
                </a:solidFill>
              </a:rPr>
              <a:t>Object detection framework </a:t>
            </a:r>
          </a:p>
          <a:p>
            <a:pPr lvl="1"/>
            <a:r>
              <a:rPr lang="en-US" dirty="0">
                <a:solidFill>
                  <a:srgbClr val="002060"/>
                </a:solidFill>
              </a:rPr>
              <a:t>transfer learning </a:t>
            </a:r>
          </a:p>
          <a:p>
            <a:pPr marL="285750" indent="-285750">
              <a:buFont typeface="Arial" panose="020B0604020202020204" pitchFamily="34" charset="0"/>
              <a:buChar char="•"/>
            </a:pPr>
            <a:r>
              <a:rPr lang="en-US" dirty="0">
                <a:solidFill>
                  <a:srgbClr val="002060"/>
                </a:solidFill>
              </a:rPr>
              <a:t>Summary of the literature review</a:t>
            </a:r>
          </a:p>
        </p:txBody>
      </p:sp>
      <p:sp>
        <p:nvSpPr>
          <p:cNvPr id="16" name="TextBox 15">
            <a:extLst>
              <a:ext uri="{FF2B5EF4-FFF2-40B4-BE49-F238E27FC236}">
                <a16:creationId xmlns:a16="http://schemas.microsoft.com/office/drawing/2014/main" id="{A29EAF29-442F-4575-88EA-A0A027EBA02E}"/>
              </a:ext>
            </a:extLst>
          </p:cNvPr>
          <p:cNvSpPr txBox="1"/>
          <p:nvPr/>
        </p:nvSpPr>
        <p:spPr>
          <a:xfrm>
            <a:off x="4261521" y="724531"/>
            <a:ext cx="4483023" cy="5909310"/>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Data collection stage</a:t>
            </a:r>
          </a:p>
          <a:p>
            <a:endParaRPr lang="en-US" dirty="0">
              <a:solidFill>
                <a:srgbClr val="002060"/>
              </a:solidFill>
            </a:endParaRPr>
          </a:p>
          <a:p>
            <a:r>
              <a:rPr lang="en-US" dirty="0">
                <a:solidFill>
                  <a:srgbClr val="002060"/>
                </a:solidFill>
              </a:rPr>
              <a:t>a) Data sampling</a:t>
            </a:r>
          </a:p>
          <a:p>
            <a:r>
              <a:rPr lang="en-US" dirty="0">
                <a:solidFill>
                  <a:srgbClr val="002060"/>
                </a:solidFill>
              </a:rPr>
              <a:t>sample size 448 images </a:t>
            </a:r>
          </a:p>
          <a:p>
            <a:r>
              <a:rPr lang="en-US" dirty="0">
                <a:solidFill>
                  <a:srgbClr val="002060"/>
                </a:solidFill>
              </a:rPr>
              <a:t>	train: 358 images</a:t>
            </a:r>
          </a:p>
          <a:p>
            <a:r>
              <a:rPr lang="en-US" dirty="0">
                <a:solidFill>
                  <a:srgbClr val="002060"/>
                </a:solidFill>
              </a:rPr>
              <a:t>	test: 90 images</a:t>
            </a:r>
          </a:p>
          <a:p>
            <a:r>
              <a:rPr lang="en-MY" dirty="0">
                <a:solidFill>
                  <a:srgbClr val="002060"/>
                </a:solidFill>
              </a:rPr>
              <a:t>2 unseen samples from car, taxi, lorry and bus from actual expressway surveillance camera will be used to gage the algorithm performance (</a:t>
            </a:r>
            <a:r>
              <a:rPr lang="en-MY" dirty="0" err="1">
                <a:solidFill>
                  <a:srgbClr val="002060"/>
                </a:solidFill>
              </a:rPr>
              <a:t>mAP</a:t>
            </a:r>
            <a:r>
              <a:rPr lang="en-MY" dirty="0">
                <a:solidFill>
                  <a:srgbClr val="002060"/>
                </a:solidFill>
              </a:rPr>
              <a:t> and inference time).</a:t>
            </a:r>
          </a:p>
          <a:p>
            <a:endParaRPr lang="en-MY" dirty="0">
              <a:solidFill>
                <a:srgbClr val="002060"/>
              </a:solidFill>
            </a:endParaRPr>
          </a:p>
          <a:p>
            <a:r>
              <a:rPr lang="en-US" dirty="0">
                <a:solidFill>
                  <a:srgbClr val="002060"/>
                </a:solidFill>
              </a:rPr>
              <a:t>b) Algorithm Selection</a:t>
            </a:r>
          </a:p>
          <a:p>
            <a:pPr marL="742950" lvl="1" indent="-285750">
              <a:buFont typeface="Arial" panose="020B0604020202020204" pitchFamily="34" charset="0"/>
              <a:buChar char="•"/>
            </a:pPr>
            <a:r>
              <a:rPr lang="en-MY" dirty="0">
                <a:solidFill>
                  <a:srgbClr val="002060"/>
                </a:solidFill>
              </a:rPr>
              <a:t>Faster R-CNN</a:t>
            </a:r>
          </a:p>
          <a:p>
            <a:pPr marL="742950" lvl="1" indent="-285750">
              <a:buFont typeface="Arial" panose="020B0604020202020204" pitchFamily="34" charset="0"/>
              <a:buChar char="•"/>
            </a:pPr>
            <a:r>
              <a:rPr lang="en-MY" dirty="0">
                <a:solidFill>
                  <a:srgbClr val="002060"/>
                </a:solidFill>
              </a:rPr>
              <a:t>SDD</a:t>
            </a:r>
          </a:p>
          <a:p>
            <a:pPr marL="742950" lvl="1" indent="-285750">
              <a:buFont typeface="Arial" panose="020B0604020202020204" pitchFamily="34" charset="0"/>
              <a:buChar char="•"/>
            </a:pPr>
            <a:r>
              <a:rPr lang="en-MY" dirty="0">
                <a:solidFill>
                  <a:srgbClr val="002060"/>
                </a:solidFill>
              </a:rPr>
              <a:t>YOLO</a:t>
            </a:r>
          </a:p>
          <a:p>
            <a:endParaRPr lang="en-US" dirty="0">
              <a:solidFill>
                <a:srgbClr val="002060"/>
              </a:solidFill>
            </a:endParaRPr>
          </a:p>
          <a:p>
            <a:r>
              <a:rPr lang="en-MY" dirty="0">
                <a:solidFill>
                  <a:srgbClr val="002060"/>
                </a:solidFill>
              </a:rPr>
              <a:t>c) Feature Selection</a:t>
            </a:r>
          </a:p>
          <a:p>
            <a:r>
              <a:rPr lang="en-MY" dirty="0">
                <a:solidFill>
                  <a:srgbClr val="002060"/>
                </a:solidFill>
              </a:rPr>
              <a:t>Selected images contain images of bus, lorry, taxi, and car. Effort have been made to select images with localized features</a:t>
            </a:r>
          </a:p>
          <a:p>
            <a:endParaRPr lang="en-US" dirty="0">
              <a:solidFill>
                <a:srgbClr val="002060"/>
              </a:solidFill>
            </a:endParaRPr>
          </a:p>
        </p:txBody>
      </p:sp>
      <p:sp>
        <p:nvSpPr>
          <p:cNvPr id="8" name="TextBox 7">
            <a:extLst>
              <a:ext uri="{FF2B5EF4-FFF2-40B4-BE49-F238E27FC236}">
                <a16:creationId xmlns:a16="http://schemas.microsoft.com/office/drawing/2014/main" id="{03C5AC4E-D1E6-4D46-8FCA-74EC07177AA9}"/>
              </a:ext>
            </a:extLst>
          </p:cNvPr>
          <p:cNvSpPr txBox="1"/>
          <p:nvPr/>
        </p:nvSpPr>
        <p:spPr>
          <a:xfrm>
            <a:off x="4276267" y="704598"/>
            <a:ext cx="4483023" cy="5632311"/>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d) Data collection stage</a:t>
            </a:r>
          </a:p>
          <a:p>
            <a:endParaRPr lang="en-US" dirty="0">
              <a:solidFill>
                <a:srgbClr val="002060"/>
              </a:solidFill>
            </a:endParaRPr>
          </a:p>
          <a:p>
            <a:r>
              <a:rPr lang="en-MY" dirty="0">
                <a:solidFill>
                  <a:srgbClr val="002060"/>
                </a:solidFill>
              </a:rPr>
              <a:t>Data (images) for this project have been collected from the internet. Specific keyword has been used to search for the images are as below:</a:t>
            </a:r>
          </a:p>
          <a:p>
            <a:r>
              <a:rPr lang="en-MY" dirty="0">
                <a:solidFill>
                  <a:srgbClr val="002060"/>
                </a:solidFill>
              </a:rPr>
              <a:t>•	Car</a:t>
            </a:r>
          </a:p>
          <a:p>
            <a:r>
              <a:rPr lang="en-MY" dirty="0">
                <a:solidFill>
                  <a:srgbClr val="002060"/>
                </a:solidFill>
              </a:rPr>
              <a:t>•	Lorry</a:t>
            </a:r>
          </a:p>
          <a:p>
            <a:r>
              <a:rPr lang="en-MY" dirty="0">
                <a:solidFill>
                  <a:srgbClr val="002060"/>
                </a:solidFill>
              </a:rPr>
              <a:t>•	Taxi</a:t>
            </a:r>
          </a:p>
          <a:p>
            <a:r>
              <a:rPr lang="en-MY" dirty="0">
                <a:solidFill>
                  <a:srgbClr val="002060"/>
                </a:solidFill>
              </a:rPr>
              <a:t>•	Bus</a:t>
            </a:r>
          </a:p>
          <a:p>
            <a:r>
              <a:rPr lang="en-MY" dirty="0">
                <a:solidFill>
                  <a:srgbClr val="002060"/>
                </a:solidFill>
              </a:rPr>
              <a:t>•	Taxi Malaysia</a:t>
            </a:r>
          </a:p>
          <a:p>
            <a:r>
              <a:rPr lang="en-MY" dirty="0">
                <a:solidFill>
                  <a:srgbClr val="002060"/>
                </a:solidFill>
              </a:rPr>
              <a:t>•	Lorry Malaysia</a:t>
            </a:r>
          </a:p>
          <a:p>
            <a:r>
              <a:rPr lang="en-MY" dirty="0">
                <a:solidFill>
                  <a:srgbClr val="002060"/>
                </a:solidFill>
              </a:rPr>
              <a:t>•	Bus Malaysia</a:t>
            </a:r>
          </a:p>
          <a:p>
            <a:r>
              <a:rPr lang="en-MY" dirty="0">
                <a:solidFill>
                  <a:srgbClr val="002060"/>
                </a:solidFill>
              </a:rPr>
              <a:t>•	Highway CCTV</a:t>
            </a:r>
          </a:p>
          <a:p>
            <a:endParaRPr lang="en-MY" dirty="0">
              <a:solidFill>
                <a:srgbClr val="002060"/>
              </a:solidFill>
            </a:endParaRPr>
          </a:p>
          <a:p>
            <a:r>
              <a:rPr lang="en-MY" dirty="0">
                <a:solidFill>
                  <a:srgbClr val="002060"/>
                </a:solidFill>
              </a:rPr>
              <a:t>All images have been labelled using </a:t>
            </a:r>
            <a:r>
              <a:rPr lang="en-MY" dirty="0" err="1">
                <a:solidFill>
                  <a:srgbClr val="002060"/>
                </a:solidFill>
              </a:rPr>
              <a:t>labelImg</a:t>
            </a:r>
            <a:r>
              <a:rPr lang="en-MY" dirty="0">
                <a:solidFill>
                  <a:srgbClr val="002060"/>
                </a:solidFill>
              </a:rPr>
              <a:t> software and details of the object location within the images are stored into xml format file.</a:t>
            </a:r>
          </a:p>
          <a:p>
            <a:endParaRPr lang="en-US" dirty="0">
              <a:solidFill>
                <a:srgbClr val="002060"/>
              </a:solidFill>
            </a:endParaRPr>
          </a:p>
        </p:txBody>
      </p:sp>
      <p:sp>
        <p:nvSpPr>
          <p:cNvPr id="9" name="TextBox 8">
            <a:extLst>
              <a:ext uri="{FF2B5EF4-FFF2-40B4-BE49-F238E27FC236}">
                <a16:creationId xmlns:a16="http://schemas.microsoft.com/office/drawing/2014/main" id="{578F6AC2-E40C-45CC-A7D5-A9703F5F094C}"/>
              </a:ext>
            </a:extLst>
          </p:cNvPr>
          <p:cNvSpPr txBox="1"/>
          <p:nvPr/>
        </p:nvSpPr>
        <p:spPr>
          <a:xfrm>
            <a:off x="4276267" y="626516"/>
            <a:ext cx="4483023" cy="3139321"/>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d) </a:t>
            </a:r>
            <a:r>
              <a:rPr lang="en-MY" dirty="0">
                <a:solidFill>
                  <a:srgbClr val="002060"/>
                </a:solidFill>
              </a:rPr>
              <a:t>Metric selection</a:t>
            </a:r>
          </a:p>
          <a:p>
            <a:r>
              <a:rPr lang="en-MY" dirty="0">
                <a:solidFill>
                  <a:srgbClr val="002060"/>
                </a:solidFill>
              </a:rPr>
              <a:t>This project will focus on the accuracy of the classifier and time taken for inception since it will be used to monitor traffic movement on the expressway. For this project the metric that will be used are</a:t>
            </a:r>
          </a:p>
          <a:p>
            <a:pPr marL="742950" lvl="1" indent="-285750">
              <a:buFont typeface="Arial" panose="020B0604020202020204" pitchFamily="34" charset="0"/>
              <a:buChar char="•"/>
            </a:pPr>
            <a:r>
              <a:rPr lang="en-MY" dirty="0" err="1">
                <a:solidFill>
                  <a:srgbClr val="002060"/>
                </a:solidFill>
              </a:rPr>
              <a:t>mAP</a:t>
            </a:r>
            <a:r>
              <a:rPr lang="en-MY" dirty="0">
                <a:solidFill>
                  <a:srgbClr val="002060"/>
                </a:solidFill>
              </a:rPr>
              <a:t> (mean Average Precision): metric to measure the accuracy of object detectors.</a:t>
            </a:r>
          </a:p>
          <a:p>
            <a:pPr marL="742950" lvl="1" indent="-285750">
              <a:buFont typeface="Arial" panose="020B0604020202020204" pitchFamily="34" charset="0"/>
              <a:buChar char="•"/>
            </a:pPr>
            <a:r>
              <a:rPr lang="en-MY" dirty="0">
                <a:solidFill>
                  <a:srgbClr val="002060"/>
                </a:solidFill>
              </a:rPr>
              <a:t>Processing time: time taken for processing the data</a:t>
            </a:r>
            <a:endParaRPr lang="en-US" dirty="0">
              <a:solidFill>
                <a:srgbClr val="002060"/>
              </a:solidFill>
            </a:endParaRPr>
          </a:p>
        </p:txBody>
      </p:sp>
      <p:sp>
        <p:nvSpPr>
          <p:cNvPr id="10" name="TextBox 9">
            <a:extLst>
              <a:ext uri="{FF2B5EF4-FFF2-40B4-BE49-F238E27FC236}">
                <a16:creationId xmlns:a16="http://schemas.microsoft.com/office/drawing/2014/main" id="{FB9D557D-FAE6-4764-AC73-D130578F6DEA}"/>
              </a:ext>
            </a:extLst>
          </p:cNvPr>
          <p:cNvSpPr txBox="1"/>
          <p:nvPr/>
        </p:nvSpPr>
        <p:spPr>
          <a:xfrm>
            <a:off x="4261520" y="668851"/>
            <a:ext cx="4483023" cy="3970318"/>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Study phases</a:t>
            </a:r>
          </a:p>
          <a:p>
            <a:endParaRPr lang="en-US" dirty="0">
              <a:solidFill>
                <a:srgbClr val="002060"/>
              </a:solidFill>
            </a:endParaRPr>
          </a:p>
          <a:p>
            <a:r>
              <a:rPr lang="en-MY" dirty="0">
                <a:solidFill>
                  <a:srgbClr val="002060"/>
                </a:solidFill>
              </a:rPr>
              <a:t>Phase 1: Based on the labelled images, we can run the object detection algorithm and get the initial result. To validate the result, samples have been divided into training samples (358 samples) and test samples (90samples).</a:t>
            </a:r>
          </a:p>
          <a:p>
            <a:endParaRPr lang="en-MY" dirty="0">
              <a:solidFill>
                <a:srgbClr val="002060"/>
              </a:solidFill>
            </a:endParaRPr>
          </a:p>
          <a:p>
            <a:r>
              <a:rPr lang="en-MY" dirty="0">
                <a:solidFill>
                  <a:srgbClr val="002060"/>
                </a:solidFill>
              </a:rPr>
              <a:t>Phase 2: In the second phase, we will select the best object detection algorithm based on the experiment result and apply it into our application and run it in real environment. </a:t>
            </a:r>
          </a:p>
          <a:p>
            <a:endParaRPr lang="en-MY" dirty="0">
              <a:solidFill>
                <a:srgbClr val="002060"/>
              </a:solidFill>
            </a:endParaRPr>
          </a:p>
        </p:txBody>
      </p:sp>
      <p:sp>
        <p:nvSpPr>
          <p:cNvPr id="11" name="TextBox 10">
            <a:extLst>
              <a:ext uri="{FF2B5EF4-FFF2-40B4-BE49-F238E27FC236}">
                <a16:creationId xmlns:a16="http://schemas.microsoft.com/office/drawing/2014/main" id="{0ECB9A9E-C536-4C3E-82AE-8B1846551EC6}"/>
              </a:ext>
            </a:extLst>
          </p:cNvPr>
          <p:cNvSpPr txBox="1"/>
          <p:nvPr/>
        </p:nvSpPr>
        <p:spPr>
          <a:xfrm>
            <a:off x="4268894" y="604382"/>
            <a:ext cx="4483023" cy="3970318"/>
          </a:xfrm>
          <a:prstGeom prst="rect">
            <a:avLst/>
          </a:prstGeom>
          <a:gradFill>
            <a:gsLst>
              <a:gs pos="62000">
                <a:srgbClr val="D96C59">
                  <a:lumMod val="0"/>
                  <a:lumOff val="100000"/>
                </a:srgbClr>
              </a:gs>
              <a:gs pos="0">
                <a:schemeClr val="accent3">
                  <a:tint val="94000"/>
                  <a:satMod val="105000"/>
                  <a:lumMod val="102000"/>
                </a:schemeClr>
              </a:gs>
              <a:gs pos="100000">
                <a:schemeClr val="accent3">
                  <a:shade val="74000"/>
                  <a:satMod val="128000"/>
                  <a:lumMod val="100000"/>
                </a:schemeClr>
              </a:gs>
            </a:gsLst>
            <a:lin ang="5400000" scaled="0"/>
          </a:gradFill>
          <a:ln>
            <a:solidFill>
              <a:schemeClr val="accent6">
                <a:lumMod val="60000"/>
                <a:lumOff val="40000"/>
              </a:schemeClr>
            </a:solidFill>
          </a:ln>
        </p:spPr>
        <p:txBody>
          <a:bodyPr wrap="square" rtlCol="0">
            <a:spAutoFit/>
          </a:bodyPr>
          <a:lstStyle/>
          <a:p>
            <a:r>
              <a:rPr lang="en-US" dirty="0">
                <a:solidFill>
                  <a:srgbClr val="002060"/>
                </a:solidFill>
              </a:rPr>
              <a:t>Tools and Platforms</a:t>
            </a:r>
          </a:p>
          <a:p>
            <a:endParaRPr lang="en-US" dirty="0">
              <a:solidFill>
                <a:srgbClr val="002060"/>
              </a:solidFill>
            </a:endParaRPr>
          </a:p>
          <a:p>
            <a:r>
              <a:rPr lang="en-MY" dirty="0">
                <a:solidFill>
                  <a:srgbClr val="002060"/>
                </a:solidFill>
              </a:rPr>
              <a:t>In this study, the computation tool specification that we will be using is as below</a:t>
            </a:r>
          </a:p>
          <a:p>
            <a:r>
              <a:rPr lang="en-MY" dirty="0">
                <a:solidFill>
                  <a:srgbClr val="002060"/>
                </a:solidFill>
              </a:rPr>
              <a:t>Windows edition: Windows 10 Home</a:t>
            </a:r>
          </a:p>
          <a:p>
            <a:r>
              <a:rPr lang="en-MY" dirty="0">
                <a:solidFill>
                  <a:srgbClr val="002060"/>
                </a:solidFill>
              </a:rPr>
              <a:t>Processor:	Intel® Core™ i5-7200U CPU @ 2.50GHz 2.71 GHz</a:t>
            </a:r>
          </a:p>
          <a:p>
            <a:r>
              <a:rPr lang="en-MY" dirty="0">
                <a:solidFill>
                  <a:srgbClr val="002060"/>
                </a:solidFill>
              </a:rPr>
              <a:t>Installed memory (RAM): 12.00GB</a:t>
            </a:r>
          </a:p>
          <a:p>
            <a:r>
              <a:rPr lang="en-MY" dirty="0">
                <a:solidFill>
                  <a:srgbClr val="002060"/>
                </a:solidFill>
              </a:rPr>
              <a:t>System type: 	64-bit Operating System, x64 bit processor</a:t>
            </a:r>
          </a:p>
          <a:p>
            <a:r>
              <a:rPr lang="en-MY" dirty="0">
                <a:solidFill>
                  <a:srgbClr val="002060"/>
                </a:solidFill>
              </a:rPr>
              <a:t>GPU: GeForce 940MX</a:t>
            </a:r>
          </a:p>
          <a:p>
            <a:endParaRPr lang="en-MY" dirty="0">
              <a:solidFill>
                <a:srgbClr val="002060"/>
              </a:solidFill>
            </a:endParaRPr>
          </a:p>
          <a:p>
            <a:r>
              <a:rPr lang="en-MY" dirty="0">
                <a:solidFill>
                  <a:srgbClr val="002060"/>
                </a:solidFill>
              </a:rPr>
              <a:t>In this study, we will be using </a:t>
            </a:r>
            <a:r>
              <a:rPr lang="en-MY" dirty="0" err="1">
                <a:solidFill>
                  <a:srgbClr val="002060"/>
                </a:solidFill>
              </a:rPr>
              <a:t>Tensorflow</a:t>
            </a:r>
            <a:r>
              <a:rPr lang="en-MY" dirty="0">
                <a:solidFill>
                  <a:srgbClr val="002060"/>
                </a:solidFill>
              </a:rPr>
              <a:t> as the machine learning framework</a:t>
            </a:r>
          </a:p>
        </p:txBody>
      </p:sp>
    </p:spTree>
    <p:extLst>
      <p:ext uri="{BB962C8B-B14F-4D97-AF65-F5344CB8AC3E}">
        <p14:creationId xmlns:p14="http://schemas.microsoft.com/office/powerpoint/2010/main" val="246611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6" grpId="0" animBg="1"/>
      <p:bldP spid="16"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3454A4-80D2-41C9-AF6A-12821310E43E}"/>
              </a:ext>
            </a:extLst>
          </p:cNvPr>
          <p:cNvSpPr>
            <a:spLocks noGrp="1"/>
          </p:cNvSpPr>
          <p:nvPr>
            <p:ph type="sldNum" sz="quarter" idx="12"/>
          </p:nvPr>
        </p:nvSpPr>
        <p:spPr/>
        <p:txBody>
          <a:bodyPr/>
          <a:lstStyle/>
          <a:p>
            <a:fld id="{BF117BB1-310E-4F06-AB70-6776245201FA}" type="slidenum">
              <a:rPr lang="en-US" smtClean="0"/>
              <a:pPr/>
              <a:t>13</a:t>
            </a:fld>
            <a:endParaRPr lang="en-US"/>
          </a:p>
        </p:txBody>
      </p:sp>
      <p:sp>
        <p:nvSpPr>
          <p:cNvPr id="7" name="Rectangle 116">
            <a:extLst>
              <a:ext uri="{FF2B5EF4-FFF2-40B4-BE49-F238E27FC236}">
                <a16:creationId xmlns:a16="http://schemas.microsoft.com/office/drawing/2014/main" id="{FC10D200-D623-4ED9-B928-05C3AB9D808E}"/>
              </a:ext>
            </a:extLst>
          </p:cNvPr>
          <p:cNvSpPr>
            <a:spLocks noChangeArrowheads="1"/>
          </p:cNvSpPr>
          <p:nvPr/>
        </p:nvSpPr>
        <p:spPr bwMode="auto">
          <a:xfrm>
            <a:off x="555709"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chemeClr val="bg1"/>
                </a:solidFill>
                <a:latin typeface="Arial" panose="020B0604020202020204" pitchFamily="34" charset="0"/>
              </a:rPr>
              <a:t>Initial Finding</a:t>
            </a:r>
          </a:p>
        </p:txBody>
      </p:sp>
      <p:pic>
        <p:nvPicPr>
          <p:cNvPr id="8" name="Picture 7">
            <a:extLst>
              <a:ext uri="{FF2B5EF4-FFF2-40B4-BE49-F238E27FC236}">
                <a16:creationId xmlns:a16="http://schemas.microsoft.com/office/drawing/2014/main" id="{8A1D9B70-AA0C-4B88-893D-7C8AD3226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5E5B3AE7-9696-48DC-996C-2CF1C661AE45}"/>
              </a:ext>
            </a:extLst>
          </p:cNvPr>
          <p:cNvPicPr>
            <a:picLocks noChangeAspect="1"/>
          </p:cNvPicPr>
          <p:nvPr/>
        </p:nvPicPr>
        <p:blipFill>
          <a:blip r:embed="rId3"/>
          <a:stretch>
            <a:fillRect/>
          </a:stretch>
        </p:blipFill>
        <p:spPr>
          <a:xfrm>
            <a:off x="761354" y="1562100"/>
            <a:ext cx="7621292" cy="3733800"/>
          </a:xfrm>
          <a:prstGeom prst="rect">
            <a:avLst/>
          </a:prstGeom>
        </p:spPr>
      </p:pic>
      <p:sp>
        <p:nvSpPr>
          <p:cNvPr id="3" name="Rectangle 2">
            <a:extLst>
              <a:ext uri="{FF2B5EF4-FFF2-40B4-BE49-F238E27FC236}">
                <a16:creationId xmlns:a16="http://schemas.microsoft.com/office/drawing/2014/main" id="{17E694FB-813C-4F4C-8A4A-008BFECA86E3}"/>
              </a:ext>
            </a:extLst>
          </p:cNvPr>
          <p:cNvSpPr/>
          <p:nvPr/>
        </p:nvSpPr>
        <p:spPr>
          <a:xfrm>
            <a:off x="2475913" y="881622"/>
            <a:ext cx="4192173" cy="369332"/>
          </a:xfrm>
          <a:prstGeom prst="rect">
            <a:avLst/>
          </a:prstGeom>
        </p:spPr>
        <p:txBody>
          <a:bodyPr wrap="none">
            <a:spAutoFit/>
          </a:bodyPr>
          <a:lstStyle/>
          <a:p>
            <a:pPr algn="ctr">
              <a:spcAft>
                <a:spcPts val="0"/>
              </a:spcAft>
            </a:pPr>
            <a:r>
              <a:rPr lang="en-MY" dirty="0">
                <a:solidFill>
                  <a:schemeClr val="tx1">
                    <a:lumMod val="95000"/>
                    <a:lumOff val="5000"/>
                  </a:schemeClr>
                </a:solidFill>
                <a:latin typeface="Times New Roman" panose="02020603050405020304" pitchFamily="18" charset="0"/>
                <a:ea typeface="Calibri" panose="020F0502020204030204" pitchFamily="34" charset="0"/>
                <a:cs typeface="Arial" panose="020B0604020202020204" pitchFamily="34" charset="0"/>
              </a:rPr>
              <a:t>Proposed fraudulent cross-checking system</a:t>
            </a:r>
          </a:p>
        </p:txBody>
      </p:sp>
      <p:sp>
        <p:nvSpPr>
          <p:cNvPr id="9" name="Rectangle 116">
            <a:extLst>
              <a:ext uri="{FF2B5EF4-FFF2-40B4-BE49-F238E27FC236}">
                <a16:creationId xmlns:a16="http://schemas.microsoft.com/office/drawing/2014/main" id="{F15D1531-F2B5-4820-9D6C-EFB8ED94F7D0}"/>
              </a:ext>
            </a:extLst>
          </p:cNvPr>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rgbClr val="002060"/>
                </a:solidFill>
                <a:latin typeface="Arial" panose="020B0604020202020204" pitchFamily="34" charset="0"/>
              </a:rPr>
              <a:t>INITIAL FINDINGS</a:t>
            </a:r>
          </a:p>
        </p:txBody>
      </p:sp>
    </p:spTree>
    <p:extLst>
      <p:ext uri="{BB962C8B-B14F-4D97-AF65-F5344CB8AC3E}">
        <p14:creationId xmlns:p14="http://schemas.microsoft.com/office/powerpoint/2010/main" val="393825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849FA9-7EB1-466C-A19B-E822D97BBAEF}"/>
              </a:ext>
            </a:extLst>
          </p:cNvPr>
          <p:cNvPicPr>
            <a:picLocks noChangeAspect="1"/>
          </p:cNvPicPr>
          <p:nvPr/>
        </p:nvPicPr>
        <p:blipFill>
          <a:blip r:embed="rId2"/>
          <a:stretch>
            <a:fillRect/>
          </a:stretch>
        </p:blipFill>
        <p:spPr>
          <a:xfrm>
            <a:off x="5298334" y="2895600"/>
            <a:ext cx="3672438" cy="2743200"/>
          </a:xfrm>
          <a:prstGeom prst="rect">
            <a:avLst/>
          </a:prstGeom>
        </p:spPr>
      </p:pic>
      <p:sp>
        <p:nvSpPr>
          <p:cNvPr id="4" name="Slide Number Placeholder 3">
            <a:extLst>
              <a:ext uri="{FF2B5EF4-FFF2-40B4-BE49-F238E27FC236}">
                <a16:creationId xmlns:a16="http://schemas.microsoft.com/office/drawing/2014/main" id="{A16263A0-1AA8-493D-A7A7-0B99206EB768}"/>
              </a:ext>
            </a:extLst>
          </p:cNvPr>
          <p:cNvSpPr>
            <a:spLocks noGrp="1"/>
          </p:cNvSpPr>
          <p:nvPr>
            <p:ph type="sldNum" sz="quarter" idx="12"/>
          </p:nvPr>
        </p:nvSpPr>
        <p:spPr/>
        <p:txBody>
          <a:bodyPr/>
          <a:lstStyle/>
          <a:p>
            <a:fld id="{BF117BB1-310E-4F06-AB70-6776245201FA}" type="slidenum">
              <a:rPr lang="en-US" smtClean="0"/>
              <a:pPr/>
              <a:t>14</a:t>
            </a:fld>
            <a:endParaRPr lang="en-US"/>
          </a:p>
        </p:txBody>
      </p:sp>
      <p:sp>
        <p:nvSpPr>
          <p:cNvPr id="5" name="Rectangle 4">
            <a:extLst>
              <a:ext uri="{FF2B5EF4-FFF2-40B4-BE49-F238E27FC236}">
                <a16:creationId xmlns:a16="http://schemas.microsoft.com/office/drawing/2014/main" id="{8B86C828-DF90-4BB7-B7ED-EF67A5D41AEA}"/>
              </a:ext>
            </a:extLst>
          </p:cNvPr>
          <p:cNvSpPr/>
          <p:nvPr/>
        </p:nvSpPr>
        <p:spPr>
          <a:xfrm>
            <a:off x="2819400" y="304800"/>
            <a:ext cx="3031599" cy="458074"/>
          </a:xfrm>
          <a:prstGeom prst="rect">
            <a:avLst/>
          </a:prstGeom>
        </p:spPr>
        <p:txBody>
          <a:bodyPr wrap="none">
            <a:spAutoFit/>
          </a:bodyPr>
          <a:lstStyle/>
          <a:p>
            <a:pPr marL="0" lvl="1" algn="ctr">
              <a:lnSpc>
                <a:spcPct val="150000"/>
              </a:lnSpc>
            </a:pPr>
            <a:r>
              <a:rPr lang="en-US" dirty="0">
                <a:solidFill>
                  <a:schemeClr val="tx1">
                    <a:lumMod val="95000"/>
                    <a:lumOff val="5000"/>
                  </a:schemeClr>
                </a:solidFill>
                <a:latin typeface="Times New Roman" panose="02020603050405020304" pitchFamily="18" charset="0"/>
                <a:cs typeface="Arial" panose="020B0604020202020204" pitchFamily="34" charset="0"/>
              </a:rPr>
              <a:t>Experiment environment setup</a:t>
            </a:r>
            <a:endParaRPr lang="en-MY" dirty="0">
              <a:solidFill>
                <a:schemeClr val="tx1">
                  <a:lumMod val="95000"/>
                  <a:lumOff val="5000"/>
                </a:schemeClr>
              </a:solidFill>
              <a:latin typeface="Times New Roman" panose="02020603050405020304" pitchFamily="18"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679391EF-DEDD-4CDD-8996-DCFBA6179515}"/>
              </a:ext>
            </a:extLst>
          </p:cNvPr>
          <p:cNvGraphicFramePr/>
          <p:nvPr>
            <p:extLst>
              <p:ext uri="{D42A27DB-BD31-4B8C-83A1-F6EECF244321}">
                <p14:modId xmlns:p14="http://schemas.microsoft.com/office/powerpoint/2010/main" val="4074819345"/>
              </p:ext>
            </p:extLst>
          </p:nvPr>
        </p:nvGraphicFramePr>
        <p:xfrm>
          <a:off x="533400" y="990600"/>
          <a:ext cx="7370572"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79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1FD2DC-F2AC-4664-BF6C-4E2B545EE172}"/>
              </a:ext>
            </a:extLst>
          </p:cNvPr>
          <p:cNvSpPr>
            <a:spLocks noGrp="1"/>
          </p:cNvSpPr>
          <p:nvPr>
            <p:ph type="sldNum" sz="quarter" idx="12"/>
          </p:nvPr>
        </p:nvSpPr>
        <p:spPr/>
        <p:txBody>
          <a:bodyPr/>
          <a:lstStyle/>
          <a:p>
            <a:fld id="{BF117BB1-310E-4F06-AB70-6776245201FA}" type="slidenum">
              <a:rPr lang="en-US" smtClean="0"/>
              <a:pPr/>
              <a:t>15</a:t>
            </a:fld>
            <a:endParaRPr lang="en-US"/>
          </a:p>
        </p:txBody>
      </p:sp>
      <p:sp>
        <p:nvSpPr>
          <p:cNvPr id="5" name="Rectangle 4">
            <a:extLst>
              <a:ext uri="{FF2B5EF4-FFF2-40B4-BE49-F238E27FC236}">
                <a16:creationId xmlns:a16="http://schemas.microsoft.com/office/drawing/2014/main" id="{5EDDB768-8614-470C-8053-E046859A8720}"/>
              </a:ext>
            </a:extLst>
          </p:cNvPr>
          <p:cNvSpPr/>
          <p:nvPr/>
        </p:nvSpPr>
        <p:spPr>
          <a:xfrm>
            <a:off x="3316332" y="304800"/>
            <a:ext cx="2037737" cy="458074"/>
          </a:xfrm>
          <a:prstGeom prst="rect">
            <a:avLst/>
          </a:prstGeom>
        </p:spPr>
        <p:txBody>
          <a:bodyPr wrap="none">
            <a:spAutoFit/>
          </a:bodyPr>
          <a:lstStyle/>
          <a:p>
            <a:pPr marL="0" lvl="1" algn="ctr">
              <a:lnSpc>
                <a:spcPct val="150000"/>
              </a:lnSpc>
            </a:pPr>
            <a:r>
              <a:rPr lang="en-US" dirty="0">
                <a:solidFill>
                  <a:schemeClr val="tx1">
                    <a:lumMod val="95000"/>
                    <a:lumOff val="5000"/>
                  </a:schemeClr>
                </a:solidFill>
                <a:latin typeface="Times New Roman" panose="02020603050405020304" pitchFamily="18" charset="0"/>
                <a:cs typeface="Arial" panose="020B0604020202020204" pitchFamily="34" charset="0"/>
              </a:rPr>
              <a:t>Data pre-processing</a:t>
            </a:r>
            <a:endParaRPr lang="en-MY" dirty="0">
              <a:solidFill>
                <a:schemeClr val="tx1">
                  <a:lumMod val="95000"/>
                  <a:lumOff val="5000"/>
                </a:schemeClr>
              </a:solidFill>
              <a:latin typeface="Times New Roman" panose="02020603050405020304" pitchFamily="18" charset="0"/>
              <a:cs typeface="Arial" panose="020B0604020202020204" pitchFamily="34" charset="0"/>
            </a:endParaRPr>
          </a:p>
        </p:txBody>
      </p:sp>
      <p:pic>
        <p:nvPicPr>
          <p:cNvPr id="18" name="Picture 17">
            <a:extLst>
              <a:ext uri="{FF2B5EF4-FFF2-40B4-BE49-F238E27FC236}">
                <a16:creationId xmlns:a16="http://schemas.microsoft.com/office/drawing/2014/main" id="{3EF0F8C9-98E6-4B05-9882-83BB9A791923}"/>
              </a:ext>
            </a:extLst>
          </p:cNvPr>
          <p:cNvPicPr>
            <a:picLocks noChangeAspect="1"/>
          </p:cNvPicPr>
          <p:nvPr/>
        </p:nvPicPr>
        <p:blipFill rotWithShape="1">
          <a:blip r:embed="rId2"/>
          <a:srcRect t="1710"/>
          <a:stretch/>
        </p:blipFill>
        <p:spPr>
          <a:xfrm>
            <a:off x="158173" y="1143000"/>
            <a:ext cx="2462153" cy="1930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71984736-FC75-4259-82D9-A279E81E2F30}"/>
              </a:ext>
            </a:extLst>
          </p:cNvPr>
          <p:cNvPicPr>
            <a:picLocks noChangeAspect="1"/>
          </p:cNvPicPr>
          <p:nvPr/>
        </p:nvPicPr>
        <p:blipFill>
          <a:blip r:embed="rId3"/>
          <a:stretch>
            <a:fillRect/>
          </a:stretch>
        </p:blipFill>
        <p:spPr>
          <a:xfrm>
            <a:off x="158172" y="3624051"/>
            <a:ext cx="2462154" cy="1930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6D1BA295-BF01-4A2F-8C51-CD7A683519C9}"/>
              </a:ext>
            </a:extLst>
          </p:cNvPr>
          <p:cNvPicPr>
            <a:picLocks noChangeAspect="1"/>
          </p:cNvPicPr>
          <p:nvPr/>
        </p:nvPicPr>
        <p:blipFill>
          <a:blip r:embed="rId4"/>
          <a:stretch>
            <a:fillRect/>
          </a:stretch>
        </p:blipFill>
        <p:spPr>
          <a:xfrm>
            <a:off x="6339840" y="3553195"/>
            <a:ext cx="2493917" cy="1961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424B5F02-5129-4C9C-9FA4-8D383A0813ED}"/>
              </a:ext>
            </a:extLst>
          </p:cNvPr>
          <p:cNvPicPr>
            <a:picLocks noChangeAspect="1"/>
          </p:cNvPicPr>
          <p:nvPr/>
        </p:nvPicPr>
        <p:blipFill>
          <a:blip r:embed="rId5"/>
          <a:stretch>
            <a:fillRect/>
          </a:stretch>
        </p:blipFill>
        <p:spPr>
          <a:xfrm>
            <a:off x="6324600" y="1066800"/>
            <a:ext cx="2462154" cy="1946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Rectangle: Rounded Corners 21">
            <a:extLst>
              <a:ext uri="{FF2B5EF4-FFF2-40B4-BE49-F238E27FC236}">
                <a16:creationId xmlns:a16="http://schemas.microsoft.com/office/drawing/2014/main" id="{19DDCB0C-AADE-4953-9F9B-0C37380B1DA6}"/>
              </a:ext>
            </a:extLst>
          </p:cNvPr>
          <p:cNvSpPr/>
          <p:nvPr/>
        </p:nvSpPr>
        <p:spPr>
          <a:xfrm>
            <a:off x="2781300" y="1143000"/>
            <a:ext cx="1432560" cy="1661160"/>
          </a:xfrm>
          <a:prstGeom prst="roundRect">
            <a:avLst/>
          </a:prstGeom>
          <a:solidFill>
            <a:schemeClr val="accent4">
              <a:lumMod val="60000"/>
              <a:lumOff val="40000"/>
            </a:schemeClr>
          </a:solidFill>
          <a:effectLst>
            <a:reflection blurRad="6350" stA="52000" endA="300" endPos="350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MY" sz="1200" dirty="0">
                <a:solidFill>
                  <a:schemeClr val="tx1">
                    <a:lumMod val="95000"/>
                    <a:lumOff val="5000"/>
                  </a:schemeClr>
                </a:solidFill>
              </a:rPr>
              <a:t>448 samples images have been collected then split into test and train inside models\research\</a:t>
            </a:r>
            <a:r>
              <a:rPr lang="en-MY" sz="1200" dirty="0" err="1">
                <a:solidFill>
                  <a:schemeClr val="tx1">
                    <a:lumMod val="95000"/>
                    <a:lumOff val="5000"/>
                  </a:schemeClr>
                </a:solidFill>
              </a:rPr>
              <a:t>object_detection</a:t>
            </a:r>
            <a:r>
              <a:rPr lang="en-MY" sz="1200" dirty="0">
                <a:solidFill>
                  <a:schemeClr val="tx1">
                    <a:lumMod val="95000"/>
                    <a:lumOff val="5000"/>
                  </a:schemeClr>
                </a:solidFill>
              </a:rPr>
              <a:t>\images directory</a:t>
            </a:r>
          </a:p>
        </p:txBody>
      </p:sp>
      <p:sp>
        <p:nvSpPr>
          <p:cNvPr id="23" name="Rectangle: Rounded Corners 22">
            <a:extLst>
              <a:ext uri="{FF2B5EF4-FFF2-40B4-BE49-F238E27FC236}">
                <a16:creationId xmlns:a16="http://schemas.microsoft.com/office/drawing/2014/main" id="{80E6B706-9C60-46F2-B7D7-2E58DEFD56BB}"/>
              </a:ext>
            </a:extLst>
          </p:cNvPr>
          <p:cNvSpPr/>
          <p:nvPr/>
        </p:nvSpPr>
        <p:spPr>
          <a:xfrm>
            <a:off x="2743200" y="4038600"/>
            <a:ext cx="1371600" cy="990600"/>
          </a:xfrm>
          <a:prstGeom prst="roundRect">
            <a:avLst/>
          </a:prstGeom>
          <a:solidFill>
            <a:schemeClr val="accent4">
              <a:lumMod val="60000"/>
              <a:lumOff val="40000"/>
            </a:schemeClr>
          </a:solidFill>
          <a:effectLst>
            <a:reflection blurRad="6350" stA="52000" endA="300" endPos="350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MY" sz="1200">
                <a:solidFill>
                  <a:schemeClr val="tx1">
                    <a:lumMod val="95000"/>
                    <a:lumOff val="5000"/>
                  </a:schemeClr>
                </a:solidFill>
              </a:rPr>
              <a:t>annotate the image using labelImg program</a:t>
            </a:r>
          </a:p>
        </p:txBody>
      </p:sp>
      <p:sp>
        <p:nvSpPr>
          <p:cNvPr id="24" name="Rectangle: Rounded Corners 23">
            <a:extLst>
              <a:ext uri="{FF2B5EF4-FFF2-40B4-BE49-F238E27FC236}">
                <a16:creationId xmlns:a16="http://schemas.microsoft.com/office/drawing/2014/main" id="{A3D6C8C5-476C-46CC-9257-8369656BCB15}"/>
              </a:ext>
            </a:extLst>
          </p:cNvPr>
          <p:cNvSpPr/>
          <p:nvPr/>
        </p:nvSpPr>
        <p:spPr>
          <a:xfrm>
            <a:off x="4541520" y="4038600"/>
            <a:ext cx="1371600" cy="990600"/>
          </a:xfrm>
          <a:prstGeom prst="roundRect">
            <a:avLst/>
          </a:prstGeom>
          <a:solidFill>
            <a:schemeClr val="accent4">
              <a:lumMod val="60000"/>
              <a:lumOff val="40000"/>
            </a:schemeClr>
          </a:solidFill>
          <a:effectLst>
            <a:reflection blurRad="6350" stA="52000" endA="300" endPos="350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MY" sz="1200" dirty="0">
                <a:solidFill>
                  <a:schemeClr val="tx1">
                    <a:lumMod val="95000"/>
                    <a:lumOff val="5000"/>
                  </a:schemeClr>
                </a:solidFill>
              </a:rPr>
              <a:t>When image is saved, the program will create an xml file.</a:t>
            </a:r>
          </a:p>
        </p:txBody>
      </p:sp>
      <p:sp>
        <p:nvSpPr>
          <p:cNvPr id="25" name="Rectangle: Rounded Corners 24">
            <a:extLst>
              <a:ext uri="{FF2B5EF4-FFF2-40B4-BE49-F238E27FC236}">
                <a16:creationId xmlns:a16="http://schemas.microsoft.com/office/drawing/2014/main" id="{681F5210-32A6-4184-8EC1-54CC19B608D4}"/>
              </a:ext>
            </a:extLst>
          </p:cNvPr>
          <p:cNvSpPr/>
          <p:nvPr/>
        </p:nvSpPr>
        <p:spPr>
          <a:xfrm>
            <a:off x="4572000" y="1143000"/>
            <a:ext cx="1371600" cy="1661160"/>
          </a:xfrm>
          <a:prstGeom prst="roundRect">
            <a:avLst/>
          </a:prstGeom>
          <a:solidFill>
            <a:schemeClr val="accent4">
              <a:lumMod val="60000"/>
              <a:lumOff val="40000"/>
            </a:schemeClr>
          </a:solidFill>
          <a:effectLst>
            <a:reflection blurRad="6350" stA="52000" endA="300" endPos="350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MY" sz="1200" dirty="0">
                <a:solidFill>
                  <a:schemeClr val="tx1">
                    <a:lumMod val="95000"/>
                    <a:lumOff val="5000"/>
                  </a:schemeClr>
                </a:solidFill>
              </a:rPr>
              <a:t>The xml file is then compiled for both test and train folder using [ python </a:t>
            </a:r>
            <a:r>
              <a:rPr lang="en-MY" sz="1200" dirty="0" err="1">
                <a:solidFill>
                  <a:schemeClr val="tx1">
                    <a:lumMod val="95000"/>
                    <a:lumOff val="5000"/>
                  </a:schemeClr>
                </a:solidFill>
              </a:rPr>
              <a:t>xml_to_csv.p</a:t>
            </a:r>
            <a:r>
              <a:rPr lang="en-MY" sz="1200" dirty="0">
                <a:solidFill>
                  <a:schemeClr val="tx1">
                    <a:lumMod val="95000"/>
                    <a:lumOff val="5000"/>
                  </a:schemeClr>
                </a:solidFill>
              </a:rPr>
              <a:t>] run from \</a:t>
            </a:r>
            <a:r>
              <a:rPr lang="en-MY" sz="1200" dirty="0" err="1">
                <a:solidFill>
                  <a:schemeClr val="tx1">
                    <a:lumMod val="95000"/>
                    <a:lumOff val="5000"/>
                  </a:schemeClr>
                </a:solidFill>
              </a:rPr>
              <a:t>object_detection</a:t>
            </a:r>
            <a:r>
              <a:rPr lang="en-MY" sz="1200" dirty="0">
                <a:solidFill>
                  <a:schemeClr val="tx1">
                    <a:lumMod val="95000"/>
                    <a:lumOff val="5000"/>
                  </a:schemeClr>
                </a:solidFill>
              </a:rPr>
              <a:t> folder</a:t>
            </a:r>
          </a:p>
        </p:txBody>
      </p:sp>
      <p:sp>
        <p:nvSpPr>
          <p:cNvPr id="26" name="Arrow: Right 25">
            <a:extLst>
              <a:ext uri="{FF2B5EF4-FFF2-40B4-BE49-F238E27FC236}">
                <a16:creationId xmlns:a16="http://schemas.microsoft.com/office/drawing/2014/main" id="{259DA827-98E4-4AE6-B97B-DACB4A23E14B}"/>
              </a:ext>
            </a:extLst>
          </p:cNvPr>
          <p:cNvSpPr/>
          <p:nvPr/>
        </p:nvSpPr>
        <p:spPr>
          <a:xfrm rot="5400000">
            <a:off x="2939796" y="3156204"/>
            <a:ext cx="978408" cy="484632"/>
          </a:xfrm>
          <a:prstGeom prst="rightArrow">
            <a:avLst/>
          </a:prstGeom>
          <a:ln>
            <a:solidFill>
              <a:schemeClr val="accent1"/>
            </a:solidFill>
          </a:ln>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MY"/>
          </a:p>
        </p:txBody>
      </p:sp>
      <p:sp>
        <p:nvSpPr>
          <p:cNvPr id="27" name="Arrow: Right 26">
            <a:extLst>
              <a:ext uri="{FF2B5EF4-FFF2-40B4-BE49-F238E27FC236}">
                <a16:creationId xmlns:a16="http://schemas.microsoft.com/office/drawing/2014/main" id="{2D2447C1-8E2C-4BB6-85FD-67E55FA2C59D}"/>
              </a:ext>
            </a:extLst>
          </p:cNvPr>
          <p:cNvSpPr/>
          <p:nvPr/>
        </p:nvSpPr>
        <p:spPr>
          <a:xfrm>
            <a:off x="4213860" y="4291584"/>
            <a:ext cx="228600" cy="484632"/>
          </a:xfrm>
          <a:prstGeom prst="rightArrow">
            <a:avLst/>
          </a:prstGeom>
          <a:ln>
            <a:solidFill>
              <a:schemeClr val="accent1"/>
            </a:solidFill>
          </a:ln>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MY"/>
          </a:p>
        </p:txBody>
      </p:sp>
      <p:sp>
        <p:nvSpPr>
          <p:cNvPr id="28" name="Arrow: Right 27">
            <a:extLst>
              <a:ext uri="{FF2B5EF4-FFF2-40B4-BE49-F238E27FC236}">
                <a16:creationId xmlns:a16="http://schemas.microsoft.com/office/drawing/2014/main" id="{2A802F49-64C0-4858-A249-A2F5D748D779}"/>
              </a:ext>
            </a:extLst>
          </p:cNvPr>
          <p:cNvSpPr/>
          <p:nvPr/>
        </p:nvSpPr>
        <p:spPr>
          <a:xfrm rot="16200000">
            <a:off x="4753614" y="3156204"/>
            <a:ext cx="978408" cy="484632"/>
          </a:xfrm>
          <a:prstGeom prst="rightArrow">
            <a:avLst/>
          </a:prstGeom>
          <a:ln>
            <a:solidFill>
              <a:schemeClr val="accent1"/>
            </a:solidFill>
          </a:ln>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0506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60F88-0DF3-4C61-836F-30102D65501A}"/>
              </a:ext>
            </a:extLst>
          </p:cNvPr>
          <p:cNvSpPr>
            <a:spLocks noGrp="1"/>
          </p:cNvSpPr>
          <p:nvPr>
            <p:ph type="sldNum" sz="quarter" idx="12"/>
          </p:nvPr>
        </p:nvSpPr>
        <p:spPr/>
        <p:txBody>
          <a:bodyPr/>
          <a:lstStyle/>
          <a:p>
            <a:fld id="{BF117BB1-310E-4F06-AB70-6776245201FA}" type="slidenum">
              <a:rPr lang="en-US" smtClean="0"/>
              <a:pPr/>
              <a:t>16</a:t>
            </a:fld>
            <a:endParaRPr lang="en-US"/>
          </a:p>
        </p:txBody>
      </p:sp>
      <p:sp>
        <p:nvSpPr>
          <p:cNvPr id="5" name="Rectangle 116">
            <a:extLst>
              <a:ext uri="{FF2B5EF4-FFF2-40B4-BE49-F238E27FC236}">
                <a16:creationId xmlns:a16="http://schemas.microsoft.com/office/drawing/2014/main" id="{085712E3-D851-4A47-90EF-81A3DA9CF266}"/>
              </a:ext>
            </a:extLst>
          </p:cNvPr>
          <p:cNvSpPr>
            <a:spLocks noChangeArrowheads="1"/>
          </p:cNvSpPr>
          <p:nvPr/>
        </p:nvSpPr>
        <p:spPr bwMode="auto">
          <a:xfrm>
            <a:off x="457200" y="32766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chemeClr val="tx1">
                    <a:lumMod val="95000"/>
                    <a:lumOff val="5000"/>
                  </a:schemeClr>
                </a:solidFill>
                <a:latin typeface="Arial" panose="020B0604020202020204" pitchFamily="34" charset="0"/>
              </a:rPr>
              <a:t>Conclusion</a:t>
            </a:r>
          </a:p>
        </p:txBody>
      </p:sp>
      <p:pic>
        <p:nvPicPr>
          <p:cNvPr id="6" name="Picture 5">
            <a:extLst>
              <a:ext uri="{FF2B5EF4-FFF2-40B4-BE49-F238E27FC236}">
                <a16:creationId xmlns:a16="http://schemas.microsoft.com/office/drawing/2014/main" id="{CF08BB6A-88A4-44B6-A7C6-BC501891B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2" name="Table 1">
            <a:extLst>
              <a:ext uri="{FF2B5EF4-FFF2-40B4-BE49-F238E27FC236}">
                <a16:creationId xmlns:a16="http://schemas.microsoft.com/office/drawing/2014/main" id="{D1FF771B-E5CE-433F-A1D8-31B39108F346}"/>
              </a:ext>
            </a:extLst>
          </p:cNvPr>
          <p:cNvGraphicFramePr>
            <a:graphicFrameLocks noGrp="1"/>
          </p:cNvGraphicFramePr>
          <p:nvPr>
            <p:extLst>
              <p:ext uri="{D42A27DB-BD31-4B8C-83A1-F6EECF244321}">
                <p14:modId xmlns:p14="http://schemas.microsoft.com/office/powerpoint/2010/main" val="3778047961"/>
              </p:ext>
            </p:extLst>
          </p:nvPr>
        </p:nvGraphicFramePr>
        <p:xfrm>
          <a:off x="762000" y="1087556"/>
          <a:ext cx="7620002" cy="2331720"/>
        </p:xfrm>
        <a:graphic>
          <a:graphicData uri="http://schemas.openxmlformats.org/drawingml/2006/table">
            <a:tbl>
              <a:tblPr firstRow="1" bandRow="1">
                <a:tableStyleId>{5C22544A-7EE6-4342-B048-85BDC9FD1C3A}</a:tableStyleId>
              </a:tblPr>
              <a:tblGrid>
                <a:gridCol w="1256908">
                  <a:extLst>
                    <a:ext uri="{9D8B030D-6E8A-4147-A177-3AD203B41FA5}">
                      <a16:colId xmlns:a16="http://schemas.microsoft.com/office/drawing/2014/main" val="3158064366"/>
                    </a:ext>
                  </a:extLst>
                </a:gridCol>
                <a:gridCol w="1256908">
                  <a:extLst>
                    <a:ext uri="{9D8B030D-6E8A-4147-A177-3AD203B41FA5}">
                      <a16:colId xmlns:a16="http://schemas.microsoft.com/office/drawing/2014/main" val="3051127286"/>
                    </a:ext>
                  </a:extLst>
                </a:gridCol>
                <a:gridCol w="1256908">
                  <a:extLst>
                    <a:ext uri="{9D8B030D-6E8A-4147-A177-3AD203B41FA5}">
                      <a16:colId xmlns:a16="http://schemas.microsoft.com/office/drawing/2014/main" val="1202029792"/>
                    </a:ext>
                  </a:extLst>
                </a:gridCol>
                <a:gridCol w="1923343">
                  <a:extLst>
                    <a:ext uri="{9D8B030D-6E8A-4147-A177-3AD203B41FA5}">
                      <a16:colId xmlns:a16="http://schemas.microsoft.com/office/drawing/2014/main" val="3251200693"/>
                    </a:ext>
                  </a:extLst>
                </a:gridCol>
                <a:gridCol w="1925935">
                  <a:extLst>
                    <a:ext uri="{9D8B030D-6E8A-4147-A177-3AD203B41FA5}">
                      <a16:colId xmlns:a16="http://schemas.microsoft.com/office/drawing/2014/main" val="2064459394"/>
                    </a:ext>
                  </a:extLst>
                </a:gridCol>
              </a:tblGrid>
              <a:tr h="488300">
                <a:tc>
                  <a:txBody>
                    <a:bodyPr/>
                    <a:lstStyle/>
                    <a:p>
                      <a:r>
                        <a:rPr lang="en-US" dirty="0"/>
                        <a:t>PROBLEM</a:t>
                      </a:r>
                    </a:p>
                  </a:txBody>
                  <a:tcPr/>
                </a:tc>
                <a:tc>
                  <a:txBody>
                    <a:bodyPr/>
                    <a:lstStyle/>
                    <a:p>
                      <a:r>
                        <a:rPr lang="en-US" dirty="0"/>
                        <a:t>RESEARCH STAGE</a:t>
                      </a:r>
                    </a:p>
                  </a:txBody>
                  <a:tcPr/>
                </a:tc>
                <a:tc>
                  <a:txBody>
                    <a:bodyPr/>
                    <a:lstStyle/>
                    <a:p>
                      <a:r>
                        <a:rPr lang="en-US" dirty="0"/>
                        <a:t>OBJECTIVES</a:t>
                      </a:r>
                    </a:p>
                  </a:txBody>
                  <a:tcPr/>
                </a:tc>
                <a:tc>
                  <a:txBody>
                    <a:bodyPr/>
                    <a:lstStyle/>
                    <a:p>
                      <a:r>
                        <a:rPr lang="en-US" dirty="0"/>
                        <a:t>Cause</a:t>
                      </a:r>
                    </a:p>
                  </a:txBody>
                  <a:tcPr/>
                </a:tc>
                <a:tc>
                  <a:txBody>
                    <a:bodyPr/>
                    <a:lstStyle/>
                    <a:p>
                      <a:r>
                        <a:rPr lang="en-US" dirty="0"/>
                        <a:t>OUTCOME/PROPOSAL</a:t>
                      </a:r>
                    </a:p>
                  </a:txBody>
                  <a:tcPr/>
                </a:tc>
                <a:extLst>
                  <a:ext uri="{0D108BD9-81ED-4DB2-BD59-A6C34878D82A}">
                    <a16:rowId xmlns:a16="http://schemas.microsoft.com/office/drawing/2014/main" val="666498921"/>
                  </a:ext>
                </a:extLst>
              </a:tr>
              <a:tr h="488300">
                <a:tc>
                  <a:txBody>
                    <a:bodyPr/>
                    <a:lstStyle/>
                    <a:p>
                      <a:r>
                        <a:rPr lang="en-US" dirty="0"/>
                        <a:t>Wrong vehicle class classification</a:t>
                      </a:r>
                    </a:p>
                  </a:txBody>
                  <a:tcPr/>
                </a:tc>
                <a:tc>
                  <a:txBody>
                    <a:bodyPr/>
                    <a:lstStyle/>
                    <a:p>
                      <a:r>
                        <a:rPr lang="en-US" dirty="0"/>
                        <a:t>Data collection stage</a:t>
                      </a:r>
                    </a:p>
                  </a:txBody>
                  <a:tcPr/>
                </a:tc>
                <a:tc>
                  <a:txBody>
                    <a:bodyPr/>
                    <a:lstStyle/>
                    <a:p>
                      <a:r>
                        <a:rPr lang="en-US" dirty="0"/>
                        <a:t>To correctly classify vehicles</a:t>
                      </a:r>
                    </a:p>
                  </a:txBody>
                  <a:tcPr/>
                </a:tc>
                <a:tc>
                  <a:txBody>
                    <a:bodyPr/>
                    <a:lstStyle/>
                    <a:p>
                      <a:pPr marL="0" indent="0">
                        <a:buFont typeface="Arial" panose="020B0604020202020204" pitchFamily="34" charset="0"/>
                        <a:buNone/>
                      </a:pPr>
                      <a:r>
                        <a:rPr lang="en-US" dirty="0"/>
                        <a:t>Insufficient images samples with specific angles.</a:t>
                      </a:r>
                    </a:p>
                  </a:txBody>
                  <a:tcPr/>
                </a:tc>
                <a:tc>
                  <a:txBody>
                    <a:bodyPr/>
                    <a:lstStyle/>
                    <a:p>
                      <a:r>
                        <a:rPr lang="en-US" dirty="0"/>
                        <a:t>Added more samples with various angle</a:t>
                      </a:r>
                    </a:p>
                  </a:txBody>
                  <a:tcPr/>
                </a:tc>
                <a:extLst>
                  <a:ext uri="{0D108BD9-81ED-4DB2-BD59-A6C34878D82A}">
                    <a16:rowId xmlns:a16="http://schemas.microsoft.com/office/drawing/2014/main" val="935596038"/>
                  </a:ext>
                </a:extLst>
              </a:tr>
              <a:tr h="360060">
                <a:tc>
                  <a:txBody>
                    <a:bodyPr/>
                    <a:lstStyle/>
                    <a:p>
                      <a:r>
                        <a:rPr lang="en-US" dirty="0"/>
                        <a:t>Cannot train data for SSD and YOLO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 collection stage</a:t>
                      </a:r>
                    </a:p>
                    <a:p>
                      <a:endParaRPr lang="en-US" dirty="0"/>
                    </a:p>
                  </a:txBody>
                  <a:tcPr/>
                </a:tc>
                <a:tc>
                  <a:txBody>
                    <a:bodyPr/>
                    <a:lstStyle/>
                    <a:p>
                      <a:r>
                        <a:rPr lang="en-US" dirty="0"/>
                        <a:t>To train data for SSD and YOLO </a:t>
                      </a:r>
                    </a:p>
                  </a:txBody>
                  <a:tcPr/>
                </a:tc>
                <a:tc>
                  <a:txBody>
                    <a:bodyPr/>
                    <a:lstStyle/>
                    <a:p>
                      <a:r>
                        <a:rPr lang="en-US" dirty="0"/>
                        <a:t>Insufficient memory (hardware limitation)</a:t>
                      </a:r>
                    </a:p>
                  </a:txBody>
                  <a:tcPr/>
                </a:tc>
                <a:tc>
                  <a:txBody>
                    <a:bodyPr/>
                    <a:lstStyle/>
                    <a:p>
                      <a:r>
                        <a:rPr lang="en-US" dirty="0"/>
                        <a:t>To study possibilities of using google COLAB for training. Inference process can be done using current hardware.</a:t>
                      </a:r>
                    </a:p>
                  </a:txBody>
                  <a:tcPr/>
                </a:tc>
                <a:extLst>
                  <a:ext uri="{0D108BD9-81ED-4DB2-BD59-A6C34878D82A}">
                    <a16:rowId xmlns:a16="http://schemas.microsoft.com/office/drawing/2014/main" val="4214099535"/>
                  </a:ext>
                </a:extLst>
              </a:tr>
            </a:tbl>
          </a:graphicData>
        </a:graphic>
      </p:graphicFrame>
    </p:spTree>
    <p:extLst>
      <p:ext uri="{BB962C8B-B14F-4D97-AF65-F5344CB8AC3E}">
        <p14:creationId xmlns:p14="http://schemas.microsoft.com/office/powerpoint/2010/main" val="69302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6"/>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rgbClr val="002060"/>
                </a:solidFill>
                <a:latin typeface="Arial" panose="020B0604020202020204" pitchFamily="34" charset="0"/>
              </a:rPr>
              <a:t>CONTENT</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p:nvPr/>
        </p:nvSpPr>
        <p:spPr>
          <a:xfrm>
            <a:off x="1295400" y="1143000"/>
            <a:ext cx="7488832" cy="4199611"/>
          </a:xfrm>
          <a:prstGeom prst="rect">
            <a:avLst/>
          </a:prstGeom>
          <a:noFill/>
        </p:spPr>
        <p:txBody>
          <a:bodyPr wrap="square" rtlCol="0">
            <a:spAutoFit/>
          </a:bodyPr>
          <a:lstStyle/>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INTRODUCTION </a:t>
            </a:r>
          </a:p>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BACKGROUND OF PROBLEM</a:t>
            </a:r>
          </a:p>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PROBLEM STATEMENT</a:t>
            </a:r>
          </a:p>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RESEARCH OBJECTIVES, RESEARCH QUESTIONS, DATA COLLECTION AND DATA ANALYSIS </a:t>
            </a:r>
          </a:p>
          <a:p>
            <a:pPr marL="342900" indent="-342900">
              <a:lnSpc>
                <a:spcPct val="150000"/>
              </a:lnSpc>
              <a:buFont typeface="+mj-lt"/>
              <a:buAutoNum type="arabicPeriod"/>
            </a:pPr>
            <a:r>
              <a:rPr lang="en-MY" altLang="ja-JP" sz="2000" b="1" dirty="0">
                <a:solidFill>
                  <a:schemeClr val="bg2">
                    <a:lumMod val="25000"/>
                  </a:schemeClr>
                </a:solidFill>
                <a:latin typeface="Calibri" panose="020F0502020204030204" pitchFamily="34" charset="0"/>
                <a:cs typeface="Calibri" panose="020F0502020204030204" pitchFamily="34" charset="0"/>
              </a:rPr>
              <a:t>LITERATURE REVIEW SUMMARY</a:t>
            </a:r>
          </a:p>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RESEARCH METHODOLOGY FRAMEWORK </a:t>
            </a:r>
          </a:p>
          <a:p>
            <a:pPr marL="342900" indent="-342900">
              <a:lnSpc>
                <a:spcPct val="150000"/>
              </a:lnSpc>
              <a:buFont typeface="+mj-lt"/>
              <a:buAutoNum type="arabicPeriod"/>
            </a:pPr>
            <a:r>
              <a:rPr lang="en-MY" sz="2000" b="1" dirty="0">
                <a:solidFill>
                  <a:schemeClr val="bg2">
                    <a:lumMod val="25000"/>
                  </a:schemeClr>
                </a:solidFill>
                <a:latin typeface="Calibri" panose="020F0502020204030204" pitchFamily="34" charset="0"/>
                <a:cs typeface="Calibri" panose="020F0502020204030204" pitchFamily="34" charset="0"/>
              </a:rPr>
              <a:t>INITIAL FINDING</a:t>
            </a:r>
          </a:p>
          <a:p>
            <a:pPr>
              <a:lnSpc>
                <a:spcPct val="150000"/>
              </a:lnSpc>
            </a:pPr>
            <a:endParaRPr lang="en-MY" sz="2000" b="1" dirty="0">
              <a:solidFill>
                <a:schemeClr val="bg2">
                  <a:lumMod val="25000"/>
                </a:schemeClr>
              </a:solidFill>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B3C488EA-0327-47B9-B5D4-E6663524E22A}" type="slidenum">
              <a:rPr lang="en-US" smtClean="0"/>
              <a:pPr/>
              <a:t>2</a:t>
            </a:fld>
            <a:endParaRPr lang="en-US"/>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6"/>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rgbClr val="002060"/>
                </a:solidFill>
                <a:latin typeface="Arial" panose="020B0604020202020204" pitchFamily="34" charset="0"/>
              </a:rPr>
              <a:t>INTRODUCTION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3C488EA-0327-47B9-B5D4-E6663524E22A}" type="slidenum">
              <a:rPr lang="en-US" smtClean="0"/>
              <a:pPr/>
              <a:t>3</a:t>
            </a:fld>
            <a:endParaRPr lang="en-US"/>
          </a:p>
        </p:txBody>
      </p:sp>
      <p:sp>
        <p:nvSpPr>
          <p:cNvPr id="3" name="Rectangle: Rounded Corners 2"/>
          <p:cNvSpPr/>
          <p:nvPr/>
        </p:nvSpPr>
        <p:spPr>
          <a:xfrm>
            <a:off x="555625" y="932330"/>
            <a:ext cx="8458200" cy="5374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762000" y="993384"/>
            <a:ext cx="8137301" cy="5940088"/>
          </a:xfrm>
          <a:prstGeom prst="rect">
            <a:avLst/>
          </a:prstGeom>
        </p:spPr>
        <p:txBody>
          <a:bodyPr wrap="square">
            <a:spAutoFit/>
          </a:bodyPr>
          <a:lstStyle/>
          <a:p>
            <a:pPr marL="342900" indent="-342900">
              <a:buClr>
                <a:schemeClr val="accent2"/>
              </a:buClr>
              <a:buFont typeface="Arial" panose="020B0604020202020204" pitchFamily="34" charset="0"/>
              <a:buChar char="•"/>
            </a:pPr>
            <a:r>
              <a:rPr lang="en-US" sz="2000" dirty="0">
                <a:solidFill>
                  <a:schemeClr val="bg2">
                    <a:lumMod val="25000"/>
                  </a:schemeClr>
                </a:solidFill>
                <a:latin typeface="Calibri" panose="020F0502020204030204" pitchFamily="34" charset="0"/>
                <a:cs typeface="Calibri" panose="020F0502020204030204" pitchFamily="34" charset="0"/>
              </a:rPr>
              <a:t>Deep Learning application in image recognition has been popular for the past few years since the breakthrough of Convolutional Neural Network (CNN) by Yann </a:t>
            </a:r>
            <a:r>
              <a:rPr lang="en-US" sz="2000" dirty="0" err="1">
                <a:solidFill>
                  <a:schemeClr val="bg2">
                    <a:lumMod val="25000"/>
                  </a:schemeClr>
                </a:solidFill>
                <a:latin typeface="Calibri" panose="020F0502020204030204" pitchFamily="34" charset="0"/>
                <a:cs typeface="Calibri" panose="020F0502020204030204" pitchFamily="34" charset="0"/>
              </a:rPr>
              <a:t>LeCun</a:t>
            </a:r>
            <a:r>
              <a:rPr lang="en-US" sz="2000" dirty="0">
                <a:solidFill>
                  <a:schemeClr val="bg2">
                    <a:lumMod val="25000"/>
                  </a:schemeClr>
                </a:solidFill>
                <a:latin typeface="Calibri" panose="020F0502020204030204" pitchFamily="34" charset="0"/>
                <a:cs typeface="Calibri" panose="020F0502020204030204" pitchFamily="34" charset="0"/>
              </a:rPr>
              <a:t> with the introduction of </a:t>
            </a:r>
            <a:r>
              <a:rPr lang="en-US" sz="2000" dirty="0" err="1">
                <a:solidFill>
                  <a:schemeClr val="bg2">
                    <a:lumMod val="25000"/>
                  </a:schemeClr>
                </a:solidFill>
                <a:latin typeface="Calibri" panose="020F0502020204030204" pitchFamily="34" charset="0"/>
                <a:cs typeface="Calibri" panose="020F0502020204030204" pitchFamily="34" charset="0"/>
              </a:rPr>
              <a:t>LeNet</a:t>
            </a:r>
            <a:r>
              <a:rPr lang="en-US" sz="2000" dirty="0">
                <a:solidFill>
                  <a:schemeClr val="bg2">
                    <a:lumMod val="25000"/>
                  </a:schemeClr>
                </a:solidFill>
                <a:latin typeface="Calibri" panose="020F0502020204030204" pitchFamily="34" charset="0"/>
                <a:cs typeface="Calibri" panose="020F0502020204030204" pitchFamily="34" charset="0"/>
              </a:rPr>
              <a:t> (Y. </a:t>
            </a:r>
            <a:r>
              <a:rPr lang="en-US" sz="2000" dirty="0" err="1">
                <a:solidFill>
                  <a:schemeClr val="bg2">
                    <a:lumMod val="25000"/>
                  </a:schemeClr>
                </a:solidFill>
                <a:latin typeface="Calibri" panose="020F0502020204030204" pitchFamily="34" charset="0"/>
                <a:cs typeface="Calibri" panose="020F0502020204030204" pitchFamily="34" charset="0"/>
              </a:rPr>
              <a:t>LeCun</a:t>
            </a:r>
            <a:r>
              <a:rPr lang="en-US" sz="2000" dirty="0">
                <a:solidFill>
                  <a:schemeClr val="bg2">
                    <a:lumMod val="25000"/>
                  </a:schemeClr>
                </a:solidFill>
                <a:latin typeface="Calibri" panose="020F0502020204030204" pitchFamily="34" charset="0"/>
                <a:cs typeface="Calibri" panose="020F0502020204030204" pitchFamily="34" charset="0"/>
              </a:rPr>
              <a:t>, 1998)</a:t>
            </a:r>
          </a:p>
          <a:p>
            <a:pPr>
              <a:buClr>
                <a:schemeClr val="accent2"/>
              </a:buClr>
            </a:pPr>
            <a:endParaRPr lang="en-US" sz="2000" dirty="0">
              <a:solidFill>
                <a:schemeClr val="bg2">
                  <a:lumMod val="25000"/>
                </a:schemeClr>
              </a:solidFill>
              <a:latin typeface="Calibri" panose="020F0502020204030204" pitchFamily="34" charset="0"/>
              <a:cs typeface="Calibri" panose="020F0502020204030204" pitchFamily="34" charset="0"/>
            </a:endParaRPr>
          </a:p>
          <a:p>
            <a:pPr marL="342900" indent="-342900">
              <a:buClr>
                <a:schemeClr val="accent2"/>
              </a:buClr>
              <a:buFont typeface="Arial" panose="020B0604020202020204" pitchFamily="34" charset="0"/>
              <a:buChar char="•"/>
            </a:pPr>
            <a:r>
              <a:rPr lang="en-US" sz="2000" dirty="0">
                <a:solidFill>
                  <a:schemeClr val="bg2">
                    <a:lumMod val="25000"/>
                  </a:schemeClr>
                </a:solidFill>
                <a:latin typeface="Calibri" panose="020F0502020204030204" pitchFamily="34" charset="0"/>
                <a:cs typeface="Calibri" panose="020F0502020204030204" pitchFamily="34" charset="0"/>
              </a:rPr>
              <a:t>Advances in computing power enable data to be process faster. As an example, the recent advancement of GPU (Graphical Processing Unit) with highly threaded parallel computing processors manage to achieve higher processing speed compared with CPU (Boyer &amp; Baz, 2013).</a:t>
            </a:r>
          </a:p>
          <a:p>
            <a:pPr>
              <a:buClr>
                <a:schemeClr val="accent2"/>
              </a:buClr>
            </a:pPr>
            <a:endParaRPr lang="en-US" sz="2000" dirty="0">
              <a:solidFill>
                <a:schemeClr val="bg2">
                  <a:lumMod val="25000"/>
                </a:schemeClr>
              </a:solidFill>
              <a:latin typeface="Calibri" panose="020F0502020204030204" pitchFamily="34" charset="0"/>
              <a:cs typeface="Calibri" panose="020F0502020204030204" pitchFamily="34" charset="0"/>
            </a:endParaRPr>
          </a:p>
          <a:p>
            <a:pPr marL="342900" indent="-342900">
              <a:buClr>
                <a:schemeClr val="accent2"/>
              </a:buClr>
              <a:buFont typeface="Arial" panose="020B0604020202020204" pitchFamily="34" charset="0"/>
              <a:buChar char="•"/>
            </a:pPr>
            <a:r>
              <a:rPr lang="en-US" sz="2000" dirty="0">
                <a:solidFill>
                  <a:schemeClr val="bg2">
                    <a:lumMod val="25000"/>
                  </a:schemeClr>
                </a:solidFill>
                <a:latin typeface="Calibri" panose="020F0502020204030204" pitchFamily="34" charset="0"/>
                <a:cs typeface="Calibri" panose="020F0502020204030204" pitchFamily="34" charset="0"/>
              </a:rPr>
              <a:t>Machine learning framework such as </a:t>
            </a:r>
            <a:r>
              <a:rPr lang="en-US" sz="2000" dirty="0" err="1">
                <a:solidFill>
                  <a:schemeClr val="bg2">
                    <a:lumMod val="25000"/>
                  </a:schemeClr>
                </a:solidFill>
                <a:latin typeface="Calibri" panose="020F0502020204030204" pitchFamily="34" charset="0"/>
                <a:cs typeface="Calibri" panose="020F0502020204030204" pitchFamily="34" charset="0"/>
              </a:rPr>
              <a:t>Tensorflow</a:t>
            </a:r>
            <a:r>
              <a:rPr lang="en-US" sz="2000" dirty="0">
                <a:solidFill>
                  <a:schemeClr val="bg2">
                    <a:lumMod val="25000"/>
                  </a:schemeClr>
                </a:solidFill>
                <a:latin typeface="Calibri" panose="020F0502020204030204" pitchFamily="34" charset="0"/>
                <a:cs typeface="Calibri" panose="020F0502020204030204" pitchFamily="34" charset="0"/>
              </a:rPr>
              <a:t> (Abadi, et al., 2016), </a:t>
            </a:r>
            <a:r>
              <a:rPr lang="en-US" sz="2000" dirty="0" err="1">
                <a:solidFill>
                  <a:schemeClr val="bg2">
                    <a:lumMod val="25000"/>
                  </a:schemeClr>
                </a:solidFill>
                <a:latin typeface="Calibri" panose="020F0502020204030204" pitchFamily="34" charset="0"/>
                <a:cs typeface="Calibri" panose="020F0502020204030204" pitchFamily="34" charset="0"/>
              </a:rPr>
              <a:t>PyTorch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err="1">
                <a:solidFill>
                  <a:schemeClr val="bg2">
                    <a:lumMod val="25000"/>
                  </a:schemeClr>
                </a:solidFill>
                <a:latin typeface="Calibri" panose="020F0502020204030204" pitchFamily="34" charset="0"/>
                <a:cs typeface="Calibri" panose="020F0502020204030204" pitchFamily="34" charset="0"/>
              </a:rPr>
              <a:t>Ketkar</a:t>
            </a:r>
            <a:r>
              <a:rPr lang="en-US" sz="2000" dirty="0">
                <a:solidFill>
                  <a:schemeClr val="bg2">
                    <a:lumMod val="25000"/>
                  </a:schemeClr>
                </a:solidFill>
                <a:latin typeface="Calibri" panose="020F0502020204030204" pitchFamily="34" charset="0"/>
                <a:cs typeface="Calibri" panose="020F0502020204030204" pitchFamily="34" charset="0"/>
              </a:rPr>
              <a:t>, 2017), </a:t>
            </a:r>
            <a:r>
              <a:rPr lang="en-US" sz="2000" dirty="0" err="1">
                <a:solidFill>
                  <a:schemeClr val="bg2">
                    <a:lumMod val="25000"/>
                  </a:schemeClr>
                </a:solidFill>
                <a:latin typeface="Calibri" panose="020F0502020204030204" pitchFamily="34" charset="0"/>
                <a:cs typeface="Calibri" panose="020F0502020204030204" pitchFamily="34" charset="0"/>
              </a:rPr>
              <a:t>Keras</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err="1">
                <a:solidFill>
                  <a:schemeClr val="bg2">
                    <a:lumMod val="25000"/>
                  </a:schemeClr>
                </a:solidFill>
                <a:latin typeface="Calibri" panose="020F0502020204030204" pitchFamily="34" charset="0"/>
                <a:cs typeface="Calibri" panose="020F0502020204030204" pitchFamily="34" charset="0"/>
              </a:rPr>
              <a:t>Keras</a:t>
            </a:r>
            <a:r>
              <a:rPr lang="en-US" sz="2000" dirty="0">
                <a:solidFill>
                  <a:schemeClr val="bg2">
                    <a:lumMod val="25000"/>
                  </a:schemeClr>
                </a:solidFill>
                <a:latin typeface="Calibri" panose="020F0502020204030204" pitchFamily="34" charset="0"/>
                <a:cs typeface="Calibri" panose="020F0502020204030204" pitchFamily="34" charset="0"/>
              </a:rPr>
              <a:t> Documentation, n.d.), and </a:t>
            </a:r>
            <a:r>
              <a:rPr lang="en-US" sz="2000" dirty="0" err="1">
                <a:solidFill>
                  <a:schemeClr val="bg2">
                    <a:lumMod val="25000"/>
                  </a:schemeClr>
                </a:solidFill>
                <a:latin typeface="Calibri" panose="020F0502020204030204" pitchFamily="34" charset="0"/>
                <a:cs typeface="Calibri" panose="020F0502020204030204" pitchFamily="34" charset="0"/>
              </a:rPr>
              <a:t>MXNet</a:t>
            </a:r>
            <a:r>
              <a:rPr lang="en-US" sz="2000" dirty="0">
                <a:solidFill>
                  <a:schemeClr val="bg2">
                    <a:lumMod val="25000"/>
                  </a:schemeClr>
                </a:solidFill>
                <a:latin typeface="Calibri" panose="020F0502020204030204" pitchFamily="34" charset="0"/>
                <a:cs typeface="Calibri" panose="020F0502020204030204" pitchFamily="34" charset="0"/>
              </a:rPr>
              <a:t> (Chen, et al., 2015) helped to speed up machine learning development and also can help to scale the machine learning to production with ease.</a:t>
            </a:r>
          </a:p>
          <a:p>
            <a:pPr>
              <a:buClr>
                <a:schemeClr val="accent2"/>
              </a:buClr>
            </a:pPr>
            <a:endParaRPr lang="en-US" sz="2000" dirty="0">
              <a:solidFill>
                <a:schemeClr val="bg2">
                  <a:lumMod val="25000"/>
                </a:schemeClr>
              </a:solidFill>
              <a:latin typeface="Calibri" panose="020F0502020204030204" pitchFamily="34" charset="0"/>
              <a:cs typeface="Calibri" panose="020F0502020204030204" pitchFamily="34" charset="0"/>
            </a:endParaRPr>
          </a:p>
          <a:p>
            <a:pPr marL="342900" indent="-342900">
              <a:buClr>
                <a:schemeClr val="accent2"/>
              </a:buClr>
              <a:buFont typeface="Arial" panose="020B0604020202020204" pitchFamily="34" charset="0"/>
              <a:buChar char="•"/>
            </a:pPr>
            <a:r>
              <a:rPr lang="en-US" sz="2000" dirty="0">
                <a:solidFill>
                  <a:schemeClr val="bg2">
                    <a:lumMod val="25000"/>
                  </a:schemeClr>
                </a:solidFill>
                <a:latin typeface="Calibri" panose="020F0502020204030204" pitchFamily="34" charset="0"/>
                <a:cs typeface="Calibri" panose="020F0502020204030204" pitchFamily="34" charset="0"/>
              </a:rPr>
              <a:t>New concept in CNN such as transfer learning (Hussain M. a., 2018)  and pre-trained model helped to reduce the amount of data and shorten the time needed for CNN model training</a:t>
            </a:r>
          </a:p>
          <a:p>
            <a:pPr marL="342900" indent="-342900">
              <a:buClr>
                <a:schemeClr val="accent2"/>
              </a:buClr>
              <a:buFont typeface="Arial" panose="020B0604020202020204" pitchFamily="34" charset="0"/>
              <a:buChar char="•"/>
            </a:pPr>
            <a:endParaRPr lang="en-US" sz="2000" dirty="0">
              <a:solidFill>
                <a:schemeClr val="bg2">
                  <a:lumMod val="25000"/>
                </a:schemeClr>
              </a:solidFill>
              <a:latin typeface="Calibri" panose="020F0502020204030204" pitchFamily="34" charset="0"/>
              <a:cs typeface="Calibri" panose="020F0502020204030204" pitchFamily="34" charset="0"/>
            </a:endParaRPr>
          </a:p>
          <a:p>
            <a:pPr marL="342900" indent="-342900">
              <a:buClr>
                <a:schemeClr val="accent2"/>
              </a:buClr>
              <a:buFont typeface="Arial" panose="020B0604020202020204" pitchFamily="34" charset="0"/>
              <a:buChar char="•"/>
            </a:pPr>
            <a:endParaRPr lang="en-MY" sz="2000" dirty="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2569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6"/>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rgbClr val="002060"/>
                </a:solidFill>
                <a:latin typeface="Arial" panose="020B0604020202020204" pitchFamily="34" charset="0"/>
              </a:rPr>
              <a:t>BACKGROUND OF PROBLEM</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798308" y="1219200"/>
            <a:ext cx="7772400" cy="707886"/>
          </a:xfrm>
          <a:prstGeom prst="rect">
            <a:avLst/>
          </a:prstGeom>
        </p:spPr>
        <p:txBody>
          <a:bodyPr wrap="square">
            <a:spAutoFit/>
          </a:bodyPr>
          <a:lstStyle/>
          <a:p>
            <a:pPr>
              <a:buClr>
                <a:schemeClr val="accent2"/>
              </a:buClr>
              <a:buFont typeface="Arial" panose="020B0604020202020204" pitchFamily="34" charset="0"/>
              <a:buChar char="•"/>
            </a:pPr>
            <a:endParaRPr lang="en-MY" sz="2000" dirty="0">
              <a:solidFill>
                <a:schemeClr val="bg2">
                  <a:lumMod val="25000"/>
                </a:schemeClr>
              </a:solidFill>
              <a:latin typeface="Calibri" panose="020F0502020204030204" pitchFamily="34" charset="0"/>
              <a:cs typeface="Calibri" panose="020F0502020204030204" pitchFamily="34" charset="0"/>
            </a:endParaRPr>
          </a:p>
          <a:p>
            <a:pPr>
              <a:buClr>
                <a:schemeClr val="accent2"/>
              </a:buClr>
            </a:pPr>
            <a:endParaRPr lang="en-MY" sz="2000" dirty="0">
              <a:solidFill>
                <a:schemeClr val="bg2">
                  <a:lumMod val="25000"/>
                </a:schemeClr>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B3C488EA-0327-47B9-B5D4-E6663524E22A}" type="slidenum">
              <a:rPr lang="en-US" smtClean="0"/>
              <a:pPr/>
              <a:t>4</a:t>
            </a:fld>
            <a:endParaRPr lang="en-US"/>
          </a:p>
        </p:txBody>
      </p:sp>
      <p:pic>
        <p:nvPicPr>
          <p:cNvPr id="3" name="Picture 2">
            <a:extLst>
              <a:ext uri="{FF2B5EF4-FFF2-40B4-BE49-F238E27FC236}">
                <a16:creationId xmlns:a16="http://schemas.microsoft.com/office/drawing/2014/main" id="{C705B265-D646-47F6-8CCB-ABFD1E24520E}"/>
              </a:ext>
            </a:extLst>
          </p:cNvPr>
          <p:cNvPicPr>
            <a:picLocks noChangeAspect="1"/>
          </p:cNvPicPr>
          <p:nvPr/>
        </p:nvPicPr>
        <p:blipFill>
          <a:blip r:embed="rId4"/>
          <a:stretch>
            <a:fillRect/>
          </a:stretch>
        </p:blipFill>
        <p:spPr>
          <a:xfrm>
            <a:off x="877352" y="909083"/>
            <a:ext cx="2512405" cy="1474859"/>
          </a:xfrm>
          <a:prstGeom prst="rect">
            <a:avLst/>
          </a:prstGeom>
        </p:spPr>
      </p:pic>
      <p:pic>
        <p:nvPicPr>
          <p:cNvPr id="4" name="Picture 3">
            <a:extLst>
              <a:ext uri="{FF2B5EF4-FFF2-40B4-BE49-F238E27FC236}">
                <a16:creationId xmlns:a16="http://schemas.microsoft.com/office/drawing/2014/main" id="{9F4FF7A5-2D70-47C3-9CAE-1F827B5469F0}"/>
              </a:ext>
            </a:extLst>
          </p:cNvPr>
          <p:cNvPicPr>
            <a:picLocks noChangeAspect="1"/>
          </p:cNvPicPr>
          <p:nvPr/>
        </p:nvPicPr>
        <p:blipFill>
          <a:blip r:embed="rId5"/>
          <a:stretch>
            <a:fillRect/>
          </a:stretch>
        </p:blipFill>
        <p:spPr>
          <a:xfrm>
            <a:off x="6158395" y="883790"/>
            <a:ext cx="2512405" cy="1474859"/>
          </a:xfrm>
          <a:prstGeom prst="rect">
            <a:avLst/>
          </a:prstGeom>
        </p:spPr>
      </p:pic>
      <p:sp>
        <p:nvSpPr>
          <p:cNvPr id="6" name="Arrow: Right 5">
            <a:extLst>
              <a:ext uri="{FF2B5EF4-FFF2-40B4-BE49-F238E27FC236}">
                <a16:creationId xmlns:a16="http://schemas.microsoft.com/office/drawing/2014/main" id="{E62A845B-17A9-44F9-9A8F-14196A64548E}"/>
              </a:ext>
            </a:extLst>
          </p:cNvPr>
          <p:cNvSpPr/>
          <p:nvPr/>
        </p:nvSpPr>
        <p:spPr>
          <a:xfrm>
            <a:off x="3923674" y="1166244"/>
            <a:ext cx="1556004" cy="707886"/>
          </a:xfrm>
          <a:prstGeom prst="rightArrow">
            <a:avLst/>
          </a:prstGeom>
          <a:solidFill>
            <a:schemeClr val="accent2">
              <a:lumMod val="40000"/>
              <a:lumOff val="60000"/>
            </a:schemeClr>
          </a:solidFill>
          <a:effectLst>
            <a:glow rad="63500">
              <a:schemeClr val="accent1">
                <a:satMod val="175000"/>
                <a:alpha val="40000"/>
              </a:schemeClr>
            </a:glow>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Arrow: Bent 6">
            <a:extLst>
              <a:ext uri="{FF2B5EF4-FFF2-40B4-BE49-F238E27FC236}">
                <a16:creationId xmlns:a16="http://schemas.microsoft.com/office/drawing/2014/main" id="{A0EE4006-1722-4E2C-A64C-2715433A4EC8}"/>
              </a:ext>
            </a:extLst>
          </p:cNvPr>
          <p:cNvSpPr/>
          <p:nvPr/>
        </p:nvSpPr>
        <p:spPr>
          <a:xfrm rot="10800000">
            <a:off x="6377650" y="2614496"/>
            <a:ext cx="1589599" cy="1251068"/>
          </a:xfrm>
          <a:prstGeom prst="bentArrow">
            <a:avLst/>
          </a:prstGeom>
          <a:solidFill>
            <a:schemeClr val="accent2">
              <a:lumMod val="40000"/>
              <a:lumOff val="60000"/>
            </a:schemeClr>
          </a:solidFill>
          <a:effectLst>
            <a:glow rad="63500">
              <a:schemeClr val="accent1">
                <a:satMod val="175000"/>
                <a:alpha val="40000"/>
              </a:schemeClr>
            </a:glow>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5CE8E2A1-5BF7-4660-B7D2-4BCB7674BD24}"/>
              </a:ext>
            </a:extLst>
          </p:cNvPr>
          <p:cNvPicPr>
            <a:picLocks noChangeAspect="1"/>
          </p:cNvPicPr>
          <p:nvPr/>
        </p:nvPicPr>
        <p:blipFill rotWithShape="1">
          <a:blip r:embed="rId6"/>
          <a:srcRect r="35767"/>
          <a:stretch/>
        </p:blipFill>
        <p:spPr>
          <a:xfrm>
            <a:off x="3716663" y="2500054"/>
            <a:ext cx="2149185" cy="1773508"/>
          </a:xfrm>
          <a:prstGeom prst="rect">
            <a:avLst/>
          </a:prstGeom>
        </p:spPr>
      </p:pic>
      <p:pic>
        <p:nvPicPr>
          <p:cNvPr id="11" name="Picture 10">
            <a:extLst>
              <a:ext uri="{FF2B5EF4-FFF2-40B4-BE49-F238E27FC236}">
                <a16:creationId xmlns:a16="http://schemas.microsoft.com/office/drawing/2014/main" id="{B60C8CDE-9445-4D33-99AA-E2D5D24179E4}"/>
              </a:ext>
            </a:extLst>
          </p:cNvPr>
          <p:cNvPicPr>
            <a:picLocks noChangeAspect="1"/>
          </p:cNvPicPr>
          <p:nvPr/>
        </p:nvPicPr>
        <p:blipFill>
          <a:blip r:embed="rId7"/>
          <a:stretch>
            <a:fillRect/>
          </a:stretch>
        </p:blipFill>
        <p:spPr>
          <a:xfrm>
            <a:off x="971625" y="4388630"/>
            <a:ext cx="2398633" cy="2398633"/>
          </a:xfrm>
          <a:prstGeom prst="rect">
            <a:avLst/>
          </a:prstGeom>
        </p:spPr>
      </p:pic>
      <p:sp>
        <p:nvSpPr>
          <p:cNvPr id="15" name="Arrow: Bent 14">
            <a:extLst>
              <a:ext uri="{FF2B5EF4-FFF2-40B4-BE49-F238E27FC236}">
                <a16:creationId xmlns:a16="http://schemas.microsoft.com/office/drawing/2014/main" id="{CF8C5193-3E0F-427E-9556-88910126FAD4}"/>
              </a:ext>
            </a:extLst>
          </p:cNvPr>
          <p:cNvSpPr/>
          <p:nvPr/>
        </p:nvSpPr>
        <p:spPr>
          <a:xfrm rot="5400000" flipV="1">
            <a:off x="1755835" y="2787142"/>
            <a:ext cx="1339901" cy="1542310"/>
          </a:xfrm>
          <a:prstGeom prst="bentArrow">
            <a:avLst/>
          </a:prstGeom>
          <a:solidFill>
            <a:schemeClr val="accent2">
              <a:lumMod val="40000"/>
              <a:lumOff val="60000"/>
            </a:schemeClr>
          </a:solidFill>
          <a:effectLst>
            <a:glow rad="63500">
              <a:schemeClr val="accent1">
                <a:satMod val="175000"/>
                <a:alpha val="40000"/>
              </a:schemeClr>
            </a:glow>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6" name="Arrow: Right 15">
            <a:extLst>
              <a:ext uri="{FF2B5EF4-FFF2-40B4-BE49-F238E27FC236}">
                <a16:creationId xmlns:a16="http://schemas.microsoft.com/office/drawing/2014/main" id="{B96548BF-1D7C-4CC2-BC20-7EF8ED6E6581}"/>
              </a:ext>
            </a:extLst>
          </p:cNvPr>
          <p:cNvSpPr/>
          <p:nvPr/>
        </p:nvSpPr>
        <p:spPr>
          <a:xfrm>
            <a:off x="3483435" y="5284857"/>
            <a:ext cx="1556004" cy="707886"/>
          </a:xfrm>
          <a:prstGeom prst="rightArrow">
            <a:avLst/>
          </a:prstGeom>
          <a:solidFill>
            <a:schemeClr val="accent2">
              <a:lumMod val="40000"/>
              <a:lumOff val="60000"/>
            </a:schemeClr>
          </a:solidFill>
          <a:effectLst>
            <a:glow rad="63500">
              <a:schemeClr val="accent1">
                <a:satMod val="175000"/>
                <a:alpha val="40000"/>
              </a:schemeClr>
            </a:glow>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BEA02CF-191D-4482-977C-0EAC47B4B4B9}"/>
              </a:ext>
            </a:extLst>
          </p:cNvPr>
          <p:cNvPicPr>
            <a:picLocks noChangeAspect="1"/>
          </p:cNvPicPr>
          <p:nvPr/>
        </p:nvPicPr>
        <p:blipFill>
          <a:blip r:embed="rId8"/>
          <a:stretch>
            <a:fillRect/>
          </a:stretch>
        </p:blipFill>
        <p:spPr>
          <a:xfrm>
            <a:off x="5167286" y="4566041"/>
            <a:ext cx="3891024" cy="2145518"/>
          </a:xfrm>
          <a:prstGeom prst="rect">
            <a:avLst/>
          </a:prstGeom>
        </p:spPr>
      </p:pic>
      <p:sp>
        <p:nvSpPr>
          <p:cNvPr id="12" name="TextBox 11">
            <a:extLst>
              <a:ext uri="{FF2B5EF4-FFF2-40B4-BE49-F238E27FC236}">
                <a16:creationId xmlns:a16="http://schemas.microsoft.com/office/drawing/2014/main" id="{24136D9A-320A-46D0-B23A-59FC84B948AB}"/>
              </a:ext>
            </a:extLst>
          </p:cNvPr>
          <p:cNvSpPr txBox="1"/>
          <p:nvPr/>
        </p:nvSpPr>
        <p:spPr>
          <a:xfrm>
            <a:off x="3582200" y="880048"/>
            <a:ext cx="2149185" cy="1477328"/>
          </a:xfrm>
          <a:prstGeom prst="rect">
            <a:avLst/>
          </a:prstGeom>
          <a:solidFill>
            <a:schemeClr val="accent4">
              <a:lumMod val="60000"/>
              <a:lumOff val="40000"/>
            </a:schemeClr>
          </a:solidFill>
          <a:ln>
            <a:solidFill>
              <a:schemeClr val="accent5">
                <a:lumMod val="60000"/>
                <a:lumOff val="40000"/>
              </a:schemeClr>
            </a:solidFill>
          </a:ln>
        </p:spPr>
        <p:txBody>
          <a:bodyPr wrap="square" rtlCol="0">
            <a:spAutoFit/>
          </a:bodyPr>
          <a:lstStyle/>
          <a:p>
            <a:r>
              <a:rPr lang="en-US" b="1" spc="50" dirty="0">
                <a:ln w="0"/>
                <a:solidFill>
                  <a:schemeClr val="bg2">
                    <a:lumMod val="10000"/>
                  </a:schemeClr>
                </a:solidFill>
                <a:effectLst>
                  <a:innerShdw blurRad="63500" dist="50800" dir="13500000">
                    <a:srgbClr val="000000">
                      <a:alpha val="50000"/>
                    </a:srgbClr>
                  </a:innerShdw>
                </a:effectLst>
              </a:rPr>
              <a:t>Implementation of RFID sticker expected to be implemented by Jan 2019 </a:t>
            </a:r>
          </a:p>
        </p:txBody>
      </p:sp>
      <p:sp>
        <p:nvSpPr>
          <p:cNvPr id="17" name="TextBox 16">
            <a:extLst>
              <a:ext uri="{FF2B5EF4-FFF2-40B4-BE49-F238E27FC236}">
                <a16:creationId xmlns:a16="http://schemas.microsoft.com/office/drawing/2014/main" id="{3BDDC1F6-A2FA-40ED-8D2B-32B0A7035C69}"/>
              </a:ext>
            </a:extLst>
          </p:cNvPr>
          <p:cNvSpPr txBox="1"/>
          <p:nvPr/>
        </p:nvSpPr>
        <p:spPr>
          <a:xfrm>
            <a:off x="6340004" y="2690152"/>
            <a:ext cx="2149185" cy="1200329"/>
          </a:xfrm>
          <a:prstGeom prst="rect">
            <a:avLst/>
          </a:prstGeom>
          <a:solidFill>
            <a:schemeClr val="accent4">
              <a:lumMod val="60000"/>
              <a:lumOff val="40000"/>
            </a:schemeClr>
          </a:solidFill>
          <a:ln>
            <a:solidFill>
              <a:schemeClr val="accent5">
                <a:lumMod val="60000"/>
                <a:lumOff val="40000"/>
              </a:schemeClr>
            </a:solidFill>
          </a:ln>
        </p:spPr>
        <p:txBody>
          <a:bodyPr wrap="square" rtlCol="0">
            <a:spAutoFit/>
          </a:bodyPr>
          <a:lstStyle/>
          <a:p>
            <a:r>
              <a:rPr lang="en-US" b="1" spc="50" dirty="0">
                <a:ln w="0"/>
                <a:solidFill>
                  <a:schemeClr val="bg2">
                    <a:lumMod val="10000"/>
                  </a:schemeClr>
                </a:solidFill>
                <a:effectLst>
                  <a:innerShdw blurRad="63500" dist="50800" dir="13500000">
                    <a:srgbClr val="000000">
                      <a:alpha val="50000"/>
                    </a:srgbClr>
                  </a:innerShdw>
                </a:effectLst>
              </a:rPr>
              <a:t>RFID sticker is being placed at the headlamp of the car</a:t>
            </a:r>
          </a:p>
        </p:txBody>
      </p:sp>
      <p:sp>
        <p:nvSpPr>
          <p:cNvPr id="18" name="TextBox 17">
            <a:extLst>
              <a:ext uri="{FF2B5EF4-FFF2-40B4-BE49-F238E27FC236}">
                <a16:creationId xmlns:a16="http://schemas.microsoft.com/office/drawing/2014/main" id="{F3C9D19A-3152-4F64-A255-FBAE80A53DEA}"/>
              </a:ext>
            </a:extLst>
          </p:cNvPr>
          <p:cNvSpPr txBox="1"/>
          <p:nvPr/>
        </p:nvSpPr>
        <p:spPr>
          <a:xfrm>
            <a:off x="1176751" y="2544324"/>
            <a:ext cx="2149185" cy="1477328"/>
          </a:xfrm>
          <a:prstGeom prst="rect">
            <a:avLst/>
          </a:prstGeom>
          <a:solidFill>
            <a:schemeClr val="accent4">
              <a:lumMod val="60000"/>
              <a:lumOff val="40000"/>
            </a:schemeClr>
          </a:solidFill>
          <a:ln>
            <a:solidFill>
              <a:schemeClr val="accent5">
                <a:lumMod val="60000"/>
                <a:lumOff val="40000"/>
              </a:schemeClr>
            </a:solidFill>
          </a:ln>
        </p:spPr>
        <p:txBody>
          <a:bodyPr wrap="square" rtlCol="0">
            <a:spAutoFit/>
          </a:bodyPr>
          <a:lstStyle/>
          <a:p>
            <a:r>
              <a:rPr lang="en-US" b="1" spc="50" dirty="0">
                <a:ln w="0"/>
                <a:solidFill>
                  <a:schemeClr val="bg2">
                    <a:lumMod val="10000"/>
                  </a:schemeClr>
                </a:solidFill>
                <a:effectLst>
                  <a:innerShdw blurRad="63500" dist="50800" dir="13500000">
                    <a:srgbClr val="000000">
                      <a:alpha val="50000"/>
                    </a:srgbClr>
                  </a:innerShdw>
                </a:effectLst>
              </a:rPr>
              <a:t>However, this sticker can easily misused and put at other class of vehicles</a:t>
            </a:r>
          </a:p>
        </p:txBody>
      </p:sp>
      <p:sp>
        <p:nvSpPr>
          <p:cNvPr id="19" name="TextBox 18">
            <a:extLst>
              <a:ext uri="{FF2B5EF4-FFF2-40B4-BE49-F238E27FC236}">
                <a16:creationId xmlns:a16="http://schemas.microsoft.com/office/drawing/2014/main" id="{DD83712D-F833-422A-B197-888C6065061E}"/>
              </a:ext>
            </a:extLst>
          </p:cNvPr>
          <p:cNvSpPr txBox="1"/>
          <p:nvPr/>
        </p:nvSpPr>
        <p:spPr>
          <a:xfrm>
            <a:off x="3415157" y="4699899"/>
            <a:ext cx="2149185" cy="1200329"/>
          </a:xfrm>
          <a:prstGeom prst="rect">
            <a:avLst/>
          </a:prstGeom>
          <a:solidFill>
            <a:schemeClr val="accent4">
              <a:lumMod val="60000"/>
              <a:lumOff val="40000"/>
            </a:schemeClr>
          </a:solidFill>
          <a:ln>
            <a:solidFill>
              <a:schemeClr val="accent5">
                <a:lumMod val="60000"/>
                <a:lumOff val="40000"/>
              </a:schemeClr>
            </a:solidFill>
          </a:ln>
        </p:spPr>
        <p:txBody>
          <a:bodyPr wrap="square" rtlCol="0">
            <a:spAutoFit/>
          </a:bodyPr>
          <a:lstStyle/>
          <a:p>
            <a:r>
              <a:rPr lang="en-US" b="1" spc="50" dirty="0">
                <a:ln w="0"/>
                <a:solidFill>
                  <a:schemeClr val="bg2">
                    <a:lumMod val="10000"/>
                  </a:schemeClr>
                </a:solidFill>
                <a:effectLst>
                  <a:innerShdw blurRad="63500" dist="50800" dir="13500000">
                    <a:srgbClr val="000000">
                      <a:alpha val="50000"/>
                    </a:srgbClr>
                  </a:innerShdw>
                </a:effectLst>
              </a:rPr>
              <a:t>The fare is different according to the class of the vehicle.</a:t>
            </a:r>
          </a:p>
        </p:txBody>
      </p:sp>
      <p:sp>
        <p:nvSpPr>
          <p:cNvPr id="20" name="TextBox 19">
            <a:extLst>
              <a:ext uri="{FF2B5EF4-FFF2-40B4-BE49-F238E27FC236}">
                <a16:creationId xmlns:a16="http://schemas.microsoft.com/office/drawing/2014/main" id="{AA8E1037-8A02-4728-A7A4-3F446BDFBBCB}"/>
              </a:ext>
            </a:extLst>
          </p:cNvPr>
          <p:cNvSpPr txBox="1"/>
          <p:nvPr/>
        </p:nvSpPr>
        <p:spPr>
          <a:xfrm>
            <a:off x="3248329" y="969379"/>
            <a:ext cx="2906694" cy="1200329"/>
          </a:xfrm>
          <a:prstGeom prst="rect">
            <a:avLst/>
          </a:prstGeom>
          <a:solidFill>
            <a:schemeClr val="accent4">
              <a:lumMod val="60000"/>
              <a:lumOff val="40000"/>
            </a:schemeClr>
          </a:solidFill>
          <a:ln>
            <a:solidFill>
              <a:schemeClr val="accent5">
                <a:lumMod val="60000"/>
                <a:lumOff val="40000"/>
              </a:schemeClr>
            </a:solidFill>
          </a:ln>
        </p:spPr>
        <p:txBody>
          <a:bodyPr wrap="square" rtlCol="0">
            <a:spAutoFit/>
          </a:bodyPr>
          <a:lstStyle/>
          <a:p>
            <a:r>
              <a:rPr lang="en-US" b="1" spc="50" dirty="0">
                <a:ln w="0"/>
                <a:solidFill>
                  <a:schemeClr val="bg2">
                    <a:lumMod val="10000"/>
                  </a:schemeClr>
                </a:solidFill>
                <a:effectLst>
                  <a:innerShdw blurRad="63500" dist="50800" dir="13500000">
                    <a:srgbClr val="000000">
                      <a:alpha val="50000"/>
                    </a:srgbClr>
                  </a:innerShdw>
                </a:effectLst>
              </a:rPr>
              <a:t>A fraudulent checking system based on vehicles type identification is proposed</a:t>
            </a:r>
          </a:p>
        </p:txBody>
      </p:sp>
    </p:spTree>
    <p:extLst>
      <p:ext uri="{BB962C8B-B14F-4D97-AF65-F5344CB8AC3E}">
        <p14:creationId xmlns:p14="http://schemas.microsoft.com/office/powerpoint/2010/main" val="1012858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9"/>
                                        </p:tgtEl>
                                        <p:attrNameLst>
                                          <p:attrName>style.visibility</p:attrName>
                                        </p:attrNameLst>
                                      </p:cBhvr>
                                      <p:to>
                                        <p:strVal val="hidden"/>
                                      </p:to>
                                    </p:set>
                                  </p:childTnLst>
                                </p:cTn>
                              </p:par>
                              <p:par>
                                <p:cTn id="56" presetID="2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par>
                                <p:cTn id="59" presetID="1" presetClass="entr" presetSubtype="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3.61111E-6 -2.96296E-6 L -0.24653 -0.25486 " pathEditMode="relative" rAng="0" ptsTypes="AA">
                                      <p:cBhvr>
                                        <p:cTn id="64" dur="2000" fill="hold"/>
                                        <p:tgtEl>
                                          <p:spTgt spid="10"/>
                                        </p:tgtEl>
                                        <p:attrNameLst>
                                          <p:attrName>ppt_x</p:attrName>
                                          <p:attrName>ppt_y</p:attrName>
                                        </p:attrNameLst>
                                      </p:cBhvr>
                                      <p:rCtr x="-12326" y="-12755"/>
                                    </p:animMotion>
                                  </p:childTnLst>
                                </p:cTn>
                              </p:par>
                              <p:par>
                                <p:cTn id="65" presetID="6" presetClass="emph" presetSubtype="0" fill="hold" nodeType="withEffect">
                                  <p:stCondLst>
                                    <p:cond delay="0"/>
                                  </p:stCondLst>
                                  <p:childTnLst>
                                    <p:animScale>
                                      <p:cBhvr>
                                        <p:cTn id="66" dur="2000" fill="hold"/>
                                        <p:tgtEl>
                                          <p:spTgt spid="10"/>
                                        </p:tgtEl>
                                      </p:cBhvr>
                                      <p:by x="150000" y="150000"/>
                                    </p:animScale>
                                  </p:childTnLst>
                                </p:cTn>
                              </p:par>
                              <p:par>
                                <p:cTn id="67" presetID="1" presetClass="exit" presetSubtype="0" fill="hold" nodeType="withEffect">
                                  <p:stCondLst>
                                    <p:cond delay="0"/>
                                  </p:stCondLst>
                                  <p:childTnLst>
                                    <p:set>
                                      <p:cBhvr>
                                        <p:cTn id="68" dur="1" fill="hold">
                                          <p:stCondLst>
                                            <p:cond delay="0"/>
                                          </p:stCondLst>
                                        </p:cTn>
                                        <p:tgtEl>
                                          <p:spTgt spid="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5" grpId="0" animBg="1"/>
      <p:bldP spid="15" grpId="1" animBg="1"/>
      <p:bldP spid="16" grpId="0" animBg="1"/>
      <p:bldP spid="16" grpId="1" animBg="1"/>
      <p:bldP spid="12" grpId="0" animBg="1"/>
      <p:bldP spid="12" grpId="1" animBg="1"/>
      <p:bldP spid="17" grpId="0" animBg="1"/>
      <p:bldP spid="17" grpId="1" animBg="1"/>
      <p:bldP spid="18" grpId="0" animBg="1"/>
      <p:bldP spid="18" grpId="1" animBg="1"/>
      <p:bldP spid="19" grpId="0" animBg="1"/>
      <p:bldP spid="19" grpId="1"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6"/>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rgbClr val="002060"/>
                </a:solidFill>
                <a:latin typeface="Arial" panose="020B0604020202020204" pitchFamily="34" charset="0"/>
              </a:rPr>
              <a:t>PROBLEM STATEMENT</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636" y="196779"/>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B3C488EA-0327-47B9-B5D4-E6663524E22A}" type="slidenum">
              <a:rPr lang="en-US" smtClean="0"/>
              <a:pPr/>
              <a:t>5</a:t>
            </a:fld>
            <a:endParaRPr lang="en-US"/>
          </a:p>
        </p:txBody>
      </p:sp>
      <p:sp>
        <p:nvSpPr>
          <p:cNvPr id="21" name="Freeform: Shape 20">
            <a:extLst>
              <a:ext uri="{FF2B5EF4-FFF2-40B4-BE49-F238E27FC236}">
                <a16:creationId xmlns:a16="http://schemas.microsoft.com/office/drawing/2014/main" id="{DC3D64A5-B7A8-430D-B8F0-33F02930C898}"/>
              </a:ext>
            </a:extLst>
          </p:cNvPr>
          <p:cNvSpPr/>
          <p:nvPr/>
        </p:nvSpPr>
        <p:spPr>
          <a:xfrm>
            <a:off x="2300854" y="4424576"/>
            <a:ext cx="5402307" cy="2179756"/>
          </a:xfrm>
          <a:custGeom>
            <a:avLst/>
            <a:gdLst>
              <a:gd name="connsiteX0" fmla="*/ 0 w 5402307"/>
              <a:gd name="connsiteY0" fmla="*/ 363293 h 2179756"/>
              <a:gd name="connsiteX1" fmla="*/ 363293 w 5402307"/>
              <a:gd name="connsiteY1" fmla="*/ 0 h 2179756"/>
              <a:gd name="connsiteX2" fmla="*/ 5039014 w 5402307"/>
              <a:gd name="connsiteY2" fmla="*/ 0 h 2179756"/>
              <a:gd name="connsiteX3" fmla="*/ 5402307 w 5402307"/>
              <a:gd name="connsiteY3" fmla="*/ 363293 h 2179756"/>
              <a:gd name="connsiteX4" fmla="*/ 5402307 w 5402307"/>
              <a:gd name="connsiteY4" fmla="*/ 1816463 h 2179756"/>
              <a:gd name="connsiteX5" fmla="*/ 5039014 w 5402307"/>
              <a:gd name="connsiteY5" fmla="*/ 2179756 h 2179756"/>
              <a:gd name="connsiteX6" fmla="*/ 363293 w 5402307"/>
              <a:gd name="connsiteY6" fmla="*/ 2179756 h 2179756"/>
              <a:gd name="connsiteX7" fmla="*/ 0 w 5402307"/>
              <a:gd name="connsiteY7" fmla="*/ 1816463 h 2179756"/>
              <a:gd name="connsiteX8" fmla="*/ 0 w 5402307"/>
              <a:gd name="connsiteY8" fmla="*/ 363293 h 217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2307" h="2179756">
                <a:moveTo>
                  <a:pt x="0" y="363293"/>
                </a:moveTo>
                <a:cubicBezTo>
                  <a:pt x="0" y="162652"/>
                  <a:pt x="162652" y="0"/>
                  <a:pt x="363293" y="0"/>
                </a:cubicBezTo>
                <a:lnTo>
                  <a:pt x="5039014" y="0"/>
                </a:lnTo>
                <a:cubicBezTo>
                  <a:pt x="5239655" y="0"/>
                  <a:pt x="5402307" y="162652"/>
                  <a:pt x="5402307" y="363293"/>
                </a:cubicBezTo>
                <a:lnTo>
                  <a:pt x="5402307" y="1816463"/>
                </a:lnTo>
                <a:cubicBezTo>
                  <a:pt x="5402307" y="2017104"/>
                  <a:pt x="5239655" y="2179756"/>
                  <a:pt x="5039014" y="2179756"/>
                </a:cubicBezTo>
                <a:lnTo>
                  <a:pt x="363293" y="2179756"/>
                </a:lnTo>
                <a:cubicBezTo>
                  <a:pt x="162652" y="2179756"/>
                  <a:pt x="0" y="2017104"/>
                  <a:pt x="0" y="1816463"/>
                </a:cubicBezTo>
                <a:lnTo>
                  <a:pt x="0" y="363293"/>
                </a:lnTo>
                <a:close/>
              </a:path>
            </a:pathLst>
          </a:custGeom>
          <a:solidFill>
            <a:srgbClr val="00B050"/>
          </a:solidFill>
          <a:ln>
            <a:solidFill>
              <a:schemeClr val="tx1">
                <a:lumMod val="75000"/>
                <a:lumOff val="25000"/>
              </a:schemeClr>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9105" tIns="119105" rIns="119105" bIns="119105" numCol="1" spcCol="1270" anchor="ctr" anchorCtr="0">
            <a:noAutofit/>
          </a:bodyPr>
          <a:lstStyle/>
          <a:p>
            <a:pPr marL="0" lvl="0" indent="0" algn="ctr" defTabSz="889000">
              <a:lnSpc>
                <a:spcPct val="90000"/>
              </a:lnSpc>
              <a:spcBef>
                <a:spcPct val="0"/>
              </a:spcBef>
              <a:spcAft>
                <a:spcPct val="35000"/>
              </a:spcAft>
              <a:buNone/>
            </a:pPr>
            <a:r>
              <a:rPr lang="en-US" sz="2800" b="1" kern="1200" dirty="0">
                <a:ln w="0">
                  <a:solidFill>
                    <a:schemeClr val="accent3">
                      <a:lumMod val="60000"/>
                      <a:lumOff val="40000"/>
                    </a:schemeClr>
                  </a:solidFill>
                </a:ln>
                <a:solidFill>
                  <a:schemeClr val="tx1"/>
                </a:solidFill>
                <a:effectLst>
                  <a:outerShdw blurRad="38100" dist="19050" dir="2700000" algn="tl" rotWithShape="0">
                    <a:schemeClr val="dk1">
                      <a:alpha val="40000"/>
                    </a:schemeClr>
                  </a:outerShdw>
                </a:effectLst>
              </a:rPr>
              <a:t>An enhancement of CNN by manipulating the number of filter and layer and implementing on GPU to produce better accuracy and improve processing time</a:t>
            </a:r>
          </a:p>
        </p:txBody>
      </p:sp>
      <p:sp>
        <p:nvSpPr>
          <p:cNvPr id="22" name="Arrow: Left 21">
            <a:extLst>
              <a:ext uri="{FF2B5EF4-FFF2-40B4-BE49-F238E27FC236}">
                <a16:creationId xmlns:a16="http://schemas.microsoft.com/office/drawing/2014/main" id="{66FF0D94-97D9-4972-8CC6-8F8D4706B191}"/>
              </a:ext>
            </a:extLst>
          </p:cNvPr>
          <p:cNvSpPr/>
          <p:nvPr/>
        </p:nvSpPr>
        <p:spPr>
          <a:xfrm rot="12751659">
            <a:off x="2960902" y="3812027"/>
            <a:ext cx="618716" cy="526728"/>
          </a:xfrm>
          <a:prstGeom prst="lef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dk1">
              <a:hueOff val="0"/>
              <a:satOff val="0"/>
              <a:lumOff val="0"/>
              <a:alphaOff val="0"/>
            </a:schemeClr>
          </a:fontRef>
        </p:style>
      </p:sp>
      <p:sp>
        <p:nvSpPr>
          <p:cNvPr id="23" name="Freeform: Shape 22">
            <a:extLst>
              <a:ext uri="{FF2B5EF4-FFF2-40B4-BE49-F238E27FC236}">
                <a16:creationId xmlns:a16="http://schemas.microsoft.com/office/drawing/2014/main" id="{7B3B45AF-77D1-4FC9-9DAC-F06256105D90}"/>
              </a:ext>
            </a:extLst>
          </p:cNvPr>
          <p:cNvSpPr/>
          <p:nvPr/>
        </p:nvSpPr>
        <p:spPr>
          <a:xfrm>
            <a:off x="615779" y="2404584"/>
            <a:ext cx="2070768" cy="1656614"/>
          </a:xfrm>
          <a:custGeom>
            <a:avLst/>
            <a:gdLst>
              <a:gd name="connsiteX0" fmla="*/ 0 w 2070768"/>
              <a:gd name="connsiteY0" fmla="*/ 165661 h 1656614"/>
              <a:gd name="connsiteX1" fmla="*/ 165661 w 2070768"/>
              <a:gd name="connsiteY1" fmla="*/ 0 h 1656614"/>
              <a:gd name="connsiteX2" fmla="*/ 1905107 w 2070768"/>
              <a:gd name="connsiteY2" fmla="*/ 0 h 1656614"/>
              <a:gd name="connsiteX3" fmla="*/ 2070768 w 2070768"/>
              <a:gd name="connsiteY3" fmla="*/ 165661 h 1656614"/>
              <a:gd name="connsiteX4" fmla="*/ 2070768 w 2070768"/>
              <a:gd name="connsiteY4" fmla="*/ 1490953 h 1656614"/>
              <a:gd name="connsiteX5" fmla="*/ 1905107 w 2070768"/>
              <a:gd name="connsiteY5" fmla="*/ 1656614 h 1656614"/>
              <a:gd name="connsiteX6" fmla="*/ 165661 w 2070768"/>
              <a:gd name="connsiteY6" fmla="*/ 1656614 h 1656614"/>
              <a:gd name="connsiteX7" fmla="*/ 0 w 2070768"/>
              <a:gd name="connsiteY7" fmla="*/ 1490953 h 1656614"/>
              <a:gd name="connsiteX8" fmla="*/ 0 w 2070768"/>
              <a:gd name="connsiteY8" fmla="*/ 165661 h 16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768" h="1656614">
                <a:moveTo>
                  <a:pt x="0" y="165661"/>
                </a:moveTo>
                <a:cubicBezTo>
                  <a:pt x="0" y="74169"/>
                  <a:pt x="74169" y="0"/>
                  <a:pt x="165661" y="0"/>
                </a:cubicBezTo>
                <a:lnTo>
                  <a:pt x="1905107" y="0"/>
                </a:lnTo>
                <a:cubicBezTo>
                  <a:pt x="1996599" y="0"/>
                  <a:pt x="2070768" y="74169"/>
                  <a:pt x="2070768" y="165661"/>
                </a:cubicBezTo>
                <a:lnTo>
                  <a:pt x="2070768" y="1490953"/>
                </a:lnTo>
                <a:cubicBezTo>
                  <a:pt x="2070768" y="1582445"/>
                  <a:pt x="1996599" y="1656614"/>
                  <a:pt x="1905107" y="1656614"/>
                </a:cubicBezTo>
                <a:lnTo>
                  <a:pt x="165661" y="1656614"/>
                </a:lnTo>
                <a:cubicBezTo>
                  <a:pt x="74169" y="1656614"/>
                  <a:pt x="0" y="1582445"/>
                  <a:pt x="0" y="1490953"/>
                </a:cubicBezTo>
                <a:lnTo>
                  <a:pt x="0" y="16566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716" tIns="84716" rIns="84716" bIns="84716" numCol="1" spcCol="1270" anchor="ctr" anchorCtr="0">
            <a:noAutofit/>
          </a:bodyPr>
          <a:lstStyle/>
          <a:p>
            <a:pPr marL="0" lvl="0" indent="0" algn="ctr" defTabSz="844550">
              <a:lnSpc>
                <a:spcPct val="90000"/>
              </a:lnSpc>
              <a:spcBef>
                <a:spcPct val="0"/>
              </a:spcBef>
              <a:spcAft>
                <a:spcPct val="35000"/>
              </a:spcAft>
              <a:buNone/>
            </a:pPr>
            <a:r>
              <a:rPr lang="en-US" sz="1900" kern="1200" dirty="0"/>
              <a:t>fraudulent cross-checking system using visual recognition</a:t>
            </a:r>
          </a:p>
        </p:txBody>
      </p:sp>
      <p:sp>
        <p:nvSpPr>
          <p:cNvPr id="24" name="Arrow: Left 23">
            <a:extLst>
              <a:ext uri="{FF2B5EF4-FFF2-40B4-BE49-F238E27FC236}">
                <a16:creationId xmlns:a16="http://schemas.microsoft.com/office/drawing/2014/main" id="{A348073B-ADE4-476D-A6AF-11D4D7FDDDEE}"/>
              </a:ext>
            </a:extLst>
          </p:cNvPr>
          <p:cNvSpPr/>
          <p:nvPr/>
        </p:nvSpPr>
        <p:spPr>
          <a:xfrm rot="15078954">
            <a:off x="3489012" y="3205450"/>
            <a:ext cx="1462620" cy="526728"/>
          </a:xfrm>
          <a:prstGeom prst="lef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09D1673C-C78B-4B85-BCD0-984D1D90D558}"/>
              </a:ext>
            </a:extLst>
          </p:cNvPr>
          <p:cNvSpPr/>
          <p:nvPr/>
        </p:nvSpPr>
        <p:spPr>
          <a:xfrm>
            <a:off x="2667001" y="961428"/>
            <a:ext cx="2070768" cy="1656614"/>
          </a:xfrm>
          <a:custGeom>
            <a:avLst/>
            <a:gdLst>
              <a:gd name="connsiteX0" fmla="*/ 0 w 2070768"/>
              <a:gd name="connsiteY0" fmla="*/ 165661 h 1656614"/>
              <a:gd name="connsiteX1" fmla="*/ 165661 w 2070768"/>
              <a:gd name="connsiteY1" fmla="*/ 0 h 1656614"/>
              <a:gd name="connsiteX2" fmla="*/ 1905107 w 2070768"/>
              <a:gd name="connsiteY2" fmla="*/ 0 h 1656614"/>
              <a:gd name="connsiteX3" fmla="*/ 2070768 w 2070768"/>
              <a:gd name="connsiteY3" fmla="*/ 165661 h 1656614"/>
              <a:gd name="connsiteX4" fmla="*/ 2070768 w 2070768"/>
              <a:gd name="connsiteY4" fmla="*/ 1490953 h 1656614"/>
              <a:gd name="connsiteX5" fmla="*/ 1905107 w 2070768"/>
              <a:gd name="connsiteY5" fmla="*/ 1656614 h 1656614"/>
              <a:gd name="connsiteX6" fmla="*/ 165661 w 2070768"/>
              <a:gd name="connsiteY6" fmla="*/ 1656614 h 1656614"/>
              <a:gd name="connsiteX7" fmla="*/ 0 w 2070768"/>
              <a:gd name="connsiteY7" fmla="*/ 1490953 h 1656614"/>
              <a:gd name="connsiteX8" fmla="*/ 0 w 2070768"/>
              <a:gd name="connsiteY8" fmla="*/ 165661 h 16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768" h="1656614">
                <a:moveTo>
                  <a:pt x="0" y="165661"/>
                </a:moveTo>
                <a:cubicBezTo>
                  <a:pt x="0" y="74169"/>
                  <a:pt x="74169" y="0"/>
                  <a:pt x="165661" y="0"/>
                </a:cubicBezTo>
                <a:lnTo>
                  <a:pt x="1905107" y="0"/>
                </a:lnTo>
                <a:cubicBezTo>
                  <a:pt x="1996599" y="0"/>
                  <a:pt x="2070768" y="74169"/>
                  <a:pt x="2070768" y="165661"/>
                </a:cubicBezTo>
                <a:lnTo>
                  <a:pt x="2070768" y="1490953"/>
                </a:lnTo>
                <a:cubicBezTo>
                  <a:pt x="2070768" y="1582445"/>
                  <a:pt x="1996599" y="1656614"/>
                  <a:pt x="1905107" y="1656614"/>
                </a:cubicBezTo>
                <a:lnTo>
                  <a:pt x="165661" y="1656614"/>
                </a:lnTo>
                <a:cubicBezTo>
                  <a:pt x="74169" y="1656614"/>
                  <a:pt x="0" y="1582445"/>
                  <a:pt x="0" y="1490953"/>
                </a:cubicBezTo>
                <a:lnTo>
                  <a:pt x="0" y="16566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716" tIns="84716" rIns="84716" bIns="84716" numCol="1" spcCol="1270" anchor="ctr" anchorCtr="0">
            <a:noAutofit/>
          </a:bodyPr>
          <a:lstStyle/>
          <a:p>
            <a:pPr marL="0" lvl="0" indent="0" algn="ctr" defTabSz="844550">
              <a:lnSpc>
                <a:spcPct val="90000"/>
              </a:lnSpc>
              <a:spcBef>
                <a:spcPct val="0"/>
              </a:spcBef>
              <a:spcAft>
                <a:spcPct val="35000"/>
              </a:spcAft>
              <a:buNone/>
            </a:pPr>
            <a:r>
              <a:rPr lang="en-US" sz="1900" kern="1200" dirty="0"/>
              <a:t>various localized features of vehicles in Malaysia</a:t>
            </a:r>
          </a:p>
        </p:txBody>
      </p:sp>
      <p:sp>
        <p:nvSpPr>
          <p:cNvPr id="26" name="Arrow: Left 25">
            <a:extLst>
              <a:ext uri="{FF2B5EF4-FFF2-40B4-BE49-F238E27FC236}">
                <a16:creationId xmlns:a16="http://schemas.microsoft.com/office/drawing/2014/main" id="{56F4A929-9996-4BC4-B935-A560EFF8DEC6}"/>
              </a:ext>
            </a:extLst>
          </p:cNvPr>
          <p:cNvSpPr/>
          <p:nvPr/>
        </p:nvSpPr>
        <p:spPr>
          <a:xfrm rot="17075646">
            <a:off x="4798690" y="3172840"/>
            <a:ext cx="1402763" cy="526728"/>
          </a:xfrm>
          <a:prstGeom prst="lef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dk1">
              <a:hueOff val="0"/>
              <a:satOff val="0"/>
              <a:lumOff val="0"/>
              <a:alphaOff val="0"/>
            </a:schemeClr>
          </a:fontRef>
        </p:style>
      </p:sp>
      <p:sp>
        <p:nvSpPr>
          <p:cNvPr id="27" name="Freeform: Shape 26">
            <a:extLst>
              <a:ext uri="{FF2B5EF4-FFF2-40B4-BE49-F238E27FC236}">
                <a16:creationId xmlns:a16="http://schemas.microsoft.com/office/drawing/2014/main" id="{D75CFD2A-0A8B-4163-BD8A-EE56C2196031}"/>
              </a:ext>
            </a:extLst>
          </p:cNvPr>
          <p:cNvSpPr/>
          <p:nvPr/>
        </p:nvSpPr>
        <p:spPr>
          <a:xfrm>
            <a:off x="4800593" y="982352"/>
            <a:ext cx="2070768" cy="1656614"/>
          </a:xfrm>
          <a:custGeom>
            <a:avLst/>
            <a:gdLst>
              <a:gd name="connsiteX0" fmla="*/ 0 w 2070768"/>
              <a:gd name="connsiteY0" fmla="*/ 165661 h 1656614"/>
              <a:gd name="connsiteX1" fmla="*/ 165661 w 2070768"/>
              <a:gd name="connsiteY1" fmla="*/ 0 h 1656614"/>
              <a:gd name="connsiteX2" fmla="*/ 1905107 w 2070768"/>
              <a:gd name="connsiteY2" fmla="*/ 0 h 1656614"/>
              <a:gd name="connsiteX3" fmla="*/ 2070768 w 2070768"/>
              <a:gd name="connsiteY3" fmla="*/ 165661 h 1656614"/>
              <a:gd name="connsiteX4" fmla="*/ 2070768 w 2070768"/>
              <a:gd name="connsiteY4" fmla="*/ 1490953 h 1656614"/>
              <a:gd name="connsiteX5" fmla="*/ 1905107 w 2070768"/>
              <a:gd name="connsiteY5" fmla="*/ 1656614 h 1656614"/>
              <a:gd name="connsiteX6" fmla="*/ 165661 w 2070768"/>
              <a:gd name="connsiteY6" fmla="*/ 1656614 h 1656614"/>
              <a:gd name="connsiteX7" fmla="*/ 0 w 2070768"/>
              <a:gd name="connsiteY7" fmla="*/ 1490953 h 1656614"/>
              <a:gd name="connsiteX8" fmla="*/ 0 w 2070768"/>
              <a:gd name="connsiteY8" fmla="*/ 165661 h 16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768" h="1656614">
                <a:moveTo>
                  <a:pt x="0" y="165661"/>
                </a:moveTo>
                <a:cubicBezTo>
                  <a:pt x="0" y="74169"/>
                  <a:pt x="74169" y="0"/>
                  <a:pt x="165661" y="0"/>
                </a:cubicBezTo>
                <a:lnTo>
                  <a:pt x="1905107" y="0"/>
                </a:lnTo>
                <a:cubicBezTo>
                  <a:pt x="1996599" y="0"/>
                  <a:pt x="2070768" y="74169"/>
                  <a:pt x="2070768" y="165661"/>
                </a:cubicBezTo>
                <a:lnTo>
                  <a:pt x="2070768" y="1490953"/>
                </a:lnTo>
                <a:cubicBezTo>
                  <a:pt x="2070768" y="1582445"/>
                  <a:pt x="1996599" y="1656614"/>
                  <a:pt x="1905107" y="1656614"/>
                </a:cubicBezTo>
                <a:lnTo>
                  <a:pt x="165661" y="1656614"/>
                </a:lnTo>
                <a:cubicBezTo>
                  <a:pt x="74169" y="1656614"/>
                  <a:pt x="0" y="1582445"/>
                  <a:pt x="0" y="1490953"/>
                </a:cubicBezTo>
                <a:lnTo>
                  <a:pt x="0" y="16566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716" tIns="84716" rIns="84716" bIns="84716" numCol="1" spcCol="1270" anchor="ctr" anchorCtr="0">
            <a:noAutofit/>
          </a:bodyPr>
          <a:lstStyle/>
          <a:p>
            <a:pPr marL="0" lvl="0" indent="0" algn="ctr" defTabSz="844550">
              <a:lnSpc>
                <a:spcPct val="90000"/>
              </a:lnSpc>
              <a:spcBef>
                <a:spcPct val="0"/>
              </a:spcBef>
              <a:spcAft>
                <a:spcPct val="35000"/>
              </a:spcAft>
              <a:buNone/>
            </a:pPr>
            <a:r>
              <a:rPr lang="en-US" sz="1900" kern="1200" dirty="0"/>
              <a:t>accuracy of the detection </a:t>
            </a:r>
          </a:p>
        </p:txBody>
      </p:sp>
      <p:sp>
        <p:nvSpPr>
          <p:cNvPr id="28" name="Arrow: Left 27">
            <a:extLst>
              <a:ext uri="{FF2B5EF4-FFF2-40B4-BE49-F238E27FC236}">
                <a16:creationId xmlns:a16="http://schemas.microsoft.com/office/drawing/2014/main" id="{E3DFD062-0026-49E3-BE2F-38D07FC8792A}"/>
              </a:ext>
            </a:extLst>
          </p:cNvPr>
          <p:cNvSpPr/>
          <p:nvPr/>
        </p:nvSpPr>
        <p:spPr>
          <a:xfrm rot="19486206">
            <a:off x="6137806" y="3727174"/>
            <a:ext cx="597273" cy="621230"/>
          </a:xfrm>
          <a:prstGeom prst="lef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dk1">
              <a:hueOff val="0"/>
              <a:satOff val="0"/>
              <a:lumOff val="0"/>
              <a:alphaOff val="0"/>
            </a:schemeClr>
          </a:fontRef>
        </p:style>
      </p:sp>
      <p:sp>
        <p:nvSpPr>
          <p:cNvPr id="29" name="Freeform: Shape 28">
            <a:extLst>
              <a:ext uri="{FF2B5EF4-FFF2-40B4-BE49-F238E27FC236}">
                <a16:creationId xmlns:a16="http://schemas.microsoft.com/office/drawing/2014/main" id="{DAF0B0D8-94DD-4E1E-9D74-71791716823F}"/>
              </a:ext>
            </a:extLst>
          </p:cNvPr>
          <p:cNvSpPr/>
          <p:nvPr/>
        </p:nvSpPr>
        <p:spPr>
          <a:xfrm>
            <a:off x="6844631" y="2438392"/>
            <a:ext cx="2070768" cy="1656614"/>
          </a:xfrm>
          <a:custGeom>
            <a:avLst/>
            <a:gdLst>
              <a:gd name="connsiteX0" fmla="*/ 0 w 2070768"/>
              <a:gd name="connsiteY0" fmla="*/ 165661 h 1656614"/>
              <a:gd name="connsiteX1" fmla="*/ 165661 w 2070768"/>
              <a:gd name="connsiteY1" fmla="*/ 0 h 1656614"/>
              <a:gd name="connsiteX2" fmla="*/ 1905107 w 2070768"/>
              <a:gd name="connsiteY2" fmla="*/ 0 h 1656614"/>
              <a:gd name="connsiteX3" fmla="*/ 2070768 w 2070768"/>
              <a:gd name="connsiteY3" fmla="*/ 165661 h 1656614"/>
              <a:gd name="connsiteX4" fmla="*/ 2070768 w 2070768"/>
              <a:gd name="connsiteY4" fmla="*/ 1490953 h 1656614"/>
              <a:gd name="connsiteX5" fmla="*/ 1905107 w 2070768"/>
              <a:gd name="connsiteY5" fmla="*/ 1656614 h 1656614"/>
              <a:gd name="connsiteX6" fmla="*/ 165661 w 2070768"/>
              <a:gd name="connsiteY6" fmla="*/ 1656614 h 1656614"/>
              <a:gd name="connsiteX7" fmla="*/ 0 w 2070768"/>
              <a:gd name="connsiteY7" fmla="*/ 1490953 h 1656614"/>
              <a:gd name="connsiteX8" fmla="*/ 0 w 2070768"/>
              <a:gd name="connsiteY8" fmla="*/ 165661 h 16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768" h="1656614">
                <a:moveTo>
                  <a:pt x="0" y="165661"/>
                </a:moveTo>
                <a:cubicBezTo>
                  <a:pt x="0" y="74169"/>
                  <a:pt x="74169" y="0"/>
                  <a:pt x="165661" y="0"/>
                </a:cubicBezTo>
                <a:lnTo>
                  <a:pt x="1905107" y="0"/>
                </a:lnTo>
                <a:cubicBezTo>
                  <a:pt x="1996599" y="0"/>
                  <a:pt x="2070768" y="74169"/>
                  <a:pt x="2070768" y="165661"/>
                </a:cubicBezTo>
                <a:lnTo>
                  <a:pt x="2070768" y="1490953"/>
                </a:lnTo>
                <a:cubicBezTo>
                  <a:pt x="2070768" y="1582445"/>
                  <a:pt x="1996599" y="1656614"/>
                  <a:pt x="1905107" y="1656614"/>
                </a:cubicBezTo>
                <a:lnTo>
                  <a:pt x="165661" y="1656614"/>
                </a:lnTo>
                <a:cubicBezTo>
                  <a:pt x="74169" y="1656614"/>
                  <a:pt x="0" y="1582445"/>
                  <a:pt x="0" y="1490953"/>
                </a:cubicBezTo>
                <a:lnTo>
                  <a:pt x="0" y="16566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716" tIns="84716" rIns="84716" bIns="84716" numCol="1" spcCol="1270" anchor="ctr" anchorCtr="0">
            <a:noAutofit/>
          </a:bodyPr>
          <a:lstStyle/>
          <a:p>
            <a:pPr marL="0" lvl="0" indent="0" algn="ctr" defTabSz="844550">
              <a:lnSpc>
                <a:spcPct val="90000"/>
              </a:lnSpc>
              <a:spcBef>
                <a:spcPct val="0"/>
              </a:spcBef>
              <a:spcAft>
                <a:spcPct val="35000"/>
              </a:spcAft>
              <a:buNone/>
            </a:pPr>
            <a:r>
              <a:rPr lang="en-US" sz="1900" kern="1200"/>
              <a:t>speed of the inference time to cater for high speed movement of the vehicles on expressway</a:t>
            </a:r>
            <a:endParaRPr lang="en-US" sz="1900" kern="1200" dirty="0"/>
          </a:p>
        </p:txBody>
      </p:sp>
    </p:spTree>
    <p:extLst>
      <p:ext uri="{BB962C8B-B14F-4D97-AF65-F5344CB8AC3E}">
        <p14:creationId xmlns:p14="http://schemas.microsoft.com/office/powerpoint/2010/main" val="414796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randombar(horizontal)">
                                      <p:cBhvr>
                                        <p:cTn id="23" dur="500"/>
                                        <p:tgtEl>
                                          <p:spTgt spid="22"/>
                                        </p:tgtEl>
                                      </p:cBhvr>
                                    </p:animEffect>
                                  </p:childTnLst>
                                </p:cTn>
                              </p:par>
                              <p:par>
                                <p:cTn id="24" presetID="14" presetClass="entr" presetSubtype="1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randombar(horizontal)">
                                      <p:cBhvr>
                                        <p:cTn id="26" dur="500"/>
                                        <p:tgtEl>
                                          <p:spTgt spid="24"/>
                                        </p:tgtEl>
                                      </p:cBhvr>
                                    </p:animEffect>
                                  </p:childTnLst>
                                </p:cTn>
                              </p:par>
                              <p:par>
                                <p:cTn id="27" presetID="14" presetClass="entr" presetSubtype="1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randombar(horizont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3C488EA-0327-47B9-B5D4-E6663524E22A}" type="slidenum">
              <a:rPr lang="en-US" smtClean="0"/>
              <a:pPr/>
              <a:t>6</a:t>
            </a:fld>
            <a:endParaRPr lang="en-US"/>
          </a:p>
        </p:txBody>
      </p:sp>
      <p:sp>
        <p:nvSpPr>
          <p:cNvPr id="4" name="Rectangle: Rounded Corners 3"/>
          <p:cNvSpPr/>
          <p:nvPr/>
        </p:nvSpPr>
        <p:spPr>
          <a:xfrm>
            <a:off x="758924" y="301080"/>
            <a:ext cx="7165875" cy="9181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rgbClr val="002060"/>
              </a:solidFill>
              <a:highlight>
                <a:srgbClr val="0000FF"/>
              </a:highlight>
            </a:endParaRPr>
          </a:p>
        </p:txBody>
      </p:sp>
      <p:sp>
        <p:nvSpPr>
          <p:cNvPr id="16386" name="Rectangle 116"/>
          <p:cNvSpPr>
            <a:spLocks noChangeArrowheads="1"/>
          </p:cNvSpPr>
          <p:nvPr/>
        </p:nvSpPr>
        <p:spPr bwMode="auto">
          <a:xfrm>
            <a:off x="454269" y="301080"/>
            <a:ext cx="79308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200" b="1" i="1" dirty="0">
                <a:solidFill>
                  <a:srgbClr val="002060"/>
                </a:solidFill>
                <a:latin typeface="Arial" panose="020B0604020202020204" pitchFamily="34" charset="0"/>
              </a:rPr>
              <a:t>RESEARCH OBJECTIVES, RESEARCH QUESTIONS, </a:t>
            </a:r>
          </a:p>
          <a:p>
            <a:pPr algn="ctr" eaLnBrk="1" hangingPunct="1">
              <a:spcBef>
                <a:spcPct val="0"/>
              </a:spcBef>
              <a:buClrTx/>
              <a:buFontTx/>
              <a:buNone/>
            </a:pPr>
            <a:r>
              <a:rPr lang="en-US" altLang="en-US" sz="2200" b="1" i="1" dirty="0">
                <a:solidFill>
                  <a:srgbClr val="002060"/>
                </a:solidFill>
                <a:latin typeface="Arial" panose="020B0604020202020204" pitchFamily="34" charset="0"/>
              </a:rPr>
              <a:t>DATA COLLECTION &amp; DATA ANALYSIS</a:t>
            </a:r>
          </a:p>
        </p:txBody>
      </p:sp>
      <p:graphicFrame>
        <p:nvGraphicFramePr>
          <p:cNvPr id="3" name="Table 2"/>
          <p:cNvGraphicFramePr>
            <a:graphicFrameLocks noGrp="1"/>
          </p:cNvGraphicFramePr>
          <p:nvPr>
            <p:extLst>
              <p:ext uri="{D42A27DB-BD31-4B8C-83A1-F6EECF244321}">
                <p14:modId xmlns:p14="http://schemas.microsoft.com/office/powerpoint/2010/main" val="2847467180"/>
              </p:ext>
            </p:extLst>
          </p:nvPr>
        </p:nvGraphicFramePr>
        <p:xfrm>
          <a:off x="457898" y="1280887"/>
          <a:ext cx="8256888" cy="5477398"/>
        </p:xfrm>
        <a:graphic>
          <a:graphicData uri="http://schemas.openxmlformats.org/drawingml/2006/table">
            <a:tbl>
              <a:tblPr firstRow="1" bandRow="1">
                <a:tableStyleId>{74C1A8A3-306A-4EB7-A6B1-4F7E0EB9C5D6}</a:tableStyleId>
              </a:tblPr>
              <a:tblGrid>
                <a:gridCol w="2064222">
                  <a:extLst>
                    <a:ext uri="{9D8B030D-6E8A-4147-A177-3AD203B41FA5}">
                      <a16:colId xmlns:a16="http://schemas.microsoft.com/office/drawing/2014/main" val="1995936181"/>
                    </a:ext>
                  </a:extLst>
                </a:gridCol>
                <a:gridCol w="2064222">
                  <a:extLst>
                    <a:ext uri="{9D8B030D-6E8A-4147-A177-3AD203B41FA5}">
                      <a16:colId xmlns:a16="http://schemas.microsoft.com/office/drawing/2014/main" val="572265272"/>
                    </a:ext>
                  </a:extLst>
                </a:gridCol>
                <a:gridCol w="2064222">
                  <a:extLst>
                    <a:ext uri="{9D8B030D-6E8A-4147-A177-3AD203B41FA5}">
                      <a16:colId xmlns:a16="http://schemas.microsoft.com/office/drawing/2014/main" val="3725029472"/>
                    </a:ext>
                  </a:extLst>
                </a:gridCol>
                <a:gridCol w="2064222">
                  <a:extLst>
                    <a:ext uri="{9D8B030D-6E8A-4147-A177-3AD203B41FA5}">
                      <a16:colId xmlns:a16="http://schemas.microsoft.com/office/drawing/2014/main" val="939031506"/>
                    </a:ext>
                  </a:extLst>
                </a:gridCol>
              </a:tblGrid>
              <a:tr h="648640">
                <a:tc>
                  <a:txBody>
                    <a:bodyPr/>
                    <a:lstStyle/>
                    <a:p>
                      <a:r>
                        <a:rPr lang="en-MY" sz="1800" dirty="0"/>
                        <a:t>Research Objectives</a:t>
                      </a:r>
                    </a:p>
                  </a:txBody>
                  <a:tcPr/>
                </a:tc>
                <a:tc>
                  <a:txBody>
                    <a:bodyPr/>
                    <a:lstStyle/>
                    <a:p>
                      <a:r>
                        <a:rPr lang="en-MY" sz="1800" dirty="0"/>
                        <a:t>Research Question</a:t>
                      </a:r>
                    </a:p>
                  </a:txBody>
                  <a:tcPr/>
                </a:tc>
                <a:tc>
                  <a:txBody>
                    <a:bodyPr/>
                    <a:lstStyle/>
                    <a:p>
                      <a:r>
                        <a:rPr lang="en-MY" sz="1800" dirty="0"/>
                        <a:t>Data Collection</a:t>
                      </a:r>
                    </a:p>
                  </a:txBody>
                  <a:tcPr/>
                </a:tc>
                <a:tc>
                  <a:txBody>
                    <a:bodyPr/>
                    <a:lstStyle/>
                    <a:p>
                      <a:r>
                        <a:rPr lang="en-MY" sz="1800" dirty="0"/>
                        <a:t>Data Analysis</a:t>
                      </a:r>
                    </a:p>
                  </a:txBody>
                  <a:tcPr/>
                </a:tc>
                <a:extLst>
                  <a:ext uri="{0D108BD9-81ED-4DB2-BD59-A6C34878D82A}">
                    <a16:rowId xmlns:a16="http://schemas.microsoft.com/office/drawing/2014/main" val="2826548389"/>
                  </a:ext>
                </a:extLst>
              </a:tr>
              <a:tr h="1383766">
                <a:tc>
                  <a:txBody>
                    <a:bodyPr/>
                    <a:lstStyle/>
                    <a:p>
                      <a:pPr lvl="0"/>
                      <a:r>
                        <a:rPr lang="en-US" sz="1800" kern="1200" dirty="0">
                          <a:solidFill>
                            <a:schemeClr val="dk1"/>
                          </a:solidFill>
                          <a:effectLst/>
                          <a:latin typeface="+mn-lt"/>
                          <a:ea typeface="+mn-ea"/>
                          <a:cs typeface="+mn-cs"/>
                        </a:rPr>
                        <a:t>To propose a suitable model of CNN to obtain better accuracy </a:t>
                      </a:r>
                    </a:p>
                  </a:txBody>
                  <a:tcPr/>
                </a:tc>
                <a:tc>
                  <a:txBody>
                    <a:bodyPr/>
                    <a:lstStyle/>
                    <a:p>
                      <a:r>
                        <a:rPr lang="en-MY" sz="1800" kern="1200" dirty="0">
                          <a:solidFill>
                            <a:schemeClr val="dk1"/>
                          </a:solidFill>
                          <a:effectLst/>
                          <a:latin typeface="+mn-lt"/>
                          <a:ea typeface="+mn-ea"/>
                          <a:cs typeface="+mn-cs"/>
                        </a:rPr>
                        <a:t>What is the CNN architecture that give better accuracy</a:t>
                      </a:r>
                      <a:endParaRPr lang="en-MY" sz="1400" dirty="0"/>
                    </a:p>
                  </a:txBody>
                  <a:tcPr/>
                </a:tc>
                <a:tc>
                  <a:txBody>
                    <a:bodyPr/>
                    <a:lstStyle/>
                    <a:p>
                      <a:pPr marL="0" indent="0">
                        <a:buFont typeface="Arial" panose="020B0604020202020204" pitchFamily="34" charset="0"/>
                        <a:buNone/>
                      </a:pPr>
                      <a:r>
                        <a:rPr lang="en-MY" sz="1800" kern="1200" dirty="0">
                          <a:solidFill>
                            <a:schemeClr val="dk1"/>
                          </a:solidFill>
                          <a:effectLst/>
                          <a:latin typeface="+mn-lt"/>
                          <a:ea typeface="+mn-ea"/>
                          <a:cs typeface="+mn-cs"/>
                        </a:rPr>
                        <a:t>Accuracy of unseen sample for different CNN architecture</a:t>
                      </a:r>
                    </a:p>
                  </a:txBody>
                  <a:tcPr/>
                </a:tc>
                <a:tc>
                  <a:txBody>
                    <a:bodyPr/>
                    <a:lstStyle/>
                    <a:p>
                      <a:pPr marL="0" indent="0">
                        <a:buFont typeface="Arial" panose="020B0604020202020204" pitchFamily="34" charset="0"/>
                        <a:buNone/>
                      </a:pPr>
                      <a:r>
                        <a:rPr lang="en-MY" sz="1800" kern="1200" dirty="0">
                          <a:solidFill>
                            <a:schemeClr val="dk1"/>
                          </a:solidFill>
                          <a:effectLst/>
                          <a:latin typeface="+mn-lt"/>
                          <a:ea typeface="+mn-ea"/>
                          <a:cs typeface="+mn-cs"/>
                        </a:rPr>
                        <a:t>Compare accuracy between CNN architecture (Faster RCNN, SSD and YOLO)</a:t>
                      </a:r>
                    </a:p>
                  </a:txBody>
                  <a:tcPr/>
                </a:tc>
                <a:extLst>
                  <a:ext uri="{0D108BD9-81ED-4DB2-BD59-A6C34878D82A}">
                    <a16:rowId xmlns:a16="http://schemas.microsoft.com/office/drawing/2014/main" val="1511971961"/>
                  </a:ext>
                </a:extLst>
              </a:tr>
              <a:tr h="1383766">
                <a:tc>
                  <a:txBody>
                    <a:bodyPr/>
                    <a:lstStyle/>
                    <a:p>
                      <a:pPr lvl="0"/>
                      <a:r>
                        <a:rPr lang="en-US" sz="1800" kern="1200" dirty="0">
                          <a:solidFill>
                            <a:schemeClr val="dk1"/>
                          </a:solidFill>
                          <a:effectLst/>
                          <a:latin typeface="+mn-lt"/>
                          <a:ea typeface="+mn-ea"/>
                          <a:cs typeface="+mn-cs"/>
                        </a:rPr>
                        <a:t>To improve the processing time by implementing the CNN model on GPU</a:t>
                      </a:r>
                    </a:p>
                  </a:txBody>
                  <a:tcPr/>
                </a:tc>
                <a:tc>
                  <a:txBody>
                    <a:bodyPr/>
                    <a:lstStyle/>
                    <a:p>
                      <a:r>
                        <a:rPr lang="en-MY" sz="1800" kern="1200" dirty="0">
                          <a:solidFill>
                            <a:schemeClr val="dk1"/>
                          </a:solidFill>
                          <a:effectLst/>
                          <a:latin typeface="+mn-lt"/>
                          <a:ea typeface="+mn-ea"/>
                          <a:cs typeface="+mn-cs"/>
                        </a:rPr>
                        <a:t>How to run CNN model on GPU</a:t>
                      </a:r>
                      <a:endParaRPr lang="en-MY"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ltLang="ja-JP" sz="1800" kern="1200" dirty="0">
                          <a:solidFill>
                            <a:schemeClr val="dk1"/>
                          </a:solidFill>
                          <a:effectLst/>
                          <a:latin typeface="+mn-lt"/>
                          <a:ea typeface="+mn-ea"/>
                          <a:cs typeface="+mn-cs"/>
                        </a:rPr>
                        <a:t>Processing time between CPU and GPU</a:t>
                      </a:r>
                    </a:p>
                    <a:p>
                      <a:pPr marL="0" algn="l" defTabSz="914400" rtl="0" eaLnBrk="1" latinLnBrk="0" hangingPunct="1"/>
                      <a:endParaRPr lang="en-MY"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altLang="ja-JP" sz="1800" kern="1200" dirty="0">
                          <a:solidFill>
                            <a:schemeClr val="dk1"/>
                          </a:solidFill>
                          <a:effectLst/>
                          <a:latin typeface="+mn-lt"/>
                          <a:ea typeface="+mn-ea"/>
                          <a:cs typeface="+mn-cs"/>
                        </a:rPr>
                        <a:t>Compare the processing time between CPU and GPU</a:t>
                      </a:r>
                    </a:p>
                    <a:p>
                      <a:pPr marL="0" indent="-285750" algn="l" defTabSz="914400" rtl="0" eaLnBrk="1" latinLnBrk="0" hangingPunct="1">
                        <a:buFont typeface="Arial" panose="020B0604020202020204" pitchFamily="34" charset="0"/>
                        <a:buChar char="•"/>
                      </a:pPr>
                      <a:endParaRPr lang="en-MY" sz="1800" kern="1200" dirty="0">
                        <a:solidFill>
                          <a:schemeClr val="dk1"/>
                        </a:solidFill>
                        <a:effectLst/>
                        <a:latin typeface="+mn-lt"/>
                        <a:ea typeface="+mn-ea"/>
                        <a:cs typeface="+mn-cs"/>
                      </a:endParaRPr>
                    </a:p>
                  </a:txBody>
                  <a:tcPr/>
                </a:tc>
                <a:extLst>
                  <a:ext uri="{0D108BD9-81ED-4DB2-BD59-A6C34878D82A}">
                    <a16:rowId xmlns:a16="http://schemas.microsoft.com/office/drawing/2014/main" val="2768132343"/>
                  </a:ext>
                </a:extLst>
              </a:tr>
              <a:tr h="1902678">
                <a:tc>
                  <a:txBody>
                    <a:bodyPr/>
                    <a:lstStyle/>
                    <a:p>
                      <a:pPr lvl="0"/>
                      <a:r>
                        <a:rPr lang="en-US" sz="1800" kern="1200" dirty="0">
                          <a:solidFill>
                            <a:schemeClr val="dk1"/>
                          </a:solidFill>
                          <a:effectLst/>
                          <a:latin typeface="+mn-lt"/>
                          <a:ea typeface="+mn-ea"/>
                          <a:cs typeface="+mn-cs"/>
                        </a:rPr>
                        <a:t>To evaluate the performance of the proposed model by comparing with other selected CNN architecture</a:t>
                      </a:r>
                    </a:p>
                  </a:txBody>
                  <a:tcPr/>
                </a:tc>
                <a:tc>
                  <a:txBody>
                    <a:bodyPr/>
                    <a:lstStyle/>
                    <a:p>
                      <a:r>
                        <a:rPr lang="en-MY" sz="1800" kern="1200" dirty="0">
                          <a:solidFill>
                            <a:schemeClr val="dk1"/>
                          </a:solidFill>
                          <a:effectLst/>
                          <a:latin typeface="+mn-lt"/>
                          <a:ea typeface="+mn-ea"/>
                          <a:cs typeface="+mn-cs"/>
                        </a:rPr>
                        <a:t>How to evaluate </a:t>
                      </a:r>
                      <a:r>
                        <a:rPr lang="en-US" sz="1800" kern="1200" dirty="0">
                          <a:solidFill>
                            <a:schemeClr val="dk1"/>
                          </a:solidFill>
                          <a:effectLst/>
                          <a:latin typeface="+mn-lt"/>
                          <a:ea typeface="+mn-ea"/>
                          <a:cs typeface="+mn-cs"/>
                        </a:rPr>
                        <a:t>the performance of the proposed model by comparing with other selected CNN architectures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ltLang="ja-JP" sz="1800" kern="1200" dirty="0">
                          <a:solidFill>
                            <a:schemeClr val="dk1"/>
                          </a:solidFill>
                          <a:effectLst/>
                          <a:latin typeface="+mn-lt"/>
                          <a:ea typeface="+mn-ea"/>
                          <a:cs typeface="+mn-cs"/>
                        </a:rPr>
                        <a:t>Collect the performance data between CNN architectures</a:t>
                      </a:r>
                    </a:p>
                    <a:p>
                      <a:pPr marL="0" algn="l" defTabSz="914400" rtl="0" eaLnBrk="1" latinLnBrk="0" hangingPunct="1"/>
                      <a:endParaRPr lang="en-MY" sz="1800" kern="1200" dirty="0">
                        <a:solidFill>
                          <a:schemeClr val="dk1"/>
                        </a:solidFill>
                        <a:effectLst/>
                        <a:latin typeface="+mn-lt"/>
                        <a:ea typeface="+mn-ea"/>
                        <a:cs typeface="+mn-cs"/>
                      </a:endParaRPr>
                    </a:p>
                  </a:txBody>
                  <a:tcPr/>
                </a:tc>
                <a:tc>
                  <a:txBody>
                    <a:bodyPr/>
                    <a:lstStyle/>
                    <a:p>
                      <a:pPr marL="0" indent="0" algn="l" defTabSz="914400" rtl="0" eaLnBrk="1" latinLnBrk="0" hangingPunct="1">
                        <a:buFont typeface="Arial" panose="020B0604020202020204" pitchFamily="34" charset="0"/>
                        <a:buNone/>
                      </a:pPr>
                      <a:r>
                        <a:rPr lang="en-MY" sz="1800" kern="1200" dirty="0">
                          <a:solidFill>
                            <a:schemeClr val="dk1"/>
                          </a:solidFill>
                          <a:effectLst/>
                          <a:latin typeface="+mn-lt"/>
                          <a:ea typeface="+mn-ea"/>
                          <a:cs typeface="+mn-cs"/>
                        </a:rPr>
                        <a:t>Metric measurements (mean Average Precision and processing time in seconds, s)</a:t>
                      </a:r>
                    </a:p>
                  </a:txBody>
                  <a:tcPr/>
                </a:tc>
                <a:extLst>
                  <a:ext uri="{0D108BD9-81ED-4DB2-BD59-A6C34878D82A}">
                    <a16:rowId xmlns:a16="http://schemas.microsoft.com/office/drawing/2014/main" val="3682684755"/>
                  </a:ext>
                </a:extLst>
              </a:tr>
            </a:tbl>
          </a:graphicData>
        </a:graphic>
      </p:graphicFrame>
    </p:spTree>
    <p:extLst>
      <p:ext uri="{BB962C8B-B14F-4D97-AF65-F5344CB8AC3E}">
        <p14:creationId xmlns:p14="http://schemas.microsoft.com/office/powerpoint/2010/main" val="3266829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3C488EA-0327-47B9-B5D4-E6663524E22A}" type="slidenum">
              <a:rPr lang="en-US" smtClean="0"/>
              <a:pPr/>
              <a:t>7</a:t>
            </a:fld>
            <a:endParaRPr lang="en-US"/>
          </a:p>
        </p:txBody>
      </p:sp>
      <p:sp>
        <p:nvSpPr>
          <p:cNvPr id="4" name="Rectangle: Rounded Corners 3"/>
          <p:cNvSpPr/>
          <p:nvPr/>
        </p:nvSpPr>
        <p:spPr>
          <a:xfrm>
            <a:off x="758924" y="301080"/>
            <a:ext cx="7165875" cy="9181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rgbClr val="002060"/>
              </a:solidFill>
              <a:highlight>
                <a:srgbClr val="0000FF"/>
              </a:highlight>
            </a:endParaRPr>
          </a:p>
        </p:txBody>
      </p:sp>
      <p:sp>
        <p:nvSpPr>
          <p:cNvPr id="16386" name="Rectangle 116"/>
          <p:cNvSpPr>
            <a:spLocks noChangeArrowheads="1"/>
          </p:cNvSpPr>
          <p:nvPr/>
        </p:nvSpPr>
        <p:spPr bwMode="auto">
          <a:xfrm>
            <a:off x="454269" y="301080"/>
            <a:ext cx="79308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200" b="1" i="1" dirty="0">
                <a:solidFill>
                  <a:srgbClr val="002060"/>
                </a:solidFill>
                <a:latin typeface="Arial" panose="020B0604020202020204" pitchFamily="34" charset="0"/>
              </a:rPr>
              <a:t>RESEARCH OBJECTIVES, RESEARCH QUESTIONS, </a:t>
            </a:r>
          </a:p>
          <a:p>
            <a:pPr algn="ctr" eaLnBrk="1" hangingPunct="1">
              <a:spcBef>
                <a:spcPct val="0"/>
              </a:spcBef>
              <a:buClrTx/>
              <a:buFontTx/>
              <a:buNone/>
            </a:pPr>
            <a:r>
              <a:rPr lang="en-US" altLang="en-US" sz="2200" b="1" i="1" dirty="0">
                <a:solidFill>
                  <a:srgbClr val="002060"/>
                </a:solidFill>
                <a:latin typeface="Arial" panose="020B0604020202020204" pitchFamily="34" charset="0"/>
              </a:rPr>
              <a:t>DATA COLLECTION &amp; DATA ANALYSIS</a:t>
            </a:r>
          </a:p>
        </p:txBody>
      </p:sp>
      <p:graphicFrame>
        <p:nvGraphicFramePr>
          <p:cNvPr id="3" name="Table 2"/>
          <p:cNvGraphicFramePr>
            <a:graphicFrameLocks noGrp="1"/>
          </p:cNvGraphicFramePr>
          <p:nvPr>
            <p:extLst>
              <p:ext uri="{D42A27DB-BD31-4B8C-83A1-F6EECF244321}">
                <p14:modId xmlns:p14="http://schemas.microsoft.com/office/powerpoint/2010/main" val="1484532044"/>
              </p:ext>
            </p:extLst>
          </p:nvPr>
        </p:nvGraphicFramePr>
        <p:xfrm>
          <a:off x="457898" y="1280887"/>
          <a:ext cx="8256890" cy="6147958"/>
        </p:xfrm>
        <a:graphic>
          <a:graphicData uri="http://schemas.openxmlformats.org/drawingml/2006/table">
            <a:tbl>
              <a:tblPr firstRow="1" bandRow="1">
                <a:tableStyleId>{74C1A8A3-306A-4EB7-A6B1-4F7E0EB9C5D6}</a:tableStyleId>
              </a:tblPr>
              <a:tblGrid>
                <a:gridCol w="1651378">
                  <a:extLst>
                    <a:ext uri="{9D8B030D-6E8A-4147-A177-3AD203B41FA5}">
                      <a16:colId xmlns:a16="http://schemas.microsoft.com/office/drawing/2014/main" val="1995936181"/>
                    </a:ext>
                  </a:extLst>
                </a:gridCol>
                <a:gridCol w="1651378">
                  <a:extLst>
                    <a:ext uri="{9D8B030D-6E8A-4147-A177-3AD203B41FA5}">
                      <a16:colId xmlns:a16="http://schemas.microsoft.com/office/drawing/2014/main" val="572265272"/>
                    </a:ext>
                  </a:extLst>
                </a:gridCol>
                <a:gridCol w="1651378">
                  <a:extLst>
                    <a:ext uri="{9D8B030D-6E8A-4147-A177-3AD203B41FA5}">
                      <a16:colId xmlns:a16="http://schemas.microsoft.com/office/drawing/2014/main" val="3725029472"/>
                    </a:ext>
                  </a:extLst>
                </a:gridCol>
                <a:gridCol w="1651378">
                  <a:extLst>
                    <a:ext uri="{9D8B030D-6E8A-4147-A177-3AD203B41FA5}">
                      <a16:colId xmlns:a16="http://schemas.microsoft.com/office/drawing/2014/main" val="939031506"/>
                    </a:ext>
                  </a:extLst>
                </a:gridCol>
                <a:gridCol w="1651378">
                  <a:extLst>
                    <a:ext uri="{9D8B030D-6E8A-4147-A177-3AD203B41FA5}">
                      <a16:colId xmlns:a16="http://schemas.microsoft.com/office/drawing/2014/main" val="2167517442"/>
                    </a:ext>
                  </a:extLst>
                </a:gridCol>
              </a:tblGrid>
              <a:tr h="648640">
                <a:tc>
                  <a:txBody>
                    <a:bodyPr/>
                    <a:lstStyle/>
                    <a:p>
                      <a:r>
                        <a:rPr lang="en-MY" sz="1800" dirty="0"/>
                        <a:t>Research Objectives</a:t>
                      </a:r>
                    </a:p>
                  </a:txBody>
                  <a:tcPr/>
                </a:tc>
                <a:tc>
                  <a:txBody>
                    <a:bodyPr/>
                    <a:lstStyle/>
                    <a:p>
                      <a:r>
                        <a:rPr lang="en-MY" sz="1800" dirty="0"/>
                        <a:t>Research Question</a:t>
                      </a:r>
                    </a:p>
                  </a:txBody>
                  <a:tcPr/>
                </a:tc>
                <a:tc>
                  <a:txBody>
                    <a:bodyPr/>
                    <a:lstStyle/>
                    <a:p>
                      <a:r>
                        <a:rPr lang="en-MY" sz="1800" dirty="0"/>
                        <a:t>Data Collection</a:t>
                      </a:r>
                    </a:p>
                  </a:txBody>
                  <a:tcPr/>
                </a:tc>
                <a:tc>
                  <a:txBody>
                    <a:bodyPr/>
                    <a:lstStyle/>
                    <a:p>
                      <a:r>
                        <a:rPr lang="en-MY" sz="1800" dirty="0"/>
                        <a:t>Data Analysis</a:t>
                      </a:r>
                    </a:p>
                  </a:txBody>
                  <a:tcPr/>
                </a:tc>
                <a:tc>
                  <a:txBody>
                    <a:bodyPr/>
                    <a:lstStyle/>
                    <a:p>
                      <a:r>
                        <a:rPr lang="en-MY" sz="1800" dirty="0"/>
                        <a:t>Expected outcome</a:t>
                      </a:r>
                    </a:p>
                  </a:txBody>
                  <a:tcPr/>
                </a:tc>
                <a:extLst>
                  <a:ext uri="{0D108BD9-81ED-4DB2-BD59-A6C34878D82A}">
                    <a16:rowId xmlns:a16="http://schemas.microsoft.com/office/drawing/2014/main" val="2826548389"/>
                  </a:ext>
                </a:extLst>
              </a:tr>
              <a:tr h="1383766">
                <a:tc>
                  <a:txBody>
                    <a:bodyPr/>
                    <a:lstStyle/>
                    <a:p>
                      <a:pPr lvl="0"/>
                      <a:r>
                        <a:rPr lang="en-MY" sz="1400" kern="1200" dirty="0">
                          <a:solidFill>
                            <a:schemeClr val="dk1"/>
                          </a:solidFill>
                          <a:effectLst/>
                          <a:latin typeface="+mn-lt"/>
                          <a:ea typeface="+mn-ea"/>
                          <a:cs typeface="+mn-cs"/>
                        </a:rPr>
                        <a:t>To identify a suitable model of CNN which able in obtaining better accuracy for our proposed vehicle proposed visual recognition system.</a:t>
                      </a:r>
                      <a:endParaRPr lang="en-US" sz="1400" kern="1200" dirty="0">
                        <a:solidFill>
                          <a:schemeClr val="dk1"/>
                        </a:solidFill>
                        <a:effectLst/>
                        <a:latin typeface="+mn-lt"/>
                        <a:ea typeface="+mn-ea"/>
                        <a:cs typeface="+mn-cs"/>
                      </a:endParaRPr>
                    </a:p>
                  </a:txBody>
                  <a:tcPr/>
                </a:tc>
                <a:tc>
                  <a:txBody>
                    <a:bodyPr/>
                    <a:lstStyle/>
                    <a:p>
                      <a:r>
                        <a:rPr lang="en-MY" sz="1400" kern="1200" dirty="0">
                          <a:solidFill>
                            <a:schemeClr val="dk1"/>
                          </a:solidFill>
                          <a:effectLst/>
                          <a:latin typeface="+mn-lt"/>
                          <a:ea typeface="+mn-ea"/>
                          <a:cs typeface="+mn-cs"/>
                        </a:rPr>
                        <a:t>What is the CNN architecture that give better accuracy</a:t>
                      </a:r>
                      <a:endParaRPr lang="en-MY" sz="1400" dirty="0"/>
                    </a:p>
                  </a:txBody>
                  <a:tcPr/>
                </a:tc>
                <a:tc>
                  <a:txBody>
                    <a:bodyPr/>
                    <a:lstStyle/>
                    <a:p>
                      <a:pPr marL="0" indent="0">
                        <a:buFont typeface="Arial" panose="020B0604020202020204" pitchFamily="34" charset="0"/>
                        <a:buNone/>
                      </a:pPr>
                      <a:r>
                        <a:rPr lang="en-MY" sz="1400" kern="1200" dirty="0">
                          <a:solidFill>
                            <a:schemeClr val="dk1"/>
                          </a:solidFill>
                          <a:effectLst/>
                          <a:latin typeface="+mn-lt"/>
                          <a:ea typeface="+mn-ea"/>
                          <a:cs typeface="+mn-cs"/>
                        </a:rPr>
                        <a:t>Accuracy of unseen sample for different CNN architecture</a:t>
                      </a:r>
                    </a:p>
                  </a:txBody>
                  <a:tcPr/>
                </a:tc>
                <a:tc>
                  <a:txBody>
                    <a:bodyPr/>
                    <a:lstStyle/>
                    <a:p>
                      <a:pPr marL="0" indent="0">
                        <a:buFont typeface="Arial" panose="020B0604020202020204" pitchFamily="34" charset="0"/>
                        <a:buNone/>
                      </a:pPr>
                      <a:r>
                        <a:rPr lang="en-MY" sz="1400" kern="1200" dirty="0">
                          <a:solidFill>
                            <a:schemeClr val="dk1"/>
                          </a:solidFill>
                          <a:effectLst/>
                          <a:latin typeface="+mn-lt"/>
                          <a:ea typeface="+mn-ea"/>
                          <a:cs typeface="+mn-cs"/>
                        </a:rPr>
                        <a:t>Compare accuracy between CNN architecture (Faster RCNN, SSD and YOLO)</a:t>
                      </a:r>
                    </a:p>
                  </a:txBody>
                  <a:tcPr/>
                </a:tc>
                <a:tc>
                  <a:txBody>
                    <a:bodyPr/>
                    <a:lstStyle/>
                    <a:p>
                      <a:pPr marL="0" indent="0">
                        <a:buFont typeface="Arial" panose="020B0604020202020204" pitchFamily="34" charset="0"/>
                        <a:buNone/>
                      </a:pPr>
                      <a:r>
                        <a:rPr lang="en-MY" sz="1400" kern="1200" dirty="0">
                          <a:solidFill>
                            <a:schemeClr val="dk1"/>
                          </a:solidFill>
                          <a:effectLst/>
                          <a:latin typeface="+mn-lt"/>
                          <a:ea typeface="+mn-ea"/>
                          <a:cs typeface="+mn-cs"/>
                        </a:rPr>
                        <a:t>Identified algorithm selection for experiment.</a:t>
                      </a:r>
                    </a:p>
                  </a:txBody>
                  <a:tcPr/>
                </a:tc>
                <a:extLst>
                  <a:ext uri="{0D108BD9-81ED-4DB2-BD59-A6C34878D82A}">
                    <a16:rowId xmlns:a16="http://schemas.microsoft.com/office/drawing/2014/main" val="1511971961"/>
                  </a:ext>
                </a:extLst>
              </a:tr>
              <a:tr h="1383766">
                <a:tc>
                  <a:txBody>
                    <a:bodyPr/>
                    <a:lstStyle/>
                    <a:p>
                      <a:pPr lvl="0"/>
                      <a:r>
                        <a:rPr lang="en-MY" sz="1400" kern="1200" dirty="0">
                          <a:solidFill>
                            <a:schemeClr val="dk1"/>
                          </a:solidFill>
                          <a:effectLst/>
                          <a:latin typeface="+mn-lt"/>
                          <a:ea typeface="+mn-ea"/>
                          <a:cs typeface="+mn-cs"/>
                        </a:rPr>
                        <a:t>To develop or improve CNN model on GPU which able to improve the processing time for proposed vehicle proposed visual recognition system. </a:t>
                      </a:r>
                      <a:endParaRPr lang="en-US" sz="1400" kern="1200" dirty="0">
                        <a:solidFill>
                          <a:schemeClr val="dk1"/>
                        </a:solidFill>
                        <a:effectLst/>
                        <a:latin typeface="+mn-lt"/>
                        <a:ea typeface="+mn-ea"/>
                        <a:cs typeface="+mn-cs"/>
                      </a:endParaRPr>
                    </a:p>
                  </a:txBody>
                  <a:tcPr/>
                </a:tc>
                <a:tc>
                  <a:txBody>
                    <a:bodyPr/>
                    <a:lstStyle/>
                    <a:p>
                      <a:r>
                        <a:rPr lang="en-MY" sz="1400" kern="1200" dirty="0">
                          <a:solidFill>
                            <a:schemeClr val="dk1"/>
                          </a:solidFill>
                          <a:effectLst/>
                          <a:latin typeface="+mn-lt"/>
                          <a:ea typeface="+mn-ea"/>
                          <a:cs typeface="+mn-cs"/>
                        </a:rPr>
                        <a:t>How to run CNN model on GPU</a:t>
                      </a:r>
                      <a:endParaRPr lang="en-MY"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ltLang="ja-JP" sz="1400" kern="1200" dirty="0">
                          <a:solidFill>
                            <a:schemeClr val="dk1"/>
                          </a:solidFill>
                          <a:effectLst/>
                          <a:latin typeface="+mn-lt"/>
                          <a:ea typeface="+mn-ea"/>
                          <a:cs typeface="+mn-cs"/>
                        </a:rPr>
                        <a:t>Processing time between CPU and GPU</a:t>
                      </a:r>
                    </a:p>
                    <a:p>
                      <a:pPr marL="0" algn="l" defTabSz="914400" rtl="0" eaLnBrk="1" latinLnBrk="0" hangingPunct="1"/>
                      <a:endParaRPr lang="en-MY" sz="14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altLang="ja-JP" sz="1400" kern="1200" dirty="0">
                          <a:solidFill>
                            <a:schemeClr val="dk1"/>
                          </a:solidFill>
                          <a:effectLst/>
                          <a:latin typeface="+mn-lt"/>
                          <a:ea typeface="+mn-ea"/>
                          <a:cs typeface="+mn-cs"/>
                        </a:rPr>
                        <a:t>Compare the processing time between CPU and GPU</a:t>
                      </a:r>
                    </a:p>
                    <a:p>
                      <a:pPr marL="0" indent="-285750" algn="l" defTabSz="914400" rtl="0" eaLnBrk="1" latinLnBrk="0" hangingPunct="1">
                        <a:buFont typeface="Arial" panose="020B0604020202020204" pitchFamily="34" charset="0"/>
                        <a:buChar char="•"/>
                      </a:pPr>
                      <a:endParaRPr lang="en-MY" sz="1400" kern="1200" dirty="0">
                        <a:solidFill>
                          <a:schemeClr val="dk1"/>
                        </a:solidFill>
                        <a:effectLst/>
                        <a:latin typeface="+mn-lt"/>
                        <a:ea typeface="+mn-ea"/>
                        <a:cs typeface="+mn-cs"/>
                      </a:endParaRPr>
                    </a:p>
                  </a:txBody>
                  <a:tcPr/>
                </a:tc>
                <a:tc>
                  <a:txBody>
                    <a:bodyPr/>
                    <a:lstStyle/>
                    <a:p>
                      <a:pPr marL="0" indent="0" algn="l" defTabSz="914400" rtl="0" eaLnBrk="1" latinLnBrk="0" hangingPunct="1">
                        <a:buFont typeface="Arial" panose="020B0604020202020204" pitchFamily="34" charset="0"/>
                        <a:buNone/>
                      </a:pPr>
                      <a:r>
                        <a:rPr lang="en-MY" sz="1400" kern="1200" dirty="0">
                          <a:solidFill>
                            <a:schemeClr val="dk1"/>
                          </a:solidFill>
                          <a:effectLst/>
                          <a:latin typeface="+mn-lt"/>
                          <a:ea typeface="+mn-ea"/>
                          <a:cs typeface="+mn-cs"/>
                        </a:rPr>
                        <a:t>Optimized selected algorithm</a:t>
                      </a:r>
                    </a:p>
                  </a:txBody>
                  <a:tcPr/>
                </a:tc>
                <a:extLst>
                  <a:ext uri="{0D108BD9-81ED-4DB2-BD59-A6C34878D82A}">
                    <a16:rowId xmlns:a16="http://schemas.microsoft.com/office/drawing/2014/main" val="2768132343"/>
                  </a:ext>
                </a:extLst>
              </a:tr>
              <a:tr h="1902678">
                <a:tc>
                  <a:txBody>
                    <a:bodyPr/>
                    <a:lstStyle/>
                    <a:p>
                      <a:pPr lvl="0"/>
                      <a:r>
                        <a:rPr lang="en-US" sz="1400" kern="1200" dirty="0">
                          <a:solidFill>
                            <a:schemeClr val="dk1"/>
                          </a:solidFill>
                          <a:effectLst/>
                          <a:latin typeface="+mn-lt"/>
                          <a:ea typeface="+mn-ea"/>
                          <a:cs typeface="+mn-cs"/>
                        </a:rPr>
                        <a:t>To evaluate the performance of the proposed model by comparing with other selected CNN architecture</a:t>
                      </a:r>
                    </a:p>
                  </a:txBody>
                  <a:tcPr/>
                </a:tc>
                <a:tc>
                  <a:txBody>
                    <a:bodyPr/>
                    <a:lstStyle/>
                    <a:p>
                      <a:r>
                        <a:rPr lang="en-MY" sz="1400" kern="1200" dirty="0">
                          <a:solidFill>
                            <a:schemeClr val="dk1"/>
                          </a:solidFill>
                          <a:effectLst/>
                          <a:latin typeface="+mn-lt"/>
                          <a:ea typeface="+mn-ea"/>
                          <a:cs typeface="+mn-cs"/>
                        </a:rPr>
                        <a:t>How to evaluate </a:t>
                      </a:r>
                      <a:r>
                        <a:rPr lang="en-US" sz="1400" kern="1200" dirty="0">
                          <a:solidFill>
                            <a:schemeClr val="dk1"/>
                          </a:solidFill>
                          <a:effectLst/>
                          <a:latin typeface="+mn-lt"/>
                          <a:ea typeface="+mn-ea"/>
                          <a:cs typeface="+mn-cs"/>
                        </a:rPr>
                        <a:t>the performance of the proposed model by comparing with other selected CNN architectures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ltLang="ja-JP" sz="1400" kern="1200" dirty="0">
                          <a:solidFill>
                            <a:schemeClr val="dk1"/>
                          </a:solidFill>
                          <a:effectLst/>
                          <a:latin typeface="+mn-lt"/>
                          <a:ea typeface="+mn-ea"/>
                          <a:cs typeface="+mn-cs"/>
                        </a:rPr>
                        <a:t>Collect the performance data between CNN architectures</a:t>
                      </a:r>
                    </a:p>
                    <a:p>
                      <a:pPr marL="0" algn="l" defTabSz="914400" rtl="0" eaLnBrk="1" latinLnBrk="0" hangingPunct="1"/>
                      <a:endParaRPr lang="en-MY" sz="1400" kern="1200" dirty="0">
                        <a:solidFill>
                          <a:schemeClr val="dk1"/>
                        </a:solidFill>
                        <a:effectLst/>
                        <a:latin typeface="+mn-lt"/>
                        <a:ea typeface="+mn-ea"/>
                        <a:cs typeface="+mn-cs"/>
                      </a:endParaRPr>
                    </a:p>
                  </a:txBody>
                  <a:tcPr/>
                </a:tc>
                <a:tc>
                  <a:txBody>
                    <a:bodyPr/>
                    <a:lstStyle/>
                    <a:p>
                      <a:pPr marL="0" indent="0" algn="l" defTabSz="914400" rtl="0" eaLnBrk="1" latinLnBrk="0" hangingPunct="1">
                        <a:buFont typeface="Arial" panose="020B0604020202020204" pitchFamily="34" charset="0"/>
                        <a:buNone/>
                      </a:pPr>
                      <a:r>
                        <a:rPr lang="en-MY" sz="1400" kern="1200" dirty="0">
                          <a:solidFill>
                            <a:schemeClr val="dk1"/>
                          </a:solidFill>
                          <a:effectLst/>
                          <a:latin typeface="+mn-lt"/>
                          <a:ea typeface="+mn-ea"/>
                          <a:cs typeface="+mn-cs"/>
                        </a:rPr>
                        <a:t>Metric measurements (mean Average Precision and processing time in seconds, s)</a:t>
                      </a:r>
                    </a:p>
                  </a:txBody>
                  <a:tcPr/>
                </a:tc>
                <a:tc>
                  <a:txBody>
                    <a:bodyPr/>
                    <a:lstStyle/>
                    <a:p>
                      <a:pPr marL="0" indent="0">
                        <a:buFont typeface="Arial" panose="020B0604020202020204" pitchFamily="34" charset="0"/>
                        <a:buNone/>
                      </a:pPr>
                      <a:r>
                        <a:rPr lang="en-MY" sz="1400" kern="1200" dirty="0">
                          <a:solidFill>
                            <a:schemeClr val="dk1"/>
                          </a:solidFill>
                          <a:effectLst/>
                          <a:latin typeface="+mn-lt"/>
                          <a:ea typeface="+mn-ea"/>
                          <a:cs typeface="+mn-cs"/>
                        </a:rPr>
                        <a:t>Best algorithm selection for proposed vehicle proposed visual recognition system.</a:t>
                      </a:r>
                    </a:p>
                  </a:txBody>
                  <a:tcPr/>
                </a:tc>
                <a:extLst>
                  <a:ext uri="{0D108BD9-81ED-4DB2-BD59-A6C34878D82A}">
                    <a16:rowId xmlns:a16="http://schemas.microsoft.com/office/drawing/2014/main" val="3682684755"/>
                  </a:ext>
                </a:extLst>
              </a:tr>
            </a:tbl>
          </a:graphicData>
        </a:graphic>
      </p:graphicFrame>
    </p:spTree>
    <p:extLst>
      <p:ext uri="{BB962C8B-B14F-4D97-AF65-F5344CB8AC3E}">
        <p14:creationId xmlns:p14="http://schemas.microsoft.com/office/powerpoint/2010/main" val="12677557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bwMode="auto">
          <a:xfrm>
            <a:off x="457200" y="15335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ClrTx/>
              <a:buNone/>
            </a:pPr>
            <a:r>
              <a:rPr lang="en-MY" sz="1800" b="1" kern="0" dirty="0">
                <a:solidFill>
                  <a:srgbClr val="000000"/>
                </a:solidFill>
                <a:latin typeface="Calibri" panose="020F0502020204030204" pitchFamily="34" charset="0"/>
                <a:cs typeface="Calibri" panose="020F0502020204030204" pitchFamily="34" charset="0"/>
              </a:rPr>
              <a:t>SCOPE AND LIMITATION</a:t>
            </a:r>
          </a:p>
          <a:p>
            <a:pPr>
              <a:buClrTx/>
              <a:buFont typeface="Arial" panose="020B0604020202020204" pitchFamily="34" charset="0"/>
              <a:buChar char="•"/>
            </a:pPr>
            <a:r>
              <a:rPr lang="en-US" sz="1800" kern="0" dirty="0">
                <a:solidFill>
                  <a:srgbClr val="000000"/>
                </a:solidFill>
                <a:latin typeface="Calibri" panose="020F0502020204030204" pitchFamily="34" charset="0"/>
                <a:cs typeface="Calibri" panose="020F0502020204030204" pitchFamily="34" charset="0"/>
              </a:rPr>
              <a:t>This research will only focus on the CNN architecture and technique used to speed up process and that can reduce training sample required for CNN training.</a:t>
            </a:r>
          </a:p>
          <a:p>
            <a:pPr>
              <a:buClrTx/>
              <a:buFont typeface="Arial" panose="020B0604020202020204" pitchFamily="34" charset="0"/>
              <a:buChar char="•"/>
            </a:pPr>
            <a:r>
              <a:rPr lang="en-US" sz="1800" kern="0" dirty="0">
                <a:solidFill>
                  <a:srgbClr val="000000"/>
                </a:solidFill>
                <a:latin typeface="Calibri" panose="020F0502020204030204" pitchFamily="34" charset="0"/>
                <a:cs typeface="Calibri" panose="020F0502020204030204" pitchFamily="34" charset="0"/>
              </a:rPr>
              <a:t>Sample used for this training are images collected from the Internet. Total sample size 448 images. The images are split into two folders. 90 images in the test folder and the rest of the images in training folder.</a:t>
            </a:r>
          </a:p>
          <a:p>
            <a:pPr>
              <a:buClrTx/>
              <a:buFont typeface="Arial" panose="020B0604020202020204" pitchFamily="34" charset="0"/>
              <a:buChar char="•"/>
            </a:pPr>
            <a:r>
              <a:rPr lang="en-US" sz="1800" kern="0" dirty="0">
                <a:solidFill>
                  <a:srgbClr val="000000"/>
                </a:solidFill>
                <a:latin typeface="Calibri" panose="020F0502020204030204" pitchFamily="34" charset="0"/>
                <a:cs typeface="Calibri" panose="020F0502020204030204" pitchFamily="34" charset="0"/>
              </a:rPr>
              <a:t>For object classification, the research will classify cars (class 1), lorries (class 2 and class3), taxis (class 4) and busses (class 5).</a:t>
            </a:r>
          </a:p>
          <a:p>
            <a:pPr marL="0" indent="0">
              <a:buClrTx/>
              <a:buNone/>
            </a:pPr>
            <a:endParaRPr lang="en-US" sz="1800" dirty="0">
              <a:solidFill>
                <a:srgbClr val="000000"/>
              </a:solidFill>
              <a:latin typeface="Calibri" panose="020F0502020204030204" pitchFamily="34" charset="0"/>
              <a:cs typeface="Calibri" panose="020F0502020204030204" pitchFamily="34" charset="0"/>
            </a:endParaRPr>
          </a:p>
        </p:txBody>
      </p:sp>
      <p:sp>
        <p:nvSpPr>
          <p:cNvPr id="8" name="Rectangle 116"/>
          <p:cNvSpPr>
            <a:spLocks noChangeArrowheads="1"/>
          </p:cNvSpPr>
          <p:nvPr/>
        </p:nvSpPr>
        <p:spPr bwMode="auto">
          <a:xfrm>
            <a:off x="555625"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chemeClr val="bg1"/>
                </a:solidFill>
                <a:latin typeface="Arial" panose="020B0604020202020204" pitchFamily="34" charset="0"/>
              </a:rPr>
              <a:t>SCOPE AND LIMITATION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F117BB1-310E-4F06-AB70-6776245201FA}" type="slidenum">
              <a:rPr lang="en-US" smtClean="0"/>
              <a:pPr/>
              <a:t>8</a:t>
            </a:fld>
            <a:endParaRPr lang="en-US"/>
          </a:p>
        </p:txBody>
      </p:sp>
    </p:spTree>
    <p:extLst>
      <p:ext uri="{BB962C8B-B14F-4D97-AF65-F5344CB8AC3E}">
        <p14:creationId xmlns:p14="http://schemas.microsoft.com/office/powerpoint/2010/main" val="140863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6"/>
          <p:cNvSpPr>
            <a:spLocks noChangeArrowheads="1"/>
          </p:cNvSpPr>
          <p:nvPr/>
        </p:nvSpPr>
        <p:spPr bwMode="auto">
          <a:xfrm>
            <a:off x="555709" y="304800"/>
            <a:ext cx="7411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i="1" dirty="0">
                <a:solidFill>
                  <a:schemeClr val="tx1">
                    <a:lumMod val="95000"/>
                    <a:lumOff val="5000"/>
                  </a:schemeClr>
                </a:solidFill>
                <a:latin typeface="Arial" panose="020B0604020202020204" pitchFamily="34" charset="0"/>
              </a:rPr>
              <a:t>LITERATURE REVIEW SUMMARY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49" y="76200"/>
            <a:ext cx="116681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F117BB1-310E-4F06-AB70-6776245201FA}" type="slidenum">
              <a:rPr lang="en-US" smtClean="0"/>
              <a:pPr/>
              <a:t>9</a:t>
            </a:fld>
            <a:endParaRPr lang="en-US"/>
          </a:p>
        </p:txBody>
      </p:sp>
      <p:graphicFrame>
        <p:nvGraphicFramePr>
          <p:cNvPr id="4" name="Table 3">
            <a:extLst>
              <a:ext uri="{FF2B5EF4-FFF2-40B4-BE49-F238E27FC236}">
                <a16:creationId xmlns:a16="http://schemas.microsoft.com/office/drawing/2014/main" id="{65E904BD-2C0F-47B3-A0CD-5273772314F4}"/>
              </a:ext>
            </a:extLst>
          </p:cNvPr>
          <p:cNvGraphicFramePr>
            <a:graphicFrameLocks noGrp="1"/>
          </p:cNvGraphicFramePr>
          <p:nvPr>
            <p:extLst>
              <p:ext uri="{D42A27DB-BD31-4B8C-83A1-F6EECF244321}">
                <p14:modId xmlns:p14="http://schemas.microsoft.com/office/powerpoint/2010/main" val="450503779"/>
              </p:ext>
            </p:extLst>
          </p:nvPr>
        </p:nvGraphicFramePr>
        <p:xfrm>
          <a:off x="302806" y="929068"/>
          <a:ext cx="8538387" cy="5625529"/>
        </p:xfrm>
        <a:graphic>
          <a:graphicData uri="http://schemas.openxmlformats.org/drawingml/2006/table">
            <a:tbl>
              <a:tblPr firstRow="1" firstCol="1" bandRow="1">
                <a:tableStyleId>{284E427A-3D55-4303-BF80-6455036E1DE7}</a:tableStyleId>
              </a:tblPr>
              <a:tblGrid>
                <a:gridCol w="2366187">
                  <a:extLst>
                    <a:ext uri="{9D8B030D-6E8A-4147-A177-3AD203B41FA5}">
                      <a16:colId xmlns:a16="http://schemas.microsoft.com/office/drawing/2014/main" val="3402106727"/>
                    </a:ext>
                  </a:extLst>
                </a:gridCol>
                <a:gridCol w="1905000">
                  <a:extLst>
                    <a:ext uri="{9D8B030D-6E8A-4147-A177-3AD203B41FA5}">
                      <a16:colId xmlns:a16="http://schemas.microsoft.com/office/drawing/2014/main" val="3004244825"/>
                    </a:ext>
                  </a:extLst>
                </a:gridCol>
                <a:gridCol w="4267200">
                  <a:extLst>
                    <a:ext uri="{9D8B030D-6E8A-4147-A177-3AD203B41FA5}">
                      <a16:colId xmlns:a16="http://schemas.microsoft.com/office/drawing/2014/main" val="885960753"/>
                    </a:ext>
                  </a:extLst>
                </a:gridCol>
              </a:tblGrid>
              <a:tr h="250197">
                <a:tc>
                  <a:txBody>
                    <a:bodyPr/>
                    <a:lstStyle/>
                    <a:p>
                      <a:pPr marL="0" marR="0" indent="228600" algn="ctr">
                        <a:lnSpc>
                          <a:spcPct val="150000"/>
                        </a:lnSpc>
                        <a:spcBef>
                          <a:spcPts val="0"/>
                        </a:spcBef>
                        <a:spcAft>
                          <a:spcPts val="0"/>
                        </a:spcAft>
                      </a:pPr>
                      <a:r>
                        <a:rPr lang="en-MY" sz="2000" dirty="0">
                          <a:effectLst/>
                        </a:rPr>
                        <a:t>Author</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Model</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2000" dirty="0">
                          <a:effectLst/>
                        </a:rPr>
                        <a:t>Findings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463425258"/>
                  </a:ext>
                </a:extLst>
              </a:tr>
              <a:tr h="812389">
                <a:tc>
                  <a:txBody>
                    <a:bodyPr/>
                    <a:lstStyle/>
                    <a:p>
                      <a:pPr marL="0" marR="0" indent="228600" algn="ctr">
                        <a:lnSpc>
                          <a:spcPct val="150000"/>
                        </a:lnSpc>
                        <a:spcBef>
                          <a:spcPts val="0"/>
                        </a:spcBef>
                        <a:spcAft>
                          <a:spcPts val="0"/>
                        </a:spcAft>
                      </a:pPr>
                      <a:r>
                        <a:rPr lang="en-MY" sz="1400" dirty="0">
                          <a:effectLst/>
                        </a:rPr>
                        <a:t>(Y. </a:t>
                      </a:r>
                      <a:r>
                        <a:rPr lang="en-MY" sz="1400" dirty="0" err="1">
                          <a:effectLst/>
                        </a:rPr>
                        <a:t>LeCun</a:t>
                      </a:r>
                      <a:r>
                        <a:rPr lang="en-MY" sz="1400" dirty="0">
                          <a:effectLst/>
                        </a:rPr>
                        <a:t>, 1998)</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1400" dirty="0">
                          <a:effectLst/>
                        </a:rPr>
                        <a:t>LeNet-5</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0">
                        <a:lnSpc>
                          <a:spcPct val="150000"/>
                        </a:lnSpc>
                        <a:spcBef>
                          <a:spcPts val="0"/>
                        </a:spcBef>
                        <a:spcAft>
                          <a:spcPts val="0"/>
                        </a:spcAft>
                      </a:pPr>
                      <a:r>
                        <a:rPr lang="en-MY" sz="1400" dirty="0">
                          <a:effectLst/>
                        </a:rPr>
                        <a:t>Introduce CNN with 7 layers for handwritten and machine-printed character recognition</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160703615"/>
                  </a:ext>
                </a:extLst>
              </a:tr>
              <a:tr h="1093484">
                <a:tc>
                  <a:txBody>
                    <a:bodyPr/>
                    <a:lstStyle/>
                    <a:p>
                      <a:pPr marL="0" marR="0" indent="228600" algn="ctr">
                        <a:lnSpc>
                          <a:spcPct val="150000"/>
                        </a:lnSpc>
                        <a:spcBef>
                          <a:spcPts val="0"/>
                        </a:spcBef>
                        <a:spcAft>
                          <a:spcPts val="0"/>
                        </a:spcAft>
                      </a:pPr>
                      <a:r>
                        <a:rPr lang="en-MY" sz="1400">
                          <a:effectLst/>
                        </a:rPr>
                        <a:t>(Krizhevsky A. a., 2012)</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1400" dirty="0" err="1">
                          <a:effectLst/>
                        </a:rPr>
                        <a:t>AlexNet</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0">
                        <a:lnSpc>
                          <a:spcPct val="150000"/>
                        </a:lnSpc>
                        <a:spcBef>
                          <a:spcPts val="0"/>
                        </a:spcBef>
                        <a:spcAft>
                          <a:spcPts val="0"/>
                        </a:spcAft>
                      </a:pPr>
                      <a:r>
                        <a:rPr lang="en-MY" sz="1400">
                          <a:effectLst/>
                        </a:rPr>
                        <a:t>Introduce deeper and larger CNN compared to CNN with 8 layers. The last 3 layers are fc layers. ReLu used as activation function.</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2824751808"/>
                  </a:ext>
                </a:extLst>
              </a:tr>
              <a:tr h="1374580">
                <a:tc>
                  <a:txBody>
                    <a:bodyPr/>
                    <a:lstStyle/>
                    <a:p>
                      <a:pPr marL="0" marR="0" indent="228600" algn="ctr">
                        <a:lnSpc>
                          <a:spcPct val="150000"/>
                        </a:lnSpc>
                        <a:spcBef>
                          <a:spcPts val="0"/>
                        </a:spcBef>
                        <a:spcAft>
                          <a:spcPts val="0"/>
                        </a:spcAft>
                      </a:pPr>
                      <a:r>
                        <a:rPr lang="en-MY" sz="1400">
                          <a:effectLst/>
                        </a:rPr>
                        <a:t>(Zeiler &amp; Fergus, 2014)</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1400" dirty="0">
                          <a:effectLst/>
                        </a:rPr>
                        <a:t>ZF Net</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0">
                        <a:lnSpc>
                          <a:spcPct val="150000"/>
                        </a:lnSpc>
                        <a:spcBef>
                          <a:spcPts val="0"/>
                        </a:spcBef>
                        <a:spcAft>
                          <a:spcPts val="0"/>
                        </a:spcAft>
                      </a:pPr>
                      <a:r>
                        <a:rPr lang="en-MY" sz="1400" dirty="0">
                          <a:effectLst/>
                        </a:rPr>
                        <a:t>Enhancement to </a:t>
                      </a:r>
                      <a:r>
                        <a:rPr lang="en-MY" sz="1400" dirty="0" err="1">
                          <a:effectLst/>
                        </a:rPr>
                        <a:t>AlexNet</a:t>
                      </a:r>
                      <a:r>
                        <a:rPr lang="en-MY" sz="1400" dirty="0">
                          <a:effectLst/>
                        </a:rPr>
                        <a:t> by tweaking the hyperparameter such as expanding middle convolutional layer and making stride and filter size on the first layer smaller.</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302468492"/>
                  </a:ext>
                </a:extLst>
              </a:tr>
              <a:tr h="1936771">
                <a:tc>
                  <a:txBody>
                    <a:bodyPr/>
                    <a:lstStyle/>
                    <a:p>
                      <a:pPr marL="0" marR="0" indent="228600" algn="ctr">
                        <a:lnSpc>
                          <a:spcPct val="150000"/>
                        </a:lnSpc>
                        <a:spcBef>
                          <a:spcPts val="0"/>
                        </a:spcBef>
                        <a:spcAft>
                          <a:spcPts val="0"/>
                        </a:spcAft>
                      </a:pPr>
                      <a:r>
                        <a:rPr lang="en-MY" sz="1400">
                          <a:effectLst/>
                        </a:rPr>
                        <a:t>(Szegedy, Toshev, &amp; Erhan, 2013)</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228600" algn="ctr">
                        <a:lnSpc>
                          <a:spcPct val="150000"/>
                        </a:lnSpc>
                        <a:spcBef>
                          <a:spcPts val="0"/>
                        </a:spcBef>
                        <a:spcAft>
                          <a:spcPts val="0"/>
                        </a:spcAft>
                      </a:pPr>
                      <a:r>
                        <a:rPr lang="en-MY" sz="1400">
                          <a:effectLst/>
                        </a:rPr>
                        <a:t>GoogLeNet</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tc>
                  <a:txBody>
                    <a:bodyPr/>
                    <a:lstStyle/>
                    <a:p>
                      <a:pPr marL="0" marR="0" indent="0">
                        <a:lnSpc>
                          <a:spcPct val="150000"/>
                        </a:lnSpc>
                        <a:spcBef>
                          <a:spcPts val="0"/>
                        </a:spcBef>
                        <a:spcAft>
                          <a:spcPts val="0"/>
                        </a:spcAft>
                      </a:pPr>
                      <a:r>
                        <a:rPr lang="en-MY" sz="1400" dirty="0">
                          <a:effectLst/>
                        </a:rPr>
                        <a:t>Introduces Inception module which reduce the number of parameters in the CNN network.  This architecture also uses Average pooling rather Max pooling thus further reducing number of parameters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37831" marR="37831" marT="0" marB="0"/>
                </a:tc>
                <a:extLst>
                  <a:ext uri="{0D108BD9-81ED-4DB2-BD59-A6C34878D82A}">
                    <a16:rowId xmlns:a16="http://schemas.microsoft.com/office/drawing/2014/main" val="2833387646"/>
                  </a:ext>
                </a:extLst>
              </a:tr>
            </a:tbl>
          </a:graphicData>
        </a:graphic>
      </p:graphicFrame>
    </p:spTree>
    <p:extLst>
      <p:ext uri="{BB962C8B-B14F-4D97-AF65-F5344CB8AC3E}">
        <p14:creationId xmlns:p14="http://schemas.microsoft.com/office/powerpoint/2010/main" val="211199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22937</TotalTime>
  <Words>1730</Words>
  <Application>Microsoft Office PowerPoint</Application>
  <PresentationFormat>On-screen Show (4:3)</PresentationFormat>
  <Paragraphs>242</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Century Gothic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muhammad-nidzam.bin-masood@dxc.com;muhammad-nidzam.bin-masood@dxc.com</dc:creator>
  <cp:lastModifiedBy>muhammad nidzam masood</cp:lastModifiedBy>
  <cp:revision>623</cp:revision>
  <cp:lastPrinted>2017-06-05T23:18:01Z</cp:lastPrinted>
  <dcterms:created xsi:type="dcterms:W3CDTF">2012-07-06T03:43:08Z</dcterms:created>
  <dcterms:modified xsi:type="dcterms:W3CDTF">2018-12-28T22:41:53Z</dcterms:modified>
</cp:coreProperties>
</file>