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5" r:id="rId2"/>
    <p:sldId id="299" r:id="rId3"/>
    <p:sldId id="274" r:id="rId4"/>
    <p:sldId id="289" r:id="rId5"/>
    <p:sldId id="300" r:id="rId6"/>
    <p:sldId id="290" r:id="rId7"/>
    <p:sldId id="291" r:id="rId8"/>
    <p:sldId id="276" r:id="rId9"/>
    <p:sldId id="294" r:id="rId10"/>
    <p:sldId id="292" r:id="rId11"/>
    <p:sldId id="301" r:id="rId12"/>
    <p:sldId id="302" r:id="rId13"/>
    <p:sldId id="303" r:id="rId14"/>
    <p:sldId id="296"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79559" autoAdjust="0"/>
  </p:normalViewPr>
  <p:slideViewPr>
    <p:cSldViewPr>
      <p:cViewPr varScale="1">
        <p:scale>
          <a:sx n="110" d="100"/>
          <a:sy n="110" d="100"/>
        </p:scale>
        <p:origin x="378" y="108"/>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02359-E29E-4A2D-ACAC-4DCAC351BAD4}"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1AE76108-91FB-44D8-8A89-B8E208F7E5CA}">
      <dgm:prSet phldrT="[Text]" custT="1"/>
      <dgm:spPr/>
      <dgm:t>
        <a:bodyPr/>
        <a:lstStyle/>
        <a:p>
          <a:r>
            <a:rPr lang="en-US" sz="2200" dirty="0"/>
            <a:t>Project Manager</a:t>
          </a:r>
        </a:p>
      </dgm:t>
    </dgm:pt>
    <dgm:pt modelId="{FB6FE0FF-6322-4547-93AB-8311BC623C08}" type="parTrans" cxnId="{14EE8AC3-0110-4526-90CC-06B68394D9E2}">
      <dgm:prSet/>
      <dgm:spPr/>
      <dgm:t>
        <a:bodyPr/>
        <a:lstStyle/>
        <a:p>
          <a:endParaRPr lang="en-US" sz="2200"/>
        </a:p>
      </dgm:t>
    </dgm:pt>
    <dgm:pt modelId="{0D0D4CAD-4648-4F86-96D2-249E348C9951}" type="sibTrans" cxnId="{14EE8AC3-0110-4526-90CC-06B68394D9E2}">
      <dgm:prSet/>
      <dgm:spPr/>
      <dgm:t>
        <a:bodyPr/>
        <a:lstStyle/>
        <a:p>
          <a:endParaRPr lang="en-US" sz="2200"/>
        </a:p>
      </dgm:t>
    </dgm:pt>
    <dgm:pt modelId="{5F5A6335-6630-4D71-8A8D-82747DBEDD02}" type="asst">
      <dgm:prSet phldrT="[Text]" custT="1"/>
      <dgm:spPr/>
      <dgm:t>
        <a:bodyPr/>
        <a:lstStyle/>
        <a:p>
          <a:r>
            <a:rPr lang="en-US" sz="2200" dirty="0"/>
            <a:t>Administrative Assistant</a:t>
          </a:r>
        </a:p>
      </dgm:t>
    </dgm:pt>
    <dgm:pt modelId="{1D68A030-C6F3-413B-8622-5590D9ED1D15}" type="parTrans" cxnId="{D9315502-9429-4195-A4A9-CF2CAF046280}">
      <dgm:prSet/>
      <dgm:spPr/>
      <dgm:t>
        <a:bodyPr/>
        <a:lstStyle/>
        <a:p>
          <a:endParaRPr lang="en-US" sz="2200"/>
        </a:p>
      </dgm:t>
    </dgm:pt>
    <dgm:pt modelId="{A1EBADD5-FED1-449B-BA17-8D2135A730AD}" type="sibTrans" cxnId="{D9315502-9429-4195-A4A9-CF2CAF046280}">
      <dgm:prSet/>
      <dgm:spPr/>
      <dgm:t>
        <a:bodyPr/>
        <a:lstStyle/>
        <a:p>
          <a:endParaRPr lang="en-US" sz="2200"/>
        </a:p>
      </dgm:t>
    </dgm:pt>
    <dgm:pt modelId="{292949A4-AA05-4E18-B3F5-1798B9517995}">
      <dgm:prSet phldrT="[Text]" custT="1"/>
      <dgm:spPr/>
      <dgm:t>
        <a:bodyPr/>
        <a:lstStyle/>
        <a:p>
          <a:r>
            <a:rPr lang="en-US" sz="2200" dirty="0"/>
            <a:t>Hadoop Developer</a:t>
          </a:r>
        </a:p>
      </dgm:t>
    </dgm:pt>
    <dgm:pt modelId="{480A263B-CD14-423A-A0E1-102EAB428708}" type="parTrans" cxnId="{96B205B4-5F7B-470F-9F70-6B6E2AA23B87}">
      <dgm:prSet/>
      <dgm:spPr/>
      <dgm:t>
        <a:bodyPr/>
        <a:lstStyle/>
        <a:p>
          <a:endParaRPr lang="en-US" sz="2200"/>
        </a:p>
      </dgm:t>
    </dgm:pt>
    <dgm:pt modelId="{95DB1844-9FB2-42CD-B947-48E4C21612F4}" type="sibTrans" cxnId="{96B205B4-5F7B-470F-9F70-6B6E2AA23B87}">
      <dgm:prSet/>
      <dgm:spPr/>
      <dgm:t>
        <a:bodyPr/>
        <a:lstStyle/>
        <a:p>
          <a:endParaRPr lang="en-US" sz="2200"/>
        </a:p>
      </dgm:t>
    </dgm:pt>
    <dgm:pt modelId="{28A0B37A-BED0-495D-9DE0-5C3EB254BD9C}">
      <dgm:prSet phldrT="[Text]" custT="1"/>
      <dgm:spPr/>
      <dgm:t>
        <a:bodyPr/>
        <a:lstStyle/>
        <a:p>
          <a:r>
            <a:rPr lang="en-US" sz="2200" dirty="0"/>
            <a:t>Hadoop Developer</a:t>
          </a:r>
        </a:p>
      </dgm:t>
    </dgm:pt>
    <dgm:pt modelId="{A9367425-E34E-4C76-9930-ADFAEE130305}" type="parTrans" cxnId="{8AB5A839-2EFC-4189-B42A-B729FAF8A55B}">
      <dgm:prSet/>
      <dgm:spPr/>
      <dgm:t>
        <a:bodyPr/>
        <a:lstStyle/>
        <a:p>
          <a:endParaRPr lang="en-US" sz="2200"/>
        </a:p>
      </dgm:t>
    </dgm:pt>
    <dgm:pt modelId="{E517DD1E-2D47-4B97-AEE7-47F17CA57721}" type="sibTrans" cxnId="{8AB5A839-2EFC-4189-B42A-B729FAF8A55B}">
      <dgm:prSet/>
      <dgm:spPr/>
      <dgm:t>
        <a:bodyPr/>
        <a:lstStyle/>
        <a:p>
          <a:endParaRPr lang="en-US" sz="2200"/>
        </a:p>
      </dgm:t>
    </dgm:pt>
    <dgm:pt modelId="{0ACBA0E5-BBCD-43D7-A3BC-FC0CF9D01C8A}">
      <dgm:prSet phldrT="[Text]" custT="1"/>
      <dgm:spPr/>
      <dgm:t>
        <a:bodyPr/>
        <a:lstStyle/>
        <a:p>
          <a:r>
            <a:rPr lang="en-US" sz="2200" dirty="0"/>
            <a:t>Data Engineer</a:t>
          </a:r>
        </a:p>
      </dgm:t>
    </dgm:pt>
    <dgm:pt modelId="{C6B0EF2E-D0FA-4A1B-8E00-868CCDF8158E}" type="parTrans" cxnId="{6581C4F9-789D-48A7-9428-0E021B2DC4A2}">
      <dgm:prSet/>
      <dgm:spPr/>
      <dgm:t>
        <a:bodyPr/>
        <a:lstStyle/>
        <a:p>
          <a:endParaRPr lang="en-US" sz="2200"/>
        </a:p>
      </dgm:t>
    </dgm:pt>
    <dgm:pt modelId="{D230325B-7A0E-4212-8386-DF558C1F2B2A}" type="sibTrans" cxnId="{6581C4F9-789D-48A7-9428-0E021B2DC4A2}">
      <dgm:prSet/>
      <dgm:spPr/>
      <dgm:t>
        <a:bodyPr/>
        <a:lstStyle/>
        <a:p>
          <a:endParaRPr lang="en-US" sz="2200"/>
        </a:p>
      </dgm:t>
    </dgm:pt>
    <dgm:pt modelId="{24932D62-51B8-4D71-A5FA-4BD57552139C}" type="pres">
      <dgm:prSet presAssocID="{78502359-E29E-4A2D-ACAC-4DCAC351BAD4}" presName="hierChild1" presStyleCnt="0">
        <dgm:presLayoutVars>
          <dgm:orgChart val="1"/>
          <dgm:chPref val="1"/>
          <dgm:dir/>
          <dgm:animOne val="branch"/>
          <dgm:animLvl val="lvl"/>
          <dgm:resizeHandles/>
        </dgm:presLayoutVars>
      </dgm:prSet>
      <dgm:spPr/>
    </dgm:pt>
    <dgm:pt modelId="{63487077-536E-4911-8464-54721A48DE05}" type="pres">
      <dgm:prSet presAssocID="{1AE76108-91FB-44D8-8A89-B8E208F7E5CA}" presName="hierRoot1" presStyleCnt="0">
        <dgm:presLayoutVars>
          <dgm:hierBranch val="init"/>
        </dgm:presLayoutVars>
      </dgm:prSet>
      <dgm:spPr/>
    </dgm:pt>
    <dgm:pt modelId="{342D541C-5030-4F91-A070-844941CA9444}" type="pres">
      <dgm:prSet presAssocID="{1AE76108-91FB-44D8-8A89-B8E208F7E5CA}" presName="rootComposite1" presStyleCnt="0"/>
      <dgm:spPr/>
    </dgm:pt>
    <dgm:pt modelId="{B4F9536A-212F-4EE6-8E36-1F7330E5587D}" type="pres">
      <dgm:prSet presAssocID="{1AE76108-91FB-44D8-8A89-B8E208F7E5CA}" presName="rootText1" presStyleLbl="node0" presStyleIdx="0" presStyleCnt="1">
        <dgm:presLayoutVars>
          <dgm:chPref val="3"/>
        </dgm:presLayoutVars>
      </dgm:prSet>
      <dgm:spPr/>
    </dgm:pt>
    <dgm:pt modelId="{B4EA89FA-F4C3-4343-B0EA-03CE8E80571B}" type="pres">
      <dgm:prSet presAssocID="{1AE76108-91FB-44D8-8A89-B8E208F7E5CA}" presName="rootConnector1" presStyleLbl="node1" presStyleIdx="0" presStyleCnt="0"/>
      <dgm:spPr/>
    </dgm:pt>
    <dgm:pt modelId="{D1F0577B-7768-4685-A52C-86010901C5D7}" type="pres">
      <dgm:prSet presAssocID="{1AE76108-91FB-44D8-8A89-B8E208F7E5CA}" presName="hierChild2" presStyleCnt="0"/>
      <dgm:spPr/>
    </dgm:pt>
    <dgm:pt modelId="{ED86A04F-8E18-4C09-847D-FF6943170D74}" type="pres">
      <dgm:prSet presAssocID="{480A263B-CD14-423A-A0E1-102EAB428708}" presName="Name37" presStyleLbl="parChTrans1D2" presStyleIdx="0" presStyleCnt="4"/>
      <dgm:spPr/>
    </dgm:pt>
    <dgm:pt modelId="{EFB687C1-0A36-4EE0-869B-BE082DC4B4F5}" type="pres">
      <dgm:prSet presAssocID="{292949A4-AA05-4E18-B3F5-1798B9517995}" presName="hierRoot2" presStyleCnt="0">
        <dgm:presLayoutVars>
          <dgm:hierBranch val="init"/>
        </dgm:presLayoutVars>
      </dgm:prSet>
      <dgm:spPr/>
    </dgm:pt>
    <dgm:pt modelId="{B3B2FC3E-37B1-4887-B44A-51C1D04E725F}" type="pres">
      <dgm:prSet presAssocID="{292949A4-AA05-4E18-B3F5-1798B9517995}" presName="rootComposite" presStyleCnt="0"/>
      <dgm:spPr/>
    </dgm:pt>
    <dgm:pt modelId="{7174A553-29A2-4360-80CF-40A80BE1E5E1}" type="pres">
      <dgm:prSet presAssocID="{292949A4-AA05-4E18-B3F5-1798B9517995}" presName="rootText" presStyleLbl="node2" presStyleIdx="0" presStyleCnt="3">
        <dgm:presLayoutVars>
          <dgm:chPref val="3"/>
        </dgm:presLayoutVars>
      </dgm:prSet>
      <dgm:spPr/>
    </dgm:pt>
    <dgm:pt modelId="{D164376A-6279-4F34-8FAC-9C7E5143D544}" type="pres">
      <dgm:prSet presAssocID="{292949A4-AA05-4E18-B3F5-1798B9517995}" presName="rootConnector" presStyleLbl="node2" presStyleIdx="0" presStyleCnt="3"/>
      <dgm:spPr/>
    </dgm:pt>
    <dgm:pt modelId="{8C825E58-14E8-483E-9F7B-AA1792C01D88}" type="pres">
      <dgm:prSet presAssocID="{292949A4-AA05-4E18-B3F5-1798B9517995}" presName="hierChild4" presStyleCnt="0"/>
      <dgm:spPr/>
    </dgm:pt>
    <dgm:pt modelId="{DE7C342C-0614-40D9-A99C-12D7AD9BC715}" type="pres">
      <dgm:prSet presAssocID="{292949A4-AA05-4E18-B3F5-1798B9517995}" presName="hierChild5" presStyleCnt="0"/>
      <dgm:spPr/>
    </dgm:pt>
    <dgm:pt modelId="{49F27310-186D-41EB-B0D9-B311379F2447}" type="pres">
      <dgm:prSet presAssocID="{A9367425-E34E-4C76-9930-ADFAEE130305}" presName="Name37" presStyleLbl="parChTrans1D2" presStyleIdx="1" presStyleCnt="4"/>
      <dgm:spPr/>
    </dgm:pt>
    <dgm:pt modelId="{DD37C9DD-498D-4BBC-B3E4-1EA4D5759522}" type="pres">
      <dgm:prSet presAssocID="{28A0B37A-BED0-495D-9DE0-5C3EB254BD9C}" presName="hierRoot2" presStyleCnt="0">
        <dgm:presLayoutVars>
          <dgm:hierBranch val="init"/>
        </dgm:presLayoutVars>
      </dgm:prSet>
      <dgm:spPr/>
    </dgm:pt>
    <dgm:pt modelId="{5D52FA1C-A3E5-4CA3-8F7A-23BAFF63DCA7}" type="pres">
      <dgm:prSet presAssocID="{28A0B37A-BED0-495D-9DE0-5C3EB254BD9C}" presName="rootComposite" presStyleCnt="0"/>
      <dgm:spPr/>
    </dgm:pt>
    <dgm:pt modelId="{08335018-97AA-460E-A117-81DBA3DD3BA6}" type="pres">
      <dgm:prSet presAssocID="{28A0B37A-BED0-495D-9DE0-5C3EB254BD9C}" presName="rootText" presStyleLbl="node2" presStyleIdx="1" presStyleCnt="3">
        <dgm:presLayoutVars>
          <dgm:chPref val="3"/>
        </dgm:presLayoutVars>
      </dgm:prSet>
      <dgm:spPr/>
    </dgm:pt>
    <dgm:pt modelId="{65D0D12C-4679-4F26-9710-FD8E514589D1}" type="pres">
      <dgm:prSet presAssocID="{28A0B37A-BED0-495D-9DE0-5C3EB254BD9C}" presName="rootConnector" presStyleLbl="node2" presStyleIdx="1" presStyleCnt="3"/>
      <dgm:spPr/>
    </dgm:pt>
    <dgm:pt modelId="{8EB97B11-FBCA-4B4E-B19F-53DF3AFDD2F3}" type="pres">
      <dgm:prSet presAssocID="{28A0B37A-BED0-495D-9DE0-5C3EB254BD9C}" presName="hierChild4" presStyleCnt="0"/>
      <dgm:spPr/>
    </dgm:pt>
    <dgm:pt modelId="{02C81350-F8A1-4EAC-834A-37E8A0F9D7A0}" type="pres">
      <dgm:prSet presAssocID="{28A0B37A-BED0-495D-9DE0-5C3EB254BD9C}" presName="hierChild5" presStyleCnt="0"/>
      <dgm:spPr/>
    </dgm:pt>
    <dgm:pt modelId="{86CB14CF-3AAB-49BF-A348-8C10128F63F4}" type="pres">
      <dgm:prSet presAssocID="{C6B0EF2E-D0FA-4A1B-8E00-868CCDF8158E}" presName="Name37" presStyleLbl="parChTrans1D2" presStyleIdx="2" presStyleCnt="4"/>
      <dgm:spPr/>
    </dgm:pt>
    <dgm:pt modelId="{77371579-F80B-48CD-B835-644D974105F2}" type="pres">
      <dgm:prSet presAssocID="{0ACBA0E5-BBCD-43D7-A3BC-FC0CF9D01C8A}" presName="hierRoot2" presStyleCnt="0">
        <dgm:presLayoutVars>
          <dgm:hierBranch val="init"/>
        </dgm:presLayoutVars>
      </dgm:prSet>
      <dgm:spPr/>
    </dgm:pt>
    <dgm:pt modelId="{C6C8DF18-AFF5-41C5-91D5-986B3912F98F}" type="pres">
      <dgm:prSet presAssocID="{0ACBA0E5-BBCD-43D7-A3BC-FC0CF9D01C8A}" presName="rootComposite" presStyleCnt="0"/>
      <dgm:spPr/>
    </dgm:pt>
    <dgm:pt modelId="{57DA3771-BFCF-450F-AC08-0C13953670E4}" type="pres">
      <dgm:prSet presAssocID="{0ACBA0E5-BBCD-43D7-A3BC-FC0CF9D01C8A}" presName="rootText" presStyleLbl="node2" presStyleIdx="2" presStyleCnt="3">
        <dgm:presLayoutVars>
          <dgm:chPref val="3"/>
        </dgm:presLayoutVars>
      </dgm:prSet>
      <dgm:spPr/>
    </dgm:pt>
    <dgm:pt modelId="{FA66423F-FACA-4DAE-89C7-B644512E5F7D}" type="pres">
      <dgm:prSet presAssocID="{0ACBA0E5-BBCD-43D7-A3BC-FC0CF9D01C8A}" presName="rootConnector" presStyleLbl="node2" presStyleIdx="2" presStyleCnt="3"/>
      <dgm:spPr/>
    </dgm:pt>
    <dgm:pt modelId="{A60090D2-BA88-4DA7-A0B0-A2449D16B861}" type="pres">
      <dgm:prSet presAssocID="{0ACBA0E5-BBCD-43D7-A3BC-FC0CF9D01C8A}" presName="hierChild4" presStyleCnt="0"/>
      <dgm:spPr/>
    </dgm:pt>
    <dgm:pt modelId="{1058A9B4-2819-474F-9B1E-FCE066EC39C9}" type="pres">
      <dgm:prSet presAssocID="{0ACBA0E5-BBCD-43D7-A3BC-FC0CF9D01C8A}" presName="hierChild5" presStyleCnt="0"/>
      <dgm:spPr/>
    </dgm:pt>
    <dgm:pt modelId="{53425F9F-A766-4F4F-BE7E-8967A57E25F5}" type="pres">
      <dgm:prSet presAssocID="{1AE76108-91FB-44D8-8A89-B8E208F7E5CA}" presName="hierChild3" presStyleCnt="0"/>
      <dgm:spPr/>
    </dgm:pt>
    <dgm:pt modelId="{68C4EFF2-445F-4267-8276-3476572E2322}" type="pres">
      <dgm:prSet presAssocID="{1D68A030-C6F3-413B-8622-5590D9ED1D15}" presName="Name111" presStyleLbl="parChTrans1D2" presStyleIdx="3" presStyleCnt="4"/>
      <dgm:spPr/>
    </dgm:pt>
    <dgm:pt modelId="{AF728B47-EBAB-4EC6-904A-07F266E4DACA}" type="pres">
      <dgm:prSet presAssocID="{5F5A6335-6630-4D71-8A8D-82747DBEDD02}" presName="hierRoot3" presStyleCnt="0">
        <dgm:presLayoutVars>
          <dgm:hierBranch val="init"/>
        </dgm:presLayoutVars>
      </dgm:prSet>
      <dgm:spPr/>
    </dgm:pt>
    <dgm:pt modelId="{DD5351A4-1354-47FA-ABA6-EE4079D952E3}" type="pres">
      <dgm:prSet presAssocID="{5F5A6335-6630-4D71-8A8D-82747DBEDD02}" presName="rootComposite3" presStyleCnt="0"/>
      <dgm:spPr/>
    </dgm:pt>
    <dgm:pt modelId="{940E95D1-7142-4E02-A0BE-B91C30369A64}" type="pres">
      <dgm:prSet presAssocID="{5F5A6335-6630-4D71-8A8D-82747DBEDD02}" presName="rootText3" presStyleLbl="asst1" presStyleIdx="0" presStyleCnt="1">
        <dgm:presLayoutVars>
          <dgm:chPref val="3"/>
        </dgm:presLayoutVars>
      </dgm:prSet>
      <dgm:spPr/>
    </dgm:pt>
    <dgm:pt modelId="{8F9A1E52-B498-4A1B-BE2F-B7CEA92EF782}" type="pres">
      <dgm:prSet presAssocID="{5F5A6335-6630-4D71-8A8D-82747DBEDD02}" presName="rootConnector3" presStyleLbl="asst1" presStyleIdx="0" presStyleCnt="1"/>
      <dgm:spPr/>
    </dgm:pt>
    <dgm:pt modelId="{CE1341E2-B64C-4A42-99B7-9AEFFD1FC2CF}" type="pres">
      <dgm:prSet presAssocID="{5F5A6335-6630-4D71-8A8D-82747DBEDD02}" presName="hierChild6" presStyleCnt="0"/>
      <dgm:spPr/>
    </dgm:pt>
    <dgm:pt modelId="{7E8C11CE-7313-4CE8-8C3E-C45393A9B8EC}" type="pres">
      <dgm:prSet presAssocID="{5F5A6335-6630-4D71-8A8D-82747DBEDD02}" presName="hierChild7" presStyleCnt="0"/>
      <dgm:spPr/>
    </dgm:pt>
  </dgm:ptLst>
  <dgm:cxnLst>
    <dgm:cxn modelId="{D9315502-9429-4195-A4A9-CF2CAF046280}" srcId="{1AE76108-91FB-44D8-8A89-B8E208F7E5CA}" destId="{5F5A6335-6630-4D71-8A8D-82747DBEDD02}" srcOrd="0" destOrd="0" parTransId="{1D68A030-C6F3-413B-8622-5590D9ED1D15}" sibTransId="{A1EBADD5-FED1-449B-BA17-8D2135A730AD}"/>
    <dgm:cxn modelId="{D4227410-D37B-4A47-9F7A-F56101224193}" type="presOf" srcId="{78502359-E29E-4A2D-ACAC-4DCAC351BAD4}" destId="{24932D62-51B8-4D71-A5FA-4BD57552139C}" srcOrd="0" destOrd="0" presId="urn:microsoft.com/office/officeart/2005/8/layout/orgChart1"/>
    <dgm:cxn modelId="{DA2D3617-4757-43C5-8E16-0AEBF835FECB}" type="presOf" srcId="{C6B0EF2E-D0FA-4A1B-8E00-868CCDF8158E}" destId="{86CB14CF-3AAB-49BF-A348-8C10128F63F4}" srcOrd="0" destOrd="0" presId="urn:microsoft.com/office/officeart/2005/8/layout/orgChart1"/>
    <dgm:cxn modelId="{39AAF332-8A91-4EAA-A4FA-6C9C69988279}" type="presOf" srcId="{0ACBA0E5-BBCD-43D7-A3BC-FC0CF9D01C8A}" destId="{57DA3771-BFCF-450F-AC08-0C13953670E4}" srcOrd="0" destOrd="0" presId="urn:microsoft.com/office/officeart/2005/8/layout/orgChart1"/>
    <dgm:cxn modelId="{31205137-F20C-45C3-A5AD-DCF762BE98ED}" type="presOf" srcId="{1AE76108-91FB-44D8-8A89-B8E208F7E5CA}" destId="{B4EA89FA-F4C3-4343-B0EA-03CE8E80571B}" srcOrd="1" destOrd="0" presId="urn:microsoft.com/office/officeart/2005/8/layout/orgChart1"/>
    <dgm:cxn modelId="{8AB5A839-2EFC-4189-B42A-B729FAF8A55B}" srcId="{1AE76108-91FB-44D8-8A89-B8E208F7E5CA}" destId="{28A0B37A-BED0-495D-9DE0-5C3EB254BD9C}" srcOrd="2" destOrd="0" parTransId="{A9367425-E34E-4C76-9930-ADFAEE130305}" sibTransId="{E517DD1E-2D47-4B97-AEE7-47F17CA57721}"/>
    <dgm:cxn modelId="{1A6ACE3B-6238-4439-B092-9F5AC8146FC3}" type="presOf" srcId="{480A263B-CD14-423A-A0E1-102EAB428708}" destId="{ED86A04F-8E18-4C09-847D-FF6943170D74}" srcOrd="0" destOrd="0" presId="urn:microsoft.com/office/officeart/2005/8/layout/orgChart1"/>
    <dgm:cxn modelId="{2BFF0765-1FC3-47D7-97FF-CBA8BE012CF8}" type="presOf" srcId="{A9367425-E34E-4C76-9930-ADFAEE130305}" destId="{49F27310-186D-41EB-B0D9-B311379F2447}" srcOrd="0" destOrd="0" presId="urn:microsoft.com/office/officeart/2005/8/layout/orgChart1"/>
    <dgm:cxn modelId="{15820587-E4AB-475C-A66A-10871F5C1BFE}" type="presOf" srcId="{1AE76108-91FB-44D8-8A89-B8E208F7E5CA}" destId="{B4F9536A-212F-4EE6-8E36-1F7330E5587D}" srcOrd="0" destOrd="0" presId="urn:microsoft.com/office/officeart/2005/8/layout/orgChart1"/>
    <dgm:cxn modelId="{0306A68A-4BDD-4181-97B2-BCDFAE5689A3}" type="presOf" srcId="{292949A4-AA05-4E18-B3F5-1798B9517995}" destId="{D164376A-6279-4F34-8FAC-9C7E5143D544}" srcOrd="1" destOrd="0" presId="urn:microsoft.com/office/officeart/2005/8/layout/orgChart1"/>
    <dgm:cxn modelId="{00BA3F9C-FAC0-42B5-BF54-9B8608FEAEF1}" type="presOf" srcId="{5F5A6335-6630-4D71-8A8D-82747DBEDD02}" destId="{940E95D1-7142-4E02-A0BE-B91C30369A64}" srcOrd="0" destOrd="0" presId="urn:microsoft.com/office/officeart/2005/8/layout/orgChart1"/>
    <dgm:cxn modelId="{96B205B4-5F7B-470F-9F70-6B6E2AA23B87}" srcId="{1AE76108-91FB-44D8-8A89-B8E208F7E5CA}" destId="{292949A4-AA05-4E18-B3F5-1798B9517995}" srcOrd="1" destOrd="0" parTransId="{480A263B-CD14-423A-A0E1-102EAB428708}" sibTransId="{95DB1844-9FB2-42CD-B947-48E4C21612F4}"/>
    <dgm:cxn modelId="{14EE8AC3-0110-4526-90CC-06B68394D9E2}" srcId="{78502359-E29E-4A2D-ACAC-4DCAC351BAD4}" destId="{1AE76108-91FB-44D8-8A89-B8E208F7E5CA}" srcOrd="0" destOrd="0" parTransId="{FB6FE0FF-6322-4547-93AB-8311BC623C08}" sibTransId="{0D0D4CAD-4648-4F86-96D2-249E348C9951}"/>
    <dgm:cxn modelId="{A16615C8-7C00-4539-9F8C-1B6D2A53EF25}" type="presOf" srcId="{292949A4-AA05-4E18-B3F5-1798B9517995}" destId="{7174A553-29A2-4360-80CF-40A80BE1E5E1}" srcOrd="0" destOrd="0" presId="urn:microsoft.com/office/officeart/2005/8/layout/orgChart1"/>
    <dgm:cxn modelId="{54C286CA-6126-4564-A8CF-40C9009A0925}" type="presOf" srcId="{0ACBA0E5-BBCD-43D7-A3BC-FC0CF9D01C8A}" destId="{FA66423F-FACA-4DAE-89C7-B644512E5F7D}" srcOrd="1" destOrd="0" presId="urn:microsoft.com/office/officeart/2005/8/layout/orgChart1"/>
    <dgm:cxn modelId="{D6A4BBDB-6A74-406E-9542-3907D85307E8}" type="presOf" srcId="{1D68A030-C6F3-413B-8622-5590D9ED1D15}" destId="{68C4EFF2-445F-4267-8276-3476572E2322}" srcOrd="0" destOrd="0" presId="urn:microsoft.com/office/officeart/2005/8/layout/orgChart1"/>
    <dgm:cxn modelId="{5E9DEAE1-7A76-414C-ADCB-7B7B6E5A860F}" type="presOf" srcId="{28A0B37A-BED0-495D-9DE0-5C3EB254BD9C}" destId="{08335018-97AA-460E-A117-81DBA3DD3BA6}" srcOrd="0" destOrd="0" presId="urn:microsoft.com/office/officeart/2005/8/layout/orgChart1"/>
    <dgm:cxn modelId="{E43536E3-16A1-4F3C-A5AE-07CFDD132335}" type="presOf" srcId="{5F5A6335-6630-4D71-8A8D-82747DBEDD02}" destId="{8F9A1E52-B498-4A1B-BE2F-B7CEA92EF782}" srcOrd="1" destOrd="0" presId="urn:microsoft.com/office/officeart/2005/8/layout/orgChart1"/>
    <dgm:cxn modelId="{730CC3ED-95C5-4FD1-AE0F-BA1B02F47132}" type="presOf" srcId="{28A0B37A-BED0-495D-9DE0-5C3EB254BD9C}" destId="{65D0D12C-4679-4F26-9710-FD8E514589D1}" srcOrd="1" destOrd="0" presId="urn:microsoft.com/office/officeart/2005/8/layout/orgChart1"/>
    <dgm:cxn modelId="{6581C4F9-789D-48A7-9428-0E021B2DC4A2}" srcId="{1AE76108-91FB-44D8-8A89-B8E208F7E5CA}" destId="{0ACBA0E5-BBCD-43D7-A3BC-FC0CF9D01C8A}" srcOrd="3" destOrd="0" parTransId="{C6B0EF2E-D0FA-4A1B-8E00-868CCDF8158E}" sibTransId="{D230325B-7A0E-4212-8386-DF558C1F2B2A}"/>
    <dgm:cxn modelId="{D2A08F11-716A-426F-A4AC-947F485B7CB4}" type="presParOf" srcId="{24932D62-51B8-4D71-A5FA-4BD57552139C}" destId="{63487077-536E-4911-8464-54721A48DE05}" srcOrd="0" destOrd="0" presId="urn:microsoft.com/office/officeart/2005/8/layout/orgChart1"/>
    <dgm:cxn modelId="{58ADE787-10B5-4FE6-A123-CA32AB4B7DB6}" type="presParOf" srcId="{63487077-536E-4911-8464-54721A48DE05}" destId="{342D541C-5030-4F91-A070-844941CA9444}" srcOrd="0" destOrd="0" presId="urn:microsoft.com/office/officeart/2005/8/layout/orgChart1"/>
    <dgm:cxn modelId="{8295980C-6602-4BAC-AC27-F11A17F0BB84}" type="presParOf" srcId="{342D541C-5030-4F91-A070-844941CA9444}" destId="{B4F9536A-212F-4EE6-8E36-1F7330E5587D}" srcOrd="0" destOrd="0" presId="urn:microsoft.com/office/officeart/2005/8/layout/orgChart1"/>
    <dgm:cxn modelId="{A33FE358-A662-4440-9CE0-C22297BB64B6}" type="presParOf" srcId="{342D541C-5030-4F91-A070-844941CA9444}" destId="{B4EA89FA-F4C3-4343-B0EA-03CE8E80571B}" srcOrd="1" destOrd="0" presId="urn:microsoft.com/office/officeart/2005/8/layout/orgChart1"/>
    <dgm:cxn modelId="{051B5B5E-64E2-4C12-AE4E-C522D246A1BE}" type="presParOf" srcId="{63487077-536E-4911-8464-54721A48DE05}" destId="{D1F0577B-7768-4685-A52C-86010901C5D7}" srcOrd="1" destOrd="0" presId="urn:microsoft.com/office/officeart/2005/8/layout/orgChart1"/>
    <dgm:cxn modelId="{D9E6CE17-A632-4CAC-902B-C2F788B4274D}" type="presParOf" srcId="{D1F0577B-7768-4685-A52C-86010901C5D7}" destId="{ED86A04F-8E18-4C09-847D-FF6943170D74}" srcOrd="0" destOrd="0" presId="urn:microsoft.com/office/officeart/2005/8/layout/orgChart1"/>
    <dgm:cxn modelId="{49022225-3E24-4FC1-96B6-61E36E351798}" type="presParOf" srcId="{D1F0577B-7768-4685-A52C-86010901C5D7}" destId="{EFB687C1-0A36-4EE0-869B-BE082DC4B4F5}" srcOrd="1" destOrd="0" presId="urn:microsoft.com/office/officeart/2005/8/layout/orgChart1"/>
    <dgm:cxn modelId="{8089E914-17D5-494F-A9FD-2A502236FC44}" type="presParOf" srcId="{EFB687C1-0A36-4EE0-869B-BE082DC4B4F5}" destId="{B3B2FC3E-37B1-4887-B44A-51C1D04E725F}" srcOrd="0" destOrd="0" presId="urn:microsoft.com/office/officeart/2005/8/layout/orgChart1"/>
    <dgm:cxn modelId="{A03091E1-0C50-43A0-86E3-980CFB334456}" type="presParOf" srcId="{B3B2FC3E-37B1-4887-B44A-51C1D04E725F}" destId="{7174A553-29A2-4360-80CF-40A80BE1E5E1}" srcOrd="0" destOrd="0" presId="urn:microsoft.com/office/officeart/2005/8/layout/orgChart1"/>
    <dgm:cxn modelId="{0E700ADA-33B1-456F-A69C-E9CE57C194C3}" type="presParOf" srcId="{B3B2FC3E-37B1-4887-B44A-51C1D04E725F}" destId="{D164376A-6279-4F34-8FAC-9C7E5143D544}" srcOrd="1" destOrd="0" presId="urn:microsoft.com/office/officeart/2005/8/layout/orgChart1"/>
    <dgm:cxn modelId="{0BC275BB-76F6-43EE-83A5-7314FF2ECA1C}" type="presParOf" srcId="{EFB687C1-0A36-4EE0-869B-BE082DC4B4F5}" destId="{8C825E58-14E8-483E-9F7B-AA1792C01D88}" srcOrd="1" destOrd="0" presId="urn:microsoft.com/office/officeart/2005/8/layout/orgChart1"/>
    <dgm:cxn modelId="{ED199052-CD5D-4454-AC64-1F8835369243}" type="presParOf" srcId="{EFB687C1-0A36-4EE0-869B-BE082DC4B4F5}" destId="{DE7C342C-0614-40D9-A99C-12D7AD9BC715}" srcOrd="2" destOrd="0" presId="urn:microsoft.com/office/officeart/2005/8/layout/orgChart1"/>
    <dgm:cxn modelId="{D70194FA-421F-418C-9C15-35679B5B0180}" type="presParOf" srcId="{D1F0577B-7768-4685-A52C-86010901C5D7}" destId="{49F27310-186D-41EB-B0D9-B311379F2447}" srcOrd="2" destOrd="0" presId="urn:microsoft.com/office/officeart/2005/8/layout/orgChart1"/>
    <dgm:cxn modelId="{CFE80256-9487-444E-AA4F-049E6C3D3F9E}" type="presParOf" srcId="{D1F0577B-7768-4685-A52C-86010901C5D7}" destId="{DD37C9DD-498D-4BBC-B3E4-1EA4D5759522}" srcOrd="3" destOrd="0" presId="urn:microsoft.com/office/officeart/2005/8/layout/orgChart1"/>
    <dgm:cxn modelId="{69AD211E-4BE3-4F8C-8657-0F042A592750}" type="presParOf" srcId="{DD37C9DD-498D-4BBC-B3E4-1EA4D5759522}" destId="{5D52FA1C-A3E5-4CA3-8F7A-23BAFF63DCA7}" srcOrd="0" destOrd="0" presId="urn:microsoft.com/office/officeart/2005/8/layout/orgChart1"/>
    <dgm:cxn modelId="{9987A09E-CD39-473B-874F-BF5F581488FA}" type="presParOf" srcId="{5D52FA1C-A3E5-4CA3-8F7A-23BAFF63DCA7}" destId="{08335018-97AA-460E-A117-81DBA3DD3BA6}" srcOrd="0" destOrd="0" presId="urn:microsoft.com/office/officeart/2005/8/layout/orgChart1"/>
    <dgm:cxn modelId="{C9CE734C-6A86-4821-8F03-FB13AFDA1608}" type="presParOf" srcId="{5D52FA1C-A3E5-4CA3-8F7A-23BAFF63DCA7}" destId="{65D0D12C-4679-4F26-9710-FD8E514589D1}" srcOrd="1" destOrd="0" presId="urn:microsoft.com/office/officeart/2005/8/layout/orgChart1"/>
    <dgm:cxn modelId="{CBD543F8-CB07-4E86-886D-457E3F0C4A37}" type="presParOf" srcId="{DD37C9DD-498D-4BBC-B3E4-1EA4D5759522}" destId="{8EB97B11-FBCA-4B4E-B19F-53DF3AFDD2F3}" srcOrd="1" destOrd="0" presId="urn:microsoft.com/office/officeart/2005/8/layout/orgChart1"/>
    <dgm:cxn modelId="{79CEB477-3712-4CDE-AB01-AFBEE75A2D1A}" type="presParOf" srcId="{DD37C9DD-498D-4BBC-B3E4-1EA4D5759522}" destId="{02C81350-F8A1-4EAC-834A-37E8A0F9D7A0}" srcOrd="2" destOrd="0" presId="urn:microsoft.com/office/officeart/2005/8/layout/orgChart1"/>
    <dgm:cxn modelId="{F4CB1036-6B56-432D-9D8E-98B97A5C5927}" type="presParOf" srcId="{D1F0577B-7768-4685-A52C-86010901C5D7}" destId="{86CB14CF-3AAB-49BF-A348-8C10128F63F4}" srcOrd="4" destOrd="0" presId="urn:microsoft.com/office/officeart/2005/8/layout/orgChart1"/>
    <dgm:cxn modelId="{3B7CEDEC-9548-458C-82B3-5EE0E88344BC}" type="presParOf" srcId="{D1F0577B-7768-4685-A52C-86010901C5D7}" destId="{77371579-F80B-48CD-B835-644D974105F2}" srcOrd="5" destOrd="0" presId="urn:microsoft.com/office/officeart/2005/8/layout/orgChart1"/>
    <dgm:cxn modelId="{63E170D9-B57A-4FBE-A944-BD170DB4188A}" type="presParOf" srcId="{77371579-F80B-48CD-B835-644D974105F2}" destId="{C6C8DF18-AFF5-41C5-91D5-986B3912F98F}" srcOrd="0" destOrd="0" presId="urn:microsoft.com/office/officeart/2005/8/layout/orgChart1"/>
    <dgm:cxn modelId="{8BF4FCA3-C6B6-4BB4-B599-63A93287DCA7}" type="presParOf" srcId="{C6C8DF18-AFF5-41C5-91D5-986B3912F98F}" destId="{57DA3771-BFCF-450F-AC08-0C13953670E4}" srcOrd="0" destOrd="0" presId="urn:microsoft.com/office/officeart/2005/8/layout/orgChart1"/>
    <dgm:cxn modelId="{1E36F06C-A9CF-4374-8057-7A337A81B1DE}" type="presParOf" srcId="{C6C8DF18-AFF5-41C5-91D5-986B3912F98F}" destId="{FA66423F-FACA-4DAE-89C7-B644512E5F7D}" srcOrd="1" destOrd="0" presId="urn:microsoft.com/office/officeart/2005/8/layout/orgChart1"/>
    <dgm:cxn modelId="{E222494A-87B4-4B6F-82F1-9F3026811B90}" type="presParOf" srcId="{77371579-F80B-48CD-B835-644D974105F2}" destId="{A60090D2-BA88-4DA7-A0B0-A2449D16B861}" srcOrd="1" destOrd="0" presId="urn:microsoft.com/office/officeart/2005/8/layout/orgChart1"/>
    <dgm:cxn modelId="{D0DF321A-283D-459A-B985-DCABCF121104}" type="presParOf" srcId="{77371579-F80B-48CD-B835-644D974105F2}" destId="{1058A9B4-2819-474F-9B1E-FCE066EC39C9}" srcOrd="2" destOrd="0" presId="urn:microsoft.com/office/officeart/2005/8/layout/orgChart1"/>
    <dgm:cxn modelId="{91A647A0-4921-4632-BE4B-CAF9D10D2C20}" type="presParOf" srcId="{63487077-536E-4911-8464-54721A48DE05}" destId="{53425F9F-A766-4F4F-BE7E-8967A57E25F5}" srcOrd="2" destOrd="0" presId="urn:microsoft.com/office/officeart/2005/8/layout/orgChart1"/>
    <dgm:cxn modelId="{08920DE3-5868-4F93-A78F-EC3538476B08}" type="presParOf" srcId="{53425F9F-A766-4F4F-BE7E-8967A57E25F5}" destId="{68C4EFF2-445F-4267-8276-3476572E2322}" srcOrd="0" destOrd="0" presId="urn:microsoft.com/office/officeart/2005/8/layout/orgChart1"/>
    <dgm:cxn modelId="{087339DE-6D55-429F-B91E-B08B1EB415CD}" type="presParOf" srcId="{53425F9F-A766-4F4F-BE7E-8967A57E25F5}" destId="{AF728B47-EBAB-4EC6-904A-07F266E4DACA}" srcOrd="1" destOrd="0" presId="urn:microsoft.com/office/officeart/2005/8/layout/orgChart1"/>
    <dgm:cxn modelId="{61421F0A-E088-48A6-AFE0-0F86E44EF503}" type="presParOf" srcId="{AF728B47-EBAB-4EC6-904A-07F266E4DACA}" destId="{DD5351A4-1354-47FA-ABA6-EE4079D952E3}" srcOrd="0" destOrd="0" presId="urn:microsoft.com/office/officeart/2005/8/layout/orgChart1"/>
    <dgm:cxn modelId="{55619234-10A5-4A8B-83FD-BA2244BC16BB}" type="presParOf" srcId="{DD5351A4-1354-47FA-ABA6-EE4079D952E3}" destId="{940E95D1-7142-4E02-A0BE-B91C30369A64}" srcOrd="0" destOrd="0" presId="urn:microsoft.com/office/officeart/2005/8/layout/orgChart1"/>
    <dgm:cxn modelId="{B7B02C47-F28B-4E9D-AA9F-AC24F85F008C}" type="presParOf" srcId="{DD5351A4-1354-47FA-ABA6-EE4079D952E3}" destId="{8F9A1E52-B498-4A1B-BE2F-B7CEA92EF782}" srcOrd="1" destOrd="0" presId="urn:microsoft.com/office/officeart/2005/8/layout/orgChart1"/>
    <dgm:cxn modelId="{DB0B0DF6-19FA-469D-9E11-DEF39BD3B0B5}" type="presParOf" srcId="{AF728B47-EBAB-4EC6-904A-07F266E4DACA}" destId="{CE1341E2-B64C-4A42-99B7-9AEFFD1FC2CF}" srcOrd="1" destOrd="0" presId="urn:microsoft.com/office/officeart/2005/8/layout/orgChart1"/>
    <dgm:cxn modelId="{719503E2-7CBC-434C-BE50-E24A8C4B7833}" type="presParOf" srcId="{AF728B47-EBAB-4EC6-904A-07F266E4DACA}" destId="{7E8C11CE-7313-4CE8-8C3E-C45393A9B8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4EFF2-445F-4267-8276-3476572E2322}">
      <dsp:nvSpPr>
        <dsp:cNvPr id="0" name=""/>
        <dsp:cNvSpPr/>
      </dsp:nvSpPr>
      <dsp:spPr>
        <a:xfrm>
          <a:off x="4529080" y="1075924"/>
          <a:ext cx="225481" cy="987825"/>
        </a:xfrm>
        <a:custGeom>
          <a:avLst/>
          <a:gdLst/>
          <a:ahLst/>
          <a:cxnLst/>
          <a:rect l="0" t="0" r="0" b="0"/>
          <a:pathLst>
            <a:path>
              <a:moveTo>
                <a:pt x="225481" y="0"/>
              </a:moveTo>
              <a:lnTo>
                <a:pt x="225481" y="987825"/>
              </a:lnTo>
              <a:lnTo>
                <a:pt x="0" y="9878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CB14CF-3AAB-49BF-A348-8C10128F63F4}">
      <dsp:nvSpPr>
        <dsp:cNvPr id="0" name=""/>
        <dsp:cNvSpPr/>
      </dsp:nvSpPr>
      <dsp:spPr>
        <a:xfrm>
          <a:off x="4754562" y="1075924"/>
          <a:ext cx="2598410" cy="1975650"/>
        </a:xfrm>
        <a:custGeom>
          <a:avLst/>
          <a:gdLst/>
          <a:ahLst/>
          <a:cxnLst/>
          <a:rect l="0" t="0" r="0" b="0"/>
          <a:pathLst>
            <a:path>
              <a:moveTo>
                <a:pt x="0" y="0"/>
              </a:moveTo>
              <a:lnTo>
                <a:pt x="0" y="1750168"/>
              </a:lnTo>
              <a:lnTo>
                <a:pt x="2598410" y="1750168"/>
              </a:lnTo>
              <a:lnTo>
                <a:pt x="2598410" y="197565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F27310-186D-41EB-B0D9-B311379F2447}">
      <dsp:nvSpPr>
        <dsp:cNvPr id="0" name=""/>
        <dsp:cNvSpPr/>
      </dsp:nvSpPr>
      <dsp:spPr>
        <a:xfrm>
          <a:off x="4708842" y="1075924"/>
          <a:ext cx="91440" cy="1975650"/>
        </a:xfrm>
        <a:custGeom>
          <a:avLst/>
          <a:gdLst/>
          <a:ahLst/>
          <a:cxnLst/>
          <a:rect l="0" t="0" r="0" b="0"/>
          <a:pathLst>
            <a:path>
              <a:moveTo>
                <a:pt x="45720" y="0"/>
              </a:moveTo>
              <a:lnTo>
                <a:pt x="45720" y="197565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6A04F-8E18-4C09-847D-FF6943170D74}">
      <dsp:nvSpPr>
        <dsp:cNvPr id="0" name=""/>
        <dsp:cNvSpPr/>
      </dsp:nvSpPr>
      <dsp:spPr>
        <a:xfrm>
          <a:off x="2156152" y="1075924"/>
          <a:ext cx="2598410" cy="1975650"/>
        </a:xfrm>
        <a:custGeom>
          <a:avLst/>
          <a:gdLst/>
          <a:ahLst/>
          <a:cxnLst/>
          <a:rect l="0" t="0" r="0" b="0"/>
          <a:pathLst>
            <a:path>
              <a:moveTo>
                <a:pt x="2598410" y="0"/>
              </a:moveTo>
              <a:lnTo>
                <a:pt x="2598410" y="1750168"/>
              </a:lnTo>
              <a:lnTo>
                <a:pt x="0" y="1750168"/>
              </a:lnTo>
              <a:lnTo>
                <a:pt x="0" y="197565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9536A-212F-4EE6-8E36-1F7330E5587D}">
      <dsp:nvSpPr>
        <dsp:cNvPr id="0" name=""/>
        <dsp:cNvSpPr/>
      </dsp:nvSpPr>
      <dsp:spPr>
        <a:xfrm>
          <a:off x="3680839" y="2201"/>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Project Manager</a:t>
          </a:r>
        </a:p>
      </dsp:txBody>
      <dsp:txXfrm>
        <a:off x="3680839" y="2201"/>
        <a:ext cx="2147446" cy="1073723"/>
      </dsp:txXfrm>
    </dsp:sp>
    <dsp:sp modelId="{7174A553-29A2-4360-80CF-40A80BE1E5E1}">
      <dsp:nvSpPr>
        <dsp:cNvPr id="0" name=""/>
        <dsp:cNvSpPr/>
      </dsp:nvSpPr>
      <dsp:spPr>
        <a:xfrm>
          <a:off x="1082429" y="3051575"/>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Hadoop Developer</a:t>
          </a:r>
        </a:p>
      </dsp:txBody>
      <dsp:txXfrm>
        <a:off x="1082429" y="3051575"/>
        <a:ext cx="2147446" cy="1073723"/>
      </dsp:txXfrm>
    </dsp:sp>
    <dsp:sp modelId="{08335018-97AA-460E-A117-81DBA3DD3BA6}">
      <dsp:nvSpPr>
        <dsp:cNvPr id="0" name=""/>
        <dsp:cNvSpPr/>
      </dsp:nvSpPr>
      <dsp:spPr>
        <a:xfrm>
          <a:off x="3680839" y="3051575"/>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Hadoop Developer</a:t>
          </a:r>
        </a:p>
      </dsp:txBody>
      <dsp:txXfrm>
        <a:off x="3680839" y="3051575"/>
        <a:ext cx="2147446" cy="1073723"/>
      </dsp:txXfrm>
    </dsp:sp>
    <dsp:sp modelId="{57DA3771-BFCF-450F-AC08-0C13953670E4}">
      <dsp:nvSpPr>
        <dsp:cNvPr id="0" name=""/>
        <dsp:cNvSpPr/>
      </dsp:nvSpPr>
      <dsp:spPr>
        <a:xfrm>
          <a:off x="6279249" y="3051575"/>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Data Engineer</a:t>
          </a:r>
        </a:p>
      </dsp:txBody>
      <dsp:txXfrm>
        <a:off x="6279249" y="3051575"/>
        <a:ext cx="2147446" cy="1073723"/>
      </dsp:txXfrm>
    </dsp:sp>
    <dsp:sp modelId="{940E95D1-7142-4E02-A0BE-B91C30369A64}">
      <dsp:nvSpPr>
        <dsp:cNvPr id="0" name=""/>
        <dsp:cNvSpPr/>
      </dsp:nvSpPr>
      <dsp:spPr>
        <a:xfrm>
          <a:off x="2381634" y="1526888"/>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Administrative Assistant</a:t>
          </a:r>
        </a:p>
      </dsp:txBody>
      <dsp:txXfrm>
        <a:off x="2381634" y="1526888"/>
        <a:ext cx="2147446" cy="107372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11/17/2018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11/17/2018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426582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57841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2015115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11/17/2018</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11/17/2018</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11/17/2018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11/17/2018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11/17/2018</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11/17/2018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11/17/2018</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11/17/2018</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11/17/2018</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11/17/2018</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11/17/2018</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11/17/2018</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11/17/2018</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ata.cityofnewyork.us/Transportation/2015-Green-Taxi-Trip-Data/gi8d-wdg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file:///C:\Users\owner\Desktop\Cloud%20computing\Dashboard.html"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thebalancesmb.com/how-to-write-the-competitive-analysis-section-of-the-business-plan-2947025" TargetMode="External"/><Relationship Id="rId2" Type="http://schemas.openxmlformats.org/officeDocument/2006/relationships/hyperlink" Target="https://www.thebalancesmb.com/how-to-write-a-business-plan-section-3-2947029" TargetMode="External"/><Relationship Id="rId1" Type="http://schemas.openxmlformats.org/officeDocument/2006/relationships/slideLayout" Target="../slideLayouts/slideLayout4.xml"/><Relationship Id="rId6" Type="http://schemas.openxmlformats.org/officeDocument/2006/relationships/hyperlink" Target="https://www.thebalancesmb.com/starting-a-business-finding-small-business-financing-2948106" TargetMode="External"/><Relationship Id="rId5" Type="http://schemas.openxmlformats.org/officeDocument/2006/relationships/hyperlink" Target="https://www.thebalancesmb.com/writing-the-business-plan-section-8-2947026" TargetMode="Externa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4800600"/>
            <a:ext cx="9144002" cy="1143000"/>
          </a:xfrm>
        </p:spPr>
        <p:txBody>
          <a:bodyPr>
            <a:normAutofit fontScale="90000"/>
          </a:bodyPr>
          <a:lstStyle/>
          <a:p>
            <a:r>
              <a:rPr lang="en-US" dirty="0"/>
              <a:t>Big Data Analytics Framework for NYC Green Taxi</a:t>
            </a:r>
          </a:p>
        </p:txBody>
      </p:sp>
      <p:sp>
        <p:nvSpPr>
          <p:cNvPr id="4" name="Subtitle 3"/>
          <p:cNvSpPr>
            <a:spLocks noGrp="1"/>
          </p:cNvSpPr>
          <p:nvPr>
            <p:ph type="subTitle" idx="1"/>
          </p:nvPr>
        </p:nvSpPr>
        <p:spPr/>
        <p:txBody>
          <a:bodyPr/>
          <a:lstStyle/>
          <a:p>
            <a:r>
              <a:rPr lang="en-US" dirty="0"/>
              <a:t>Muhammad Nidzam| Analytics Vision</a:t>
            </a:r>
          </a:p>
        </p:txBody>
      </p:sp>
      <p:pic>
        <p:nvPicPr>
          <p:cNvPr id="5" name="Picture 4">
            <a:extLst>
              <a:ext uri="{FF2B5EF4-FFF2-40B4-BE49-F238E27FC236}">
                <a16:creationId xmlns:a16="http://schemas.microsoft.com/office/drawing/2014/main" id="{BAF48873-B66B-435D-8FC4-B05BBA9EA99E}"/>
              </a:ext>
            </a:extLst>
          </p:cNvPr>
          <p:cNvPicPr/>
          <p:nvPr/>
        </p:nvPicPr>
        <p:blipFill>
          <a:blip r:embed="rId2"/>
          <a:stretch>
            <a:fillRect/>
          </a:stretch>
        </p:blipFill>
        <p:spPr>
          <a:xfrm>
            <a:off x="1199456" y="1988840"/>
            <a:ext cx="2228850" cy="1190625"/>
          </a:xfrm>
          <a:prstGeom prst="rect">
            <a:avLst/>
          </a:prstGeom>
          <a:ln>
            <a:noFill/>
          </a:ln>
          <a:effectLst>
            <a:softEdge rad="112500"/>
          </a:effectLst>
        </p:spPr>
      </p:pic>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4116" y="116632"/>
            <a:ext cx="3384376" cy="648048"/>
          </a:xfrm>
        </p:spPr>
        <p:txBody>
          <a:bodyPr/>
          <a:lstStyle/>
          <a:p>
            <a:r>
              <a:rPr lang="en-US" dirty="0"/>
              <a:t>Proof of concept</a:t>
            </a:r>
          </a:p>
        </p:txBody>
      </p:sp>
      <p:sp>
        <p:nvSpPr>
          <p:cNvPr id="3" name="Content Placeholder 2"/>
          <p:cNvSpPr>
            <a:spLocks noGrp="1"/>
          </p:cNvSpPr>
          <p:nvPr>
            <p:ph idx="1"/>
          </p:nvPr>
        </p:nvSpPr>
        <p:spPr>
          <a:xfrm>
            <a:off x="911424" y="1052736"/>
            <a:ext cx="9721080" cy="4392488"/>
          </a:xfrm>
        </p:spPr>
        <p:txBody>
          <a:bodyPr>
            <a:normAutofit fontScale="85000" lnSpcReduction="20000"/>
          </a:bodyPr>
          <a:lstStyle/>
          <a:p>
            <a:r>
              <a:rPr lang="en-US" dirty="0"/>
              <a:t>To validate our framework concept, we installed a single node cluster of the framework into our test machine. The details of the installation as below</a:t>
            </a:r>
          </a:p>
          <a:p>
            <a:pPr marL="685800" lvl="2" indent="0">
              <a:buNone/>
            </a:pPr>
            <a:r>
              <a:rPr lang="en-US" dirty="0"/>
              <a:t>1)	Java SDK JDK-8u191</a:t>
            </a:r>
          </a:p>
          <a:p>
            <a:pPr marL="685800" lvl="2" indent="0">
              <a:buNone/>
            </a:pPr>
            <a:r>
              <a:rPr lang="en-US" dirty="0"/>
              <a:t>2)	Apache Hadoop-2.8.0</a:t>
            </a:r>
          </a:p>
          <a:p>
            <a:pPr marL="685800" lvl="2" indent="0">
              <a:buNone/>
            </a:pPr>
            <a:r>
              <a:rPr lang="en-US" dirty="0"/>
              <a:t>3)	Apache Spark 2.4.0</a:t>
            </a:r>
          </a:p>
          <a:p>
            <a:pPr marL="685800" lvl="2" indent="0">
              <a:buNone/>
            </a:pPr>
            <a:r>
              <a:rPr lang="en-US" dirty="0"/>
              <a:t>4)	Anaconda 3 (data analytics source control)</a:t>
            </a:r>
          </a:p>
          <a:p>
            <a:pPr marL="685800" lvl="2" indent="0">
              <a:buNone/>
            </a:pPr>
            <a:r>
              <a:rPr lang="en-US" dirty="0"/>
              <a:t>5)	Python 3.6 (programming language for data processing)</a:t>
            </a:r>
          </a:p>
          <a:p>
            <a:pPr marL="685800" lvl="2" indent="0">
              <a:buNone/>
            </a:pPr>
            <a:r>
              <a:rPr lang="en-US" dirty="0"/>
              <a:t>6)	</a:t>
            </a:r>
            <a:r>
              <a:rPr lang="en-US" dirty="0" err="1"/>
              <a:t>Pyspark</a:t>
            </a:r>
            <a:r>
              <a:rPr lang="en-US" dirty="0"/>
              <a:t> (python module for Spark)</a:t>
            </a:r>
          </a:p>
          <a:p>
            <a:pPr marL="685800" lvl="2" indent="0">
              <a:buNone/>
            </a:pPr>
            <a:r>
              <a:rPr lang="en-US" dirty="0"/>
              <a:t>7)	</a:t>
            </a:r>
            <a:r>
              <a:rPr lang="en-US" dirty="0" err="1"/>
              <a:t>Jupyter</a:t>
            </a:r>
            <a:r>
              <a:rPr lang="en-US" dirty="0"/>
              <a:t> notebook (as python code editor)</a:t>
            </a:r>
          </a:p>
          <a:p>
            <a:r>
              <a:rPr lang="en-US" dirty="0"/>
              <a:t>For data analysis purposes, Green Taxi NY has provided us with the Green Taxi NY ride data for 2015. This dataset includes trip records from all trips completed in green taxis in NYC in 2015. Records include fields capturing pick-up and drop-off dates/times, pick-up and drop-off locations, trip distances, itemized fares, rate types, payment types, and driver-reported passenger counts. The data used in the attached datasets were collected and provided to the NYC Taxi and Limousine Commission (TLC) by technology providers authorized under the Livery Passenger Enhancement Program (LPEP). This data set contains 19.2M rows and 21 columns with the data total size of 3.2GB</a:t>
            </a:r>
          </a:p>
          <a:p>
            <a:r>
              <a:rPr lang="en-US" dirty="0"/>
              <a:t>The data set from </a:t>
            </a:r>
            <a:r>
              <a:rPr lang="en-US" u="sng" dirty="0">
                <a:hlinkClick r:id="rId2"/>
              </a:rPr>
              <a:t>here</a:t>
            </a:r>
            <a:endParaRPr lang="en-US" dirty="0"/>
          </a:p>
          <a:p>
            <a:endParaRPr lang="en-US" dirty="0"/>
          </a:p>
        </p:txBody>
      </p:sp>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376A-FE3D-4A66-AA7B-2417DEAC7B19}"/>
              </a:ext>
            </a:extLst>
          </p:cNvPr>
          <p:cNvSpPr>
            <a:spLocks noGrp="1"/>
          </p:cNvSpPr>
          <p:nvPr>
            <p:ph type="title"/>
          </p:nvPr>
        </p:nvSpPr>
        <p:spPr>
          <a:xfrm>
            <a:off x="1485136" y="86437"/>
            <a:ext cx="4538856" cy="576040"/>
          </a:xfrm>
        </p:spPr>
        <p:txBody>
          <a:bodyPr>
            <a:normAutofit/>
          </a:bodyPr>
          <a:lstStyle/>
          <a:p>
            <a:r>
              <a:rPr lang="en-US" sz="2800" dirty="0"/>
              <a:t>Run Hadoop on test machine</a:t>
            </a:r>
          </a:p>
        </p:txBody>
      </p:sp>
      <p:pic>
        <p:nvPicPr>
          <p:cNvPr id="4" name="Picture 3">
            <a:extLst>
              <a:ext uri="{FF2B5EF4-FFF2-40B4-BE49-F238E27FC236}">
                <a16:creationId xmlns:a16="http://schemas.microsoft.com/office/drawing/2014/main" id="{4D42C4BC-05B8-4CEE-BBF1-05DB9849FD4F}"/>
              </a:ext>
            </a:extLst>
          </p:cNvPr>
          <p:cNvPicPr/>
          <p:nvPr/>
        </p:nvPicPr>
        <p:blipFill>
          <a:blip r:embed="rId2"/>
          <a:stretch>
            <a:fillRect/>
          </a:stretch>
        </p:blipFill>
        <p:spPr>
          <a:xfrm>
            <a:off x="910248" y="1158975"/>
            <a:ext cx="4104456" cy="2175381"/>
          </a:xfrm>
          <a:prstGeom prst="rect">
            <a:avLst/>
          </a:prstGeom>
        </p:spPr>
      </p:pic>
      <p:pic>
        <p:nvPicPr>
          <p:cNvPr id="5" name="Picture 4">
            <a:extLst>
              <a:ext uri="{FF2B5EF4-FFF2-40B4-BE49-F238E27FC236}">
                <a16:creationId xmlns:a16="http://schemas.microsoft.com/office/drawing/2014/main" id="{FA00F4EF-6276-4B9A-AED9-4B75E9F9C259}"/>
              </a:ext>
            </a:extLst>
          </p:cNvPr>
          <p:cNvPicPr/>
          <p:nvPr/>
        </p:nvPicPr>
        <p:blipFill>
          <a:blip r:embed="rId3"/>
          <a:stretch>
            <a:fillRect/>
          </a:stretch>
        </p:blipFill>
        <p:spPr>
          <a:xfrm>
            <a:off x="6456040" y="286778"/>
            <a:ext cx="3816424" cy="1872208"/>
          </a:xfrm>
          <a:prstGeom prst="rect">
            <a:avLst/>
          </a:prstGeom>
        </p:spPr>
      </p:pic>
      <p:pic>
        <p:nvPicPr>
          <p:cNvPr id="6" name="Picture 5">
            <a:extLst>
              <a:ext uri="{FF2B5EF4-FFF2-40B4-BE49-F238E27FC236}">
                <a16:creationId xmlns:a16="http://schemas.microsoft.com/office/drawing/2014/main" id="{9CD0EEAD-20F8-4E48-8845-69FE705E1942}"/>
              </a:ext>
            </a:extLst>
          </p:cNvPr>
          <p:cNvPicPr/>
          <p:nvPr/>
        </p:nvPicPr>
        <p:blipFill>
          <a:blip r:embed="rId4"/>
          <a:stretch>
            <a:fillRect/>
          </a:stretch>
        </p:blipFill>
        <p:spPr>
          <a:xfrm>
            <a:off x="6456040" y="2246666"/>
            <a:ext cx="3816424" cy="1969381"/>
          </a:xfrm>
          <a:prstGeom prst="rect">
            <a:avLst/>
          </a:prstGeom>
        </p:spPr>
      </p:pic>
      <p:pic>
        <p:nvPicPr>
          <p:cNvPr id="7" name="Picture 6">
            <a:extLst>
              <a:ext uri="{FF2B5EF4-FFF2-40B4-BE49-F238E27FC236}">
                <a16:creationId xmlns:a16="http://schemas.microsoft.com/office/drawing/2014/main" id="{0C6DA0E7-C56F-42DB-A272-F09D15AA22E1}"/>
              </a:ext>
            </a:extLst>
          </p:cNvPr>
          <p:cNvPicPr/>
          <p:nvPr/>
        </p:nvPicPr>
        <p:blipFill>
          <a:blip r:embed="rId5"/>
          <a:stretch>
            <a:fillRect/>
          </a:stretch>
        </p:blipFill>
        <p:spPr>
          <a:xfrm>
            <a:off x="6456040" y="4293096"/>
            <a:ext cx="3816424" cy="2189599"/>
          </a:xfrm>
          <a:prstGeom prst="rect">
            <a:avLst/>
          </a:prstGeom>
        </p:spPr>
      </p:pic>
      <p:pic>
        <p:nvPicPr>
          <p:cNvPr id="8" name="Picture 7">
            <a:extLst>
              <a:ext uri="{FF2B5EF4-FFF2-40B4-BE49-F238E27FC236}">
                <a16:creationId xmlns:a16="http://schemas.microsoft.com/office/drawing/2014/main" id="{A09F7332-FF31-4A81-BD12-3F3BCBD5F578}"/>
              </a:ext>
            </a:extLst>
          </p:cNvPr>
          <p:cNvPicPr/>
          <p:nvPr/>
        </p:nvPicPr>
        <p:blipFill>
          <a:blip r:embed="rId5"/>
          <a:stretch>
            <a:fillRect/>
          </a:stretch>
        </p:blipFill>
        <p:spPr>
          <a:xfrm>
            <a:off x="1037214" y="4216047"/>
            <a:ext cx="3816424" cy="2189599"/>
          </a:xfrm>
          <a:prstGeom prst="rect">
            <a:avLst/>
          </a:prstGeom>
        </p:spPr>
      </p:pic>
      <p:sp>
        <p:nvSpPr>
          <p:cNvPr id="9" name="Arrow: Right 8">
            <a:extLst>
              <a:ext uri="{FF2B5EF4-FFF2-40B4-BE49-F238E27FC236}">
                <a16:creationId xmlns:a16="http://schemas.microsoft.com/office/drawing/2014/main" id="{B4C4464A-984C-4F68-8599-F987DAE0CDF7}"/>
              </a:ext>
            </a:extLst>
          </p:cNvPr>
          <p:cNvSpPr/>
          <p:nvPr/>
        </p:nvSpPr>
        <p:spPr>
          <a:xfrm rot="20181985">
            <a:off x="5127474" y="1455478"/>
            <a:ext cx="1052213" cy="504056"/>
          </a:xfrm>
          <a:prstGeom prst="right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AE1BA454-7254-4857-826A-85E0FBBBD866}"/>
              </a:ext>
            </a:extLst>
          </p:cNvPr>
          <p:cNvSpPr/>
          <p:nvPr/>
        </p:nvSpPr>
        <p:spPr>
          <a:xfrm rot="1215188">
            <a:off x="5142718" y="2587444"/>
            <a:ext cx="1026640" cy="504056"/>
          </a:xfrm>
          <a:prstGeom prst="right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ACA0CBD4-6026-4F7E-8CC2-290CD05C887A}"/>
              </a:ext>
            </a:extLst>
          </p:cNvPr>
          <p:cNvSpPr/>
          <p:nvPr/>
        </p:nvSpPr>
        <p:spPr>
          <a:xfrm rot="2721275">
            <a:off x="4953212" y="3787418"/>
            <a:ext cx="1314061" cy="504056"/>
          </a:xfrm>
          <a:prstGeom prst="right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6E392FEB-937E-4533-9404-3BF8850E8229}"/>
              </a:ext>
            </a:extLst>
          </p:cNvPr>
          <p:cNvSpPr/>
          <p:nvPr/>
        </p:nvSpPr>
        <p:spPr>
          <a:xfrm rot="5400000">
            <a:off x="2734621" y="3531621"/>
            <a:ext cx="743741" cy="504056"/>
          </a:xfrm>
          <a:prstGeom prst="right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C45F8D-BD3C-467E-B1BF-37B6BE541A4A}"/>
              </a:ext>
            </a:extLst>
          </p:cNvPr>
          <p:cNvSpPr/>
          <p:nvPr/>
        </p:nvSpPr>
        <p:spPr>
          <a:xfrm>
            <a:off x="10408264" y="907354"/>
            <a:ext cx="1313180" cy="390363"/>
          </a:xfrm>
          <a:prstGeom prst="rect">
            <a:avLst/>
          </a:prstGeom>
        </p:spPr>
        <p:txBody>
          <a:bodyPr wrap="none">
            <a:spAutoFit/>
          </a:bodyPr>
          <a:lstStyle/>
          <a:p>
            <a:pPr marR="0" lvl="0">
              <a:lnSpc>
                <a:spcPct val="115000"/>
              </a:lnSpc>
              <a:spcBef>
                <a:spcPts val="800"/>
              </a:spcBef>
              <a:spcAft>
                <a:spcPts val="800"/>
              </a:spcAft>
            </a:pPr>
            <a:r>
              <a:rPr lang="en-US">
                <a:solidFill>
                  <a:srgbClr val="222222"/>
                </a:solidFill>
                <a:latin typeface="Arial" panose="020B0604020202020204" pitchFamily="34" charset="0"/>
                <a:ea typeface="Times New Roman" panose="02020603050405020304" pitchFamily="18" charset="0"/>
                <a:cs typeface="Times New Roman" panose="02020603050405020304" pitchFamily="18" charset="0"/>
              </a:rPr>
              <a:t>Namenode</a:t>
            </a:r>
            <a:endParaRPr lang="en-US" sz="1200" dirty="0">
              <a:effectLst/>
              <a:latin typeface="Corbel" panose="020B0503020204020204" pitchFamily="34" charset="0"/>
              <a:ea typeface="Corbel" panose="020B050302020402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DFEAFF1E-7495-4E06-9189-8685C1B04B09}"/>
              </a:ext>
            </a:extLst>
          </p:cNvPr>
          <p:cNvSpPr/>
          <p:nvPr/>
        </p:nvSpPr>
        <p:spPr>
          <a:xfrm>
            <a:off x="10408264" y="2708920"/>
            <a:ext cx="1184940" cy="390363"/>
          </a:xfrm>
          <a:prstGeom prst="rect">
            <a:avLst/>
          </a:prstGeom>
        </p:spPr>
        <p:txBody>
          <a:bodyPr wrap="none">
            <a:spAutoFit/>
          </a:bodyPr>
          <a:lstStyle/>
          <a:p>
            <a:pPr marR="0" lvl="0">
              <a:lnSpc>
                <a:spcPct val="115000"/>
              </a:lnSpc>
              <a:spcBef>
                <a:spcPts val="800"/>
              </a:spcBef>
              <a:spcAft>
                <a:spcPts val="800"/>
              </a:spcAft>
            </a:pPr>
            <a:r>
              <a:rPr lang="en-US">
                <a:solidFill>
                  <a:srgbClr val="222222"/>
                </a:solidFill>
                <a:latin typeface="Arial" panose="020B0604020202020204" pitchFamily="34" charset="0"/>
                <a:ea typeface="Times New Roman" panose="02020603050405020304" pitchFamily="18" charset="0"/>
                <a:cs typeface="Times New Roman" panose="02020603050405020304" pitchFamily="18" charset="0"/>
              </a:rPr>
              <a:t>Datanode</a:t>
            </a:r>
            <a:endParaRPr lang="en-US" sz="1200" dirty="0">
              <a:effectLst/>
              <a:latin typeface="Corbel" panose="020B0503020204020204" pitchFamily="34" charset="0"/>
              <a:ea typeface="Corbel" panose="020B050302020402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9A40095D-B6A4-4AB0-B0B4-88433E51270C}"/>
              </a:ext>
            </a:extLst>
          </p:cNvPr>
          <p:cNvSpPr/>
          <p:nvPr/>
        </p:nvSpPr>
        <p:spPr>
          <a:xfrm>
            <a:off x="10477244" y="4863905"/>
            <a:ext cx="1239700" cy="1047979"/>
          </a:xfrm>
          <a:prstGeom prst="rect">
            <a:avLst/>
          </a:prstGeom>
        </p:spPr>
        <p:txBody>
          <a:bodyPr wrap="square">
            <a:spAutoFit/>
          </a:bodyPr>
          <a:lstStyle/>
          <a:p>
            <a:pPr marR="0" lvl="0">
              <a:lnSpc>
                <a:spcPct val="115000"/>
              </a:lnSpc>
              <a:spcBef>
                <a:spcPts val="800"/>
              </a:spcBef>
              <a:spcAft>
                <a:spcPts val="800"/>
              </a:spcAft>
            </a:pPr>
            <a:r>
              <a:rPr lang="en-US"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Yarn resource manager</a:t>
            </a:r>
            <a:endParaRPr lang="en-US" sz="1200" dirty="0">
              <a:effectLst/>
              <a:latin typeface="Corbel" panose="020B0503020204020204" pitchFamily="34" charset="0"/>
              <a:ea typeface="Corbel" panose="020B050302020402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E86B2B70-5765-4C40-A866-AE0300227684}"/>
              </a:ext>
            </a:extLst>
          </p:cNvPr>
          <p:cNvSpPr/>
          <p:nvPr/>
        </p:nvSpPr>
        <p:spPr>
          <a:xfrm>
            <a:off x="1041348" y="3635672"/>
            <a:ext cx="1710725" cy="390363"/>
          </a:xfrm>
          <a:prstGeom prst="rect">
            <a:avLst/>
          </a:prstGeom>
        </p:spPr>
        <p:txBody>
          <a:bodyPr wrap="none">
            <a:spAutoFit/>
          </a:bodyPr>
          <a:lstStyle/>
          <a:p>
            <a:pPr marR="0" lvl="0">
              <a:lnSpc>
                <a:spcPct val="115000"/>
              </a:lnSpc>
              <a:spcBef>
                <a:spcPts val="800"/>
              </a:spcBef>
              <a:spcAft>
                <a:spcPts val="800"/>
              </a:spcAft>
            </a:pPr>
            <a:r>
              <a:rPr lang="en-US"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Node manager</a:t>
            </a:r>
            <a:endParaRPr lang="en-US" sz="1200" dirty="0">
              <a:effectLst/>
              <a:latin typeface="Corbel" panose="020B0503020204020204" pitchFamily="34" charset="0"/>
              <a:ea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17106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7D87-F6E4-49F5-9014-FD639D9147E1}"/>
              </a:ext>
            </a:extLst>
          </p:cNvPr>
          <p:cNvSpPr>
            <a:spLocks noGrp="1"/>
          </p:cNvSpPr>
          <p:nvPr>
            <p:ph type="title"/>
          </p:nvPr>
        </p:nvSpPr>
        <p:spPr>
          <a:xfrm>
            <a:off x="1502204" y="116632"/>
            <a:ext cx="7704856" cy="477559"/>
          </a:xfrm>
        </p:spPr>
        <p:txBody>
          <a:bodyPr>
            <a:normAutofit/>
          </a:bodyPr>
          <a:lstStyle/>
          <a:p>
            <a:r>
              <a:rPr lang="en-US" sz="2800" dirty="0"/>
              <a:t>Run Spark and </a:t>
            </a:r>
            <a:r>
              <a:rPr lang="en-US" sz="2800" dirty="0" err="1"/>
              <a:t>Jupyter</a:t>
            </a:r>
            <a:r>
              <a:rPr lang="en-US" sz="2800" dirty="0"/>
              <a:t> Notebook on test machine</a:t>
            </a:r>
          </a:p>
        </p:txBody>
      </p:sp>
      <p:pic>
        <p:nvPicPr>
          <p:cNvPr id="4" name="Picture 3">
            <a:extLst>
              <a:ext uri="{FF2B5EF4-FFF2-40B4-BE49-F238E27FC236}">
                <a16:creationId xmlns:a16="http://schemas.microsoft.com/office/drawing/2014/main" id="{2E4B0A11-268D-4729-AB6C-13763F34ECC7}"/>
              </a:ext>
            </a:extLst>
          </p:cNvPr>
          <p:cNvPicPr/>
          <p:nvPr/>
        </p:nvPicPr>
        <p:blipFill>
          <a:blip r:embed="rId2"/>
          <a:stretch>
            <a:fillRect/>
          </a:stretch>
        </p:blipFill>
        <p:spPr>
          <a:xfrm>
            <a:off x="5401563" y="1056120"/>
            <a:ext cx="5662989" cy="807720"/>
          </a:xfrm>
          <a:prstGeom prst="rect">
            <a:avLst/>
          </a:prstGeom>
        </p:spPr>
      </p:pic>
      <p:pic>
        <p:nvPicPr>
          <p:cNvPr id="5" name="Picture 4">
            <a:extLst>
              <a:ext uri="{FF2B5EF4-FFF2-40B4-BE49-F238E27FC236}">
                <a16:creationId xmlns:a16="http://schemas.microsoft.com/office/drawing/2014/main" id="{DF468E00-F53D-48C8-BC07-A09CBFD01914}"/>
              </a:ext>
            </a:extLst>
          </p:cNvPr>
          <p:cNvPicPr/>
          <p:nvPr/>
        </p:nvPicPr>
        <p:blipFill>
          <a:blip r:embed="rId3"/>
          <a:stretch>
            <a:fillRect/>
          </a:stretch>
        </p:blipFill>
        <p:spPr>
          <a:xfrm>
            <a:off x="5357223" y="2034159"/>
            <a:ext cx="5707329" cy="2376650"/>
          </a:xfrm>
          <a:prstGeom prst="rect">
            <a:avLst/>
          </a:prstGeom>
        </p:spPr>
      </p:pic>
      <p:pic>
        <p:nvPicPr>
          <p:cNvPr id="6" name="Picture 5">
            <a:extLst>
              <a:ext uri="{FF2B5EF4-FFF2-40B4-BE49-F238E27FC236}">
                <a16:creationId xmlns:a16="http://schemas.microsoft.com/office/drawing/2014/main" id="{5402D340-B243-4616-A0DA-6921FF90172B}"/>
              </a:ext>
            </a:extLst>
          </p:cNvPr>
          <p:cNvPicPr/>
          <p:nvPr/>
        </p:nvPicPr>
        <p:blipFill>
          <a:blip r:embed="rId4"/>
          <a:stretch>
            <a:fillRect/>
          </a:stretch>
        </p:blipFill>
        <p:spPr>
          <a:xfrm>
            <a:off x="5354632" y="4581128"/>
            <a:ext cx="5709920" cy="1958340"/>
          </a:xfrm>
          <a:prstGeom prst="rect">
            <a:avLst/>
          </a:prstGeom>
        </p:spPr>
      </p:pic>
      <p:sp>
        <p:nvSpPr>
          <p:cNvPr id="7" name="Rectangle 6">
            <a:extLst>
              <a:ext uri="{FF2B5EF4-FFF2-40B4-BE49-F238E27FC236}">
                <a16:creationId xmlns:a16="http://schemas.microsoft.com/office/drawing/2014/main" id="{A5E933EF-8C9F-435F-A24C-80393C213918}"/>
              </a:ext>
            </a:extLst>
          </p:cNvPr>
          <p:cNvSpPr/>
          <p:nvPr/>
        </p:nvSpPr>
        <p:spPr>
          <a:xfrm>
            <a:off x="191344" y="1254539"/>
            <a:ext cx="5006563" cy="410882"/>
          </a:xfrm>
          <a:prstGeom prst="rect">
            <a:avLst/>
          </a:prstGeom>
        </p:spPr>
        <p:txBody>
          <a:bodyPr wrap="none">
            <a:spAutoFit/>
          </a:bodyPr>
          <a:lstStyle/>
          <a:p>
            <a:pPr marL="342900" marR="0" lvl="0" indent="-342900">
              <a:lnSpc>
                <a:spcPct val="115000"/>
              </a:lnSpc>
              <a:spcBef>
                <a:spcPts val="800"/>
              </a:spcBef>
              <a:spcAft>
                <a:spcPts val="800"/>
              </a:spcAft>
              <a:buFont typeface="+mj-lt"/>
              <a:buAutoNum type="arabicParenR"/>
            </a:pPr>
            <a:r>
              <a:rPr lang="en-US"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Run command to start Apache Spark server</a:t>
            </a:r>
            <a:endParaRPr lang="en-US" sz="1200" dirty="0">
              <a:effectLst/>
              <a:latin typeface="Corbel" panose="020B0503020204020204" pitchFamily="34" charset="0"/>
              <a:ea typeface="Corbel" panose="020B050302020402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B5F5EA40-6791-4822-AF03-BF3AFEC400CE}"/>
              </a:ext>
            </a:extLst>
          </p:cNvPr>
          <p:cNvSpPr/>
          <p:nvPr/>
        </p:nvSpPr>
        <p:spPr>
          <a:xfrm>
            <a:off x="263352" y="2811602"/>
            <a:ext cx="2954655" cy="410882"/>
          </a:xfrm>
          <a:prstGeom prst="rect">
            <a:avLst/>
          </a:prstGeom>
        </p:spPr>
        <p:txBody>
          <a:bodyPr wrap="none">
            <a:spAutoFit/>
          </a:bodyPr>
          <a:lstStyle/>
          <a:p>
            <a:pPr marL="342900" marR="0" lvl="0" indent="-342900">
              <a:lnSpc>
                <a:spcPct val="115000"/>
              </a:lnSpc>
              <a:spcBef>
                <a:spcPts val="800"/>
              </a:spcBef>
              <a:spcAft>
                <a:spcPts val="800"/>
              </a:spcAft>
              <a:buFont typeface="+mj-lt"/>
              <a:buAutoNum type="arabicParenR" startAt="2"/>
            </a:pPr>
            <a:r>
              <a:rPr lang="en-US"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Start </a:t>
            </a:r>
            <a:r>
              <a:rPr lang="en-US" dirty="0" err="1">
                <a:solidFill>
                  <a:srgbClr val="222222"/>
                </a:solidFill>
                <a:latin typeface="Arial" panose="020B0604020202020204" pitchFamily="34" charset="0"/>
                <a:ea typeface="Times New Roman" panose="02020603050405020304" pitchFamily="18" charset="0"/>
                <a:cs typeface="Times New Roman" panose="02020603050405020304" pitchFamily="18" charset="0"/>
              </a:rPr>
              <a:t>Jupyter</a:t>
            </a:r>
            <a:r>
              <a:rPr lang="en-US"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 Notebook</a:t>
            </a:r>
            <a:endParaRPr lang="en-US" sz="1200" dirty="0">
              <a:effectLst/>
              <a:latin typeface="Corbel" panose="020B0503020204020204" pitchFamily="34" charset="0"/>
              <a:ea typeface="Corbel" panose="020B050302020402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F13FD6C2-9CBD-47AE-9D01-763C22BF0F71}"/>
              </a:ext>
            </a:extLst>
          </p:cNvPr>
          <p:cNvSpPr/>
          <p:nvPr/>
        </p:nvSpPr>
        <p:spPr>
          <a:xfrm>
            <a:off x="263352" y="4830868"/>
            <a:ext cx="4091671" cy="729430"/>
          </a:xfrm>
          <a:prstGeom prst="rect">
            <a:avLst/>
          </a:prstGeom>
        </p:spPr>
        <p:txBody>
          <a:bodyPr wrap="square">
            <a:spAutoFit/>
          </a:bodyPr>
          <a:lstStyle/>
          <a:p>
            <a:pPr marL="342900" marR="0" lvl="0" indent="-342900">
              <a:lnSpc>
                <a:spcPct val="115000"/>
              </a:lnSpc>
              <a:spcBef>
                <a:spcPts val="800"/>
              </a:spcBef>
              <a:spcAft>
                <a:spcPts val="800"/>
              </a:spcAft>
              <a:buFont typeface="+mj-lt"/>
              <a:buAutoNum type="arabicParenR" startAt="3"/>
            </a:pPr>
            <a:r>
              <a:rPr lang="en-US"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Test spark connection from </a:t>
            </a:r>
            <a:r>
              <a:rPr lang="en-US" dirty="0" err="1">
                <a:solidFill>
                  <a:srgbClr val="222222"/>
                </a:solidFill>
                <a:latin typeface="Arial" panose="020B0604020202020204" pitchFamily="34" charset="0"/>
                <a:ea typeface="Times New Roman" panose="02020603050405020304" pitchFamily="18" charset="0"/>
                <a:cs typeface="Times New Roman" panose="02020603050405020304" pitchFamily="18" charset="0"/>
              </a:rPr>
              <a:t>Jupyter</a:t>
            </a:r>
            <a:r>
              <a:rPr lang="en-US"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 Notebook</a:t>
            </a:r>
            <a:endParaRPr lang="en-US" sz="1200" dirty="0">
              <a:effectLst/>
              <a:latin typeface="Corbel" panose="020B0503020204020204" pitchFamily="34" charset="0"/>
              <a:ea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72571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E0C7B8-7925-47BF-B356-5B0B71A3B5CE}"/>
              </a:ext>
            </a:extLst>
          </p:cNvPr>
          <p:cNvPicPr>
            <a:picLocks noChangeAspect="1"/>
          </p:cNvPicPr>
          <p:nvPr/>
        </p:nvPicPr>
        <p:blipFill rotWithShape="1">
          <a:blip r:embed="rId2"/>
          <a:srcRect l="1" t="4718" r="49428"/>
          <a:stretch/>
        </p:blipFill>
        <p:spPr>
          <a:xfrm>
            <a:off x="1341120" y="1734996"/>
            <a:ext cx="4606173" cy="4655644"/>
          </a:xfrm>
          <a:prstGeom prst="rect">
            <a:avLst/>
          </a:prstGeom>
        </p:spPr>
      </p:pic>
      <p:sp>
        <p:nvSpPr>
          <p:cNvPr id="8" name="Rectangle 7">
            <a:extLst>
              <a:ext uri="{FF2B5EF4-FFF2-40B4-BE49-F238E27FC236}">
                <a16:creationId xmlns:a16="http://schemas.microsoft.com/office/drawing/2014/main" id="{44F84847-4D43-4B79-8159-964D51AF151E}"/>
              </a:ext>
            </a:extLst>
          </p:cNvPr>
          <p:cNvSpPr/>
          <p:nvPr/>
        </p:nvSpPr>
        <p:spPr>
          <a:xfrm>
            <a:off x="7032104" y="3739652"/>
            <a:ext cx="3029027" cy="923330"/>
          </a:xfrm>
          <a:prstGeom prst="rect">
            <a:avLst/>
          </a:prstGeom>
        </p:spPr>
        <p:txBody>
          <a:bodyPr wrap="square">
            <a:spAutoFit/>
          </a:bodyPr>
          <a:lstStyle/>
          <a:p>
            <a:r>
              <a:rPr lang="en-MY" dirty="0">
                <a:hlinkClick r:id="rId3" action="ppaction://hlinkfile"/>
              </a:rPr>
              <a:t>Dashboard for NYC Green Taxi</a:t>
            </a:r>
            <a:endParaRPr lang="en-MY" dirty="0"/>
          </a:p>
          <a:p>
            <a:endParaRPr lang="en-MY" dirty="0"/>
          </a:p>
        </p:txBody>
      </p:sp>
      <p:sp>
        <p:nvSpPr>
          <p:cNvPr id="9" name="Title 1">
            <a:extLst>
              <a:ext uri="{FF2B5EF4-FFF2-40B4-BE49-F238E27FC236}">
                <a16:creationId xmlns:a16="http://schemas.microsoft.com/office/drawing/2014/main" id="{68AEB6D8-38B0-4A6E-B017-9B30B6FCE8F1}"/>
              </a:ext>
            </a:extLst>
          </p:cNvPr>
          <p:cNvSpPr>
            <a:spLocks noGrp="1"/>
          </p:cNvSpPr>
          <p:nvPr>
            <p:ph type="title"/>
          </p:nvPr>
        </p:nvSpPr>
        <p:spPr>
          <a:xfrm>
            <a:off x="1487488" y="620688"/>
            <a:ext cx="7704856" cy="477559"/>
          </a:xfrm>
        </p:spPr>
        <p:txBody>
          <a:bodyPr>
            <a:normAutofit/>
          </a:bodyPr>
          <a:lstStyle/>
          <a:p>
            <a:r>
              <a:rPr lang="en-US" sz="2800" dirty="0"/>
              <a:t>Dashboard for NYC Green Taxi</a:t>
            </a:r>
          </a:p>
        </p:txBody>
      </p:sp>
    </p:spTree>
    <p:extLst>
      <p:ext uri="{BB962C8B-B14F-4D97-AF65-F5344CB8AC3E}">
        <p14:creationId xmlns:p14="http://schemas.microsoft.com/office/powerpoint/2010/main" val="356870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188640"/>
            <a:ext cx="9509760" cy="1233424"/>
          </a:xfrm>
        </p:spPr>
        <p:txBody>
          <a:bodyPr/>
          <a:lstStyle/>
          <a:p>
            <a:r>
              <a:rPr lang="en-US" dirty="0"/>
              <a:t>Cost Analysis</a:t>
            </a:r>
          </a:p>
        </p:txBody>
      </p:sp>
      <p:pic>
        <p:nvPicPr>
          <p:cNvPr id="8" name="Picture 7">
            <a:extLst>
              <a:ext uri="{FF2B5EF4-FFF2-40B4-BE49-F238E27FC236}">
                <a16:creationId xmlns:a16="http://schemas.microsoft.com/office/drawing/2014/main" id="{80D139B3-2373-4EAE-995B-BC09789FFA35}"/>
              </a:ext>
            </a:extLst>
          </p:cNvPr>
          <p:cNvPicPr>
            <a:picLocks noChangeAspect="1"/>
          </p:cNvPicPr>
          <p:nvPr/>
        </p:nvPicPr>
        <p:blipFill>
          <a:blip r:embed="rId2"/>
          <a:stretch>
            <a:fillRect/>
          </a:stretch>
        </p:blipFill>
        <p:spPr>
          <a:xfrm>
            <a:off x="6960096" y="332655"/>
            <a:ext cx="4608512" cy="6258305"/>
          </a:xfrm>
          <a:prstGeom prst="rect">
            <a:avLst/>
          </a:prstGeom>
        </p:spPr>
      </p:pic>
      <p:pic>
        <p:nvPicPr>
          <p:cNvPr id="9" name="Picture 8">
            <a:extLst>
              <a:ext uri="{FF2B5EF4-FFF2-40B4-BE49-F238E27FC236}">
                <a16:creationId xmlns:a16="http://schemas.microsoft.com/office/drawing/2014/main" id="{BCF7EF34-5AD6-4343-8AF3-11DDA105968F}"/>
              </a:ext>
            </a:extLst>
          </p:cNvPr>
          <p:cNvPicPr>
            <a:picLocks noChangeAspect="1"/>
          </p:cNvPicPr>
          <p:nvPr/>
        </p:nvPicPr>
        <p:blipFill>
          <a:blip r:embed="rId3"/>
          <a:stretch>
            <a:fillRect/>
          </a:stretch>
        </p:blipFill>
        <p:spPr>
          <a:xfrm>
            <a:off x="119336" y="2641040"/>
            <a:ext cx="6582270" cy="1365471"/>
          </a:xfrm>
          <a:prstGeom prst="rect">
            <a:avLst/>
          </a:prstGeom>
        </p:spPr>
      </p:pic>
      <p:sp>
        <p:nvSpPr>
          <p:cNvPr id="10" name="Rectangle 9">
            <a:extLst>
              <a:ext uri="{FF2B5EF4-FFF2-40B4-BE49-F238E27FC236}">
                <a16:creationId xmlns:a16="http://schemas.microsoft.com/office/drawing/2014/main" id="{8E6935C6-79DB-4714-9931-97B4615686D5}"/>
              </a:ext>
            </a:extLst>
          </p:cNvPr>
          <p:cNvSpPr/>
          <p:nvPr/>
        </p:nvSpPr>
        <p:spPr>
          <a:xfrm>
            <a:off x="119336" y="1916832"/>
            <a:ext cx="4929619" cy="383823"/>
          </a:xfrm>
          <a:prstGeom prst="rect">
            <a:avLst/>
          </a:prstGeom>
        </p:spPr>
        <p:txBody>
          <a:bodyPr wrap="none">
            <a:spAutoFit/>
          </a:bodyPr>
          <a:lstStyle/>
          <a:p>
            <a:pPr>
              <a:lnSpc>
                <a:spcPct val="115000"/>
              </a:lnSpc>
              <a:spcBef>
                <a:spcPts val="800"/>
              </a:spcBef>
              <a:spcAft>
                <a:spcPts val="800"/>
              </a:spcAft>
            </a:pPr>
            <a:r>
              <a:rPr lang="en-US" dirty="0">
                <a:solidFill>
                  <a:srgbClr val="222222"/>
                </a:solidFill>
                <a:latin typeface="Arial" panose="020B0604020202020204" pitchFamily="34" charset="0"/>
                <a:cs typeface="Times New Roman" panose="02020603050405020304" pitchFamily="18" charset="0"/>
              </a:rPr>
              <a:t>Total estimated cost for this project is $307418</a:t>
            </a:r>
          </a:p>
        </p:txBody>
      </p:sp>
    </p:spTree>
    <p:extLst>
      <p:ext uri="{BB962C8B-B14F-4D97-AF65-F5344CB8AC3E}">
        <p14:creationId xmlns:p14="http://schemas.microsoft.com/office/powerpoint/2010/main" val="319978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97391A9-37A7-477F-8AFD-1B3CB5C9F0AB}"/>
              </a:ext>
            </a:extLst>
          </p:cNvPr>
          <p:cNvSpPr>
            <a:spLocks noGrp="1"/>
          </p:cNvSpPr>
          <p:nvPr>
            <p:ph type="title"/>
          </p:nvPr>
        </p:nvSpPr>
        <p:spPr>
          <a:xfrm>
            <a:off x="4511824" y="548680"/>
            <a:ext cx="1905860" cy="648048"/>
          </a:xfrm>
        </p:spPr>
        <p:txBody>
          <a:bodyPr>
            <a:normAutofit fontScale="90000"/>
          </a:bodyPr>
          <a:lstStyle/>
          <a:p>
            <a:r>
              <a:rPr lang="en-US" dirty="0"/>
              <a:t>Summary</a:t>
            </a:r>
          </a:p>
        </p:txBody>
      </p:sp>
      <p:sp>
        <p:nvSpPr>
          <p:cNvPr id="10" name="Rectangle 9">
            <a:extLst>
              <a:ext uri="{FF2B5EF4-FFF2-40B4-BE49-F238E27FC236}">
                <a16:creationId xmlns:a16="http://schemas.microsoft.com/office/drawing/2014/main" id="{5F14C300-4E28-4082-9708-D06B8B57A44E}"/>
              </a:ext>
            </a:extLst>
          </p:cNvPr>
          <p:cNvSpPr/>
          <p:nvPr/>
        </p:nvSpPr>
        <p:spPr>
          <a:xfrm>
            <a:off x="1991544" y="1700808"/>
            <a:ext cx="7872536" cy="3801554"/>
          </a:xfrm>
          <a:prstGeom prst="rect">
            <a:avLst/>
          </a:prstGeom>
        </p:spPr>
        <p:txBody>
          <a:bodyPr wrap="square">
            <a:spAutoFit/>
          </a:bodyPr>
          <a:lstStyle/>
          <a:p>
            <a:pPr>
              <a:lnSpc>
                <a:spcPct val="115000"/>
              </a:lnSpc>
              <a:spcBef>
                <a:spcPts val="800"/>
              </a:spcBef>
              <a:spcAft>
                <a:spcPts val="800"/>
              </a:spcAft>
            </a:pPr>
            <a:r>
              <a:rPr lang="en-US"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In this report, we have explained the proposed framework that we are going to use for the project. We have also explained on the pro and con of the technology that we are going to use. A proof of concept model has been installed in our test machine and we successfully demonstrated on how Hadoop and Spark can be integrated. We also demonstrated on how data from Hadoop HDFS file can be connected to the analytics tool.</a:t>
            </a:r>
            <a:endParaRPr lang="en-US" sz="1200" dirty="0">
              <a:latin typeface="Corbel" panose="020B0503020204020204" pitchFamily="34" charset="0"/>
              <a:ea typeface="Corbel" panose="020B0503020204020204" pitchFamily="34" charset="0"/>
              <a:cs typeface="Times New Roman" panose="02020603050405020304" pitchFamily="18" charset="0"/>
            </a:endParaRPr>
          </a:p>
          <a:p>
            <a:pPr>
              <a:lnSpc>
                <a:spcPct val="115000"/>
              </a:lnSpc>
              <a:spcBef>
                <a:spcPts val="800"/>
              </a:spcBef>
              <a:spcAft>
                <a:spcPts val="800"/>
              </a:spcAft>
            </a:pPr>
            <a:r>
              <a:rPr lang="en-US"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	In term of costing, we found out the cost is very competitive and can be done below the budget allocated by NYC Green Taxi which is $400000. Therefore, in our opinion, the project is very viable and we requested a budget of $150000 to kick off the project upon agreement with NYC Green Taxi.</a:t>
            </a:r>
            <a:endParaRPr lang="en-US" sz="1200" dirty="0">
              <a:effectLst/>
              <a:latin typeface="Corbel" panose="020B0503020204020204" pitchFamily="34" charset="0"/>
              <a:ea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34044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BEFC33-9C33-47FA-AFF0-EC7B857B8AD2}"/>
              </a:ext>
            </a:extLst>
          </p:cNvPr>
          <p:cNvSpPr>
            <a:spLocks noGrp="1"/>
          </p:cNvSpPr>
          <p:nvPr>
            <p:ph type="body" idx="1"/>
          </p:nvPr>
        </p:nvSpPr>
        <p:spPr>
          <a:xfrm>
            <a:off x="1343472" y="116632"/>
            <a:ext cx="9144000" cy="1143000"/>
          </a:xfrm>
        </p:spPr>
        <p:txBody>
          <a:bodyPr/>
          <a:lstStyle/>
          <a:p>
            <a:r>
              <a:rPr lang="en-US" dirty="0"/>
              <a:t>Executive Summary</a:t>
            </a:r>
          </a:p>
        </p:txBody>
      </p:sp>
      <p:sp>
        <p:nvSpPr>
          <p:cNvPr id="4" name="Rectangle 3">
            <a:extLst>
              <a:ext uri="{FF2B5EF4-FFF2-40B4-BE49-F238E27FC236}">
                <a16:creationId xmlns:a16="http://schemas.microsoft.com/office/drawing/2014/main" id="{53174479-9C2B-400D-89A3-FE58E965B007}"/>
              </a:ext>
            </a:extLst>
          </p:cNvPr>
          <p:cNvSpPr/>
          <p:nvPr/>
        </p:nvSpPr>
        <p:spPr>
          <a:xfrm>
            <a:off x="983432" y="836712"/>
            <a:ext cx="10369152" cy="5570756"/>
          </a:xfrm>
          <a:prstGeom prst="rect">
            <a:avLst/>
          </a:prstGeom>
          <a:solidFill>
            <a:schemeClr val="accent5">
              <a:lumMod val="20000"/>
              <a:lumOff val="80000"/>
            </a:schemeClr>
          </a:solidFill>
        </p:spPr>
        <p:txBody>
          <a:bodyPr wrap="square">
            <a:spAutoFit/>
          </a:bodyPr>
          <a:lstStyle/>
          <a:p>
            <a:pPr>
              <a:spcBef>
                <a:spcPts val="800"/>
              </a:spcBef>
            </a:pPr>
            <a:r>
              <a:rPr lang="en-US" sz="1400" b="1" dirty="0">
                <a:solidFill>
                  <a:srgbClr val="246FC8"/>
                </a:solidFill>
                <a:latin typeface="Georgia" panose="02040502050405020303" pitchFamily="18" charset="0"/>
                <a:ea typeface="Corbel" panose="020B0503020204020204" pitchFamily="34" charset="0"/>
                <a:cs typeface="Times New Roman" panose="02020603050405020304" pitchFamily="18" charset="0"/>
                <a:hlinkClick r:id="rId2"/>
              </a:rPr>
              <a:t>The Market</a:t>
            </a:r>
            <a:endParaRPr lang="en-US" sz="1400" b="1" dirty="0">
              <a:latin typeface="Trebuchet MS" panose="020B0603020202020204" pitchFamily="34" charset="0"/>
              <a:ea typeface="Corbel" panose="020B0503020204020204" pitchFamily="34" charset="0"/>
              <a:cs typeface="Times New Roman" panose="02020603050405020304" pitchFamily="18" charset="0"/>
            </a:endParaRPr>
          </a:p>
          <a:p>
            <a:r>
              <a:rPr lang="en-US" sz="1400" dirty="0">
                <a:solidFill>
                  <a:srgbClr val="222222"/>
                </a:solidFill>
                <a:latin typeface="Arial" panose="020B0604020202020204" pitchFamily="34" charset="0"/>
                <a:ea typeface="Times New Roman" panose="02020603050405020304" pitchFamily="18" charset="0"/>
              </a:rPr>
              <a:t>Across the world has seen an explosion of growth of Big Data analytics over the last couple of years. Big Data applications and analytics is projected to grow from $5.3B in 2018 to $19.4B in 2026, attaining a CAGR of 15.49%. Big Data market worldwide includes Professional Services is projected to grow from $16.5B in 2018 to $21.3B in 2026. Due to explosion of data collection and data analytics, more company are moving to big data infrastructures such as moving their traditional database to Hadoop clustering and the usage of Spark to speed up Big Data analytics process. Due to our expertise in the field, NYC Green Taxi has request us to design and implement a Big Data Analytics framework for them.</a:t>
            </a:r>
          </a:p>
          <a:p>
            <a:endParaRPr lang="en-US" sz="1400" dirty="0">
              <a:solidFill>
                <a:srgbClr val="222222"/>
              </a:solidFill>
              <a:latin typeface="Arial" panose="020B0604020202020204" pitchFamily="34" charset="0"/>
              <a:ea typeface="Times New Roman" panose="02020603050405020304" pitchFamily="18" charset="0"/>
            </a:endParaRPr>
          </a:p>
          <a:p>
            <a:endParaRPr lang="en-US" sz="1400" dirty="0">
              <a:latin typeface="Times New Roman" panose="02020603050405020304" pitchFamily="18" charset="0"/>
              <a:ea typeface="Times New Roman" panose="02020603050405020304" pitchFamily="18" charset="0"/>
            </a:endParaRPr>
          </a:p>
          <a:p>
            <a:pPr>
              <a:spcBef>
                <a:spcPts val="800"/>
              </a:spcBef>
            </a:pPr>
            <a:r>
              <a:rPr lang="en-US" sz="1400" b="1" dirty="0">
                <a:solidFill>
                  <a:srgbClr val="246FC8"/>
                </a:solidFill>
                <a:latin typeface="Georgia" panose="02040502050405020303" pitchFamily="18" charset="0"/>
                <a:ea typeface="Corbel" panose="020B0503020204020204" pitchFamily="34" charset="0"/>
                <a:cs typeface="Times New Roman" panose="02020603050405020304" pitchFamily="18" charset="0"/>
                <a:hlinkClick r:id="rId3"/>
              </a:rPr>
              <a:t>Our Competitive Advantages</a:t>
            </a:r>
            <a:endParaRPr lang="en-US" sz="1400" b="1" dirty="0">
              <a:latin typeface="Trebuchet MS" panose="020B0603020202020204" pitchFamily="34" charset="0"/>
              <a:ea typeface="Corbel" panose="020B0503020204020204" pitchFamily="34" charset="0"/>
              <a:cs typeface="Times New Roman" panose="02020603050405020304" pitchFamily="18" charset="0"/>
            </a:endParaRPr>
          </a:p>
          <a:p>
            <a:pPr marL="342900" marR="0" lvl="0" indent="-342900">
              <a:buFont typeface="Symbol" panose="05050102010706020507" pitchFamily="18" charset="2"/>
              <a:buBlip>
                <a:blip r:embed="rId4"/>
              </a:buBlip>
            </a:pPr>
            <a:r>
              <a:rPr lang="en-US" sz="1400" dirty="0">
                <a:solidFill>
                  <a:srgbClr val="222222"/>
                </a:solidFill>
                <a:latin typeface="Arial" panose="020B0604020202020204" pitchFamily="34" charset="0"/>
                <a:ea typeface="Times New Roman" panose="02020603050405020304" pitchFamily="18" charset="0"/>
              </a:rPr>
              <a:t>While there are currently many others company offering Big Data platform, we are the only few which specialize to help our customer to build big data analytics framework from infrastructure setup till the design of analytics user interface and visualization.</a:t>
            </a:r>
            <a:endParaRPr lang="en-US" sz="1400" dirty="0">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Blip>
                <a:blip r:embed="rId4"/>
              </a:buBlip>
            </a:pPr>
            <a:r>
              <a:rPr lang="en-US" sz="1400" dirty="0">
                <a:solidFill>
                  <a:srgbClr val="222222"/>
                </a:solidFill>
                <a:latin typeface="Arial" panose="020B0604020202020204" pitchFamily="34" charset="0"/>
                <a:ea typeface="Times New Roman" panose="02020603050405020304" pitchFamily="18" charset="0"/>
              </a:rPr>
              <a:t>Our strategy is to emphasize the quality and competitive cost of service we provided. Help Desk services has also been setup to provide a 24x7 support to our customer to resolve any technical issues that may arise after product has been successfully deployed in our customer environment.</a:t>
            </a:r>
            <a:endParaRPr lang="en-US" sz="1400" dirty="0">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Blip>
                <a:blip r:embed="rId4"/>
              </a:buBlip>
            </a:pPr>
            <a:r>
              <a:rPr lang="en-US" sz="1400" dirty="0">
                <a:solidFill>
                  <a:srgbClr val="222222"/>
                </a:solidFill>
                <a:latin typeface="Arial" panose="020B0604020202020204" pitchFamily="34" charset="0"/>
                <a:ea typeface="Times New Roman" panose="02020603050405020304" pitchFamily="18" charset="0"/>
              </a:rPr>
              <a:t>Our engineers are being trained and certified with the latest Big Data technologies especially in Hadoop and Spark.</a:t>
            </a:r>
            <a:endParaRPr lang="en-US" sz="1400" dirty="0">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Blip>
                <a:blip r:embed="rId4"/>
              </a:buBlip>
            </a:pPr>
            <a:r>
              <a:rPr lang="en-US" sz="1400" dirty="0">
                <a:solidFill>
                  <a:srgbClr val="222222"/>
                </a:solidFill>
                <a:latin typeface="Arial" panose="020B0604020202020204" pitchFamily="34" charset="0"/>
                <a:ea typeface="Times New Roman" panose="02020603050405020304" pitchFamily="18" charset="0"/>
              </a:rPr>
              <a:t>All employees </a:t>
            </a:r>
            <a:r>
              <a:rPr lang="en-US" sz="1400" dirty="0">
                <a:solidFill>
                  <a:srgbClr val="222222"/>
                </a:solidFill>
                <a:latin typeface="Arial" panose="020B0604020202020204" pitchFamily="34" charset="0"/>
              </a:rPr>
              <a:t>are insured and bonded.</a:t>
            </a:r>
          </a:p>
          <a:p>
            <a:pPr marL="342900" marR="0" lvl="0" indent="-342900">
              <a:buFont typeface="Symbol" panose="05050102010706020507" pitchFamily="18" charset="2"/>
              <a:buBlip>
                <a:blip r:embed="rId4"/>
              </a:buBlip>
            </a:pPr>
            <a:endParaRPr lang="en-US" sz="1400" dirty="0">
              <a:solidFill>
                <a:srgbClr val="222222"/>
              </a:solidFill>
              <a:latin typeface="Arial" panose="020B0604020202020204" pitchFamily="34" charset="0"/>
            </a:endParaRPr>
          </a:p>
          <a:p>
            <a:pPr>
              <a:spcBef>
                <a:spcPts val="800"/>
              </a:spcBef>
            </a:pPr>
            <a:r>
              <a:rPr lang="en-US" sz="1400" b="1" dirty="0">
                <a:solidFill>
                  <a:srgbClr val="246FC8"/>
                </a:solidFill>
                <a:latin typeface="Georgia" panose="02040502050405020303" pitchFamily="18" charset="0"/>
                <a:ea typeface="Corbel" panose="020B0503020204020204" pitchFamily="34" charset="0"/>
                <a:cs typeface="Times New Roman" panose="02020603050405020304" pitchFamily="18" charset="0"/>
                <a:hlinkClick r:id="rId5"/>
              </a:rPr>
              <a:t>Financial Projections</a:t>
            </a:r>
            <a:endParaRPr lang="en-US" sz="1400" b="1" dirty="0">
              <a:latin typeface="Trebuchet MS" panose="020B0603020202020204" pitchFamily="34" charset="0"/>
              <a:ea typeface="Corbel" panose="020B0503020204020204" pitchFamily="34" charset="0"/>
              <a:cs typeface="Times New Roman" panose="02020603050405020304" pitchFamily="18" charset="0"/>
            </a:endParaRPr>
          </a:p>
          <a:p>
            <a:r>
              <a:rPr lang="en-US" sz="1400" dirty="0">
                <a:solidFill>
                  <a:srgbClr val="222222"/>
                </a:solidFill>
                <a:latin typeface="Arial" panose="020B0604020202020204" pitchFamily="34" charset="0"/>
                <a:ea typeface="Times New Roman" panose="02020603050405020304" pitchFamily="18" charset="0"/>
              </a:rPr>
              <a:t>Based on the calculation we have done, we projected profit of $80000 for this project. </a:t>
            </a:r>
            <a:endParaRPr lang="en-US" sz="1400" dirty="0">
              <a:latin typeface="Times New Roman" panose="02020603050405020304" pitchFamily="18" charset="0"/>
              <a:ea typeface="Times New Roman" panose="02020603050405020304" pitchFamily="18" charset="0"/>
            </a:endParaRPr>
          </a:p>
          <a:p>
            <a:r>
              <a:rPr lang="en-US" sz="1400" dirty="0">
                <a:solidFill>
                  <a:srgbClr val="222222"/>
                </a:solidFill>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a:spcBef>
                <a:spcPts val="800"/>
              </a:spcBef>
            </a:pPr>
            <a:r>
              <a:rPr lang="en-US" sz="1400" b="1" dirty="0">
                <a:solidFill>
                  <a:srgbClr val="246FC8"/>
                </a:solidFill>
                <a:latin typeface="Georgia" panose="02040502050405020303" pitchFamily="18" charset="0"/>
                <a:ea typeface="Corbel" panose="020B0503020204020204" pitchFamily="34" charset="0"/>
                <a:cs typeface="Times New Roman" panose="02020603050405020304" pitchFamily="18" charset="0"/>
                <a:hlinkClick r:id="rId6"/>
              </a:rPr>
              <a:t>Financing Requirements</a:t>
            </a:r>
            <a:endParaRPr lang="en-US" sz="1400" b="1" dirty="0">
              <a:latin typeface="Trebuchet MS" panose="020B0603020202020204" pitchFamily="34" charset="0"/>
              <a:ea typeface="Corbel" panose="020B0503020204020204" pitchFamily="34" charset="0"/>
              <a:cs typeface="Times New Roman" panose="02020603050405020304" pitchFamily="18" charset="0"/>
            </a:endParaRPr>
          </a:p>
          <a:p>
            <a:r>
              <a:rPr lang="en-US" sz="1400" dirty="0">
                <a:solidFill>
                  <a:srgbClr val="222222"/>
                </a:solidFill>
                <a:latin typeface="Arial" panose="020B0604020202020204" pitchFamily="34" charset="0"/>
                <a:ea typeface="Times New Roman" panose="02020603050405020304" pitchFamily="18" charset="0"/>
              </a:rPr>
              <a:t>We are seeking an operating line of $150,000 to finance this project. </a:t>
            </a:r>
            <a:endParaRPr lang="en-US" sz="1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2518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type="body" idx="1"/>
          </p:nvPr>
        </p:nvSpPr>
        <p:spPr/>
        <p:txBody>
          <a:bodyPr>
            <a:normAutofit fontScale="92500"/>
          </a:bodyPr>
          <a:lstStyle/>
          <a:p>
            <a:pPr lvl="0"/>
            <a:r>
              <a:rPr lang="en-US" dirty="0"/>
              <a:t>Our customer, NYC Green Taxi is embarking on a Big Data transformation plan. We have been asked to help them in their journey by designing and implementing Big Data Analytics framework for the company</a:t>
            </a:r>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5640" y="116632"/>
            <a:ext cx="5762992" cy="585376"/>
          </a:xfrm>
        </p:spPr>
        <p:txBody>
          <a:bodyPr/>
          <a:lstStyle/>
          <a:p>
            <a:r>
              <a:rPr lang="en-US" dirty="0"/>
              <a:t>Proposed Big Data Framework</a:t>
            </a:r>
          </a:p>
        </p:txBody>
      </p:sp>
      <p:pic>
        <p:nvPicPr>
          <p:cNvPr id="6" name="Picture 5">
            <a:extLst>
              <a:ext uri="{FF2B5EF4-FFF2-40B4-BE49-F238E27FC236}">
                <a16:creationId xmlns:a16="http://schemas.microsoft.com/office/drawing/2014/main" id="{71499164-CA1E-415A-9EAE-C5E0301A6FFA}"/>
              </a:ext>
            </a:extLst>
          </p:cNvPr>
          <p:cNvPicPr>
            <a:picLocks noChangeAspect="1"/>
          </p:cNvPicPr>
          <p:nvPr/>
        </p:nvPicPr>
        <p:blipFill>
          <a:blip r:embed="rId3"/>
          <a:stretch>
            <a:fillRect/>
          </a:stretch>
        </p:blipFill>
        <p:spPr>
          <a:xfrm>
            <a:off x="1847528" y="863792"/>
            <a:ext cx="7272808" cy="4275632"/>
          </a:xfrm>
          <a:prstGeom prst="rect">
            <a:avLst/>
          </a:prstGeom>
        </p:spPr>
      </p:pic>
      <p:sp>
        <p:nvSpPr>
          <p:cNvPr id="7" name="Rectangle 6">
            <a:extLst>
              <a:ext uri="{FF2B5EF4-FFF2-40B4-BE49-F238E27FC236}">
                <a16:creationId xmlns:a16="http://schemas.microsoft.com/office/drawing/2014/main" id="{F80C3F16-0549-47B8-AD75-B0BDDF5F5457}"/>
              </a:ext>
            </a:extLst>
          </p:cNvPr>
          <p:cNvSpPr/>
          <p:nvPr/>
        </p:nvSpPr>
        <p:spPr>
          <a:xfrm>
            <a:off x="3539716" y="5301208"/>
            <a:ext cx="3888432" cy="646331"/>
          </a:xfrm>
          <a:prstGeom prst="rect">
            <a:avLst/>
          </a:prstGeom>
        </p:spPr>
        <p:txBody>
          <a:bodyPr wrap="square">
            <a:spAutoFit/>
          </a:bodyPr>
          <a:lstStyle/>
          <a:p>
            <a:r>
              <a:rPr lang="en-US" dirty="0"/>
              <a:t>File storage system : Apache Hadoop </a:t>
            </a:r>
          </a:p>
          <a:p>
            <a:r>
              <a:rPr lang="en-US" dirty="0"/>
              <a:t>Computing engine :  Apache Spark</a:t>
            </a:r>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0D835F-1445-42EF-8E16-0AAAA79F5106}"/>
              </a:ext>
            </a:extLst>
          </p:cNvPr>
          <p:cNvPicPr>
            <a:picLocks noChangeAspect="1"/>
          </p:cNvPicPr>
          <p:nvPr/>
        </p:nvPicPr>
        <p:blipFill>
          <a:blip r:embed="rId2"/>
          <a:stretch>
            <a:fillRect/>
          </a:stretch>
        </p:blipFill>
        <p:spPr>
          <a:xfrm>
            <a:off x="6993" y="1434003"/>
            <a:ext cx="5584952" cy="3600400"/>
          </a:xfrm>
          <a:prstGeom prst="rect">
            <a:avLst/>
          </a:prstGeom>
        </p:spPr>
      </p:pic>
      <p:sp>
        <p:nvSpPr>
          <p:cNvPr id="5" name="TextBox 4">
            <a:extLst>
              <a:ext uri="{FF2B5EF4-FFF2-40B4-BE49-F238E27FC236}">
                <a16:creationId xmlns:a16="http://schemas.microsoft.com/office/drawing/2014/main" id="{75C4C1E7-69C8-4F46-8059-A801FD298095}"/>
              </a:ext>
            </a:extLst>
          </p:cNvPr>
          <p:cNvSpPr txBox="1"/>
          <p:nvPr/>
        </p:nvSpPr>
        <p:spPr>
          <a:xfrm>
            <a:off x="1005804" y="917402"/>
            <a:ext cx="3587329" cy="369332"/>
          </a:xfrm>
          <a:prstGeom prst="rect">
            <a:avLst/>
          </a:prstGeom>
          <a:noFill/>
        </p:spPr>
        <p:txBody>
          <a:bodyPr wrap="none" rtlCol="0">
            <a:spAutoFit/>
          </a:bodyPr>
          <a:lstStyle/>
          <a:p>
            <a:r>
              <a:rPr lang="en-US" dirty="0"/>
              <a:t>Hadoop Advantages\Disadvantages</a:t>
            </a:r>
          </a:p>
        </p:txBody>
      </p:sp>
      <p:pic>
        <p:nvPicPr>
          <p:cNvPr id="6" name="Picture 5">
            <a:extLst>
              <a:ext uri="{FF2B5EF4-FFF2-40B4-BE49-F238E27FC236}">
                <a16:creationId xmlns:a16="http://schemas.microsoft.com/office/drawing/2014/main" id="{C60E3A36-D5B3-4CA6-8931-83EF44F6F5EC}"/>
              </a:ext>
            </a:extLst>
          </p:cNvPr>
          <p:cNvPicPr>
            <a:picLocks noChangeAspect="1"/>
          </p:cNvPicPr>
          <p:nvPr/>
        </p:nvPicPr>
        <p:blipFill>
          <a:blip r:embed="rId3"/>
          <a:stretch>
            <a:fillRect/>
          </a:stretch>
        </p:blipFill>
        <p:spPr>
          <a:xfrm>
            <a:off x="5879976" y="1281781"/>
            <a:ext cx="5976664" cy="3731394"/>
          </a:xfrm>
          <a:prstGeom prst="rect">
            <a:avLst/>
          </a:prstGeom>
        </p:spPr>
      </p:pic>
      <p:sp>
        <p:nvSpPr>
          <p:cNvPr id="7" name="TextBox 6">
            <a:extLst>
              <a:ext uri="{FF2B5EF4-FFF2-40B4-BE49-F238E27FC236}">
                <a16:creationId xmlns:a16="http://schemas.microsoft.com/office/drawing/2014/main" id="{B3B71F0B-1411-4D1D-A7A2-80FABDFCD7B6}"/>
              </a:ext>
            </a:extLst>
          </p:cNvPr>
          <p:cNvSpPr txBox="1"/>
          <p:nvPr/>
        </p:nvSpPr>
        <p:spPr>
          <a:xfrm>
            <a:off x="7384408" y="894186"/>
            <a:ext cx="2967800" cy="369332"/>
          </a:xfrm>
          <a:prstGeom prst="rect">
            <a:avLst/>
          </a:prstGeom>
          <a:noFill/>
        </p:spPr>
        <p:txBody>
          <a:bodyPr wrap="none" rtlCol="0">
            <a:spAutoFit/>
          </a:bodyPr>
          <a:lstStyle/>
          <a:p>
            <a:r>
              <a:rPr lang="en-US" dirty="0"/>
              <a:t>Spark vs Hadoop MapReduce</a:t>
            </a:r>
          </a:p>
        </p:txBody>
      </p:sp>
    </p:spTree>
    <p:extLst>
      <p:ext uri="{BB962C8B-B14F-4D97-AF65-F5344CB8AC3E}">
        <p14:creationId xmlns:p14="http://schemas.microsoft.com/office/powerpoint/2010/main" val="57401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760" y="188640"/>
            <a:ext cx="4320480" cy="581465"/>
          </a:xfrm>
        </p:spPr>
        <p:txBody>
          <a:bodyPr/>
          <a:lstStyle/>
          <a:p>
            <a:r>
              <a:rPr lang="en-US" dirty="0"/>
              <a:t>Data Analytics pipeline</a:t>
            </a:r>
          </a:p>
        </p:txBody>
      </p:sp>
      <p:pic>
        <p:nvPicPr>
          <p:cNvPr id="6" name="Picture 5">
            <a:extLst>
              <a:ext uri="{FF2B5EF4-FFF2-40B4-BE49-F238E27FC236}">
                <a16:creationId xmlns:a16="http://schemas.microsoft.com/office/drawing/2014/main" id="{7A44C599-C63F-405D-B53D-4765F63CC46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376" y="1202153"/>
            <a:ext cx="6522640" cy="4968552"/>
          </a:xfrm>
          <a:prstGeom prst="rect">
            <a:avLst/>
          </a:prstGeom>
          <a:noFill/>
          <a:ln>
            <a:noFill/>
          </a:ln>
        </p:spPr>
      </p:pic>
      <p:sp>
        <p:nvSpPr>
          <p:cNvPr id="7" name="Rectangle 6">
            <a:extLst>
              <a:ext uri="{FF2B5EF4-FFF2-40B4-BE49-F238E27FC236}">
                <a16:creationId xmlns:a16="http://schemas.microsoft.com/office/drawing/2014/main" id="{DE6B65D9-55C6-4337-B862-D77028FFB11A}"/>
              </a:ext>
            </a:extLst>
          </p:cNvPr>
          <p:cNvSpPr/>
          <p:nvPr/>
        </p:nvSpPr>
        <p:spPr>
          <a:xfrm>
            <a:off x="7320136" y="2947765"/>
            <a:ext cx="4536504" cy="1477328"/>
          </a:xfrm>
          <a:prstGeom prst="rect">
            <a:avLst/>
          </a:prstGeom>
        </p:spPr>
        <p:txBody>
          <a:bodyPr wrap="square">
            <a:spAutoFit/>
          </a:bodyPr>
          <a:lstStyle/>
          <a:p>
            <a:r>
              <a:rPr lang="en-US" dirty="0"/>
              <a:t>Data from NYC Green Cab data provider vendor will be stream and stored inside Hadoop. For analytics purposes, Spark engine will be used to do calculations. Data then can be visualized using various visualization tools</a:t>
            </a:r>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4554" y="45267"/>
            <a:ext cx="3566748" cy="657384"/>
          </a:xfrm>
        </p:spPr>
        <p:txBody>
          <a:bodyPr/>
          <a:lstStyle/>
          <a:p>
            <a:r>
              <a:rPr lang="en-US" dirty="0"/>
              <a:t>Hadoop Hardware </a:t>
            </a:r>
          </a:p>
        </p:txBody>
      </p:sp>
      <p:pic>
        <p:nvPicPr>
          <p:cNvPr id="6" name="Picture 5">
            <a:extLst>
              <a:ext uri="{FF2B5EF4-FFF2-40B4-BE49-F238E27FC236}">
                <a16:creationId xmlns:a16="http://schemas.microsoft.com/office/drawing/2014/main" id="{60F9C81F-70E1-4184-8E05-5D3C1EAEF981}"/>
              </a:ext>
            </a:extLst>
          </p:cNvPr>
          <p:cNvPicPr/>
          <p:nvPr/>
        </p:nvPicPr>
        <p:blipFill>
          <a:blip r:embed="rId2"/>
          <a:stretch>
            <a:fillRect/>
          </a:stretch>
        </p:blipFill>
        <p:spPr>
          <a:xfrm>
            <a:off x="407368" y="1484784"/>
            <a:ext cx="4968552" cy="4832234"/>
          </a:xfrm>
          <a:prstGeom prst="rect">
            <a:avLst/>
          </a:prstGeom>
        </p:spPr>
      </p:pic>
      <p:sp>
        <p:nvSpPr>
          <p:cNvPr id="7" name="Rectangle 6">
            <a:extLst>
              <a:ext uri="{FF2B5EF4-FFF2-40B4-BE49-F238E27FC236}">
                <a16:creationId xmlns:a16="http://schemas.microsoft.com/office/drawing/2014/main" id="{06E2F3AD-EDFC-475C-BA9E-98863EB0A1C7}"/>
              </a:ext>
            </a:extLst>
          </p:cNvPr>
          <p:cNvSpPr/>
          <p:nvPr/>
        </p:nvSpPr>
        <p:spPr>
          <a:xfrm>
            <a:off x="407368" y="747918"/>
            <a:ext cx="6096000" cy="646331"/>
          </a:xfrm>
          <a:prstGeom prst="rect">
            <a:avLst/>
          </a:prstGeom>
        </p:spPr>
        <p:txBody>
          <a:bodyPr>
            <a:spAutoFit/>
          </a:bodyPr>
          <a:lstStyle/>
          <a:p>
            <a:r>
              <a:rPr lang="en-US" dirty="0"/>
              <a:t>For this project, we are proposing to use server from Server Direct (https://www.serversdirect.com/)</a:t>
            </a:r>
          </a:p>
        </p:txBody>
      </p:sp>
      <p:pic>
        <p:nvPicPr>
          <p:cNvPr id="8" name="Picture 7">
            <a:extLst>
              <a:ext uri="{FF2B5EF4-FFF2-40B4-BE49-F238E27FC236}">
                <a16:creationId xmlns:a16="http://schemas.microsoft.com/office/drawing/2014/main" id="{A2F1A416-5001-4D2F-A825-6B57D7AE7D8C}"/>
              </a:ext>
            </a:extLst>
          </p:cNvPr>
          <p:cNvPicPr/>
          <p:nvPr/>
        </p:nvPicPr>
        <p:blipFill>
          <a:blip r:embed="rId3"/>
          <a:stretch>
            <a:fillRect/>
          </a:stretch>
        </p:blipFill>
        <p:spPr>
          <a:xfrm>
            <a:off x="5352331" y="1500751"/>
            <a:ext cx="6696744" cy="4800300"/>
          </a:xfrm>
          <a:prstGeom prst="rect">
            <a:avLst/>
          </a:prstGeom>
        </p:spPr>
      </p:pic>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424" y="332656"/>
            <a:ext cx="7203152" cy="576040"/>
          </a:xfrm>
        </p:spPr>
        <p:txBody>
          <a:bodyPr/>
          <a:lstStyle/>
          <a:p>
            <a:r>
              <a:rPr lang="en-US" dirty="0"/>
              <a:t>Project Team Roles and Responsibilities</a:t>
            </a:r>
          </a:p>
        </p:txBody>
      </p:sp>
      <p:graphicFrame>
        <p:nvGraphicFramePr>
          <p:cNvPr id="6" name="Content Placeholder 5" descr="Organization chart showing one Project Manager box at the top, one Administrative Assistant box on the second level below the first and four Member Role boxes on the third bottom level"/>
          <p:cNvGraphicFramePr>
            <a:graphicFrameLocks noGrp="1"/>
          </p:cNvGraphicFramePr>
          <p:nvPr>
            <p:ph idx="1"/>
            <p:extLst>
              <p:ext uri="{D42A27DB-BD31-4B8C-83A1-F6EECF244321}">
                <p14:modId xmlns:p14="http://schemas.microsoft.com/office/powerpoint/2010/main" val="839644784"/>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931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02" y="188640"/>
            <a:ext cx="9509760" cy="456294"/>
          </a:xfrm>
        </p:spPr>
        <p:txBody>
          <a:bodyPr>
            <a:normAutofit fontScale="90000"/>
          </a:bodyPr>
          <a:lstStyle/>
          <a:p>
            <a:r>
              <a:rPr lang="en-US" dirty="0"/>
              <a:t>Timeline</a:t>
            </a:r>
          </a:p>
        </p:txBody>
      </p:sp>
      <p:pic>
        <p:nvPicPr>
          <p:cNvPr id="6" name="Picture 5">
            <a:extLst>
              <a:ext uri="{FF2B5EF4-FFF2-40B4-BE49-F238E27FC236}">
                <a16:creationId xmlns:a16="http://schemas.microsoft.com/office/drawing/2014/main" id="{8E7931DA-E5EC-4F8B-85A9-1FF0CF9F9330}"/>
              </a:ext>
            </a:extLst>
          </p:cNvPr>
          <p:cNvPicPr>
            <a:picLocks noChangeAspect="1"/>
          </p:cNvPicPr>
          <p:nvPr/>
        </p:nvPicPr>
        <p:blipFill>
          <a:blip r:embed="rId3"/>
          <a:stretch>
            <a:fillRect/>
          </a:stretch>
        </p:blipFill>
        <p:spPr>
          <a:xfrm>
            <a:off x="407368" y="1556792"/>
            <a:ext cx="10873208" cy="4860542"/>
          </a:xfrm>
          <a:prstGeom prst="rect">
            <a:avLst/>
          </a:prstGeom>
        </p:spPr>
      </p:pic>
      <p:sp>
        <p:nvSpPr>
          <p:cNvPr id="7" name="TextBox 6">
            <a:extLst>
              <a:ext uri="{FF2B5EF4-FFF2-40B4-BE49-F238E27FC236}">
                <a16:creationId xmlns:a16="http://schemas.microsoft.com/office/drawing/2014/main" id="{3B24E862-E68C-4415-9802-1EB700B7CBF3}"/>
              </a:ext>
            </a:extLst>
          </p:cNvPr>
          <p:cNvSpPr txBox="1"/>
          <p:nvPr/>
        </p:nvSpPr>
        <p:spPr>
          <a:xfrm>
            <a:off x="407368" y="905677"/>
            <a:ext cx="6713697" cy="369332"/>
          </a:xfrm>
          <a:prstGeom prst="rect">
            <a:avLst/>
          </a:prstGeom>
          <a:noFill/>
        </p:spPr>
        <p:txBody>
          <a:bodyPr wrap="none" rtlCol="0">
            <a:spAutoFit/>
          </a:bodyPr>
          <a:lstStyle/>
          <a:p>
            <a:r>
              <a:rPr lang="en-US" dirty="0"/>
              <a:t>For this project, we proposed a timeline of 4 month until deployment</a:t>
            </a:r>
          </a:p>
        </p:txBody>
      </p:sp>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 presentation (widescreen)</Template>
  <TotalTime>1741</TotalTime>
  <Words>541</Words>
  <Application>Microsoft Office PowerPoint</Application>
  <PresentationFormat>Widescreen</PresentationFormat>
  <Paragraphs>70</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Corbel</vt:lpstr>
      <vt:lpstr>Euphemia</vt:lpstr>
      <vt:lpstr>Georgia</vt:lpstr>
      <vt:lpstr>Symbol</vt:lpstr>
      <vt:lpstr>Times New Roman</vt:lpstr>
      <vt:lpstr>Trebuchet MS</vt:lpstr>
      <vt:lpstr>Wingdings</vt:lpstr>
      <vt:lpstr>Banded Design Blue 16x9</vt:lpstr>
      <vt:lpstr>Big Data Analytics Framework for NYC Green Taxi</vt:lpstr>
      <vt:lpstr>PowerPoint Presentation</vt:lpstr>
      <vt:lpstr>Project Description</vt:lpstr>
      <vt:lpstr>Proposed Big Data Framework</vt:lpstr>
      <vt:lpstr>PowerPoint Presentation</vt:lpstr>
      <vt:lpstr>Data Analytics pipeline</vt:lpstr>
      <vt:lpstr>Hadoop Hardware </vt:lpstr>
      <vt:lpstr>Project Team Roles and Responsibilities</vt:lpstr>
      <vt:lpstr>Timeline</vt:lpstr>
      <vt:lpstr>Proof of concept</vt:lpstr>
      <vt:lpstr>Run Hadoop on test machine</vt:lpstr>
      <vt:lpstr>Run Spark and Jupyter Notebook on test machine</vt:lpstr>
      <vt:lpstr>Dashboard for NYC Green Taxi</vt:lpstr>
      <vt:lpstr>Cost Analysis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Project Plan</dc:title>
  <dc:creator>muhammad nidzam masood</dc:creator>
  <cp:lastModifiedBy>muhammad nidzam masood</cp:lastModifiedBy>
  <cp:revision>14</cp:revision>
  <dcterms:created xsi:type="dcterms:W3CDTF">2018-11-09T07:53:16Z</dcterms:created>
  <dcterms:modified xsi:type="dcterms:W3CDTF">2018-11-16T17:10:59Z</dcterms:modified>
</cp:coreProperties>
</file>