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9" r:id="rId5"/>
    <p:sldId id="265" r:id="rId6"/>
    <p:sldId id="266" r:id="rId7"/>
    <p:sldId id="267" r:id="rId8"/>
    <p:sldId id="268"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AAE3AF-B950-4D21-9D32-900022CDB74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MY"/>
        </a:p>
      </dgm:t>
    </dgm:pt>
    <dgm:pt modelId="{6DC2AC32-D4CC-4971-9CC1-793C3FA5BC0D}">
      <dgm:prSet/>
      <dgm:spPr/>
      <dgm:t>
        <a:bodyPr/>
        <a:lstStyle/>
        <a:p>
          <a:pPr rtl="0"/>
          <a:r>
            <a:rPr lang="en-US" dirty="0" smtClean="0"/>
            <a:t>At the end of the course, students will be able to:</a:t>
          </a:r>
          <a:endParaRPr lang="en-MY" dirty="0"/>
        </a:p>
      </dgm:t>
    </dgm:pt>
    <dgm:pt modelId="{A70E3940-E036-47F4-B187-F91E3E1D91BB}" type="parTrans" cxnId="{21D7C801-91F5-478A-87F8-C3C66966BD31}">
      <dgm:prSet/>
      <dgm:spPr/>
      <dgm:t>
        <a:bodyPr/>
        <a:lstStyle/>
        <a:p>
          <a:endParaRPr lang="en-MY"/>
        </a:p>
      </dgm:t>
    </dgm:pt>
    <dgm:pt modelId="{CF9BC6AB-00E9-4332-A391-501F1AD89F89}" type="sibTrans" cxnId="{21D7C801-91F5-478A-87F8-C3C66966BD31}">
      <dgm:prSet/>
      <dgm:spPr/>
      <dgm:t>
        <a:bodyPr/>
        <a:lstStyle/>
        <a:p>
          <a:endParaRPr lang="en-MY"/>
        </a:p>
      </dgm:t>
    </dgm:pt>
    <dgm:pt modelId="{1EE62380-BAB2-41BC-98C4-72E5A8B773CF}">
      <dgm:prSet/>
      <dgm:spPr/>
      <dgm:t>
        <a:bodyPr/>
        <a:lstStyle/>
        <a:p>
          <a:pPr rtl="0"/>
          <a:r>
            <a:rPr lang="en-US" b="1" dirty="0" smtClean="0"/>
            <a:t>Undertake</a:t>
          </a:r>
          <a:r>
            <a:rPr lang="en-US" dirty="0" smtClean="0"/>
            <a:t> independent statistical analysis to make informed decisions and provide advice accordingly.</a:t>
          </a:r>
          <a:endParaRPr lang="en-MY" dirty="0"/>
        </a:p>
      </dgm:t>
    </dgm:pt>
    <dgm:pt modelId="{94BDF039-D6E9-4D06-9C4C-CEAC34C72083}" type="parTrans" cxnId="{1DD821F3-06F6-4598-B370-5115A904AB69}">
      <dgm:prSet/>
      <dgm:spPr/>
      <dgm:t>
        <a:bodyPr/>
        <a:lstStyle/>
        <a:p>
          <a:endParaRPr lang="en-MY"/>
        </a:p>
      </dgm:t>
    </dgm:pt>
    <dgm:pt modelId="{38A16F99-5A47-46F3-91B3-A22E3DDE3FD4}" type="sibTrans" cxnId="{1DD821F3-06F6-4598-B370-5115A904AB69}">
      <dgm:prSet/>
      <dgm:spPr/>
      <dgm:t>
        <a:bodyPr/>
        <a:lstStyle/>
        <a:p>
          <a:endParaRPr lang="en-MY"/>
        </a:p>
      </dgm:t>
    </dgm:pt>
    <dgm:pt modelId="{60CA44A0-8394-4607-8F9D-BCF9CAC8966D}">
      <dgm:prSet/>
      <dgm:spPr/>
      <dgm:t>
        <a:bodyPr/>
        <a:lstStyle/>
        <a:p>
          <a:pPr rtl="0"/>
          <a:r>
            <a:rPr lang="en-US" b="1" dirty="0" smtClean="0"/>
            <a:t>Apply</a:t>
          </a:r>
          <a:r>
            <a:rPr lang="en-US" dirty="0" smtClean="0"/>
            <a:t> statistical methods to business related such as sales, human resource, logistic and supply chain and others.</a:t>
          </a:r>
          <a:r>
            <a:rPr lang="en-US" b="1" dirty="0" smtClean="0"/>
            <a:t> </a:t>
          </a:r>
          <a:endParaRPr lang="en-MY" dirty="0"/>
        </a:p>
      </dgm:t>
    </dgm:pt>
    <dgm:pt modelId="{C96BD5C6-4E71-4100-A7C8-47C1FEC59B96}" type="parTrans" cxnId="{96C556C8-08EA-4AAF-8686-F3989880E9BD}">
      <dgm:prSet/>
      <dgm:spPr/>
      <dgm:t>
        <a:bodyPr/>
        <a:lstStyle/>
        <a:p>
          <a:endParaRPr lang="en-MY"/>
        </a:p>
      </dgm:t>
    </dgm:pt>
    <dgm:pt modelId="{77A95940-9578-49F2-B412-2FEF06FEF640}" type="sibTrans" cxnId="{96C556C8-08EA-4AAF-8686-F3989880E9BD}">
      <dgm:prSet/>
      <dgm:spPr/>
      <dgm:t>
        <a:bodyPr/>
        <a:lstStyle/>
        <a:p>
          <a:endParaRPr lang="en-MY"/>
        </a:p>
      </dgm:t>
    </dgm:pt>
    <dgm:pt modelId="{19E648E3-29E0-4C5F-A508-35CF1F7DCECE}">
      <dgm:prSet/>
      <dgm:spPr/>
      <dgm:t>
        <a:bodyPr/>
        <a:lstStyle/>
        <a:p>
          <a:pPr rtl="0"/>
          <a:r>
            <a:rPr lang="en-US" b="1" dirty="0" smtClean="0"/>
            <a:t>Develop </a:t>
          </a:r>
          <a:r>
            <a:rPr lang="en-US" dirty="0" smtClean="0"/>
            <a:t>analytics decision to solve business problems by finding new ideas and alternative solutions using statistical</a:t>
          </a:r>
          <a:endParaRPr lang="en-MY" dirty="0"/>
        </a:p>
      </dgm:t>
    </dgm:pt>
    <dgm:pt modelId="{12127541-B4AE-4DA1-85EA-E0D2C004AAB6}" type="parTrans" cxnId="{E9340D01-2573-49F9-AEC3-C9B151F83F0C}">
      <dgm:prSet/>
      <dgm:spPr/>
      <dgm:t>
        <a:bodyPr/>
        <a:lstStyle/>
        <a:p>
          <a:endParaRPr lang="en-MY"/>
        </a:p>
      </dgm:t>
    </dgm:pt>
    <dgm:pt modelId="{4D06FD54-2626-44C9-A99C-6BDABB5281EB}" type="sibTrans" cxnId="{E9340D01-2573-49F9-AEC3-C9B151F83F0C}">
      <dgm:prSet/>
      <dgm:spPr/>
      <dgm:t>
        <a:bodyPr/>
        <a:lstStyle/>
        <a:p>
          <a:endParaRPr lang="en-MY"/>
        </a:p>
      </dgm:t>
    </dgm:pt>
    <dgm:pt modelId="{ADC0FB53-AFD7-45F0-B710-2E35623ED6C9}">
      <dgm:prSet/>
      <dgm:spPr/>
      <dgm:t>
        <a:bodyPr/>
        <a:lstStyle/>
        <a:p>
          <a:pPr rtl="0"/>
          <a:r>
            <a:rPr lang="en-US" b="1" dirty="0" smtClean="0"/>
            <a:t>Formulate </a:t>
          </a:r>
          <a:r>
            <a:rPr lang="en-US" b="0" dirty="0" smtClean="0"/>
            <a:t>statistical </a:t>
          </a:r>
          <a:r>
            <a:rPr lang="en-US" dirty="0" smtClean="0"/>
            <a:t>solutions for business problems to find and manage relevant information from many sources.</a:t>
          </a:r>
          <a:endParaRPr lang="en-MY" dirty="0"/>
        </a:p>
      </dgm:t>
    </dgm:pt>
    <dgm:pt modelId="{AAF45799-9040-46FF-8D00-FC1004C101C0}" type="parTrans" cxnId="{4348390A-9DB0-458B-B549-1F5A4C1F1A9B}">
      <dgm:prSet/>
      <dgm:spPr/>
      <dgm:t>
        <a:bodyPr/>
        <a:lstStyle/>
        <a:p>
          <a:endParaRPr lang="en-US"/>
        </a:p>
      </dgm:t>
    </dgm:pt>
    <dgm:pt modelId="{C8FB929E-A6FC-4FC2-8C4A-081A1626A343}" type="sibTrans" cxnId="{4348390A-9DB0-458B-B549-1F5A4C1F1A9B}">
      <dgm:prSet/>
      <dgm:spPr/>
      <dgm:t>
        <a:bodyPr/>
        <a:lstStyle/>
        <a:p>
          <a:endParaRPr lang="en-US"/>
        </a:p>
      </dgm:t>
    </dgm:pt>
    <dgm:pt modelId="{C3D85298-7428-4C97-A166-3EA04C721051}" type="pres">
      <dgm:prSet presAssocID="{EEAAE3AF-B950-4D21-9D32-900022CDB747}" presName="linear" presStyleCnt="0">
        <dgm:presLayoutVars>
          <dgm:animLvl val="lvl"/>
          <dgm:resizeHandles val="exact"/>
        </dgm:presLayoutVars>
      </dgm:prSet>
      <dgm:spPr/>
      <dgm:t>
        <a:bodyPr/>
        <a:lstStyle/>
        <a:p>
          <a:endParaRPr lang="en-MY"/>
        </a:p>
      </dgm:t>
    </dgm:pt>
    <dgm:pt modelId="{C44D8568-7396-4725-8ED9-BA80C5068E20}" type="pres">
      <dgm:prSet presAssocID="{6DC2AC32-D4CC-4971-9CC1-793C3FA5BC0D}" presName="parentText" presStyleLbl="node1" presStyleIdx="0" presStyleCnt="1">
        <dgm:presLayoutVars>
          <dgm:chMax val="0"/>
          <dgm:bulletEnabled val="1"/>
        </dgm:presLayoutVars>
      </dgm:prSet>
      <dgm:spPr/>
      <dgm:t>
        <a:bodyPr/>
        <a:lstStyle/>
        <a:p>
          <a:endParaRPr lang="en-MY"/>
        </a:p>
      </dgm:t>
    </dgm:pt>
    <dgm:pt modelId="{3084E991-1148-48F9-9DDF-EF192AEBA3F4}" type="pres">
      <dgm:prSet presAssocID="{6DC2AC32-D4CC-4971-9CC1-793C3FA5BC0D}" presName="childText" presStyleLbl="revTx" presStyleIdx="0" presStyleCnt="1">
        <dgm:presLayoutVars>
          <dgm:bulletEnabled val="1"/>
        </dgm:presLayoutVars>
      </dgm:prSet>
      <dgm:spPr/>
      <dgm:t>
        <a:bodyPr/>
        <a:lstStyle/>
        <a:p>
          <a:endParaRPr lang="en-MY"/>
        </a:p>
      </dgm:t>
    </dgm:pt>
  </dgm:ptLst>
  <dgm:cxnLst>
    <dgm:cxn modelId="{DD3ABE10-4270-4178-873F-E5F5EC2EAF51}" type="presOf" srcId="{EEAAE3AF-B950-4D21-9D32-900022CDB747}" destId="{C3D85298-7428-4C97-A166-3EA04C721051}" srcOrd="0" destOrd="0" presId="urn:microsoft.com/office/officeart/2005/8/layout/vList2"/>
    <dgm:cxn modelId="{E9340D01-2573-49F9-AEC3-C9B151F83F0C}" srcId="{6DC2AC32-D4CC-4971-9CC1-793C3FA5BC0D}" destId="{19E648E3-29E0-4C5F-A508-35CF1F7DCECE}" srcOrd="2" destOrd="0" parTransId="{12127541-B4AE-4DA1-85EA-E0D2C004AAB6}" sibTransId="{4D06FD54-2626-44C9-A99C-6BDABB5281EB}"/>
    <dgm:cxn modelId="{96C556C8-08EA-4AAF-8686-F3989880E9BD}" srcId="{6DC2AC32-D4CC-4971-9CC1-793C3FA5BC0D}" destId="{60CA44A0-8394-4607-8F9D-BCF9CAC8966D}" srcOrd="1" destOrd="0" parTransId="{C96BD5C6-4E71-4100-A7C8-47C1FEC59B96}" sibTransId="{77A95940-9578-49F2-B412-2FEF06FEF640}"/>
    <dgm:cxn modelId="{3BDC7711-6D75-4167-BAAD-0E4CB3958114}" type="presOf" srcId="{6DC2AC32-D4CC-4971-9CC1-793C3FA5BC0D}" destId="{C44D8568-7396-4725-8ED9-BA80C5068E20}" srcOrd="0" destOrd="0" presId="urn:microsoft.com/office/officeart/2005/8/layout/vList2"/>
    <dgm:cxn modelId="{B3D1EA23-49EE-4932-8C3B-95B1EC036AAE}" type="presOf" srcId="{1EE62380-BAB2-41BC-98C4-72E5A8B773CF}" destId="{3084E991-1148-48F9-9DDF-EF192AEBA3F4}" srcOrd="0" destOrd="0" presId="urn:microsoft.com/office/officeart/2005/8/layout/vList2"/>
    <dgm:cxn modelId="{D7C5582F-01FC-455A-A729-21304900352C}" type="presOf" srcId="{19E648E3-29E0-4C5F-A508-35CF1F7DCECE}" destId="{3084E991-1148-48F9-9DDF-EF192AEBA3F4}" srcOrd="0" destOrd="2" presId="urn:microsoft.com/office/officeart/2005/8/layout/vList2"/>
    <dgm:cxn modelId="{ACDF52AB-651C-4DDF-8964-814BAF948101}" type="presOf" srcId="{60CA44A0-8394-4607-8F9D-BCF9CAC8966D}" destId="{3084E991-1148-48F9-9DDF-EF192AEBA3F4}" srcOrd="0" destOrd="1" presId="urn:microsoft.com/office/officeart/2005/8/layout/vList2"/>
    <dgm:cxn modelId="{21D7C801-91F5-478A-87F8-C3C66966BD31}" srcId="{EEAAE3AF-B950-4D21-9D32-900022CDB747}" destId="{6DC2AC32-D4CC-4971-9CC1-793C3FA5BC0D}" srcOrd="0" destOrd="0" parTransId="{A70E3940-E036-47F4-B187-F91E3E1D91BB}" sibTransId="{CF9BC6AB-00E9-4332-A391-501F1AD89F89}"/>
    <dgm:cxn modelId="{4348390A-9DB0-458B-B549-1F5A4C1F1A9B}" srcId="{6DC2AC32-D4CC-4971-9CC1-793C3FA5BC0D}" destId="{ADC0FB53-AFD7-45F0-B710-2E35623ED6C9}" srcOrd="3" destOrd="0" parTransId="{AAF45799-9040-46FF-8D00-FC1004C101C0}" sibTransId="{C8FB929E-A6FC-4FC2-8C4A-081A1626A343}"/>
    <dgm:cxn modelId="{4AAFAE8F-9D92-46ED-80B6-539C7460FE0E}" type="presOf" srcId="{ADC0FB53-AFD7-45F0-B710-2E35623ED6C9}" destId="{3084E991-1148-48F9-9DDF-EF192AEBA3F4}" srcOrd="0" destOrd="3" presId="urn:microsoft.com/office/officeart/2005/8/layout/vList2"/>
    <dgm:cxn modelId="{1DD821F3-06F6-4598-B370-5115A904AB69}" srcId="{6DC2AC32-D4CC-4971-9CC1-793C3FA5BC0D}" destId="{1EE62380-BAB2-41BC-98C4-72E5A8B773CF}" srcOrd="0" destOrd="0" parTransId="{94BDF039-D6E9-4D06-9C4C-CEAC34C72083}" sibTransId="{38A16F99-5A47-46F3-91B3-A22E3DDE3FD4}"/>
    <dgm:cxn modelId="{94689A6D-5FCB-4612-9503-917CE52DA72B}" type="presParOf" srcId="{C3D85298-7428-4C97-A166-3EA04C721051}" destId="{C44D8568-7396-4725-8ED9-BA80C5068E20}" srcOrd="0" destOrd="0" presId="urn:microsoft.com/office/officeart/2005/8/layout/vList2"/>
    <dgm:cxn modelId="{FE4A8290-A828-4C64-95BD-FAD2A5742CDD}" type="presParOf" srcId="{C3D85298-7428-4C97-A166-3EA04C721051}" destId="{3084E991-1148-48F9-9DDF-EF192AEBA3F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D8568-7396-4725-8ED9-BA80C5068E20}">
      <dsp:nvSpPr>
        <dsp:cNvPr id="0" name=""/>
        <dsp:cNvSpPr/>
      </dsp:nvSpPr>
      <dsp:spPr>
        <a:xfrm>
          <a:off x="0" y="36089"/>
          <a:ext cx="10850193" cy="82133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kern="1200" dirty="0" smtClean="0"/>
            <a:t>At the end of the course, students will be able to:</a:t>
          </a:r>
          <a:endParaRPr lang="en-MY" sz="3600" kern="1200" dirty="0"/>
        </a:p>
      </dsp:txBody>
      <dsp:txXfrm>
        <a:off x="40094" y="76183"/>
        <a:ext cx="10770005" cy="741151"/>
      </dsp:txXfrm>
    </dsp:sp>
    <dsp:sp modelId="{3084E991-1148-48F9-9DDF-EF192AEBA3F4}">
      <dsp:nvSpPr>
        <dsp:cNvPr id="0" name=""/>
        <dsp:cNvSpPr/>
      </dsp:nvSpPr>
      <dsp:spPr>
        <a:xfrm>
          <a:off x="0" y="857429"/>
          <a:ext cx="10850193" cy="312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494" tIns="45720" rIns="256032" bIns="45720" numCol="1" spcCol="1270" anchor="t" anchorCtr="0">
          <a:noAutofit/>
        </a:bodyPr>
        <a:lstStyle/>
        <a:p>
          <a:pPr marL="285750" lvl="1" indent="-285750" algn="l" defTabSz="1244600" rtl="0">
            <a:lnSpc>
              <a:spcPct val="90000"/>
            </a:lnSpc>
            <a:spcBef>
              <a:spcPct val="0"/>
            </a:spcBef>
            <a:spcAft>
              <a:spcPct val="20000"/>
            </a:spcAft>
            <a:buChar char="••"/>
          </a:pPr>
          <a:r>
            <a:rPr lang="en-US" sz="2800" b="1" kern="1200" dirty="0" smtClean="0"/>
            <a:t>Undertake</a:t>
          </a:r>
          <a:r>
            <a:rPr lang="en-US" sz="2800" kern="1200" dirty="0" smtClean="0"/>
            <a:t> independent statistical analysis to make informed decisions and provide advice accordingly.</a:t>
          </a:r>
          <a:endParaRPr lang="en-MY" sz="2800" kern="1200" dirty="0"/>
        </a:p>
        <a:p>
          <a:pPr marL="285750" lvl="1" indent="-285750" algn="l" defTabSz="1244600" rtl="0">
            <a:lnSpc>
              <a:spcPct val="90000"/>
            </a:lnSpc>
            <a:spcBef>
              <a:spcPct val="0"/>
            </a:spcBef>
            <a:spcAft>
              <a:spcPct val="20000"/>
            </a:spcAft>
            <a:buChar char="••"/>
          </a:pPr>
          <a:r>
            <a:rPr lang="en-US" sz="2800" b="1" kern="1200" dirty="0" smtClean="0"/>
            <a:t>Apply</a:t>
          </a:r>
          <a:r>
            <a:rPr lang="en-US" sz="2800" kern="1200" dirty="0" smtClean="0"/>
            <a:t> statistical methods to business related such as sales, human resource, logistic and supply chain and others.</a:t>
          </a:r>
          <a:r>
            <a:rPr lang="en-US" sz="2800" b="1" kern="1200" dirty="0" smtClean="0"/>
            <a:t> </a:t>
          </a:r>
          <a:endParaRPr lang="en-MY" sz="2800" kern="1200" dirty="0"/>
        </a:p>
        <a:p>
          <a:pPr marL="285750" lvl="1" indent="-285750" algn="l" defTabSz="1244600" rtl="0">
            <a:lnSpc>
              <a:spcPct val="90000"/>
            </a:lnSpc>
            <a:spcBef>
              <a:spcPct val="0"/>
            </a:spcBef>
            <a:spcAft>
              <a:spcPct val="20000"/>
            </a:spcAft>
            <a:buChar char="••"/>
          </a:pPr>
          <a:r>
            <a:rPr lang="en-US" sz="2800" b="1" kern="1200" dirty="0" smtClean="0"/>
            <a:t>Develop </a:t>
          </a:r>
          <a:r>
            <a:rPr lang="en-US" sz="2800" kern="1200" dirty="0" smtClean="0"/>
            <a:t>analytics decision to solve business problems by finding new ideas and alternative solutions using statistical</a:t>
          </a:r>
          <a:endParaRPr lang="en-MY" sz="2800" kern="1200" dirty="0"/>
        </a:p>
        <a:p>
          <a:pPr marL="285750" lvl="1" indent="-285750" algn="l" defTabSz="1244600" rtl="0">
            <a:lnSpc>
              <a:spcPct val="90000"/>
            </a:lnSpc>
            <a:spcBef>
              <a:spcPct val="0"/>
            </a:spcBef>
            <a:spcAft>
              <a:spcPct val="20000"/>
            </a:spcAft>
            <a:buChar char="••"/>
          </a:pPr>
          <a:r>
            <a:rPr lang="en-US" sz="2800" b="1" kern="1200" dirty="0" smtClean="0"/>
            <a:t>Formulate </a:t>
          </a:r>
          <a:r>
            <a:rPr lang="en-US" sz="2800" b="0" kern="1200" dirty="0" smtClean="0"/>
            <a:t>statistical </a:t>
          </a:r>
          <a:r>
            <a:rPr lang="en-US" sz="2800" kern="1200" dirty="0" smtClean="0"/>
            <a:t>solutions for business problems to find and manage relevant information from many sources.</a:t>
          </a:r>
          <a:endParaRPr lang="en-MY" sz="2800" kern="1200" dirty="0"/>
        </a:p>
      </dsp:txBody>
      <dsp:txXfrm>
        <a:off x="0" y="857429"/>
        <a:ext cx="10850193" cy="31298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2/23/2017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2/23/2017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2/23/2017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2/23/2017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2/23/2017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2/23/2017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jajanuhu@gmail.com" TargetMode="External"/><Relationship Id="rId2" Type="http://schemas.openxmlformats.org/officeDocument/2006/relationships/hyperlink" Target="mailto:huda@ic.utm.m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leanpub.com/rprogramm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811" y="4960137"/>
            <a:ext cx="8350623" cy="1463040"/>
          </a:xfrm>
        </p:spPr>
        <p:txBody>
          <a:bodyPr/>
          <a:lstStyle/>
          <a:p>
            <a:pPr algn="l"/>
            <a:r>
              <a:rPr lang="en-US" dirty="0" smtClean="0"/>
              <a:t>BUSINESS STATISTICS FOR DATA SCIENCE (MANB 1123)</a:t>
            </a:r>
            <a:endParaRPr lang="en-MY" dirty="0"/>
          </a:p>
        </p:txBody>
      </p:sp>
      <p:sp>
        <p:nvSpPr>
          <p:cNvPr id="4" name="TextBox 3"/>
          <p:cNvSpPr txBox="1"/>
          <p:nvPr/>
        </p:nvSpPr>
        <p:spPr>
          <a:xfrm>
            <a:off x="9117105" y="5506991"/>
            <a:ext cx="2496196" cy="369332"/>
          </a:xfrm>
          <a:prstGeom prst="rect">
            <a:avLst/>
          </a:prstGeom>
          <a:noFill/>
        </p:spPr>
        <p:txBody>
          <a:bodyPr wrap="none" rtlCol="0">
            <a:spAutoFit/>
          </a:bodyPr>
          <a:lstStyle/>
          <a:p>
            <a:r>
              <a:rPr lang="en-US" dirty="0" smtClean="0"/>
              <a:t>SEMESTER 2 2016/2017</a:t>
            </a:r>
            <a:endParaRPr lang="en-MY" dirty="0"/>
          </a:p>
        </p:txBody>
      </p:sp>
      <p:sp>
        <p:nvSpPr>
          <p:cNvPr id="5" name="TextBox 4"/>
          <p:cNvSpPr txBox="1"/>
          <p:nvPr/>
        </p:nvSpPr>
        <p:spPr>
          <a:xfrm>
            <a:off x="7960658" y="6238511"/>
            <a:ext cx="4126386" cy="369332"/>
          </a:xfrm>
          <a:prstGeom prst="rect">
            <a:avLst/>
          </a:prstGeom>
          <a:noFill/>
        </p:spPr>
        <p:txBody>
          <a:bodyPr wrap="none" rtlCol="0">
            <a:spAutoFit/>
          </a:bodyPr>
          <a:lstStyle/>
          <a:p>
            <a:r>
              <a:rPr lang="en-US" dirty="0" smtClean="0"/>
              <a:t>DR. NURULHUDA FIRDAUS BT MOHD AZMI</a:t>
            </a:r>
          </a:p>
        </p:txBody>
      </p:sp>
    </p:spTree>
    <p:extLst>
      <p:ext uri="{BB962C8B-B14F-4D97-AF65-F5344CB8AC3E}">
        <p14:creationId xmlns:p14="http://schemas.microsoft.com/office/powerpoint/2010/main" val="406797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COURSE OVERVIEW	</a:t>
            </a:r>
            <a:endParaRPr lang="en-MY" sz="4000" dirty="0"/>
          </a:p>
        </p:txBody>
      </p:sp>
      <p:sp>
        <p:nvSpPr>
          <p:cNvPr id="3" name="Content Placeholder 2"/>
          <p:cNvSpPr>
            <a:spLocks noGrp="1"/>
          </p:cNvSpPr>
          <p:nvPr>
            <p:ph idx="1"/>
          </p:nvPr>
        </p:nvSpPr>
        <p:spPr>
          <a:xfrm>
            <a:off x="1963271" y="2142067"/>
            <a:ext cx="8853955" cy="3649133"/>
          </a:xfrm>
        </p:spPr>
        <p:txBody>
          <a:bodyPr>
            <a:normAutofit/>
          </a:bodyPr>
          <a:lstStyle/>
          <a:p>
            <a:pPr>
              <a:buFont typeface="Wingdings" pitchFamily="2" charset="2"/>
              <a:buChar char="v"/>
            </a:pPr>
            <a:r>
              <a:rPr lang="en-US" sz="3200" dirty="0" smtClean="0"/>
              <a:t> Ice-Breaking</a:t>
            </a:r>
            <a:endParaRPr lang="en-US" sz="3200" dirty="0"/>
          </a:p>
          <a:p>
            <a:pPr>
              <a:buFont typeface="Wingdings" pitchFamily="2" charset="2"/>
              <a:buChar char="v"/>
            </a:pPr>
            <a:r>
              <a:rPr lang="en-US" sz="3200" dirty="0" smtClean="0"/>
              <a:t> Course Synopsis</a:t>
            </a:r>
            <a:endParaRPr lang="en-US" sz="3200" dirty="0"/>
          </a:p>
          <a:p>
            <a:pPr>
              <a:buFont typeface="Wingdings" pitchFamily="2" charset="2"/>
              <a:buChar char="v"/>
            </a:pPr>
            <a:r>
              <a:rPr lang="en-US" sz="3200" dirty="0"/>
              <a:t> </a:t>
            </a:r>
            <a:r>
              <a:rPr lang="en-US" sz="3200" dirty="0" smtClean="0"/>
              <a:t>Course Outcome</a:t>
            </a:r>
          </a:p>
          <a:p>
            <a:pPr>
              <a:buFont typeface="Wingdings" pitchFamily="2" charset="2"/>
              <a:buChar char="v"/>
            </a:pPr>
            <a:r>
              <a:rPr lang="en-US" sz="3200" dirty="0" smtClean="0"/>
              <a:t> Course Outline</a:t>
            </a:r>
            <a:endParaRPr lang="en-US" sz="3200" dirty="0"/>
          </a:p>
          <a:p>
            <a:pPr>
              <a:buFont typeface="Wingdings" pitchFamily="2" charset="2"/>
              <a:buChar char="v"/>
            </a:pPr>
            <a:r>
              <a:rPr lang="en-US" sz="3200" dirty="0" smtClean="0"/>
              <a:t> Assessment and Grading</a:t>
            </a:r>
          </a:p>
          <a:p>
            <a:pPr>
              <a:buFont typeface="Wingdings" pitchFamily="2" charset="2"/>
              <a:buChar char="v"/>
            </a:pPr>
            <a:r>
              <a:rPr lang="en-US" sz="3200" dirty="0" smtClean="0"/>
              <a:t> Course References</a:t>
            </a:r>
            <a:endParaRPr lang="en-US" sz="3200" dirty="0"/>
          </a:p>
          <a:p>
            <a:endParaRPr lang="en-MY" dirty="0"/>
          </a:p>
        </p:txBody>
      </p:sp>
    </p:spTree>
    <p:extLst>
      <p:ext uri="{BB962C8B-B14F-4D97-AF65-F5344CB8AC3E}">
        <p14:creationId xmlns:p14="http://schemas.microsoft.com/office/powerpoint/2010/main" val="824088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490" y="1326524"/>
            <a:ext cx="11024316" cy="5208747"/>
          </a:xfrm>
        </p:spPr>
        <p:txBody>
          <a:bodyPr>
            <a:normAutofit fontScale="62500" lnSpcReduction="20000"/>
          </a:bodyPr>
          <a:lstStyle/>
          <a:p>
            <a:pPr algn="ctr">
              <a:buNone/>
            </a:pPr>
            <a:r>
              <a:rPr lang="en-US" sz="3200" b="1" dirty="0" err="1"/>
              <a:t>Nurulhuda</a:t>
            </a:r>
            <a:r>
              <a:rPr lang="en-US" sz="3200" b="1" dirty="0"/>
              <a:t> </a:t>
            </a:r>
            <a:r>
              <a:rPr lang="en-US" sz="3200" b="1" dirty="0" err="1"/>
              <a:t>Firdaus</a:t>
            </a:r>
            <a:r>
              <a:rPr lang="en-US" sz="3200" b="1" dirty="0"/>
              <a:t> </a:t>
            </a:r>
            <a:r>
              <a:rPr lang="en-US" sz="3200" b="1" dirty="0" err="1"/>
              <a:t>Mohd</a:t>
            </a:r>
            <a:r>
              <a:rPr lang="en-US" sz="3200" b="1" dirty="0"/>
              <a:t> </a:t>
            </a:r>
            <a:r>
              <a:rPr lang="en-US" sz="3200" b="1" dirty="0" err="1"/>
              <a:t>Azmi</a:t>
            </a:r>
            <a:r>
              <a:rPr lang="en-US" sz="3200" b="1" dirty="0"/>
              <a:t> (Huda)</a:t>
            </a:r>
          </a:p>
          <a:p>
            <a:pPr algn="ctr">
              <a:buNone/>
            </a:pPr>
            <a:r>
              <a:rPr lang="en-US" sz="3200" dirty="0"/>
              <a:t>BSc Computer Science (</a:t>
            </a:r>
            <a:r>
              <a:rPr lang="en-US" sz="3200" dirty="0" smtClean="0"/>
              <a:t>UTM), MSc </a:t>
            </a:r>
            <a:r>
              <a:rPr lang="en-US" sz="3200" dirty="0"/>
              <a:t>Applied Statistics (</a:t>
            </a:r>
            <a:r>
              <a:rPr lang="en-US" sz="3200" dirty="0" smtClean="0"/>
              <a:t>UPM), PhD </a:t>
            </a:r>
            <a:r>
              <a:rPr lang="en-US" sz="3200" dirty="0"/>
              <a:t>in Computer </a:t>
            </a:r>
            <a:r>
              <a:rPr lang="en-US" sz="3200" dirty="0" smtClean="0"/>
              <a:t>Science (Univ</a:t>
            </a:r>
            <a:r>
              <a:rPr lang="en-US" sz="3200" dirty="0"/>
              <a:t>. Of York, UK) </a:t>
            </a:r>
            <a:endParaRPr lang="en-US" sz="3200" dirty="0" smtClean="0"/>
          </a:p>
          <a:p>
            <a:pPr algn="ctr">
              <a:buNone/>
            </a:pPr>
            <a:r>
              <a:rPr lang="en-US" sz="3200" b="1" dirty="0" smtClean="0"/>
              <a:t>Admin Post:</a:t>
            </a:r>
          </a:p>
          <a:p>
            <a:pPr algn="ctr">
              <a:buNone/>
            </a:pPr>
            <a:r>
              <a:rPr lang="en-US" sz="3200" dirty="0" smtClean="0"/>
              <a:t>COORDINATOR for Master of Software Engineering Program</a:t>
            </a:r>
            <a:endParaRPr lang="en-US" sz="3200" dirty="0"/>
          </a:p>
          <a:p>
            <a:pPr algn="ctr">
              <a:buNone/>
            </a:pPr>
            <a:r>
              <a:rPr lang="en-US" sz="3200" b="1" dirty="0"/>
              <a:t>Area of research:</a:t>
            </a:r>
          </a:p>
          <a:p>
            <a:pPr algn="ctr">
              <a:buNone/>
            </a:pPr>
            <a:r>
              <a:rPr lang="en-US" sz="3200" dirty="0" smtClean="0"/>
              <a:t>Soft Computing, Operational Research, Machine Learning, </a:t>
            </a:r>
            <a:r>
              <a:rPr lang="en-US" sz="3200" dirty="0"/>
              <a:t>Data </a:t>
            </a:r>
            <a:r>
              <a:rPr lang="en-US" sz="3200" dirty="0" smtClean="0"/>
              <a:t>Mining, Data Analytics</a:t>
            </a:r>
          </a:p>
          <a:p>
            <a:pPr algn="ctr">
              <a:buNone/>
            </a:pPr>
            <a:r>
              <a:rPr lang="en-US" sz="3200" b="1" dirty="0" smtClean="0"/>
              <a:t>Research Group (RG):</a:t>
            </a:r>
          </a:p>
          <a:p>
            <a:pPr algn="ctr">
              <a:buNone/>
            </a:pPr>
            <a:r>
              <a:rPr lang="en-US" sz="3200" dirty="0" smtClean="0"/>
              <a:t>Operational Business Intelligence (OBI) RG</a:t>
            </a:r>
          </a:p>
          <a:p>
            <a:pPr algn="ctr">
              <a:buNone/>
            </a:pPr>
            <a:r>
              <a:rPr lang="en-US" sz="3200" b="1" dirty="0" smtClean="0"/>
              <a:t>Interest </a:t>
            </a:r>
            <a:r>
              <a:rPr lang="en-US" sz="3200" b="1" dirty="0"/>
              <a:t>Group </a:t>
            </a:r>
            <a:r>
              <a:rPr lang="en-US" sz="3200" b="1" dirty="0" smtClean="0"/>
              <a:t>(IG</a:t>
            </a:r>
            <a:r>
              <a:rPr lang="en-US" sz="3200" b="1" dirty="0"/>
              <a:t>):</a:t>
            </a:r>
          </a:p>
          <a:p>
            <a:pPr algn="ctr">
              <a:buNone/>
            </a:pPr>
            <a:r>
              <a:rPr lang="en-US" sz="3200" dirty="0" smtClean="0"/>
              <a:t>Machine Learning for Data Science (MLDS) IG</a:t>
            </a:r>
            <a:endParaRPr lang="en-US" sz="3200" dirty="0"/>
          </a:p>
          <a:p>
            <a:pPr algn="ctr">
              <a:buNone/>
            </a:pPr>
            <a:r>
              <a:rPr lang="en-US" sz="3200" b="1" dirty="0"/>
              <a:t>Contact Information:</a:t>
            </a:r>
          </a:p>
          <a:p>
            <a:pPr algn="ctr">
              <a:buNone/>
            </a:pPr>
            <a:r>
              <a:rPr lang="en-US" sz="3200" dirty="0"/>
              <a:t>Tel: </a:t>
            </a:r>
            <a:r>
              <a:rPr lang="en-US" sz="3200" dirty="0" smtClean="0"/>
              <a:t>03-26154786, </a:t>
            </a:r>
            <a:r>
              <a:rPr lang="en-US" sz="3200" dirty="0"/>
              <a:t>Email: </a:t>
            </a:r>
            <a:r>
              <a:rPr lang="en-US" sz="3200" dirty="0" smtClean="0">
                <a:hlinkClick r:id="rId2"/>
              </a:rPr>
              <a:t>huda@utm.my</a:t>
            </a:r>
            <a:r>
              <a:rPr lang="en-US" sz="3200" dirty="0" smtClean="0"/>
              <a:t> </a:t>
            </a:r>
            <a:r>
              <a:rPr lang="en-US" sz="3200" dirty="0"/>
              <a:t>, </a:t>
            </a:r>
            <a:r>
              <a:rPr lang="en-US" sz="3200" dirty="0">
                <a:hlinkClick r:id="rId3"/>
              </a:rPr>
              <a:t>jajanuhu@gmail.com</a:t>
            </a:r>
            <a:r>
              <a:rPr lang="en-US" sz="3200" dirty="0"/>
              <a:t>  </a:t>
            </a:r>
            <a:endParaRPr lang="en-US" sz="3200" dirty="0" smtClean="0"/>
          </a:p>
          <a:p>
            <a:pPr algn="ctr">
              <a:buNone/>
            </a:pPr>
            <a:r>
              <a:rPr lang="en-US" sz="3200" dirty="0" smtClean="0"/>
              <a:t>0125719624</a:t>
            </a:r>
            <a:endParaRPr lang="en-US" sz="3200" dirty="0"/>
          </a:p>
          <a:p>
            <a:endParaRPr lang="en-MY" dirty="0"/>
          </a:p>
        </p:txBody>
      </p:sp>
      <p:sp>
        <p:nvSpPr>
          <p:cNvPr id="4" name="Title 3"/>
          <p:cNvSpPr>
            <a:spLocks noGrp="1"/>
          </p:cNvSpPr>
          <p:nvPr>
            <p:ph type="title"/>
          </p:nvPr>
        </p:nvSpPr>
        <p:spPr>
          <a:xfrm>
            <a:off x="1024128" y="585216"/>
            <a:ext cx="9720072" cy="934302"/>
          </a:xfrm>
        </p:spPr>
        <p:txBody>
          <a:bodyPr/>
          <a:lstStyle/>
          <a:p>
            <a:r>
              <a:rPr lang="en-US" dirty="0" smtClean="0"/>
              <a:t>KNOW ME</a:t>
            </a:r>
            <a:endParaRPr lang="en-MY" dirty="0"/>
          </a:p>
        </p:txBody>
      </p:sp>
    </p:spTree>
    <p:extLst>
      <p:ext uri="{BB962C8B-B14F-4D97-AF65-F5344CB8AC3E}">
        <p14:creationId xmlns:p14="http://schemas.microsoft.com/office/powerpoint/2010/main" val="2875325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4128" y="276123"/>
            <a:ext cx="9720072" cy="947370"/>
          </a:xfrm>
        </p:spPr>
        <p:txBody>
          <a:bodyPr/>
          <a:lstStyle/>
          <a:p>
            <a:r>
              <a:rPr lang="en-US" dirty="0" smtClean="0"/>
              <a:t>COURSE SYNOPSIS</a:t>
            </a:r>
            <a:endParaRPr lang="en-MY" dirty="0"/>
          </a:p>
        </p:txBody>
      </p:sp>
      <p:sp>
        <p:nvSpPr>
          <p:cNvPr id="3" name="Content Placeholder 2"/>
          <p:cNvSpPr>
            <a:spLocks noGrp="1"/>
          </p:cNvSpPr>
          <p:nvPr>
            <p:ph idx="1"/>
          </p:nvPr>
        </p:nvSpPr>
        <p:spPr>
          <a:xfrm>
            <a:off x="811369" y="1081825"/>
            <a:ext cx="11011437" cy="4906850"/>
          </a:xfrm>
        </p:spPr>
        <p:txBody>
          <a:bodyPr>
            <a:noAutofit/>
          </a:bodyPr>
          <a:lstStyle/>
          <a:p>
            <a:r>
              <a:rPr lang="en-US" sz="2400" dirty="0"/>
              <a:t>This course </a:t>
            </a:r>
            <a:r>
              <a:rPr lang="en-US" sz="2400" b="1" dirty="0">
                <a:solidFill>
                  <a:srgbClr val="FF0000"/>
                </a:solidFill>
              </a:rPr>
              <a:t>introduces students to a range of statistical techniques which managers use</a:t>
            </a:r>
            <a:r>
              <a:rPr lang="en-US" sz="2400" dirty="0"/>
              <a:t>. </a:t>
            </a:r>
            <a:r>
              <a:rPr lang="en-US" sz="2400" dirty="0" smtClean="0"/>
              <a:t>The </a:t>
            </a:r>
            <a:r>
              <a:rPr lang="en-US" sz="2400" dirty="0"/>
              <a:t>students will use </a:t>
            </a:r>
            <a:r>
              <a:rPr lang="en-US" sz="2400" b="1" dirty="0">
                <a:solidFill>
                  <a:srgbClr val="FF0000"/>
                </a:solidFill>
              </a:rPr>
              <a:t>statistical tools </a:t>
            </a:r>
            <a:r>
              <a:rPr lang="en-US" sz="2400" dirty="0"/>
              <a:t>such as R Studio (R Programming), SAS, MATLAB, SPSS and many others to perform calculations associated with statistical techniques. This course will begin with a brief overview of the discipline of </a:t>
            </a:r>
            <a:r>
              <a:rPr lang="en-US" sz="2400" b="1" dirty="0" smtClean="0">
                <a:solidFill>
                  <a:srgbClr val="FF0000"/>
                </a:solidFill>
              </a:rPr>
              <a:t>business statistics </a:t>
            </a:r>
            <a:r>
              <a:rPr lang="en-US" sz="2400" dirty="0"/>
              <a:t>and will then quickly focus on descriptive statistics, introducing graphical methods of describing data. The students will learn about combinatorial probability and random distributions, the latter of which serves as the foundation for </a:t>
            </a:r>
            <a:r>
              <a:rPr lang="en-US" sz="2400" b="1" dirty="0">
                <a:solidFill>
                  <a:srgbClr val="FF0000"/>
                </a:solidFill>
              </a:rPr>
              <a:t>statistical inference</a:t>
            </a:r>
            <a:r>
              <a:rPr lang="en-US" sz="2400" dirty="0"/>
              <a:t>.  We will also examine the techniques to study the relationship between two or more variables; this is known as regression. The focus in this subject is on </a:t>
            </a:r>
            <a:r>
              <a:rPr lang="en-US" sz="2400" b="1" dirty="0">
                <a:solidFill>
                  <a:srgbClr val="FF0000"/>
                </a:solidFill>
              </a:rPr>
              <a:t>how to analyze and interpret results or the output from statistical packages</a:t>
            </a:r>
            <a:r>
              <a:rPr lang="en-US" sz="2400" dirty="0"/>
              <a:t>. The students will learn how to apply these techniques by working with examples which are relevant to most major business disciplines and the functional areas of large organizations. These include examples from Accounting (particularly Auditing), Economics, Finance, </a:t>
            </a:r>
            <a:r>
              <a:rPr lang="en-US" sz="2400" dirty="0" smtClean="0"/>
              <a:t>Human </a:t>
            </a:r>
            <a:r>
              <a:rPr lang="en-US" sz="2400" dirty="0"/>
              <a:t>Resource Management, Information Technology, Logistics and </a:t>
            </a:r>
            <a:r>
              <a:rPr lang="en-US" sz="2400" dirty="0" smtClean="0"/>
              <a:t>Transport, Marketing and others business related domain. </a:t>
            </a:r>
            <a:r>
              <a:rPr lang="en-US" sz="2400" dirty="0"/>
              <a:t>At the end of the course students will have </a:t>
            </a:r>
            <a:r>
              <a:rPr lang="en-US" sz="2400" b="1" dirty="0">
                <a:solidFill>
                  <a:srgbClr val="FF0000"/>
                </a:solidFill>
              </a:rPr>
              <a:t>advanced the knowledge and skills to collect, organize, analyze, and interpret business statistical output</a:t>
            </a:r>
            <a:r>
              <a:rPr lang="en-US" sz="2400" dirty="0"/>
              <a:t>.</a:t>
            </a:r>
            <a:endParaRPr lang="en-US" sz="2400" b="1" dirty="0"/>
          </a:p>
          <a:p>
            <a:endParaRPr lang="en-US" sz="2400" dirty="0"/>
          </a:p>
        </p:txBody>
      </p:sp>
    </p:spTree>
    <p:extLst>
      <p:ext uri="{BB962C8B-B14F-4D97-AF65-F5344CB8AC3E}">
        <p14:creationId xmlns:p14="http://schemas.microsoft.com/office/powerpoint/2010/main" val="323151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COURSE outcome</a:t>
            </a:r>
            <a:endParaRPr lang="en-MY"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458383744"/>
              </p:ext>
            </p:extLst>
          </p:nvPr>
        </p:nvGraphicFramePr>
        <p:xfrm>
          <a:off x="1024128" y="1989786"/>
          <a:ext cx="1085019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973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208" y="241716"/>
            <a:ext cx="9720072" cy="741308"/>
          </a:xfrm>
        </p:spPr>
        <p:txBody>
          <a:bodyPr/>
          <a:lstStyle/>
          <a:p>
            <a:r>
              <a:rPr lang="en-US" dirty="0" smtClean="0"/>
              <a:t>Course outline</a:t>
            </a:r>
            <a:endParaRPr lang="en-MY" dirty="0"/>
          </a:p>
        </p:txBody>
      </p:sp>
      <p:graphicFrame>
        <p:nvGraphicFramePr>
          <p:cNvPr id="3" name="Table 2"/>
          <p:cNvGraphicFramePr>
            <a:graphicFrameLocks noGrp="1"/>
          </p:cNvGraphicFramePr>
          <p:nvPr>
            <p:extLst>
              <p:ext uri="{D42A27DB-BD31-4B8C-83A1-F6EECF244321}">
                <p14:modId xmlns:p14="http://schemas.microsoft.com/office/powerpoint/2010/main" val="1204619867"/>
              </p:ext>
            </p:extLst>
          </p:nvPr>
        </p:nvGraphicFramePr>
        <p:xfrm>
          <a:off x="823477" y="990520"/>
          <a:ext cx="10599314" cy="5295463"/>
        </p:xfrm>
        <a:graphic>
          <a:graphicData uri="http://schemas.openxmlformats.org/drawingml/2006/table">
            <a:tbl>
              <a:tblPr/>
              <a:tblGrid>
                <a:gridCol w="9040971"/>
                <a:gridCol w="1558343"/>
              </a:tblGrid>
              <a:tr h="369631">
                <a:tc>
                  <a:txBody>
                    <a:bodyPr/>
                    <a:lstStyle/>
                    <a:p>
                      <a:pPr marL="0" marR="0" algn="ctr">
                        <a:spcBef>
                          <a:spcPts val="0"/>
                        </a:spcBef>
                        <a:spcAft>
                          <a:spcPts val="0"/>
                        </a:spcAft>
                      </a:pPr>
                      <a:r>
                        <a:rPr lang="en-US" sz="2800" b="1" dirty="0" smtClean="0">
                          <a:solidFill>
                            <a:srgbClr val="000000"/>
                          </a:solidFill>
                          <a:effectLst/>
                          <a:latin typeface="Bookman Old Style"/>
                          <a:ea typeface="Times New Roman"/>
                        </a:rPr>
                        <a:t>TOPICS</a:t>
                      </a:r>
                      <a:endParaRPr lang="en-US" sz="2800" dirty="0">
                        <a:effectLst/>
                        <a:latin typeface="Times New Roman"/>
                        <a:ea typeface="Times New Roman"/>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CCCCC"/>
                    </a:solidFill>
                  </a:tcPr>
                </a:tc>
                <a:tc>
                  <a:txBody>
                    <a:bodyPr/>
                    <a:lstStyle/>
                    <a:p>
                      <a:pPr marL="0" marR="0" algn="ctr">
                        <a:spcBef>
                          <a:spcPts val="0"/>
                        </a:spcBef>
                        <a:spcAft>
                          <a:spcPts val="0"/>
                        </a:spcAft>
                      </a:pPr>
                      <a:r>
                        <a:rPr lang="en-US" sz="2800" dirty="0" smtClean="0">
                          <a:effectLst/>
                          <a:latin typeface="Times New Roman"/>
                          <a:ea typeface="Times New Roman"/>
                        </a:rPr>
                        <a:t>ITEM</a:t>
                      </a:r>
                      <a:endParaRPr lang="en-US" sz="2800" dirty="0">
                        <a:effectLst/>
                        <a:latin typeface="Times New Roman"/>
                        <a:ea typeface="Times New Roman"/>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CCCCC"/>
                    </a:solidFill>
                  </a:tcPr>
                </a:tc>
              </a:tr>
              <a:tr h="1170260">
                <a:tc>
                  <a:txBody>
                    <a:bodyPr/>
                    <a:lstStyle/>
                    <a:p>
                      <a:pPr marL="0" marR="0" algn="l">
                        <a:spcBef>
                          <a:spcPts val="0"/>
                        </a:spcBef>
                        <a:spcAft>
                          <a:spcPts val="0"/>
                        </a:spcAft>
                        <a:tabLst>
                          <a:tab pos="914400" algn="l"/>
                          <a:tab pos="1361440" algn="l"/>
                        </a:tabLst>
                      </a:pPr>
                      <a:r>
                        <a:rPr lang="en-US" sz="1800" dirty="0">
                          <a:solidFill>
                            <a:srgbClr val="000000"/>
                          </a:solidFill>
                          <a:effectLst/>
                          <a:latin typeface="Arial" panose="020B0604020202020204" pitchFamily="34" charset="0"/>
                          <a:ea typeface="Calibri"/>
                          <a:cs typeface="Arial" panose="020B0604020202020204" pitchFamily="34" charset="0"/>
                        </a:rPr>
                        <a:t>Introduction to </a:t>
                      </a:r>
                      <a:r>
                        <a:rPr lang="en-US" sz="1800" dirty="0" smtClean="0">
                          <a:solidFill>
                            <a:srgbClr val="000000"/>
                          </a:solidFill>
                          <a:effectLst/>
                          <a:latin typeface="Arial" panose="020B0604020202020204" pitchFamily="34" charset="0"/>
                          <a:ea typeface="Calibri"/>
                          <a:cs typeface="Arial" panose="020B0604020202020204" pitchFamily="34" charset="0"/>
                        </a:rPr>
                        <a:t>Business Statistics, Data</a:t>
                      </a:r>
                      <a:r>
                        <a:rPr lang="en-US" sz="1800" baseline="0" dirty="0" smtClean="0">
                          <a:solidFill>
                            <a:srgbClr val="000000"/>
                          </a:solidFill>
                          <a:effectLst/>
                          <a:latin typeface="Arial" panose="020B0604020202020204" pitchFamily="34" charset="0"/>
                          <a:ea typeface="Calibri"/>
                          <a:cs typeface="Arial" panose="020B0604020202020204" pitchFamily="34" charset="0"/>
                        </a:rPr>
                        <a:t> Analytics</a:t>
                      </a:r>
                      <a:r>
                        <a:rPr lang="en-US" sz="1800" dirty="0" smtClean="0">
                          <a:solidFill>
                            <a:srgbClr val="000000"/>
                          </a:solidFill>
                          <a:effectLst/>
                          <a:latin typeface="Arial" panose="020B0604020202020204" pitchFamily="34" charset="0"/>
                          <a:ea typeface="Calibri"/>
                          <a:cs typeface="Arial" panose="020B0604020202020204" pitchFamily="34" charset="0"/>
                        </a:rPr>
                        <a:t> </a:t>
                      </a:r>
                      <a:r>
                        <a:rPr lang="en-US" sz="1800" dirty="0">
                          <a:solidFill>
                            <a:srgbClr val="000000"/>
                          </a:solidFill>
                          <a:effectLst/>
                          <a:latin typeface="Arial" panose="020B0604020202020204" pitchFamily="34" charset="0"/>
                          <a:ea typeface="Calibri"/>
                          <a:cs typeface="Arial" panose="020B0604020202020204" pitchFamily="34" charset="0"/>
                        </a:rPr>
                        <a:t>and Data Science</a:t>
                      </a:r>
                      <a:endParaRPr lang="en-US" sz="1800" dirty="0">
                        <a:effectLst/>
                        <a:latin typeface="Arial" panose="020B0604020202020204" pitchFamily="34" charset="0"/>
                        <a:ea typeface="Times New Roman"/>
                        <a:cs typeface="Arial" panose="020B0604020202020204" pitchFamily="34" charset="0"/>
                      </a:endParaRPr>
                    </a:p>
                    <a:p>
                      <a:pPr marL="0" marR="0" algn="l">
                        <a:spcBef>
                          <a:spcPts val="0"/>
                        </a:spcBef>
                        <a:spcAft>
                          <a:spcPts val="0"/>
                        </a:spcAft>
                        <a:tabLst>
                          <a:tab pos="914400" algn="l"/>
                          <a:tab pos="1361440" algn="l"/>
                        </a:tabLst>
                      </a:pPr>
                      <a:r>
                        <a:rPr lang="en-US" sz="1800" dirty="0" smtClean="0">
                          <a:solidFill>
                            <a:srgbClr val="000000"/>
                          </a:solidFill>
                          <a:effectLst/>
                          <a:latin typeface="Arial" panose="020B0604020202020204" pitchFamily="34" charset="0"/>
                          <a:ea typeface="Calibri"/>
                          <a:cs typeface="Arial" panose="020B0604020202020204" pitchFamily="34" charset="0"/>
                        </a:rPr>
                        <a:t>Data Collection: The Right Procedure </a:t>
                      </a:r>
                      <a:endParaRPr lang="en-US" sz="1800" dirty="0">
                        <a:effectLst/>
                        <a:latin typeface="Arial" panose="020B0604020202020204" pitchFamily="34" charset="0"/>
                        <a:ea typeface="Times New Roman"/>
                        <a:cs typeface="Arial" panose="020B0604020202020204" pitchFamily="34" charset="0"/>
                      </a:endParaRPr>
                    </a:p>
                    <a:p>
                      <a:pPr marL="0" marR="0" algn="l">
                        <a:spcBef>
                          <a:spcPts val="0"/>
                        </a:spcBef>
                        <a:spcAft>
                          <a:spcPts val="0"/>
                        </a:spcAft>
                        <a:tabLst>
                          <a:tab pos="914400" algn="l"/>
                          <a:tab pos="1361440" algn="l"/>
                        </a:tabLst>
                      </a:pPr>
                      <a:r>
                        <a:rPr lang="en-US" sz="1800" dirty="0">
                          <a:solidFill>
                            <a:srgbClr val="000000"/>
                          </a:solidFill>
                          <a:effectLst/>
                          <a:latin typeface="Arial" panose="020B0604020202020204" pitchFamily="34" charset="0"/>
                          <a:ea typeface="Calibri"/>
                          <a:cs typeface="Arial" panose="020B0604020202020204" pitchFamily="34" charset="0"/>
                        </a:rPr>
                        <a:t>Population, Samples and Sampling </a:t>
                      </a:r>
                      <a:r>
                        <a:rPr lang="en-US" sz="1800" dirty="0" smtClean="0">
                          <a:solidFill>
                            <a:srgbClr val="000000"/>
                          </a:solidFill>
                          <a:effectLst/>
                          <a:latin typeface="Arial" panose="020B0604020202020204" pitchFamily="34" charset="0"/>
                          <a:ea typeface="Calibri"/>
                          <a:cs typeface="Arial" panose="020B0604020202020204" pitchFamily="34" charset="0"/>
                        </a:rPr>
                        <a:t>Technique</a:t>
                      </a:r>
                    </a:p>
                    <a:p>
                      <a:pPr marL="0" marR="0" algn="l">
                        <a:spcBef>
                          <a:spcPts val="0"/>
                        </a:spcBef>
                        <a:spcAft>
                          <a:spcPts val="0"/>
                        </a:spcAft>
                        <a:tabLst>
                          <a:tab pos="914400" algn="l"/>
                          <a:tab pos="1361440" algn="l"/>
                        </a:tabLst>
                      </a:pPr>
                      <a:r>
                        <a:rPr lang="en-US" sz="1800" kern="1200" dirty="0" smtClean="0">
                          <a:solidFill>
                            <a:schemeClr val="tx1"/>
                          </a:solidFill>
                          <a:effectLst/>
                          <a:latin typeface="Arial" panose="020B0604020202020204" pitchFamily="34" charset="0"/>
                          <a:ea typeface="+mn-ea"/>
                          <a:cs typeface="Arial" panose="020B0604020202020204" pitchFamily="34" charset="0"/>
                        </a:rPr>
                        <a:t>Data Types, Data Measurement Level and Variables</a:t>
                      </a:r>
                    </a:p>
                    <a:p>
                      <a:pPr marL="0" marR="0" algn="l">
                        <a:spcBef>
                          <a:spcPts val="0"/>
                        </a:spcBef>
                        <a:spcAft>
                          <a:spcPts val="0"/>
                        </a:spcAft>
                        <a:tabLst>
                          <a:tab pos="914400" algn="l"/>
                          <a:tab pos="1361440" algn="l"/>
                        </a:tabLst>
                      </a:pPr>
                      <a:r>
                        <a:rPr lang="en-US" sz="1800" kern="1200" dirty="0" smtClean="0">
                          <a:solidFill>
                            <a:schemeClr val="tx1"/>
                          </a:solidFill>
                          <a:effectLst/>
                          <a:latin typeface="Arial" panose="020B0604020202020204" pitchFamily="34" charset="0"/>
                          <a:ea typeface="+mn-ea"/>
                          <a:cs typeface="Arial" panose="020B0604020202020204" pitchFamily="34" charset="0"/>
                        </a:rPr>
                        <a:t>Describing Data: Visualization &amp; Numerical Description</a:t>
                      </a:r>
                    </a:p>
                  </a:txBody>
                  <a:tcPr marL="114300" marR="11430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914400" algn="l"/>
                          <a:tab pos="1361440" algn="l"/>
                        </a:tabLst>
                      </a:pPr>
                      <a:endParaRPr lang="en-US" sz="1800" kern="1200" dirty="0" smtClean="0">
                        <a:solidFill>
                          <a:schemeClr val="tx1"/>
                        </a:solidFill>
                        <a:effectLst/>
                        <a:latin typeface="Arial" panose="020B0604020202020204" pitchFamily="34" charset="0"/>
                        <a:ea typeface="+mn-ea"/>
                        <a:cs typeface="Arial" panose="020B0604020202020204" pitchFamily="34" charset="0"/>
                      </a:endParaRPr>
                    </a:p>
                    <a:p>
                      <a:pPr marL="0" marR="0" algn="ctr">
                        <a:spcBef>
                          <a:spcPts val="0"/>
                        </a:spcBef>
                        <a:spcAft>
                          <a:spcPts val="0"/>
                        </a:spcAft>
                        <a:tabLst>
                          <a:tab pos="914400" algn="l"/>
                          <a:tab pos="1361440" algn="l"/>
                        </a:tabLst>
                      </a:pPr>
                      <a:r>
                        <a:rPr lang="en-US" sz="1800" kern="1200" dirty="0" smtClean="0">
                          <a:solidFill>
                            <a:schemeClr val="tx1"/>
                          </a:solidFill>
                          <a:effectLst/>
                          <a:latin typeface="Arial" panose="020B0604020202020204" pitchFamily="34" charset="0"/>
                          <a:ea typeface="+mn-ea"/>
                          <a:cs typeface="Arial" panose="020B0604020202020204" pitchFamily="34" charset="0"/>
                        </a:rPr>
                        <a:t>1</a:t>
                      </a:r>
                    </a:p>
                  </a:txBody>
                  <a:tcPr marL="114300" marR="11430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4526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Arial" panose="020B0604020202020204" pitchFamily="34" charset="0"/>
                          <a:ea typeface="+mn-ea"/>
                          <a:cs typeface="Arial" panose="020B0604020202020204" pitchFamily="34" charset="0"/>
                        </a:rPr>
                        <a:t>Probability</a:t>
                      </a:r>
                      <a:endParaRPr lang="en-US" sz="1800" dirty="0" smtClean="0">
                        <a:effectLst/>
                        <a:latin typeface="Arial" panose="020B0604020202020204" pitchFamily="34" charset="0"/>
                        <a:ea typeface="Times New Roman"/>
                        <a:cs typeface="Arial" panose="020B0604020202020204" pitchFamily="34" charset="0"/>
                      </a:endParaRPr>
                    </a:p>
                    <a:p>
                      <a:pPr marL="0" marR="0" algn="l">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Estimation</a:t>
                      </a:r>
                    </a:p>
                    <a:p>
                      <a:pPr marL="0" marR="0" algn="l">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Hypothesis</a:t>
                      </a:r>
                      <a:r>
                        <a:rPr lang="en-US" sz="1800" baseline="0" dirty="0" smtClean="0">
                          <a:effectLst/>
                          <a:latin typeface="Arial" panose="020B0604020202020204" pitchFamily="34" charset="0"/>
                          <a:ea typeface="Times New Roman"/>
                          <a:cs typeface="Arial" panose="020B0604020202020204" pitchFamily="34" charset="0"/>
                        </a:rPr>
                        <a:t> Testing</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2</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411133">
                <a:tc>
                  <a:txBody>
                    <a:bodyPr/>
                    <a:lstStyle/>
                    <a:p>
                      <a:pPr marL="0" marR="0" algn="l">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Analysis of Variance</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3</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452610">
                <a:tc>
                  <a:txBody>
                    <a:bodyPr/>
                    <a:lstStyle/>
                    <a:p>
                      <a:pPr marL="0" marR="0" algn="l">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Goodness-of-Fit</a:t>
                      </a:r>
                      <a:r>
                        <a:rPr lang="en-US" sz="1800" baseline="0" dirty="0" smtClean="0">
                          <a:effectLst/>
                          <a:latin typeface="Arial" panose="020B0604020202020204" pitchFamily="34" charset="0"/>
                          <a:ea typeface="Times New Roman"/>
                          <a:cs typeface="Arial" panose="020B0604020202020204" pitchFamily="34" charset="0"/>
                        </a:rPr>
                        <a:t> Tests and Contingency Analysis</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4</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452610">
                <a:tc>
                  <a:txBody>
                    <a:bodyPr/>
                    <a:lstStyle/>
                    <a:p>
                      <a:pPr marL="0" marR="0" algn="l">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Linear Regression and Correlation Analysis</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5</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452610">
                <a:tc>
                  <a:txBody>
                    <a:bodyPr/>
                    <a:lstStyle/>
                    <a:p>
                      <a:pPr marL="0" marR="0" algn="l">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Multiple</a:t>
                      </a:r>
                      <a:r>
                        <a:rPr lang="en-US" sz="1800" baseline="0" dirty="0" smtClean="0">
                          <a:effectLst/>
                          <a:latin typeface="Arial" panose="020B0604020202020204" pitchFamily="34" charset="0"/>
                          <a:ea typeface="Times New Roman"/>
                          <a:cs typeface="Arial" panose="020B0604020202020204" pitchFamily="34" charset="0"/>
                        </a:rPr>
                        <a:t> Regression Analysis and Model Building</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6</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452610">
                <a:tc>
                  <a:txBody>
                    <a:bodyPr/>
                    <a:lstStyle/>
                    <a:p>
                      <a:pPr marL="0" marR="0" algn="l">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Analyzing and Forecasting Time-Series</a:t>
                      </a:r>
                      <a:r>
                        <a:rPr lang="en-US" sz="1800" baseline="0" dirty="0" smtClean="0">
                          <a:effectLst/>
                          <a:latin typeface="Arial" panose="020B0604020202020204" pitchFamily="34" charset="0"/>
                          <a:ea typeface="Times New Roman"/>
                          <a:cs typeface="Arial" panose="020B0604020202020204" pitchFamily="34" charset="0"/>
                        </a:rPr>
                        <a:t> Data</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914400" algn="l"/>
                          <a:tab pos="1361440" algn="l"/>
                        </a:tabLst>
                      </a:pPr>
                      <a:r>
                        <a:rPr lang="en-US" sz="1800" kern="1200" dirty="0" smtClean="0">
                          <a:solidFill>
                            <a:schemeClr val="tx1"/>
                          </a:solidFill>
                          <a:effectLst/>
                          <a:latin typeface="Arial" panose="020B0604020202020204" pitchFamily="34" charset="0"/>
                          <a:ea typeface="+mn-ea"/>
                          <a:cs typeface="Arial" panose="020B0604020202020204" pitchFamily="34" charset="0"/>
                        </a:rPr>
                        <a:t>7</a:t>
                      </a:r>
                    </a:p>
                  </a:txBody>
                  <a:tcPr marL="114300" marR="11430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452610">
                <a:tc>
                  <a:txBody>
                    <a:bodyPr/>
                    <a:lstStyle/>
                    <a:p>
                      <a:pPr marL="0" marR="0" algn="l">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Introduction to Nonparametric Statistics</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8</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40000"/>
                        <a:lumOff val="60000"/>
                      </a:schemeClr>
                    </a:solidFill>
                  </a:tcPr>
                </a:tc>
              </a:tr>
            </a:tbl>
          </a:graphicData>
        </a:graphic>
      </p:graphicFrame>
    </p:spTree>
    <p:extLst>
      <p:ext uri="{BB962C8B-B14F-4D97-AF65-F5344CB8AC3E}">
        <p14:creationId xmlns:p14="http://schemas.microsoft.com/office/powerpoint/2010/main" val="2134558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249" y="971582"/>
            <a:ext cx="9720072" cy="831460"/>
          </a:xfrm>
        </p:spPr>
        <p:txBody>
          <a:bodyPr/>
          <a:lstStyle/>
          <a:p>
            <a:r>
              <a:rPr lang="en-US" dirty="0" smtClean="0"/>
              <a:t>ASSESSMENT &amp; GRADING</a:t>
            </a:r>
            <a:endParaRPr lang="en-MY" dirty="0"/>
          </a:p>
        </p:txBody>
      </p:sp>
      <p:graphicFrame>
        <p:nvGraphicFramePr>
          <p:cNvPr id="5" name="Table 4"/>
          <p:cNvGraphicFramePr>
            <a:graphicFrameLocks noGrp="1"/>
          </p:cNvGraphicFramePr>
          <p:nvPr>
            <p:extLst>
              <p:ext uri="{D42A27DB-BD31-4B8C-83A1-F6EECF244321}">
                <p14:modId xmlns:p14="http://schemas.microsoft.com/office/powerpoint/2010/main" val="2577781106"/>
              </p:ext>
            </p:extLst>
          </p:nvPr>
        </p:nvGraphicFramePr>
        <p:xfrm>
          <a:off x="1275006" y="1861274"/>
          <a:ext cx="9285670" cy="2517744"/>
        </p:xfrm>
        <a:graphic>
          <a:graphicData uri="http://schemas.openxmlformats.org/drawingml/2006/table">
            <a:tbl>
              <a:tblPr/>
              <a:tblGrid>
                <a:gridCol w="5001638"/>
                <a:gridCol w="1512398"/>
                <a:gridCol w="1202775"/>
                <a:gridCol w="1568859"/>
              </a:tblGrid>
              <a:tr h="409208">
                <a:tc>
                  <a:txBody>
                    <a:bodyPr/>
                    <a:lstStyle/>
                    <a:p>
                      <a:pPr marL="0" marR="0" algn="ctr">
                        <a:spcBef>
                          <a:spcPts val="0"/>
                        </a:spcBef>
                        <a:spcAft>
                          <a:spcPts val="0"/>
                        </a:spcAft>
                      </a:pPr>
                      <a:r>
                        <a:rPr lang="en-US" sz="2400" b="1" dirty="0" smtClean="0">
                          <a:solidFill>
                            <a:srgbClr val="000000"/>
                          </a:solidFill>
                          <a:effectLst/>
                          <a:latin typeface="Bookman Old Style"/>
                          <a:ea typeface="Times New Roman"/>
                        </a:rPr>
                        <a:t>Assessment</a:t>
                      </a:r>
                      <a:endParaRPr lang="en-US" sz="2400" b="1" dirty="0">
                        <a:effectLst/>
                        <a:latin typeface="Times New Roman"/>
                        <a:ea typeface="Times New Roman"/>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CCCCC"/>
                    </a:solidFill>
                  </a:tcPr>
                </a:tc>
                <a:tc>
                  <a:txBody>
                    <a:bodyPr/>
                    <a:lstStyle/>
                    <a:p>
                      <a:pPr marL="0" marR="0" algn="ctr">
                        <a:spcBef>
                          <a:spcPts val="0"/>
                        </a:spcBef>
                        <a:spcAft>
                          <a:spcPts val="0"/>
                        </a:spcAft>
                      </a:pPr>
                      <a:r>
                        <a:rPr lang="en-US" sz="2400" b="1" dirty="0" smtClean="0">
                          <a:effectLst/>
                          <a:latin typeface="Times New Roman"/>
                          <a:ea typeface="Times New Roman"/>
                        </a:rPr>
                        <a:t>Quantity</a:t>
                      </a:r>
                      <a:endParaRPr lang="en-US" sz="2400" b="1" dirty="0">
                        <a:effectLst/>
                        <a:latin typeface="Times New Roman"/>
                        <a:ea typeface="Times New Roman"/>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CCCCC"/>
                    </a:solidFill>
                  </a:tcPr>
                </a:tc>
                <a:tc>
                  <a:txBody>
                    <a:bodyPr/>
                    <a:lstStyle/>
                    <a:p>
                      <a:pPr marL="0" marR="0" algn="ctr">
                        <a:spcBef>
                          <a:spcPts val="0"/>
                        </a:spcBef>
                        <a:spcAft>
                          <a:spcPts val="0"/>
                        </a:spcAft>
                      </a:pPr>
                      <a:r>
                        <a:rPr lang="en-US" sz="2400" b="1" dirty="0" smtClean="0">
                          <a:effectLst/>
                          <a:latin typeface="Times New Roman"/>
                          <a:ea typeface="Times New Roman"/>
                        </a:rPr>
                        <a:t>%</a:t>
                      </a:r>
                      <a:r>
                        <a:rPr lang="en-US" sz="2400" b="1" baseline="0" dirty="0" smtClean="0">
                          <a:effectLst/>
                          <a:latin typeface="Times New Roman"/>
                          <a:ea typeface="Times New Roman"/>
                        </a:rPr>
                        <a:t> Each</a:t>
                      </a:r>
                      <a:endParaRPr lang="en-US" sz="2400" b="1" dirty="0">
                        <a:effectLst/>
                        <a:latin typeface="Times New Roman"/>
                        <a:ea typeface="Times New Roman"/>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CCCCC"/>
                    </a:solidFill>
                  </a:tcPr>
                </a:tc>
                <a:tc>
                  <a:txBody>
                    <a:bodyPr/>
                    <a:lstStyle/>
                    <a:p>
                      <a:pPr marL="0" marR="0" algn="ctr">
                        <a:spcBef>
                          <a:spcPts val="0"/>
                        </a:spcBef>
                        <a:spcAft>
                          <a:spcPts val="0"/>
                        </a:spcAft>
                      </a:pPr>
                      <a:r>
                        <a:rPr lang="en-US" sz="2400" b="1" dirty="0" smtClean="0">
                          <a:effectLst/>
                          <a:latin typeface="Times New Roman"/>
                          <a:ea typeface="Times New Roman"/>
                        </a:rPr>
                        <a:t>% Total</a:t>
                      </a:r>
                      <a:endParaRPr lang="en-US" sz="2400" b="1" dirty="0">
                        <a:effectLst/>
                        <a:latin typeface="Times New Roman"/>
                        <a:ea typeface="Times New Roman"/>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CCCCC"/>
                    </a:solidFill>
                  </a:tcPr>
                </a:tc>
              </a:tr>
              <a:tr h="446960">
                <a:tc>
                  <a:txBody>
                    <a:bodyPr/>
                    <a:lstStyle/>
                    <a:p>
                      <a:pPr marL="0" marR="0" algn="l">
                        <a:spcBef>
                          <a:spcPts val="0"/>
                        </a:spcBef>
                        <a:spcAft>
                          <a:spcPts val="0"/>
                        </a:spcAft>
                        <a:tabLst>
                          <a:tab pos="914400" algn="l"/>
                          <a:tab pos="1361440" algn="l"/>
                        </a:tabLst>
                      </a:pPr>
                      <a:r>
                        <a:rPr lang="en-US" sz="1800" kern="1200" dirty="0" smtClean="0">
                          <a:solidFill>
                            <a:schemeClr val="tx1"/>
                          </a:solidFill>
                          <a:effectLst/>
                          <a:latin typeface="Arial" panose="020B0604020202020204" pitchFamily="34" charset="0"/>
                          <a:ea typeface="+mn-ea"/>
                          <a:cs typeface="Arial" panose="020B0604020202020204" pitchFamily="34" charset="0"/>
                        </a:rPr>
                        <a:t>Business Statistics Capstone Project</a:t>
                      </a:r>
                      <a:r>
                        <a:rPr lang="en-US" sz="1800" kern="1200" baseline="0" dirty="0" smtClean="0">
                          <a:solidFill>
                            <a:schemeClr val="tx1"/>
                          </a:solidFill>
                          <a:effectLst/>
                          <a:latin typeface="Arial" panose="020B0604020202020204" pitchFamily="34" charset="0"/>
                          <a:ea typeface="+mn-ea"/>
                          <a:cs typeface="Arial" panose="020B0604020202020204" pitchFamily="34" charset="0"/>
                        </a:rPr>
                        <a:t> (Group)</a:t>
                      </a:r>
                      <a:endParaRPr lang="en-US" sz="1800" kern="1200" dirty="0" smtClean="0">
                        <a:solidFill>
                          <a:schemeClr val="tx1"/>
                        </a:solidFill>
                        <a:effectLst/>
                        <a:latin typeface="Arial" panose="020B0604020202020204" pitchFamily="34" charset="0"/>
                        <a:ea typeface="+mn-ea"/>
                        <a:cs typeface="Arial" panose="020B0604020202020204" pitchFamily="34" charset="0"/>
                      </a:endParaRPr>
                    </a:p>
                  </a:txBody>
                  <a:tcPr marL="114300" marR="11430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914400" algn="l"/>
                          <a:tab pos="1361440" algn="l"/>
                        </a:tabLst>
                      </a:pPr>
                      <a:r>
                        <a:rPr lang="en-US" sz="1800" kern="1200" dirty="0" smtClean="0">
                          <a:solidFill>
                            <a:schemeClr val="tx1"/>
                          </a:solidFill>
                          <a:effectLst/>
                          <a:latin typeface="Arial" panose="020B0604020202020204" pitchFamily="34" charset="0"/>
                          <a:ea typeface="+mn-ea"/>
                          <a:cs typeface="Arial" panose="020B0604020202020204" pitchFamily="34" charset="0"/>
                        </a:rPr>
                        <a:t>1</a:t>
                      </a:r>
                    </a:p>
                  </a:txBody>
                  <a:tcPr marL="114300" marR="11430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914400" algn="l"/>
                          <a:tab pos="1361440" algn="l"/>
                        </a:tabLst>
                      </a:pPr>
                      <a:r>
                        <a:rPr lang="en-US" sz="1800" kern="1200" dirty="0" smtClean="0">
                          <a:solidFill>
                            <a:schemeClr val="tx1"/>
                          </a:solidFill>
                          <a:effectLst/>
                          <a:latin typeface="Arial" panose="020B0604020202020204" pitchFamily="34" charset="0"/>
                          <a:ea typeface="+mn-ea"/>
                          <a:cs typeface="Arial" panose="020B0604020202020204" pitchFamily="34" charset="0"/>
                        </a:rPr>
                        <a:t>30</a:t>
                      </a:r>
                    </a:p>
                  </a:txBody>
                  <a:tcPr marL="114300" marR="11430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914400" algn="l"/>
                          <a:tab pos="1361440" algn="l"/>
                        </a:tabLst>
                      </a:pPr>
                      <a:r>
                        <a:rPr lang="en-US" sz="1800" kern="1200" dirty="0" smtClean="0">
                          <a:solidFill>
                            <a:schemeClr val="tx1"/>
                          </a:solidFill>
                          <a:effectLst/>
                          <a:latin typeface="Arial" panose="020B0604020202020204" pitchFamily="34" charset="0"/>
                          <a:ea typeface="+mn-ea"/>
                          <a:cs typeface="Arial" panose="020B0604020202020204" pitchFamily="34" charset="0"/>
                        </a:rPr>
                        <a:t>30</a:t>
                      </a:r>
                    </a:p>
                  </a:txBody>
                  <a:tcPr marL="114300" marR="11430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992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Arial" panose="020B0604020202020204" pitchFamily="34" charset="0"/>
                          <a:ea typeface="Times New Roman"/>
                          <a:cs typeface="Arial" panose="020B0604020202020204" pitchFamily="34" charset="0"/>
                        </a:rPr>
                        <a:t> Project Presentation (Group)</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1</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10</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10</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94261">
                <a:tc>
                  <a:txBody>
                    <a:bodyPr/>
                    <a:lstStyle/>
                    <a:p>
                      <a:pPr marL="0" marR="0" algn="l">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 Assignment (Individual)</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2</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10</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20</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434035">
                <a:tc>
                  <a:txBody>
                    <a:bodyPr/>
                    <a:lstStyle/>
                    <a:p>
                      <a:pPr marL="0" marR="0" algn="l">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 Final Exam</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1</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40</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40</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434035">
                <a:tc gridSpan="3">
                  <a:txBody>
                    <a:bodyPr/>
                    <a:lstStyle/>
                    <a:p>
                      <a:pPr marL="0" marR="0" algn="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TOTAL</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hMerge="1">
                  <a:txBody>
                    <a:bodyPr/>
                    <a:lstStyle/>
                    <a:p>
                      <a:pPr marL="0" marR="0" algn="ctr">
                        <a:spcBef>
                          <a:spcPts val="0"/>
                        </a:spcBef>
                        <a:spcAft>
                          <a:spcPts val="0"/>
                        </a:spcAft>
                      </a:pPr>
                      <a:endParaRPr lang="en-US" sz="1800" dirty="0" smtClean="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hMerge="1">
                  <a:txBody>
                    <a:bodyPr/>
                    <a:lstStyle/>
                    <a:p>
                      <a:pPr marL="0" marR="0" algn="ctr">
                        <a:spcBef>
                          <a:spcPts val="0"/>
                        </a:spcBef>
                        <a:spcAft>
                          <a:spcPts val="0"/>
                        </a:spcAft>
                      </a:pPr>
                      <a:endParaRPr lang="en-US" sz="1800" dirty="0" smtClean="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100</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4427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02828"/>
            <a:ext cx="9720072" cy="867066"/>
          </a:xfrm>
        </p:spPr>
        <p:txBody>
          <a:bodyPr/>
          <a:lstStyle/>
          <a:p>
            <a:r>
              <a:rPr lang="en-US" dirty="0" smtClean="0"/>
              <a:t>COURSE SCHEDULE &amp; MATERIAL</a:t>
            </a:r>
            <a:endParaRPr lang="en-MY" dirty="0"/>
          </a:p>
        </p:txBody>
      </p:sp>
      <p:sp>
        <p:nvSpPr>
          <p:cNvPr id="3" name="Content Placeholder 2"/>
          <p:cNvSpPr>
            <a:spLocks noGrp="1"/>
          </p:cNvSpPr>
          <p:nvPr>
            <p:ph idx="1"/>
          </p:nvPr>
        </p:nvSpPr>
        <p:spPr>
          <a:xfrm>
            <a:off x="792240" y="1390918"/>
            <a:ext cx="11255189" cy="5338292"/>
          </a:xfrm>
        </p:spPr>
        <p:txBody>
          <a:bodyPr>
            <a:normAutofit/>
          </a:bodyPr>
          <a:lstStyle/>
          <a:p>
            <a:r>
              <a:rPr lang="en-US" b="1" dirty="0" smtClean="0">
                <a:solidFill>
                  <a:srgbClr val="FF0000"/>
                </a:solidFill>
                <a:sym typeface="Wingdings" panose="05000000000000000000" pitchFamily="2" charset="2"/>
              </a:rPr>
              <a:t>CLASS TIME: </a:t>
            </a:r>
            <a:r>
              <a:rPr lang="en-US" dirty="0" smtClean="0">
                <a:sym typeface="Wingdings" panose="05000000000000000000" pitchFamily="2" charset="2"/>
              </a:rPr>
              <a:t>1</a:t>
            </a:r>
            <a:r>
              <a:rPr lang="en-US" baseline="30000" dirty="0" smtClean="0">
                <a:sym typeface="Wingdings" panose="05000000000000000000" pitchFamily="2" charset="2"/>
              </a:rPr>
              <a:t>ST</a:t>
            </a:r>
            <a:r>
              <a:rPr lang="en-US" dirty="0" smtClean="0">
                <a:sym typeface="Wingdings" panose="05000000000000000000" pitchFamily="2" charset="2"/>
              </a:rPr>
              <a:t> Session – 9.30 am to 12 pm (with 20 min break)</a:t>
            </a:r>
          </a:p>
          <a:p>
            <a:r>
              <a:rPr lang="en-US" b="1" dirty="0">
                <a:solidFill>
                  <a:srgbClr val="FF0000"/>
                </a:solidFill>
                <a:sym typeface="Wingdings" panose="05000000000000000000" pitchFamily="2" charset="2"/>
              </a:rPr>
              <a:t> </a:t>
            </a:r>
            <a:r>
              <a:rPr lang="en-US" b="1" dirty="0" smtClean="0">
                <a:solidFill>
                  <a:srgbClr val="FF0000"/>
                </a:solidFill>
                <a:sym typeface="Wingdings" panose="05000000000000000000" pitchFamily="2" charset="2"/>
              </a:rPr>
              <a:t>                    </a:t>
            </a:r>
            <a:r>
              <a:rPr lang="en-US" dirty="0" smtClean="0">
                <a:sym typeface="Wingdings" panose="05000000000000000000" pitchFamily="2" charset="2"/>
              </a:rPr>
              <a:t>2</a:t>
            </a:r>
            <a:r>
              <a:rPr lang="en-US" baseline="30000" dirty="0" smtClean="0">
                <a:sym typeface="Wingdings" panose="05000000000000000000" pitchFamily="2" charset="2"/>
              </a:rPr>
              <a:t>nd</a:t>
            </a:r>
            <a:r>
              <a:rPr lang="en-US" dirty="0" smtClean="0">
                <a:sym typeface="Wingdings" panose="05000000000000000000" pitchFamily="2" charset="2"/>
              </a:rPr>
              <a:t> Session – 2.30 pm to 4 pm (with 10 min break)</a:t>
            </a:r>
          </a:p>
          <a:p>
            <a:r>
              <a:rPr lang="en-US" b="1" dirty="0" smtClean="0">
                <a:solidFill>
                  <a:srgbClr val="FF0000"/>
                </a:solidFill>
                <a:sym typeface="Wingdings" panose="05000000000000000000" pitchFamily="2" charset="2"/>
              </a:rPr>
              <a:t>COURSE SCHEDULE:</a:t>
            </a:r>
          </a:p>
          <a:p>
            <a:r>
              <a:rPr lang="en-MY" dirty="0" smtClean="0"/>
              <a:t>6/3/17 (Monday) : Ice Breaking + Item 1 + Item 2</a:t>
            </a:r>
          </a:p>
          <a:p>
            <a:r>
              <a:rPr lang="en-MY" dirty="0" smtClean="0"/>
              <a:t>9/3/17 (Thursday): Item 3 + Item 4.5 </a:t>
            </a:r>
            <a:r>
              <a:rPr lang="en-MY" dirty="0"/>
              <a:t>+ Business Statistics Capstone Project Briefing </a:t>
            </a:r>
            <a:endParaRPr lang="en-MY" dirty="0" smtClean="0"/>
          </a:p>
          <a:p>
            <a:r>
              <a:rPr lang="en-MY" dirty="0" smtClean="0"/>
              <a:t>13/3/17 (Monday): Item 4.5 + Item </a:t>
            </a:r>
            <a:r>
              <a:rPr lang="en-MY" dirty="0"/>
              <a:t>5.5+ Assignment 1 </a:t>
            </a:r>
            <a:r>
              <a:rPr lang="en-MY" dirty="0" smtClean="0"/>
              <a:t>Briefing</a:t>
            </a:r>
          </a:p>
          <a:p>
            <a:r>
              <a:rPr lang="en-MY" dirty="0" smtClean="0"/>
              <a:t>16/3/17 (Thursday): Item 5.5 + Item 6.5 + Assignment 2 Briefing</a:t>
            </a:r>
          </a:p>
          <a:p>
            <a:r>
              <a:rPr lang="en-MY" dirty="0" smtClean="0"/>
              <a:t>22/3/17 (Wednesday): Item 6.5 + Item 7</a:t>
            </a:r>
          </a:p>
          <a:p>
            <a:r>
              <a:rPr lang="en-MY" dirty="0" smtClean="0"/>
              <a:t>24/3/17 (Friday): Item 8 + Business </a:t>
            </a:r>
            <a:r>
              <a:rPr lang="en-MY" dirty="0"/>
              <a:t>Statistics </a:t>
            </a:r>
            <a:r>
              <a:rPr lang="en-MY" dirty="0" smtClean="0"/>
              <a:t>Capstone Project Presentation Briefing</a:t>
            </a:r>
          </a:p>
          <a:p>
            <a:r>
              <a:rPr lang="en-MY" dirty="0" smtClean="0"/>
              <a:t>** Set the presentation date </a:t>
            </a:r>
            <a:r>
              <a:rPr lang="en-MY" dirty="0"/>
              <a:t>for Business Statistics Capstone Project </a:t>
            </a:r>
            <a:r>
              <a:rPr lang="en-MY" dirty="0" smtClean="0"/>
              <a:t>=</a:t>
            </a:r>
          </a:p>
          <a:p>
            <a:r>
              <a:rPr lang="en-MY" dirty="0" smtClean="0"/>
              <a:t>** Set the date for Final Exam Review = </a:t>
            </a:r>
          </a:p>
          <a:p>
            <a:endParaRPr lang="en-MY" dirty="0"/>
          </a:p>
        </p:txBody>
      </p:sp>
    </p:spTree>
    <p:extLst>
      <p:ext uri="{BB962C8B-B14F-4D97-AF65-F5344CB8AC3E}">
        <p14:creationId xmlns:p14="http://schemas.microsoft.com/office/powerpoint/2010/main" val="2165501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831460"/>
          </a:xfrm>
        </p:spPr>
        <p:txBody>
          <a:bodyPr>
            <a:normAutofit/>
          </a:bodyPr>
          <a:lstStyle/>
          <a:p>
            <a:r>
              <a:rPr lang="en-US" sz="4000" dirty="0" smtClean="0"/>
              <a:t>COURSE REFERENCES	</a:t>
            </a:r>
            <a:endParaRPr lang="en-MY" sz="4000" dirty="0"/>
          </a:p>
        </p:txBody>
      </p:sp>
      <p:sp>
        <p:nvSpPr>
          <p:cNvPr id="5" name="Content Placeholder 4"/>
          <p:cNvSpPr>
            <a:spLocks noGrp="1"/>
          </p:cNvSpPr>
          <p:nvPr>
            <p:ph idx="1"/>
          </p:nvPr>
        </p:nvSpPr>
        <p:spPr>
          <a:xfrm>
            <a:off x="1165796" y="1783724"/>
            <a:ext cx="9720073" cy="4023360"/>
          </a:xfrm>
        </p:spPr>
        <p:txBody>
          <a:bodyPr/>
          <a:lstStyle/>
          <a:p>
            <a:r>
              <a:rPr lang="en-US" dirty="0" smtClean="0"/>
              <a:t>Not Limited to</a:t>
            </a:r>
          </a:p>
          <a:p>
            <a:endParaRPr lang="en-MY" dirty="0"/>
          </a:p>
        </p:txBody>
      </p:sp>
      <p:graphicFrame>
        <p:nvGraphicFramePr>
          <p:cNvPr id="3" name="Table 2"/>
          <p:cNvGraphicFramePr>
            <a:graphicFrameLocks noGrp="1"/>
          </p:cNvGraphicFramePr>
          <p:nvPr>
            <p:extLst>
              <p:ext uri="{D42A27DB-BD31-4B8C-83A1-F6EECF244321}">
                <p14:modId xmlns:p14="http://schemas.microsoft.com/office/powerpoint/2010/main" val="468347962"/>
              </p:ext>
            </p:extLst>
          </p:nvPr>
        </p:nvGraphicFramePr>
        <p:xfrm>
          <a:off x="3039414" y="1470475"/>
          <a:ext cx="8564452" cy="5191760"/>
        </p:xfrm>
        <a:graphic>
          <a:graphicData uri="http://schemas.openxmlformats.org/drawingml/2006/table">
            <a:tbl>
              <a:tblPr>
                <a:tableStyleId>{5C22544A-7EE6-4342-B048-85BDC9FD1C3A}</a:tableStyleId>
              </a:tblPr>
              <a:tblGrid>
                <a:gridCol w="8564452"/>
              </a:tblGrid>
              <a:tr h="2998493">
                <a:tc>
                  <a:txBody>
                    <a:bodyPr/>
                    <a:lstStyle/>
                    <a:p>
                      <a:pPr marL="342900" lvl="0" indent="-342900" algn="l">
                        <a:lnSpc>
                          <a:spcPct val="115000"/>
                        </a:lnSpc>
                        <a:spcAft>
                          <a:spcPts val="1000"/>
                        </a:spcAft>
                        <a:buFont typeface="+mj-lt"/>
                        <a:buAutoNum type="arabicParenR"/>
                      </a:pPr>
                      <a:r>
                        <a:rPr lang="en-US" sz="2000" dirty="0">
                          <a:effectLst/>
                          <a:latin typeface="Arial" panose="020B0604020202020204" pitchFamily="34" charset="0"/>
                          <a:cs typeface="Arial" panose="020B0604020202020204" pitchFamily="34" charset="0"/>
                        </a:rPr>
                        <a:t>Peng, R.D. 2015. R Programming for Data Science. </a:t>
                      </a:r>
                      <a:r>
                        <a:rPr lang="en-US" sz="2000" dirty="0" err="1">
                          <a:effectLst/>
                          <a:latin typeface="Arial" panose="020B0604020202020204" pitchFamily="34" charset="0"/>
                          <a:cs typeface="Arial" panose="020B0604020202020204" pitchFamily="34" charset="0"/>
                        </a:rPr>
                        <a:t>Learnpub</a:t>
                      </a:r>
                      <a:r>
                        <a:rPr lang="en-US" sz="2000" dirty="0">
                          <a:effectLst/>
                          <a:latin typeface="Arial" panose="020B0604020202020204" pitchFamily="34" charset="0"/>
                          <a:cs typeface="Arial" panose="020B0604020202020204" pitchFamily="34" charset="0"/>
                        </a:rPr>
                        <a:t>. Available at: </a:t>
                      </a:r>
                      <a:r>
                        <a:rPr lang="en-US" sz="2000" u="sng" dirty="0">
                          <a:effectLst/>
                          <a:latin typeface="Arial" panose="020B0604020202020204" pitchFamily="34" charset="0"/>
                          <a:cs typeface="Arial" panose="020B0604020202020204" pitchFamily="34" charset="0"/>
                          <a:hlinkClick r:id="rId2"/>
                        </a:rPr>
                        <a:t>https://leanpub.com/rprogramming</a:t>
                      </a:r>
                      <a:endParaRPr lang="en-US" sz="2000" dirty="0">
                        <a:effectLst/>
                        <a:latin typeface="Arial" panose="020B0604020202020204" pitchFamily="34" charset="0"/>
                        <a:cs typeface="Arial" panose="020B0604020202020204" pitchFamily="34" charset="0"/>
                      </a:endParaRPr>
                    </a:p>
                    <a:p>
                      <a:pPr marL="342900" lvl="0" indent="-342900" algn="l">
                        <a:lnSpc>
                          <a:spcPct val="115000"/>
                        </a:lnSpc>
                        <a:spcAft>
                          <a:spcPts val="1000"/>
                        </a:spcAft>
                        <a:buFont typeface="+mj-lt"/>
                        <a:buAutoNum type="arabicParenR"/>
                      </a:pPr>
                      <a:r>
                        <a:rPr lang="en-US" sz="2000" dirty="0">
                          <a:effectLst/>
                          <a:latin typeface="Arial" panose="020B0604020202020204" pitchFamily="34" charset="0"/>
                          <a:cs typeface="Arial" panose="020B0604020202020204" pitchFamily="34" charset="0"/>
                        </a:rPr>
                        <a:t>Mendenhall, W., Beaver, R. J., Beaver, B. M. 2012. Introduction to Probability and Statistics 14</a:t>
                      </a:r>
                      <a:r>
                        <a:rPr lang="en-US" sz="2000" baseline="30000" dirty="0">
                          <a:effectLst/>
                          <a:latin typeface="Arial" panose="020B0604020202020204" pitchFamily="34" charset="0"/>
                          <a:cs typeface="Arial" panose="020B0604020202020204" pitchFamily="34" charset="0"/>
                        </a:rPr>
                        <a:t>th</a:t>
                      </a:r>
                      <a:r>
                        <a:rPr lang="en-US" sz="2000" dirty="0">
                          <a:effectLst/>
                          <a:latin typeface="Arial" panose="020B0604020202020204" pitchFamily="34" charset="0"/>
                          <a:cs typeface="Arial" panose="020B0604020202020204" pitchFamily="34" charset="0"/>
                        </a:rPr>
                        <a:t> Edition. Duxbury Press. ISBN: 1133103758</a:t>
                      </a:r>
                    </a:p>
                    <a:p>
                      <a:pPr marL="342900" lvl="0" indent="-342900" algn="l">
                        <a:lnSpc>
                          <a:spcPct val="115000"/>
                        </a:lnSpc>
                        <a:spcAft>
                          <a:spcPts val="1000"/>
                        </a:spcAft>
                        <a:buFont typeface="+mj-lt"/>
                        <a:buAutoNum type="arabicParenR"/>
                      </a:pPr>
                      <a:r>
                        <a:rPr lang="en-US" sz="2000" dirty="0">
                          <a:effectLst/>
                          <a:latin typeface="Arial" panose="020B0604020202020204" pitchFamily="34" charset="0"/>
                          <a:cs typeface="Arial" panose="020B0604020202020204" pitchFamily="34" charset="0"/>
                        </a:rPr>
                        <a:t>Downing, Douglas, and Jeffrey Clark. Business statistics. Barron's Educational Series, 2010.</a:t>
                      </a:r>
                    </a:p>
                    <a:p>
                      <a:pPr marL="342900" lvl="0" indent="-342900" algn="l">
                        <a:lnSpc>
                          <a:spcPct val="115000"/>
                        </a:lnSpc>
                        <a:spcAft>
                          <a:spcPts val="1000"/>
                        </a:spcAft>
                        <a:buFont typeface="+mj-lt"/>
                        <a:buAutoNum type="arabicParenR"/>
                      </a:pPr>
                      <a:r>
                        <a:rPr lang="en-US" sz="2000" dirty="0">
                          <a:effectLst/>
                          <a:latin typeface="Arial" panose="020B0604020202020204" pitchFamily="34" charset="0"/>
                          <a:cs typeface="Arial" panose="020B0604020202020204" pitchFamily="34" charset="0"/>
                        </a:rPr>
                        <a:t>Berenson, Mark, et al. Basic business statistics: Concepts and applications. Pearson Higher Education AU, 2012.</a:t>
                      </a:r>
                    </a:p>
                    <a:p>
                      <a:pPr marL="342900" lvl="0" indent="-342900" algn="l">
                        <a:lnSpc>
                          <a:spcPct val="115000"/>
                        </a:lnSpc>
                        <a:spcAft>
                          <a:spcPts val="1000"/>
                        </a:spcAft>
                        <a:buFont typeface="+mj-lt"/>
                        <a:buAutoNum type="arabicParenR"/>
                      </a:pPr>
                      <a:r>
                        <a:rPr lang="en-US" sz="2000" dirty="0" err="1">
                          <a:effectLst/>
                          <a:latin typeface="Arial" panose="020B0604020202020204" pitchFamily="34" charset="0"/>
                          <a:cs typeface="Arial" panose="020B0604020202020204" pitchFamily="34" charset="0"/>
                        </a:rPr>
                        <a:t>Weiers</a:t>
                      </a:r>
                      <a:r>
                        <a:rPr lang="en-US" sz="2000" dirty="0">
                          <a:effectLst/>
                          <a:latin typeface="Arial" panose="020B0604020202020204" pitchFamily="34" charset="0"/>
                          <a:cs typeface="Arial" panose="020B0604020202020204" pitchFamily="34" charset="0"/>
                        </a:rPr>
                        <a:t>, Ronald M. Introduction to business statistics. Cengage Learning, 2010.</a:t>
                      </a:r>
                    </a:p>
                    <a:p>
                      <a:pPr marL="342900" lvl="0" indent="-342900" algn="l">
                        <a:lnSpc>
                          <a:spcPct val="115000"/>
                        </a:lnSpc>
                        <a:spcAft>
                          <a:spcPts val="1000"/>
                        </a:spcAft>
                        <a:buFont typeface="+mj-lt"/>
                        <a:buAutoNum type="arabicParenR"/>
                      </a:pPr>
                      <a:r>
                        <a:rPr lang="en-US" sz="2000" dirty="0" err="1">
                          <a:effectLst/>
                          <a:latin typeface="Arial" panose="020B0604020202020204" pitchFamily="34" charset="0"/>
                          <a:cs typeface="Arial" panose="020B0604020202020204" pitchFamily="34" charset="0"/>
                        </a:rPr>
                        <a:t>Groebner</a:t>
                      </a:r>
                      <a:r>
                        <a:rPr lang="en-US" sz="2000" dirty="0">
                          <a:effectLst/>
                          <a:latin typeface="Arial" panose="020B0604020202020204" pitchFamily="34" charset="0"/>
                          <a:cs typeface="Arial" panose="020B0604020202020204" pitchFamily="34" charset="0"/>
                        </a:rPr>
                        <a:t> Shannon Fry. Business statistics a Decision Making Approach (9</a:t>
                      </a:r>
                      <a:r>
                        <a:rPr lang="en-US" sz="2000" baseline="30000" dirty="0">
                          <a:effectLst/>
                          <a:latin typeface="Arial" panose="020B0604020202020204" pitchFamily="34" charset="0"/>
                          <a:cs typeface="Arial" panose="020B0604020202020204" pitchFamily="34" charset="0"/>
                        </a:rPr>
                        <a:t>th</a:t>
                      </a:r>
                      <a:r>
                        <a:rPr lang="en-US" sz="2000" dirty="0">
                          <a:effectLst/>
                          <a:latin typeface="Arial" panose="020B0604020202020204" pitchFamily="34" charset="0"/>
                          <a:cs typeface="Arial" panose="020B0604020202020204" pitchFamily="34" charset="0"/>
                        </a:rPr>
                        <a:t> Edition). Pearson International, 2014.</a:t>
                      </a:r>
                    </a:p>
                  </a:txBody>
                  <a:tcPr marL="114300" marR="114300" marT="0" marB="0">
                    <a:noFill/>
                  </a:tcPr>
                </a:tc>
              </a:tr>
            </a:tbl>
          </a:graphicData>
        </a:graphic>
      </p:graphicFrame>
    </p:spTree>
    <p:extLst>
      <p:ext uri="{BB962C8B-B14F-4D97-AF65-F5344CB8AC3E}">
        <p14:creationId xmlns:p14="http://schemas.microsoft.com/office/powerpoint/2010/main" val="4049592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607</TotalTime>
  <Words>708</Words>
  <Application>Microsoft Office PowerPoint</Application>
  <PresentationFormat>Custom</PresentationFormat>
  <Paragraphs>101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Integral</vt:lpstr>
      <vt:lpstr>BUSINESS STATISTICS FOR DATA SCIENCE (MANB 1123)</vt:lpstr>
      <vt:lpstr>COURSE OVERVIEW </vt:lpstr>
      <vt:lpstr>KNOW ME</vt:lpstr>
      <vt:lpstr>COURSE SYNOPSIS</vt:lpstr>
      <vt:lpstr>COURSE outcome</vt:lpstr>
      <vt:lpstr>Course outline</vt:lpstr>
      <vt:lpstr>ASSESSMENT &amp; GRADING</vt:lpstr>
      <vt:lpstr>COURSE SCHEDULE &amp; MATERIAL</vt:lpstr>
      <vt:lpstr>COURSE 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 (UANP 0013)</dc:title>
  <dc:creator>huda firdaus</dc:creator>
  <cp:lastModifiedBy>User</cp:lastModifiedBy>
  <cp:revision>50</cp:revision>
  <dcterms:created xsi:type="dcterms:W3CDTF">2015-04-24T07:13:36Z</dcterms:created>
  <dcterms:modified xsi:type="dcterms:W3CDTF">2017-02-23T14:36:37Z</dcterms:modified>
</cp:coreProperties>
</file>