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7" r:id="rId11"/>
    <p:sldId id="268" r:id="rId12"/>
    <p:sldId id="277" r:id="rId13"/>
    <p:sldId id="278" r:id="rId14"/>
    <p:sldId id="279" r:id="rId15"/>
    <p:sldId id="265" r:id="rId16"/>
    <p:sldId id="266" r:id="rId17"/>
    <p:sldId id="269" r:id="rId18"/>
    <p:sldId id="270" r:id="rId19"/>
    <p:sldId id="271" r:id="rId20"/>
    <p:sldId id="272" r:id="rId21"/>
    <p:sldId id="273" r:id="rId22"/>
    <p:sldId id="274" r:id="rId23"/>
    <p:sldId id="275" r:id="rId24"/>
    <p:sldId id="276" r:id="rId25"/>
    <p:sldId id="282" r:id="rId26"/>
    <p:sldId id="280" r:id="rId27"/>
    <p:sldId id="289" r:id="rId28"/>
    <p:sldId id="291" r:id="rId29"/>
    <p:sldId id="300" r:id="rId30"/>
    <p:sldId id="283" r:id="rId31"/>
    <p:sldId id="287" r:id="rId32"/>
    <p:sldId id="285" r:id="rId33"/>
    <p:sldId id="284" r:id="rId34"/>
    <p:sldId id="281" r:id="rId35"/>
    <p:sldId id="290" r:id="rId36"/>
    <p:sldId id="292" r:id="rId37"/>
    <p:sldId id="288" r:id="rId38"/>
    <p:sldId id="299" r:id="rId39"/>
    <p:sldId id="293" r:id="rId40"/>
    <p:sldId id="294" r:id="rId41"/>
    <p:sldId id="295" r:id="rId42"/>
    <p:sldId id="297" r:id="rId43"/>
    <p:sldId id="298" r:id="rId44"/>
    <p:sldId id="302" r:id="rId45"/>
    <p:sldId id="303" r:id="rId46"/>
    <p:sldId id="306" r:id="rId47"/>
    <p:sldId id="307" r:id="rId48"/>
    <p:sldId id="305" r:id="rId49"/>
    <p:sldId id="304" r:id="rId50"/>
    <p:sldId id="301"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sorterViewPr>
    <p:cViewPr>
      <p:scale>
        <a:sx n="100" d="100"/>
        <a:sy n="100" d="100"/>
      </p:scale>
      <p:origin x="0" y="70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8217D1-95F5-488D-8FD2-D783FA612DFA}" type="datetimeFigureOut">
              <a:rPr lang="en-US" smtClean="0"/>
              <a:t>3/16/2017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30978A-7ADB-4E99-9AE2-0B0F65A46235}" type="slidenum">
              <a:rPr lang="en-US" smtClean="0"/>
              <a:t>‹#›</a:t>
            </a:fld>
            <a:endParaRPr lang="en-US"/>
          </a:p>
        </p:txBody>
      </p:sp>
    </p:spTree>
    <p:extLst>
      <p:ext uri="{BB962C8B-B14F-4D97-AF65-F5344CB8AC3E}">
        <p14:creationId xmlns:p14="http://schemas.microsoft.com/office/powerpoint/2010/main" val="3470234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30978A-7ADB-4E99-9AE2-0B0F65A46235}" type="slidenum">
              <a:rPr lang="en-US" smtClean="0"/>
              <a:t>5</a:t>
            </a:fld>
            <a:endParaRPr lang="en-US"/>
          </a:p>
        </p:txBody>
      </p:sp>
    </p:spTree>
    <p:extLst>
      <p:ext uri="{BB962C8B-B14F-4D97-AF65-F5344CB8AC3E}">
        <p14:creationId xmlns:p14="http://schemas.microsoft.com/office/powerpoint/2010/main" val="3392989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30978A-7ADB-4E99-9AE2-0B0F65A46235}" type="slidenum">
              <a:rPr lang="en-US" smtClean="0"/>
              <a:t>6</a:t>
            </a:fld>
            <a:endParaRPr lang="en-US"/>
          </a:p>
        </p:txBody>
      </p:sp>
    </p:spTree>
    <p:extLst>
      <p:ext uri="{BB962C8B-B14F-4D97-AF65-F5344CB8AC3E}">
        <p14:creationId xmlns:p14="http://schemas.microsoft.com/office/powerpoint/2010/main" val="3392989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97C76360-CDEA-4FC6-8751-0130EA1775A3}" type="datetimeFigureOut">
              <a:rPr lang="en-US" smtClean="0"/>
              <a:t>3/16/2017</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D7A6CC4B-B9D2-45C9-A78B-59A63A813C00}"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76360-CDEA-4FC6-8751-0130EA1775A3}"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6CC4B-B9D2-45C9-A78B-59A63A813C0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76360-CDEA-4FC6-8751-0130EA1775A3}"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6CC4B-B9D2-45C9-A78B-59A63A813C0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76360-CDEA-4FC6-8751-0130EA1775A3}"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6CC4B-B9D2-45C9-A78B-59A63A813C0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C76360-CDEA-4FC6-8751-0130EA1775A3}"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6CC4B-B9D2-45C9-A78B-59A63A813C0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7C76360-CDEA-4FC6-8751-0130EA1775A3}" type="datetimeFigureOut">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6CC4B-B9D2-45C9-A78B-59A63A813C00}"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C76360-CDEA-4FC6-8751-0130EA1775A3}" type="datetimeFigureOut">
              <a:rPr lang="en-US" smtClean="0"/>
              <a:t>3/16/2017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A6CC4B-B9D2-45C9-A78B-59A63A813C0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C76360-CDEA-4FC6-8751-0130EA1775A3}" type="datetimeFigureOut">
              <a:rPr lang="en-US" smtClean="0"/>
              <a:t>3/16/2017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A6CC4B-B9D2-45C9-A78B-59A63A813C0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76360-CDEA-4FC6-8751-0130EA1775A3}" type="datetimeFigureOut">
              <a:rPr lang="en-US" smtClean="0"/>
              <a:t>3/16/2017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A6CC4B-B9D2-45C9-A78B-59A63A813C0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7C76360-CDEA-4FC6-8751-0130EA1775A3}" type="datetimeFigureOut">
              <a:rPr lang="en-US" smtClean="0"/>
              <a:t>3/16/2017</a:t>
            </a:fld>
            <a:endParaRPr lang="en-US"/>
          </a:p>
        </p:txBody>
      </p:sp>
      <p:sp>
        <p:nvSpPr>
          <p:cNvPr id="7" name="Slide Number Placeholder 6"/>
          <p:cNvSpPr>
            <a:spLocks noGrp="1"/>
          </p:cNvSpPr>
          <p:nvPr>
            <p:ph type="sldNum" sz="quarter" idx="12"/>
          </p:nvPr>
        </p:nvSpPr>
        <p:spPr/>
        <p:txBody>
          <a:bodyPr/>
          <a:lstStyle/>
          <a:p>
            <a:fld id="{D7A6CC4B-B9D2-45C9-A78B-59A63A813C00}"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76360-CDEA-4FC6-8751-0130EA1775A3}" type="datetimeFigureOut">
              <a:rPr lang="en-US" smtClean="0"/>
              <a:t>3/16/2017</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D7A6CC4B-B9D2-45C9-A78B-59A63A813C0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97C76360-CDEA-4FC6-8751-0130EA1775A3}" type="datetimeFigureOut">
              <a:rPr lang="en-US" smtClean="0"/>
              <a:t>3/16/2017</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D7A6CC4B-B9D2-45C9-A78B-59A63A813C0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5.emf"/></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600200"/>
            <a:ext cx="3886200" cy="3733800"/>
          </a:xfrm>
        </p:spPr>
        <p:txBody>
          <a:bodyPr>
            <a:normAutofit/>
          </a:bodyPr>
          <a:lstStyle/>
          <a:p>
            <a:pPr algn="ctr"/>
            <a:r>
              <a:rPr lang="en-US" sz="4000" b="1" dirty="0" smtClean="0">
                <a:solidFill>
                  <a:schemeClr val="tx1"/>
                </a:solidFill>
                <a:effectLst>
                  <a:outerShdw blurRad="38100" dist="38100" dir="2700000" algn="tl">
                    <a:srgbClr val="000000">
                      <a:alpha val="43137"/>
                    </a:srgbClr>
                  </a:outerShdw>
                </a:effectLst>
              </a:rPr>
              <a:t>LINEAR REGRESSION AND CORRELATION ANALYSIS</a:t>
            </a:r>
            <a:endParaRPr lang="en-US" sz="4000" b="1" dirty="0">
              <a:solidFill>
                <a:schemeClr val="tx1"/>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4724400" y="228600"/>
            <a:ext cx="3309803" cy="1795509"/>
          </a:xfrm>
        </p:spPr>
        <p:txBody>
          <a:bodyPr>
            <a:normAutofit lnSpcReduction="10000"/>
          </a:bodyPr>
          <a:lstStyle/>
          <a:p>
            <a:r>
              <a:rPr lang="en-US" dirty="0" smtClean="0">
                <a:solidFill>
                  <a:schemeClr val="tx1"/>
                </a:solidFill>
              </a:rPr>
              <a:t>SCATTER PLOTS AND CORRELATION</a:t>
            </a:r>
          </a:p>
          <a:p>
            <a:r>
              <a:rPr lang="en-US" dirty="0" smtClean="0">
                <a:solidFill>
                  <a:schemeClr val="tx1"/>
                </a:solidFill>
              </a:rPr>
              <a:t>SIMPLE LINEAR REGRESSION ANALYSIS</a:t>
            </a:r>
          </a:p>
          <a:p>
            <a:r>
              <a:rPr lang="en-US" dirty="0" smtClean="0">
                <a:solidFill>
                  <a:schemeClr val="tx1"/>
                </a:solidFill>
              </a:rPr>
              <a:t>USES FOR REGRESSION ANALYSIS</a:t>
            </a:r>
            <a:endParaRPr lang="en-US" dirty="0">
              <a:solidFill>
                <a:schemeClr val="tx1"/>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599" y="2743200"/>
            <a:ext cx="3228975"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1168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546540" y="762000"/>
                <a:ext cx="8064060" cy="5909310"/>
              </a:xfrm>
              <a:prstGeom prst="rect">
                <a:avLst/>
              </a:prstGeom>
              <a:noFill/>
            </p:spPr>
            <p:txBody>
              <a:bodyPr wrap="square" rtlCol="0">
                <a:spAutoFit/>
              </a:bodyPr>
              <a:lstStyle/>
              <a:p>
                <a:r>
                  <a:rPr lang="en-US" b="1" u="sng" dirty="0" smtClean="0">
                    <a:effectLst>
                      <a:outerShdw blurRad="38100" dist="38100" dir="2700000" algn="tl">
                        <a:srgbClr val="000000">
                          <a:alpha val="43137"/>
                        </a:srgbClr>
                      </a:outerShdw>
                    </a:effectLst>
                  </a:rPr>
                  <a:t>Steps to solution:</a:t>
                </a:r>
              </a:p>
              <a:p>
                <a:endParaRPr lang="en-US" b="1" dirty="0" smtClean="0"/>
              </a:p>
              <a:p>
                <a:r>
                  <a:rPr lang="en-US" b="1" dirty="0" smtClean="0"/>
                  <a:t>Specify the population parameter of interest: </a:t>
                </a:r>
              </a:p>
              <a:p>
                <a:r>
                  <a:rPr lang="en-US" dirty="0"/>
                  <a:t>The intern wishes to determine </a:t>
                </a:r>
                <a:r>
                  <a:rPr lang="en-US" dirty="0">
                    <a:solidFill>
                      <a:srgbClr val="FF0000"/>
                    </a:solidFill>
                  </a:rPr>
                  <a:t>whether the number of stocks </a:t>
                </a:r>
                <a:r>
                  <a:rPr lang="en-US" dirty="0" smtClean="0">
                    <a:solidFill>
                      <a:srgbClr val="FF0000"/>
                    </a:solidFill>
                  </a:rPr>
                  <a:t>is positively correlated with </a:t>
                </a:r>
                <a:r>
                  <a:rPr lang="en-US" dirty="0">
                    <a:solidFill>
                      <a:srgbClr val="FF0000"/>
                    </a:solidFill>
                  </a:rPr>
                  <a:t>the rate of return earned by the client</a:t>
                </a:r>
                <a:r>
                  <a:rPr lang="en-US" dirty="0"/>
                  <a:t>. </a:t>
                </a:r>
                <a:r>
                  <a:rPr lang="en-US" dirty="0" smtClean="0"/>
                  <a:t>The parameter </a:t>
                </a:r>
                <a:r>
                  <a:rPr lang="en-US" dirty="0"/>
                  <a:t>of interest </a:t>
                </a:r>
                <a:r>
                  <a:rPr lang="en-US" dirty="0" smtClean="0"/>
                  <a:t>is, therefore</a:t>
                </a:r>
                <a:r>
                  <a:rPr lang="en-US" dirty="0"/>
                  <a:t>, the population correlation, </a:t>
                </a:r>
                <a:r>
                  <a:rPr lang="en-US" i="1" dirty="0">
                    <a:sym typeface="Symbol"/>
                  </a:rPr>
                  <a:t></a:t>
                </a:r>
                <a:endParaRPr lang="en-US" dirty="0" smtClean="0"/>
              </a:p>
              <a:p>
                <a:endParaRPr lang="en-US" b="1" dirty="0"/>
              </a:p>
              <a:p>
                <a:r>
                  <a:rPr lang="en-US" b="1" dirty="0" smtClean="0"/>
                  <a:t>Formulate the null and the alternative hypothesis</a:t>
                </a:r>
              </a:p>
              <a:p>
                <a:pPr algn="ctr"/>
                <a:r>
                  <a:rPr lang="en-US" dirty="0" smtClean="0"/>
                  <a:t>H</a:t>
                </a:r>
                <a:r>
                  <a:rPr lang="en-US" baseline="-25000" dirty="0" smtClean="0"/>
                  <a:t>0</a:t>
                </a:r>
                <a:r>
                  <a:rPr lang="en-US" dirty="0" smtClean="0"/>
                  <a:t> : </a:t>
                </a:r>
                <a:r>
                  <a:rPr lang="en-US" i="1" dirty="0">
                    <a:sym typeface="Symbol"/>
                  </a:rPr>
                  <a:t></a:t>
                </a:r>
                <a:r>
                  <a:rPr lang="el-GR" dirty="0" smtClean="0"/>
                  <a:t> </a:t>
                </a:r>
                <a:r>
                  <a:rPr lang="en-US" dirty="0" smtClean="0">
                    <a:sym typeface="Symbol"/>
                  </a:rPr>
                  <a:t> 0</a:t>
                </a:r>
              </a:p>
              <a:p>
                <a:pPr algn="ctr"/>
                <a:r>
                  <a:rPr lang="en-US" dirty="0" smtClean="0">
                    <a:sym typeface="Symbol"/>
                  </a:rPr>
                  <a:t>H</a:t>
                </a:r>
                <a:r>
                  <a:rPr lang="en-US" baseline="-25000" dirty="0" smtClean="0">
                    <a:sym typeface="Symbol"/>
                  </a:rPr>
                  <a:t>A</a:t>
                </a:r>
                <a:r>
                  <a:rPr lang="en-US" dirty="0" smtClean="0">
                    <a:sym typeface="Symbol"/>
                  </a:rPr>
                  <a:t> : </a:t>
                </a:r>
                <a:r>
                  <a:rPr lang="en-US" i="1" dirty="0">
                    <a:sym typeface="Symbol"/>
                  </a:rPr>
                  <a:t></a:t>
                </a:r>
                <a:r>
                  <a:rPr lang="el-GR" dirty="0" smtClean="0"/>
                  <a:t> </a:t>
                </a:r>
                <a:r>
                  <a:rPr lang="en-US" dirty="0" smtClean="0">
                    <a:sym typeface="Symbol"/>
                  </a:rPr>
                  <a:t>&gt; 0 (claim)</a:t>
                </a:r>
              </a:p>
              <a:p>
                <a:endParaRPr lang="en-US" b="1" dirty="0" smtClean="0"/>
              </a:p>
              <a:p>
                <a:r>
                  <a:rPr lang="en-US" b="1" dirty="0" smtClean="0"/>
                  <a:t>Construct </a:t>
                </a:r>
                <a:r>
                  <a:rPr lang="en-US" b="1" dirty="0"/>
                  <a:t>the rejection region and decision rule</a:t>
                </a:r>
              </a:p>
              <a:p>
                <a:r>
                  <a:rPr lang="en-US" dirty="0"/>
                  <a:t>This is </a:t>
                </a:r>
                <a:r>
                  <a:rPr lang="en-US" dirty="0">
                    <a:solidFill>
                      <a:srgbClr val="FF0000"/>
                    </a:solidFill>
                  </a:rPr>
                  <a:t>one-tailed</a:t>
                </a:r>
                <a:r>
                  <a:rPr lang="en-US" dirty="0"/>
                  <a:t> test with </a:t>
                </a:r>
                <a:r>
                  <a:rPr lang="en-US" dirty="0" smtClean="0"/>
                  <a:t>upper tail (right hand</a:t>
                </a:r>
                <a:r>
                  <a:rPr lang="en-US" dirty="0"/>
                  <a:t>) of sampling distribution. With 0.05 level of significance, the </a:t>
                </a:r>
                <a:r>
                  <a:rPr lang="en-US" dirty="0" smtClean="0"/>
                  <a:t>degree of freedom, n-2 = 10 – 2 = 8 degree of freedom. The t-critical </a:t>
                </a:r>
                <a:r>
                  <a:rPr lang="en-US" dirty="0"/>
                  <a:t>value, </a:t>
                </a:r>
                <a14:m>
                  <m:oMath xmlns:m="http://schemas.openxmlformats.org/officeDocument/2006/math">
                    <m:sSub>
                      <m:sSubPr>
                        <m:ctrlPr>
                          <a:rPr lang="en-US" i="1">
                            <a:latin typeface="Cambria Math"/>
                          </a:rPr>
                        </m:ctrlPr>
                      </m:sSubPr>
                      <m:e>
                        <m:r>
                          <a:rPr lang="en-US" b="0" i="1" smtClean="0">
                            <a:latin typeface="Cambria Math"/>
                          </a:rPr>
                          <m:t>𝑡</m:t>
                        </m:r>
                      </m:e>
                      <m:sub>
                        <m:r>
                          <a:rPr lang="en-US" i="1">
                            <a:latin typeface="Cambria Math"/>
                          </a:rPr>
                          <m:t>0.05</m:t>
                        </m:r>
                      </m:sub>
                    </m:sSub>
                  </m:oMath>
                </a14:m>
                <a:r>
                  <a:rPr lang="en-US" dirty="0"/>
                  <a:t>= </a:t>
                </a:r>
                <a:r>
                  <a:rPr lang="en-US" dirty="0" smtClean="0"/>
                  <a:t>1.860</a:t>
                </a:r>
              </a:p>
              <a:p>
                <a:r>
                  <a:rPr lang="en-US" b="1" dirty="0" smtClean="0"/>
                  <a:t>Decision rule: </a:t>
                </a:r>
                <a:r>
                  <a:rPr lang="en-US" dirty="0" smtClean="0"/>
                  <a:t>If </a:t>
                </a:r>
                <a:r>
                  <a:rPr lang="en-US" i="1" dirty="0"/>
                  <a:t>t</a:t>
                </a:r>
                <a:r>
                  <a:rPr lang="en-US" dirty="0"/>
                  <a:t> &gt; 1.860 , then reject H</a:t>
                </a:r>
                <a:r>
                  <a:rPr lang="en-US" baseline="-25000" dirty="0"/>
                  <a:t>0</a:t>
                </a:r>
                <a:r>
                  <a:rPr lang="en-US" dirty="0"/>
                  <a:t>, otherwise accept H</a:t>
                </a:r>
                <a:r>
                  <a:rPr lang="en-US" baseline="-25000" dirty="0"/>
                  <a:t>0</a:t>
                </a:r>
                <a:endParaRPr lang="en-US" dirty="0"/>
              </a:p>
              <a:p>
                <a:endParaRPr lang="en-US" dirty="0"/>
              </a:p>
              <a:p>
                <a:r>
                  <a:rPr lang="en-US" b="1" dirty="0"/>
                  <a:t>Compute the </a:t>
                </a:r>
                <a:r>
                  <a:rPr lang="en-US" b="1" dirty="0" smtClean="0"/>
                  <a:t>correlation coefficient and test statistics</a:t>
                </a:r>
                <a:endParaRPr lang="en-US" b="1" dirty="0"/>
              </a:p>
              <a:p>
                <a:r>
                  <a:rPr lang="en-US" dirty="0" smtClean="0"/>
                  <a:t>compute the sample correlation coefficient using software tools</a:t>
                </a:r>
              </a:p>
              <a:p>
                <a:r>
                  <a:rPr lang="en-US" dirty="0" smtClean="0"/>
                  <a:t>r = 0.7796</a:t>
                </a:r>
                <a:endParaRPr lang="en-US" dirty="0"/>
              </a:p>
              <a:p>
                <a:pPr algn="ctr"/>
                <a:endParaRPr lang="en-US" dirty="0" smtClean="0"/>
              </a:p>
            </p:txBody>
          </p:sp>
        </mc:Choice>
        <mc:Fallback xmlns="">
          <p:sp>
            <p:nvSpPr>
              <p:cNvPr id="2" name="TextBox 1"/>
              <p:cNvSpPr txBox="1">
                <a:spLocks noRot="1" noChangeAspect="1" noMove="1" noResize="1" noEditPoints="1" noAdjustHandles="1" noChangeArrowheads="1" noChangeShapeType="1" noTextEdit="1"/>
              </p:cNvSpPr>
              <p:nvPr/>
            </p:nvSpPr>
            <p:spPr>
              <a:xfrm>
                <a:off x="546540" y="762000"/>
                <a:ext cx="8064060" cy="5909310"/>
              </a:xfrm>
              <a:prstGeom prst="rect">
                <a:avLst/>
              </a:prstGeom>
              <a:blipFill rotWithShape="1">
                <a:blip r:embed="rId2"/>
                <a:stretch>
                  <a:fillRect l="-756" t="-619"/>
                </a:stretch>
              </a:blipFill>
            </p:spPr>
            <p:txBody>
              <a:bodyPr/>
              <a:lstStyle/>
              <a:p>
                <a:r>
                  <a:rPr lang="en-US">
                    <a:noFill/>
                  </a:rPr>
                  <a:t> </a:t>
                </a:r>
              </a:p>
            </p:txBody>
          </p:sp>
        </mc:Fallback>
      </mc:AlternateContent>
    </p:spTree>
    <p:extLst>
      <p:ext uri="{BB962C8B-B14F-4D97-AF65-F5344CB8AC3E}">
        <p14:creationId xmlns:p14="http://schemas.microsoft.com/office/powerpoint/2010/main" val="318925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546540" y="990600"/>
                <a:ext cx="8064060" cy="4035272"/>
              </a:xfrm>
              <a:prstGeom prst="rect">
                <a:avLst/>
              </a:prstGeom>
              <a:noFill/>
            </p:spPr>
            <p:txBody>
              <a:bodyPr wrap="square" rtlCol="0">
                <a:spAutoFit/>
              </a:bodyPr>
              <a:lstStyle/>
              <a:p>
                <a:r>
                  <a:rPr lang="en-US" b="1" u="sng" dirty="0" smtClean="0">
                    <a:effectLst>
                      <a:outerShdw blurRad="38100" dist="38100" dir="2700000" algn="tl">
                        <a:srgbClr val="000000">
                          <a:alpha val="43137"/>
                        </a:srgbClr>
                      </a:outerShdw>
                    </a:effectLst>
                  </a:rPr>
                  <a:t>Steps to solution:</a:t>
                </a:r>
              </a:p>
              <a:p>
                <a:endParaRPr lang="en-US" b="1" dirty="0" smtClean="0"/>
              </a:p>
              <a:p>
                <a:r>
                  <a:rPr lang="en-US" b="1" dirty="0"/>
                  <a:t>Compute the test statistic</a:t>
                </a:r>
              </a:p>
              <a:p>
                <a:r>
                  <a:rPr lang="en-US" dirty="0"/>
                  <a:t>This problem will use </a:t>
                </a:r>
                <a:r>
                  <a:rPr lang="en-US" dirty="0" smtClean="0"/>
                  <a:t>t-test </a:t>
                </a:r>
                <a:r>
                  <a:rPr lang="en-US" dirty="0"/>
                  <a:t>statistics. </a:t>
                </a:r>
              </a:p>
              <a:p>
                <a14:m>
                  <m:oMath xmlns:m="http://schemas.openxmlformats.org/officeDocument/2006/math">
                    <m:r>
                      <a:rPr lang="en-US" b="0" i="1" smtClean="0">
                        <a:latin typeface="Cambria Math"/>
                      </a:rPr>
                      <m:t>𝑡</m:t>
                    </m:r>
                    <m:r>
                      <a:rPr lang="en-US" i="1">
                        <a:latin typeface="Cambria Math"/>
                      </a:rPr>
                      <m:t>=</m:t>
                    </m:r>
                    <m:f>
                      <m:fPr>
                        <m:ctrlPr>
                          <a:rPr lang="en-US" i="1" smtClean="0">
                            <a:latin typeface="Cambria Math"/>
                          </a:rPr>
                        </m:ctrlPr>
                      </m:fPr>
                      <m:num>
                        <m:r>
                          <a:rPr lang="en-US" b="0" i="1" smtClean="0">
                            <a:latin typeface="Cambria Math"/>
                          </a:rPr>
                          <m:t>𝑟</m:t>
                        </m:r>
                      </m:num>
                      <m:den>
                        <m:rad>
                          <m:radPr>
                            <m:degHide m:val="on"/>
                            <m:ctrlPr>
                              <a:rPr lang="en-US" i="1" smtClean="0">
                                <a:latin typeface="Cambria Math"/>
                                <a:ea typeface="Cambria Math"/>
                              </a:rPr>
                            </m:ctrlPr>
                          </m:radPr>
                          <m:deg/>
                          <m:e>
                            <m:f>
                              <m:fPr>
                                <m:ctrlPr>
                                  <a:rPr lang="en-US" i="1" smtClean="0">
                                    <a:latin typeface="Cambria Math"/>
                                    <a:ea typeface="Cambria Math"/>
                                  </a:rPr>
                                </m:ctrlPr>
                              </m:fPr>
                              <m:num>
                                <m:r>
                                  <a:rPr lang="en-US" b="0" i="1" smtClean="0">
                                    <a:latin typeface="Cambria Math"/>
                                    <a:ea typeface="Cambria Math"/>
                                  </a:rPr>
                                  <m:t>1−</m:t>
                                </m:r>
                                <m:sSup>
                                  <m:sSupPr>
                                    <m:ctrlPr>
                                      <a:rPr lang="en-US" b="0" i="1" smtClean="0">
                                        <a:latin typeface="Cambria Math"/>
                                        <a:ea typeface="Cambria Math"/>
                                      </a:rPr>
                                    </m:ctrlPr>
                                  </m:sSupPr>
                                  <m:e>
                                    <m:r>
                                      <a:rPr lang="en-US" b="0" i="1" smtClean="0">
                                        <a:latin typeface="Cambria Math"/>
                                        <a:ea typeface="Cambria Math"/>
                                      </a:rPr>
                                      <m:t>𝑟</m:t>
                                    </m:r>
                                  </m:e>
                                  <m:sup>
                                    <m:r>
                                      <a:rPr lang="en-US" b="0" i="1" smtClean="0">
                                        <a:latin typeface="Cambria Math"/>
                                        <a:ea typeface="Cambria Math"/>
                                      </a:rPr>
                                      <m:t>2</m:t>
                                    </m:r>
                                  </m:sup>
                                </m:sSup>
                              </m:num>
                              <m:den>
                                <m:r>
                                  <a:rPr lang="en-US" b="0" i="1" smtClean="0">
                                    <a:latin typeface="Cambria Math"/>
                                    <a:ea typeface="Cambria Math"/>
                                  </a:rPr>
                                  <m:t>𝑛</m:t>
                                </m:r>
                                <m:r>
                                  <a:rPr lang="en-US" b="0" i="1" smtClean="0">
                                    <a:latin typeface="Cambria Math"/>
                                    <a:ea typeface="Cambria Math"/>
                                  </a:rPr>
                                  <m:t>−2</m:t>
                                </m:r>
                              </m:den>
                            </m:f>
                          </m:e>
                        </m:rad>
                      </m:den>
                    </m:f>
                    <m:r>
                      <a:rPr lang="en-US">
                        <a:latin typeface="Cambria Math"/>
                      </a:rPr>
                      <m:t>=</m:t>
                    </m:r>
                    <m:f>
                      <m:fPr>
                        <m:ctrlPr>
                          <a:rPr lang="en-US" i="1">
                            <a:latin typeface="Cambria Math"/>
                          </a:rPr>
                        </m:ctrlPr>
                      </m:fPr>
                      <m:num>
                        <m:r>
                          <a:rPr lang="en-US" b="0" i="1" smtClean="0">
                            <a:latin typeface="Cambria Math"/>
                          </a:rPr>
                          <m:t>0.7796</m:t>
                        </m:r>
                      </m:num>
                      <m:den>
                        <m:rad>
                          <m:radPr>
                            <m:degHide m:val="on"/>
                            <m:ctrlPr>
                              <a:rPr lang="en-US" i="1" smtClean="0">
                                <a:latin typeface="Cambria Math"/>
                              </a:rPr>
                            </m:ctrlPr>
                          </m:radPr>
                          <m:deg/>
                          <m:e>
                            <m:f>
                              <m:fPr>
                                <m:ctrlPr>
                                  <a:rPr lang="en-US" i="1" smtClean="0">
                                    <a:latin typeface="Cambria Math"/>
                                  </a:rPr>
                                </m:ctrlPr>
                              </m:fPr>
                              <m:num>
                                <m:r>
                                  <a:rPr lang="en-US" b="0" i="1" smtClean="0">
                                    <a:latin typeface="Cambria Math"/>
                                  </a:rPr>
                                  <m:t>1−</m:t>
                                </m:r>
                                <m:sSup>
                                  <m:sSupPr>
                                    <m:ctrlPr>
                                      <a:rPr lang="en-US" b="0" i="1" smtClean="0">
                                        <a:latin typeface="Cambria Math"/>
                                      </a:rPr>
                                    </m:ctrlPr>
                                  </m:sSupPr>
                                  <m:e>
                                    <m:r>
                                      <a:rPr lang="en-US" b="0" i="1" smtClean="0">
                                        <a:latin typeface="Cambria Math"/>
                                      </a:rPr>
                                      <m:t>0.7796</m:t>
                                    </m:r>
                                  </m:e>
                                  <m:sup>
                                    <m:r>
                                      <a:rPr lang="en-US" b="0" i="1" smtClean="0">
                                        <a:latin typeface="Cambria Math"/>
                                      </a:rPr>
                                      <m:t>2</m:t>
                                    </m:r>
                                  </m:sup>
                                </m:sSup>
                              </m:num>
                              <m:den>
                                <m:r>
                                  <a:rPr lang="en-US" b="0" i="1" smtClean="0">
                                    <a:latin typeface="Cambria Math"/>
                                  </a:rPr>
                                  <m:t>10−2</m:t>
                                </m:r>
                              </m:den>
                            </m:f>
                          </m:e>
                        </m:rad>
                      </m:den>
                    </m:f>
                    <m:r>
                      <a:rPr lang="en-US">
                        <a:latin typeface="Cambria Math"/>
                      </a:rPr>
                      <m:t>=</m:t>
                    </m:r>
                  </m:oMath>
                </a14:m>
                <a:r>
                  <a:rPr lang="en-US" dirty="0" smtClean="0"/>
                  <a:t>3.52</a:t>
                </a:r>
                <a:endParaRPr lang="en-US" dirty="0"/>
              </a:p>
              <a:p>
                <a:endParaRPr lang="en-US" b="1" dirty="0" smtClean="0"/>
              </a:p>
              <a:p>
                <a:r>
                  <a:rPr lang="en-US" b="1" dirty="0" smtClean="0"/>
                  <a:t>The </a:t>
                </a:r>
                <a:r>
                  <a:rPr lang="en-US" b="1" dirty="0"/>
                  <a:t>decision rule</a:t>
                </a:r>
                <a:r>
                  <a:rPr lang="en-US" dirty="0"/>
                  <a:t>: If </a:t>
                </a:r>
                <a:r>
                  <a:rPr lang="en-US" i="1" dirty="0" smtClean="0"/>
                  <a:t>t</a:t>
                </a:r>
                <a:r>
                  <a:rPr lang="en-US" dirty="0" smtClean="0"/>
                  <a:t> &gt; 1.860 , </a:t>
                </a:r>
                <a:r>
                  <a:rPr lang="en-US" dirty="0"/>
                  <a:t>then reject H</a:t>
                </a:r>
                <a:r>
                  <a:rPr lang="en-US" baseline="-25000" dirty="0"/>
                  <a:t>0</a:t>
                </a:r>
                <a:r>
                  <a:rPr lang="en-US" dirty="0"/>
                  <a:t>, otherwise accept H</a:t>
                </a:r>
                <a:r>
                  <a:rPr lang="en-US" baseline="-25000" dirty="0"/>
                  <a:t>0</a:t>
                </a:r>
                <a:endParaRPr lang="en-US" dirty="0"/>
              </a:p>
              <a:p>
                <a:r>
                  <a:rPr lang="en-US" dirty="0"/>
                  <a:t>Since </a:t>
                </a:r>
                <a:r>
                  <a:rPr lang="en-US" dirty="0" smtClean="0"/>
                  <a:t>3.52 </a:t>
                </a:r>
                <a:r>
                  <a:rPr lang="en-US" dirty="0"/>
                  <a:t>&gt; </a:t>
                </a:r>
                <a:r>
                  <a:rPr lang="en-US" dirty="0" smtClean="0"/>
                  <a:t>1.860, </a:t>
                </a:r>
                <a:r>
                  <a:rPr lang="en-US" dirty="0"/>
                  <a:t>therefore H</a:t>
                </a:r>
                <a:r>
                  <a:rPr lang="en-US" baseline="-25000" dirty="0"/>
                  <a:t>0</a:t>
                </a:r>
                <a:r>
                  <a:rPr lang="en-US" dirty="0"/>
                  <a:t> is </a:t>
                </a:r>
                <a:r>
                  <a:rPr lang="en-US" dirty="0" smtClean="0"/>
                  <a:t>rejected</a:t>
                </a:r>
                <a:endParaRPr lang="en-US" dirty="0"/>
              </a:p>
              <a:p>
                <a:endParaRPr lang="en-US" b="1" dirty="0"/>
              </a:p>
              <a:p>
                <a:r>
                  <a:rPr lang="en-US" b="1" dirty="0"/>
                  <a:t>Draw a conclusion</a:t>
                </a:r>
              </a:p>
              <a:p>
                <a:r>
                  <a:rPr lang="en-US" dirty="0"/>
                  <a:t>Because the null hypothesis is rejected, the sample data do support </a:t>
                </a:r>
                <a:r>
                  <a:rPr lang="en-US" dirty="0" smtClean="0"/>
                  <a:t>that </a:t>
                </a:r>
                <a:r>
                  <a:rPr lang="en-US" dirty="0"/>
                  <a:t>there is a positive linear relationship between </a:t>
                </a:r>
                <a:r>
                  <a:rPr lang="en-US" dirty="0" smtClean="0"/>
                  <a:t>the number of individual </a:t>
                </a:r>
                <a:r>
                  <a:rPr lang="en-US" dirty="0"/>
                  <a:t>stocks in a client’s portfolio and the portfolio’s rate of return.</a:t>
                </a:r>
                <a:endParaRPr lang="en-US" dirty="0" smtClean="0"/>
              </a:p>
            </p:txBody>
          </p:sp>
        </mc:Choice>
        <mc:Fallback xmlns="">
          <p:sp>
            <p:nvSpPr>
              <p:cNvPr id="2" name="TextBox 1"/>
              <p:cNvSpPr txBox="1">
                <a:spLocks noRot="1" noChangeAspect="1" noMove="1" noResize="1" noEditPoints="1" noAdjustHandles="1" noChangeArrowheads="1" noChangeShapeType="1" noTextEdit="1"/>
              </p:cNvSpPr>
              <p:nvPr/>
            </p:nvSpPr>
            <p:spPr>
              <a:xfrm>
                <a:off x="546540" y="990600"/>
                <a:ext cx="8064060" cy="4035272"/>
              </a:xfrm>
              <a:prstGeom prst="rect">
                <a:avLst/>
              </a:prstGeom>
              <a:blipFill rotWithShape="1">
                <a:blip r:embed="rId2"/>
                <a:stretch>
                  <a:fillRect l="-756" t="-908" b="-1362"/>
                </a:stretch>
              </a:blipFill>
            </p:spPr>
            <p:txBody>
              <a:bodyPr/>
              <a:lstStyle/>
              <a:p>
                <a:r>
                  <a:rPr lang="en-US">
                    <a:noFill/>
                  </a:rPr>
                  <a:t> </a:t>
                </a:r>
              </a:p>
            </p:txBody>
          </p:sp>
        </mc:Fallback>
      </mc:AlternateContent>
    </p:spTree>
    <p:extLst>
      <p:ext uri="{BB962C8B-B14F-4D97-AF65-F5344CB8AC3E}">
        <p14:creationId xmlns:p14="http://schemas.microsoft.com/office/powerpoint/2010/main" val="1982803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838200"/>
            <a:ext cx="7924800" cy="724936"/>
          </a:xfrm>
        </p:spPr>
        <p:txBody>
          <a:bodyPr>
            <a:noAutofit/>
          </a:bodyPr>
          <a:lstStyle/>
          <a:p>
            <a:r>
              <a:rPr lang="en-US" sz="3200" dirty="0" smtClean="0"/>
              <a:t>CORRELATION ANALYSIS- EXAMPLE</a:t>
            </a:r>
            <a:br>
              <a:rPr lang="en-US" sz="3200" dirty="0" smtClean="0"/>
            </a:br>
            <a:r>
              <a:rPr lang="en-US" sz="3200" dirty="0" smtClean="0"/>
              <a:t>(R-programming)</a:t>
            </a:r>
            <a:endParaRPr lang="en-US" sz="3200" dirty="0"/>
          </a:p>
        </p:txBody>
      </p:sp>
      <p:sp>
        <p:nvSpPr>
          <p:cNvPr id="5" name="TextBox 4"/>
          <p:cNvSpPr txBox="1"/>
          <p:nvPr/>
        </p:nvSpPr>
        <p:spPr>
          <a:xfrm>
            <a:off x="533400" y="1526085"/>
            <a:ext cx="7772400" cy="4801314"/>
          </a:xfrm>
          <a:prstGeom prst="rect">
            <a:avLst/>
          </a:prstGeom>
          <a:noFill/>
        </p:spPr>
        <p:txBody>
          <a:bodyPr wrap="square" rtlCol="0">
            <a:spAutoFit/>
          </a:bodyPr>
          <a:lstStyle/>
          <a:p>
            <a:pPr algn="just"/>
            <a:r>
              <a:rPr lang="en-US" dirty="0" smtClean="0"/>
              <a:t>The investment firm Harmonic Investments  wants to manage the pension fund of a major Chicago retailer. For their presentation to the retailer, the Harmonic analysts want to use correlation analysis to know the relationship between profits and number of employees for 50 Fortune 500 companies in the firm’s portfolio. The data for the analysis are contained in the file </a:t>
            </a:r>
            <a:r>
              <a:rPr lang="en-US" b="1" dirty="0" smtClean="0"/>
              <a:t>Fortune50</a:t>
            </a:r>
            <a:r>
              <a:rPr lang="en-US" dirty="0" smtClean="0"/>
              <a:t>.</a:t>
            </a:r>
          </a:p>
          <a:p>
            <a:pPr algn="just"/>
            <a:endParaRPr lang="en-US" dirty="0"/>
          </a:p>
          <a:p>
            <a:pPr algn="just"/>
            <a:r>
              <a:rPr lang="en-US" b="1" u="sng" dirty="0" smtClean="0"/>
              <a:t>SOLUTION:</a:t>
            </a:r>
          </a:p>
          <a:p>
            <a:pPr algn="just"/>
            <a:r>
              <a:rPr lang="en-US" b="1" dirty="0" smtClean="0"/>
              <a:t>Scatter plot for independent and dependent variable</a:t>
            </a:r>
          </a:p>
          <a:p>
            <a:pPr algn="just"/>
            <a:r>
              <a:rPr lang="en-US" dirty="0" smtClean="0"/>
              <a:t>y axis (dependent) – profits;  x axis (independent) – employees</a:t>
            </a:r>
          </a:p>
          <a:p>
            <a:pPr algn="just"/>
            <a:endParaRPr lang="en-US" dirty="0"/>
          </a:p>
          <a:p>
            <a:pPr algn="just"/>
            <a:r>
              <a:rPr lang="en-US" b="1" dirty="0" smtClean="0"/>
              <a:t>Significance test for the correlation and calculate the correlation coefficient (</a:t>
            </a:r>
            <a:r>
              <a:rPr lang="en-US" b="1" dirty="0" err="1" smtClean="0"/>
              <a:t>pearson</a:t>
            </a:r>
            <a:r>
              <a:rPr lang="en-US" b="1" dirty="0" smtClean="0"/>
              <a:t> product moment correlation or </a:t>
            </a:r>
            <a:r>
              <a:rPr lang="en-US" b="1" dirty="0" err="1" smtClean="0"/>
              <a:t>r-value</a:t>
            </a:r>
            <a:r>
              <a:rPr lang="en-US" b="1" dirty="0"/>
              <a:t>)</a:t>
            </a:r>
            <a:endParaRPr lang="en-US" b="1" dirty="0" smtClean="0"/>
          </a:p>
          <a:p>
            <a:pPr algn="just"/>
            <a:r>
              <a:rPr lang="en-US" u="sng" dirty="0" smtClean="0"/>
              <a:t>Significance test</a:t>
            </a:r>
            <a:r>
              <a:rPr lang="en-US" dirty="0" smtClean="0"/>
              <a:t>: To test either is there any relationship between variable “Profits” with variable “Employees”.</a:t>
            </a:r>
          </a:p>
          <a:p>
            <a:pPr algn="just"/>
            <a:endParaRPr lang="en-US" u="sng" dirty="0" smtClean="0"/>
          </a:p>
          <a:p>
            <a:pPr algn="just"/>
            <a:r>
              <a:rPr lang="en-US" u="sng" dirty="0" err="1" smtClean="0"/>
              <a:t>r-value</a:t>
            </a:r>
            <a:r>
              <a:rPr lang="en-US" dirty="0" smtClean="0"/>
              <a:t>: to see the strength of the relationship</a:t>
            </a:r>
            <a:endParaRPr lang="en-US" dirty="0"/>
          </a:p>
        </p:txBody>
      </p:sp>
    </p:spTree>
    <p:extLst>
      <p:ext uri="{BB962C8B-B14F-4D97-AF65-F5344CB8AC3E}">
        <p14:creationId xmlns:p14="http://schemas.microsoft.com/office/powerpoint/2010/main" val="3683759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838200"/>
            <a:ext cx="7696200" cy="4620270"/>
          </a:xfrm>
          <a:prstGeom prst="rect">
            <a:avLst/>
          </a:prstGeom>
        </p:spPr>
      </p:pic>
      <p:sp>
        <p:nvSpPr>
          <p:cNvPr id="3" name="TextBox 2"/>
          <p:cNvSpPr txBox="1"/>
          <p:nvPr/>
        </p:nvSpPr>
        <p:spPr>
          <a:xfrm>
            <a:off x="838200" y="990600"/>
            <a:ext cx="5028941" cy="369332"/>
          </a:xfrm>
          <a:prstGeom prst="rect">
            <a:avLst/>
          </a:prstGeom>
          <a:noFill/>
        </p:spPr>
        <p:txBody>
          <a:bodyPr wrap="none" rtlCol="0">
            <a:spAutoFit/>
          </a:bodyPr>
          <a:lstStyle/>
          <a:p>
            <a:r>
              <a:rPr lang="en-US" dirty="0"/>
              <a:t>&gt; plot(Profits ~ Employees, data=Fortune50)</a:t>
            </a:r>
          </a:p>
        </p:txBody>
      </p:sp>
      <p:sp>
        <p:nvSpPr>
          <p:cNvPr id="4" name="TextBox 3"/>
          <p:cNvSpPr txBox="1"/>
          <p:nvPr/>
        </p:nvSpPr>
        <p:spPr>
          <a:xfrm>
            <a:off x="990600" y="5487967"/>
            <a:ext cx="6030818" cy="369332"/>
          </a:xfrm>
          <a:prstGeom prst="rect">
            <a:avLst/>
          </a:prstGeom>
          <a:noFill/>
        </p:spPr>
        <p:txBody>
          <a:bodyPr wrap="none" rtlCol="0">
            <a:spAutoFit/>
          </a:bodyPr>
          <a:lstStyle/>
          <a:p>
            <a:r>
              <a:rPr lang="en-US" dirty="0" smtClean="0"/>
              <a:t>summary: scatter plot shown fairly linear relationship</a:t>
            </a:r>
            <a:endParaRPr lang="en-US" dirty="0"/>
          </a:p>
        </p:txBody>
      </p:sp>
    </p:spTree>
    <p:extLst>
      <p:ext uri="{BB962C8B-B14F-4D97-AF65-F5344CB8AC3E}">
        <p14:creationId xmlns:p14="http://schemas.microsoft.com/office/powerpoint/2010/main" val="1807871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21400"/>
            <a:ext cx="5943600" cy="256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3048000" y="2590800"/>
            <a:ext cx="2438400" cy="31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5105400" y="2906200"/>
            <a:ext cx="838200" cy="181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48201" y="4876800"/>
            <a:ext cx="3886200" cy="1200329"/>
          </a:xfrm>
          <a:prstGeom prst="rect">
            <a:avLst/>
          </a:prstGeom>
          <a:noFill/>
        </p:spPr>
        <p:txBody>
          <a:bodyPr wrap="square" rtlCol="0">
            <a:spAutoFit/>
          </a:bodyPr>
          <a:lstStyle/>
          <a:p>
            <a:r>
              <a:rPr lang="en-US" dirty="0" smtClean="0"/>
              <a:t>p-value &lt; </a:t>
            </a:r>
            <a:r>
              <a:rPr lang="en-US" dirty="0" smtClean="0">
                <a:sym typeface="Symbol"/>
              </a:rPr>
              <a:t> = 0.05, therefore, reject H</a:t>
            </a:r>
            <a:r>
              <a:rPr lang="en-US" baseline="-25000" dirty="0" smtClean="0">
                <a:sym typeface="Symbol"/>
              </a:rPr>
              <a:t>0</a:t>
            </a:r>
            <a:r>
              <a:rPr lang="en-US" dirty="0" smtClean="0">
                <a:sym typeface="Symbol"/>
              </a:rPr>
              <a:t> which indicate there is a correlation (relationship) between the variables</a:t>
            </a:r>
            <a:endParaRPr lang="en-US" dirty="0"/>
          </a:p>
        </p:txBody>
      </p:sp>
      <p:sp>
        <p:nvSpPr>
          <p:cNvPr id="8" name="TextBox 7"/>
          <p:cNvSpPr txBox="1"/>
          <p:nvPr/>
        </p:nvSpPr>
        <p:spPr>
          <a:xfrm>
            <a:off x="621644" y="613721"/>
            <a:ext cx="5594801" cy="1200329"/>
          </a:xfrm>
          <a:prstGeom prst="rect">
            <a:avLst/>
          </a:prstGeom>
          <a:noFill/>
        </p:spPr>
        <p:txBody>
          <a:bodyPr wrap="none" rtlCol="0">
            <a:spAutoFit/>
          </a:bodyPr>
          <a:lstStyle/>
          <a:p>
            <a:r>
              <a:rPr lang="en-US" b="1" dirty="0"/>
              <a:t>Formulate the null and the alternative hypothesis</a:t>
            </a:r>
          </a:p>
          <a:p>
            <a:pPr algn="ctr"/>
            <a:r>
              <a:rPr lang="en-US" dirty="0"/>
              <a:t>H</a:t>
            </a:r>
            <a:r>
              <a:rPr lang="en-US" baseline="-25000" dirty="0"/>
              <a:t>0</a:t>
            </a:r>
            <a:r>
              <a:rPr lang="en-US" dirty="0"/>
              <a:t> : </a:t>
            </a:r>
            <a:r>
              <a:rPr lang="en-US" i="1" dirty="0">
                <a:sym typeface="Symbol"/>
              </a:rPr>
              <a:t></a:t>
            </a:r>
            <a:r>
              <a:rPr lang="el-GR" dirty="0"/>
              <a:t> </a:t>
            </a:r>
            <a:r>
              <a:rPr lang="en-US" dirty="0" smtClean="0"/>
              <a:t>=</a:t>
            </a:r>
            <a:r>
              <a:rPr lang="en-US" dirty="0" smtClean="0">
                <a:sym typeface="Symbol"/>
              </a:rPr>
              <a:t> </a:t>
            </a:r>
            <a:r>
              <a:rPr lang="en-US" dirty="0">
                <a:sym typeface="Symbol"/>
              </a:rPr>
              <a:t>0</a:t>
            </a:r>
          </a:p>
          <a:p>
            <a:pPr algn="ctr"/>
            <a:r>
              <a:rPr lang="en-US" dirty="0">
                <a:sym typeface="Symbol"/>
              </a:rPr>
              <a:t>H</a:t>
            </a:r>
            <a:r>
              <a:rPr lang="en-US" baseline="-25000" dirty="0">
                <a:sym typeface="Symbol"/>
              </a:rPr>
              <a:t>A</a:t>
            </a:r>
            <a:r>
              <a:rPr lang="en-US" dirty="0">
                <a:sym typeface="Symbol"/>
              </a:rPr>
              <a:t> : </a:t>
            </a:r>
            <a:r>
              <a:rPr lang="en-US" i="1" dirty="0">
                <a:sym typeface="Symbol"/>
              </a:rPr>
              <a:t></a:t>
            </a:r>
            <a:r>
              <a:rPr lang="el-GR" dirty="0"/>
              <a:t> </a:t>
            </a:r>
            <a:r>
              <a:rPr lang="en-US" dirty="0" smtClean="0">
                <a:sym typeface="Symbol"/>
              </a:rPr>
              <a:t>≠ </a:t>
            </a:r>
            <a:r>
              <a:rPr lang="en-US" dirty="0">
                <a:sym typeface="Symbol"/>
              </a:rPr>
              <a:t>0 (claim)</a:t>
            </a:r>
          </a:p>
          <a:p>
            <a:endParaRPr lang="en-US" dirty="0"/>
          </a:p>
        </p:txBody>
      </p:sp>
      <p:sp>
        <p:nvSpPr>
          <p:cNvPr id="9" name="Oval 8"/>
          <p:cNvSpPr/>
          <p:nvPr/>
        </p:nvSpPr>
        <p:spPr>
          <a:xfrm>
            <a:off x="914400" y="3623571"/>
            <a:ext cx="16002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9" idx="4"/>
          </p:cNvCxnSpPr>
          <p:nvPr/>
        </p:nvCxnSpPr>
        <p:spPr>
          <a:xfrm flipH="1">
            <a:off x="1371600" y="4385571"/>
            <a:ext cx="342900" cy="4912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21644" y="4906297"/>
            <a:ext cx="2654956" cy="1477328"/>
          </a:xfrm>
          <a:prstGeom prst="rect">
            <a:avLst/>
          </a:prstGeom>
          <a:noFill/>
        </p:spPr>
        <p:txBody>
          <a:bodyPr wrap="square" rtlCol="0">
            <a:spAutoFit/>
          </a:bodyPr>
          <a:lstStyle/>
          <a:p>
            <a:r>
              <a:rPr lang="en-US" dirty="0" smtClean="0"/>
              <a:t>correlation coefficient value:</a:t>
            </a:r>
          </a:p>
          <a:p>
            <a:r>
              <a:rPr lang="en-US" dirty="0" smtClean="0"/>
              <a:t>r = 0.363 indicate weak positive linear relationship</a:t>
            </a:r>
            <a:endParaRPr lang="en-US" dirty="0"/>
          </a:p>
        </p:txBody>
      </p:sp>
    </p:spTree>
    <p:extLst>
      <p:ext uri="{BB962C8B-B14F-4D97-AF65-F5344CB8AC3E}">
        <p14:creationId xmlns:p14="http://schemas.microsoft.com/office/powerpoint/2010/main" val="3179757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33365" y="2708476"/>
            <a:ext cx="3313355" cy="2701724"/>
          </a:xfrm>
        </p:spPr>
        <p:txBody>
          <a:bodyPr>
            <a:normAutofit/>
          </a:bodyPr>
          <a:lstStyle/>
          <a:p>
            <a:r>
              <a:rPr lang="en-US" sz="4000" dirty="0" smtClean="0">
                <a:solidFill>
                  <a:schemeClr val="tx1"/>
                </a:solidFill>
              </a:rPr>
              <a:t>SIMPLE LINEAR REGRESSION ANALYSIS</a:t>
            </a:r>
            <a:endParaRPr lang="en-US" sz="4000" dirty="0">
              <a:solidFill>
                <a:schemeClr val="tx1"/>
              </a:solidFill>
            </a:endParaRPr>
          </a:p>
        </p:txBody>
      </p:sp>
    </p:spTree>
    <p:extLst>
      <p:ext uri="{BB962C8B-B14F-4D97-AF65-F5344CB8AC3E}">
        <p14:creationId xmlns:p14="http://schemas.microsoft.com/office/powerpoint/2010/main" val="764968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7939144" cy="1143000"/>
          </a:xfrm>
        </p:spPr>
        <p:txBody>
          <a:bodyPr>
            <a:normAutofit fontScale="90000"/>
          </a:bodyPr>
          <a:lstStyle/>
          <a:p>
            <a:pPr algn="ctr"/>
            <a:r>
              <a:rPr lang="en-US" dirty="0" smtClean="0">
                <a:solidFill>
                  <a:schemeClr val="tx1"/>
                </a:solidFill>
              </a:rPr>
              <a:t>THE REGRESSION MODEL &amp; ASSUMPTIONS</a:t>
            </a:r>
            <a:endParaRPr lang="en-US" dirty="0">
              <a:solidFill>
                <a:schemeClr val="tx1"/>
              </a:solidFill>
            </a:endParaRPr>
          </a:p>
        </p:txBody>
      </p:sp>
      <p:sp>
        <p:nvSpPr>
          <p:cNvPr id="3" name="Content Placeholder 2"/>
          <p:cNvSpPr>
            <a:spLocks noGrp="1"/>
          </p:cNvSpPr>
          <p:nvPr>
            <p:ph idx="1"/>
          </p:nvPr>
        </p:nvSpPr>
        <p:spPr>
          <a:xfrm>
            <a:off x="533400" y="2209800"/>
            <a:ext cx="8001000" cy="3508977"/>
          </a:xfrm>
        </p:spPr>
        <p:txBody>
          <a:bodyPr>
            <a:normAutofit lnSpcReduction="10000"/>
          </a:bodyPr>
          <a:lstStyle/>
          <a:p>
            <a:r>
              <a:rPr lang="en-US" dirty="0" smtClean="0"/>
              <a:t>Statistical method which is used to analyze the relationship </a:t>
            </a:r>
            <a:r>
              <a:rPr lang="en-US" dirty="0" smtClean="0">
                <a:sym typeface="Wingdings" panose="05000000000000000000" pitchFamily="2" charset="2"/>
              </a:rPr>
              <a:t> </a:t>
            </a:r>
            <a:r>
              <a:rPr lang="en-US" dirty="0" smtClean="0">
                <a:solidFill>
                  <a:srgbClr val="FF0000"/>
                </a:solidFill>
                <a:sym typeface="Wingdings" panose="05000000000000000000" pitchFamily="2" charset="2"/>
              </a:rPr>
              <a:t>Regression Analysis</a:t>
            </a:r>
          </a:p>
          <a:p>
            <a:pPr marL="68580" indent="0">
              <a:buNone/>
            </a:pPr>
            <a:endParaRPr lang="en-US" dirty="0" smtClean="0">
              <a:solidFill>
                <a:srgbClr val="FF0000"/>
              </a:solidFill>
              <a:sym typeface="Wingdings" panose="05000000000000000000" pitchFamily="2" charset="2"/>
            </a:endParaRPr>
          </a:p>
          <a:p>
            <a:r>
              <a:rPr lang="en-US" dirty="0" smtClean="0">
                <a:sym typeface="Wingdings" panose="05000000000000000000" pitchFamily="2" charset="2"/>
              </a:rPr>
              <a:t>When we have 2 variables  referred to </a:t>
            </a:r>
            <a:r>
              <a:rPr lang="en-US" dirty="0" smtClean="0">
                <a:solidFill>
                  <a:srgbClr val="FF0000"/>
                </a:solidFill>
                <a:sym typeface="Wingdings" panose="05000000000000000000" pitchFamily="2" charset="2"/>
              </a:rPr>
              <a:t>simple regression analysis</a:t>
            </a:r>
          </a:p>
          <a:p>
            <a:pPr marL="68580" indent="0">
              <a:buNone/>
            </a:pPr>
            <a:endParaRPr lang="en-US" dirty="0" smtClean="0">
              <a:solidFill>
                <a:srgbClr val="FF0000"/>
              </a:solidFill>
              <a:sym typeface="Wingdings" panose="05000000000000000000" pitchFamily="2" charset="2"/>
            </a:endParaRPr>
          </a:p>
          <a:p>
            <a:r>
              <a:rPr lang="en-US" dirty="0" smtClean="0">
                <a:sym typeface="Wingdings" panose="05000000000000000000" pitchFamily="2" charset="2"/>
              </a:rPr>
              <a:t>When the 2 variables (independent &amp; dependent) have linear relationship  referred as </a:t>
            </a:r>
            <a:r>
              <a:rPr lang="en-US" dirty="0" smtClean="0">
                <a:solidFill>
                  <a:srgbClr val="FF0000"/>
                </a:solidFill>
                <a:sym typeface="Wingdings" panose="05000000000000000000" pitchFamily="2" charset="2"/>
              </a:rPr>
              <a:t>simple linear regression</a:t>
            </a:r>
            <a:endParaRPr lang="en-US" dirty="0">
              <a:solidFill>
                <a:srgbClr val="FF0000"/>
              </a:solidFill>
            </a:endParaRPr>
          </a:p>
        </p:txBody>
      </p:sp>
    </p:spTree>
    <p:extLst>
      <p:ext uri="{BB962C8B-B14F-4D97-AF65-F5344CB8AC3E}">
        <p14:creationId xmlns:p14="http://schemas.microsoft.com/office/powerpoint/2010/main" val="3670307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solidFill>
                  <a:schemeClr val="tx1"/>
                </a:solidFill>
              </a:rPr>
              <a:t>THE REGRESSION MODEL &amp; ASSUMPTIONS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566866"/>
            <a:ext cx="7315200" cy="2005133"/>
          </a:xfrm>
          <a:prstGeom prst="rect">
            <a:avLst/>
          </a:prstGeom>
        </p:spPr>
      </p:pic>
      <p:sp>
        <p:nvSpPr>
          <p:cNvPr id="4" name="Oval 3"/>
          <p:cNvSpPr/>
          <p:nvPr/>
        </p:nvSpPr>
        <p:spPr>
          <a:xfrm>
            <a:off x="4953000" y="2438400"/>
            <a:ext cx="1143000" cy="533400"/>
          </a:xfrm>
          <a:prstGeom prst="ellipse">
            <a:avLst/>
          </a:prstGeom>
          <a:no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3429000" y="2971800"/>
            <a:ext cx="1905000" cy="205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248400" y="2438400"/>
            <a:ext cx="571500" cy="533400"/>
          </a:xfrm>
          <a:prstGeom prst="ellipse">
            <a:avLst/>
          </a:prstGeom>
          <a:no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6534150" y="2971800"/>
            <a:ext cx="476250" cy="2438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53982" y="5048865"/>
            <a:ext cx="2294218" cy="369332"/>
          </a:xfrm>
          <a:prstGeom prst="rect">
            <a:avLst/>
          </a:prstGeom>
          <a:noFill/>
        </p:spPr>
        <p:txBody>
          <a:bodyPr wrap="none" rtlCol="0">
            <a:spAutoFit/>
          </a:bodyPr>
          <a:lstStyle/>
          <a:p>
            <a:r>
              <a:rPr lang="en-US" dirty="0" smtClean="0"/>
              <a:t>Linear Component</a:t>
            </a:r>
            <a:endParaRPr lang="en-US" dirty="0"/>
          </a:p>
        </p:txBody>
      </p:sp>
      <p:sp>
        <p:nvSpPr>
          <p:cNvPr id="11" name="TextBox 10"/>
          <p:cNvSpPr txBox="1"/>
          <p:nvPr/>
        </p:nvSpPr>
        <p:spPr>
          <a:xfrm>
            <a:off x="5012898" y="5488269"/>
            <a:ext cx="3597702" cy="923330"/>
          </a:xfrm>
          <a:prstGeom prst="rect">
            <a:avLst/>
          </a:prstGeom>
          <a:noFill/>
        </p:spPr>
        <p:txBody>
          <a:bodyPr wrap="square" rtlCol="0">
            <a:spAutoFit/>
          </a:bodyPr>
          <a:lstStyle/>
          <a:p>
            <a:r>
              <a:rPr lang="en-US" dirty="0" smtClean="0"/>
              <a:t>Random error component</a:t>
            </a:r>
          </a:p>
          <a:p>
            <a:r>
              <a:rPr lang="en-US" dirty="0" smtClean="0"/>
              <a:t>- maybe positive, zero or negative</a:t>
            </a:r>
            <a:endParaRPr lang="en-US" dirty="0"/>
          </a:p>
        </p:txBody>
      </p:sp>
    </p:spTree>
    <p:extLst>
      <p:ext uri="{BB962C8B-B14F-4D97-AF65-F5344CB8AC3E}">
        <p14:creationId xmlns:p14="http://schemas.microsoft.com/office/powerpoint/2010/main" val="3723803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solidFill>
                  <a:schemeClr val="tx1"/>
                </a:solidFill>
              </a:rPr>
              <a:t>THE REGRESSION MODEL &amp; ASSUMPTIONS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723" y="2262067"/>
            <a:ext cx="7315200" cy="2005133"/>
          </a:xfrm>
          <a:prstGeom prst="rect">
            <a:avLst/>
          </a:prstGeom>
        </p:spPr>
      </p:pic>
      <p:sp>
        <p:nvSpPr>
          <p:cNvPr id="4" name="Oval 3"/>
          <p:cNvSpPr/>
          <p:nvPr/>
        </p:nvSpPr>
        <p:spPr>
          <a:xfrm>
            <a:off x="3048000" y="3467100"/>
            <a:ext cx="685800" cy="533400"/>
          </a:xfrm>
          <a:prstGeom prst="ellipse">
            <a:avLst/>
          </a:prstGeom>
          <a:no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endCxn id="4" idx="3"/>
          </p:cNvCxnSpPr>
          <p:nvPr/>
        </p:nvCxnSpPr>
        <p:spPr>
          <a:xfrm flipV="1">
            <a:off x="838200" y="3922385"/>
            <a:ext cx="2310233" cy="6496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1561" y="4584601"/>
            <a:ext cx="2211639" cy="923330"/>
          </a:xfrm>
          <a:prstGeom prst="rect">
            <a:avLst/>
          </a:prstGeom>
          <a:noFill/>
        </p:spPr>
        <p:txBody>
          <a:bodyPr wrap="square" rtlCol="0">
            <a:spAutoFit/>
          </a:bodyPr>
          <a:lstStyle/>
          <a:p>
            <a:r>
              <a:rPr lang="en-US" dirty="0" smtClean="0"/>
              <a:t>Population regression coefficient</a:t>
            </a:r>
          </a:p>
        </p:txBody>
      </p:sp>
      <p:sp>
        <p:nvSpPr>
          <p:cNvPr id="12" name="TextBox 11"/>
          <p:cNvSpPr txBox="1"/>
          <p:nvPr/>
        </p:nvSpPr>
        <p:spPr>
          <a:xfrm>
            <a:off x="2743200" y="4281947"/>
            <a:ext cx="5943600" cy="2308324"/>
          </a:xfrm>
          <a:prstGeom prst="rect">
            <a:avLst/>
          </a:prstGeom>
          <a:noFill/>
        </p:spPr>
        <p:txBody>
          <a:bodyPr wrap="square" rtlCol="0">
            <a:spAutoFit/>
          </a:bodyPr>
          <a:lstStyle/>
          <a:p>
            <a:r>
              <a:rPr lang="en-US" dirty="0" smtClean="0">
                <a:sym typeface="Symbol"/>
              </a:rPr>
              <a:t></a:t>
            </a:r>
            <a:r>
              <a:rPr lang="en-US" baseline="-25000" dirty="0" smtClean="0">
                <a:sym typeface="Symbol"/>
              </a:rPr>
              <a:t>1</a:t>
            </a:r>
            <a:r>
              <a:rPr lang="en-US" dirty="0" smtClean="0">
                <a:sym typeface="Symbol"/>
              </a:rPr>
              <a:t>(slope): can be either </a:t>
            </a:r>
            <a:r>
              <a:rPr lang="en-US" dirty="0" smtClean="0">
                <a:solidFill>
                  <a:srgbClr val="FF0000"/>
                </a:solidFill>
                <a:sym typeface="Symbol"/>
              </a:rPr>
              <a:t>positive, zero or negative</a:t>
            </a:r>
            <a:r>
              <a:rPr lang="en-US" dirty="0" smtClean="0">
                <a:sym typeface="Symbol"/>
              </a:rPr>
              <a:t>.</a:t>
            </a:r>
          </a:p>
          <a:p>
            <a:r>
              <a:rPr lang="en-US" dirty="0" smtClean="0">
                <a:sym typeface="Symbol"/>
              </a:rPr>
              <a:t>Example:</a:t>
            </a:r>
          </a:p>
          <a:p>
            <a:pPr marL="342900" indent="-342900">
              <a:buFont typeface="+mj-lt"/>
              <a:buAutoNum type="arabicPeriod"/>
            </a:pPr>
            <a:r>
              <a:rPr lang="en-US" dirty="0" smtClean="0">
                <a:sym typeface="Symbol"/>
              </a:rPr>
              <a:t>if (</a:t>
            </a:r>
            <a:r>
              <a:rPr lang="en-US" dirty="0">
                <a:sym typeface="Symbol"/>
              </a:rPr>
              <a:t></a:t>
            </a:r>
            <a:r>
              <a:rPr lang="en-US" baseline="-25000" dirty="0" smtClean="0">
                <a:sym typeface="Symbol"/>
              </a:rPr>
              <a:t>1</a:t>
            </a:r>
            <a:r>
              <a:rPr lang="en-US" dirty="0" smtClean="0">
                <a:sym typeface="Symbol"/>
              </a:rPr>
              <a:t>=12), it indicate that for a 1 unit increase in x we can expect an average 12 unit increase in y</a:t>
            </a:r>
          </a:p>
          <a:p>
            <a:pPr marL="342900" indent="-342900">
              <a:buFont typeface="+mj-lt"/>
              <a:buAutoNum type="arabicPeriod"/>
            </a:pPr>
            <a:r>
              <a:rPr lang="en-US" dirty="0">
                <a:sym typeface="Symbol"/>
              </a:rPr>
              <a:t>if (</a:t>
            </a:r>
            <a:r>
              <a:rPr lang="en-US" baseline="-25000" dirty="0">
                <a:sym typeface="Symbol"/>
              </a:rPr>
              <a:t>1</a:t>
            </a:r>
            <a:r>
              <a:rPr lang="en-US" dirty="0" smtClean="0">
                <a:sym typeface="Symbol"/>
              </a:rPr>
              <a:t>=-12</a:t>
            </a:r>
            <a:r>
              <a:rPr lang="en-US" dirty="0">
                <a:sym typeface="Symbol"/>
              </a:rPr>
              <a:t>), it indicate that for a 1 unit </a:t>
            </a:r>
            <a:r>
              <a:rPr lang="en-US" dirty="0" smtClean="0">
                <a:sym typeface="Symbol"/>
              </a:rPr>
              <a:t>decrease </a:t>
            </a:r>
            <a:r>
              <a:rPr lang="en-US" dirty="0">
                <a:sym typeface="Symbol"/>
              </a:rPr>
              <a:t>in </a:t>
            </a:r>
            <a:r>
              <a:rPr lang="en-US" i="1" dirty="0">
                <a:sym typeface="Symbol"/>
              </a:rPr>
              <a:t>x</a:t>
            </a:r>
            <a:r>
              <a:rPr lang="en-US" dirty="0">
                <a:sym typeface="Symbol"/>
              </a:rPr>
              <a:t> we can expect an average 12 unit </a:t>
            </a:r>
            <a:r>
              <a:rPr lang="en-US" dirty="0" smtClean="0">
                <a:sym typeface="Symbol"/>
              </a:rPr>
              <a:t>decreases </a:t>
            </a:r>
            <a:r>
              <a:rPr lang="en-US" dirty="0">
                <a:sym typeface="Symbol"/>
              </a:rPr>
              <a:t>in </a:t>
            </a:r>
            <a:r>
              <a:rPr lang="en-US" i="1" dirty="0">
                <a:sym typeface="Symbol"/>
              </a:rPr>
              <a:t>y</a:t>
            </a:r>
            <a:endParaRPr lang="en-US" i="1" dirty="0"/>
          </a:p>
          <a:p>
            <a:pPr marL="342900" indent="-342900">
              <a:buFont typeface="+mj-lt"/>
              <a:buAutoNum type="arabicPeriod"/>
            </a:pPr>
            <a:endParaRPr lang="en-US" dirty="0"/>
          </a:p>
        </p:txBody>
      </p:sp>
    </p:spTree>
    <p:extLst>
      <p:ext uri="{BB962C8B-B14F-4D97-AF65-F5344CB8AC3E}">
        <p14:creationId xmlns:p14="http://schemas.microsoft.com/office/powerpoint/2010/main" val="1270681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solidFill>
                  <a:schemeClr val="tx1"/>
                </a:solidFill>
              </a:rPr>
              <a:t>THE REGRESSION MODEL &amp; ASSUMPTIONS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723" y="2262067"/>
            <a:ext cx="7315200" cy="2005133"/>
          </a:xfrm>
          <a:prstGeom prst="rect">
            <a:avLst/>
          </a:prstGeom>
        </p:spPr>
      </p:pic>
      <p:sp>
        <p:nvSpPr>
          <p:cNvPr id="12" name="TextBox 11"/>
          <p:cNvSpPr txBox="1"/>
          <p:nvPr/>
        </p:nvSpPr>
        <p:spPr>
          <a:xfrm>
            <a:off x="1012723" y="4281947"/>
            <a:ext cx="7674077" cy="923330"/>
          </a:xfrm>
          <a:prstGeom prst="rect">
            <a:avLst/>
          </a:prstGeom>
          <a:noFill/>
        </p:spPr>
        <p:txBody>
          <a:bodyPr wrap="square" rtlCol="0">
            <a:spAutoFit/>
          </a:bodyPr>
          <a:lstStyle/>
          <a:p>
            <a:r>
              <a:rPr lang="en-US" dirty="0" smtClean="0">
                <a:sym typeface="Symbol"/>
              </a:rPr>
              <a:t></a:t>
            </a:r>
            <a:r>
              <a:rPr lang="en-US" baseline="-25000" dirty="0" smtClean="0">
                <a:sym typeface="Symbol"/>
              </a:rPr>
              <a:t>0</a:t>
            </a:r>
            <a:r>
              <a:rPr lang="en-US" dirty="0" smtClean="0">
                <a:sym typeface="Symbol"/>
              </a:rPr>
              <a:t>(intercept):</a:t>
            </a:r>
          </a:p>
          <a:p>
            <a:r>
              <a:rPr lang="en-US" dirty="0" smtClean="0">
                <a:sym typeface="Symbol"/>
              </a:rPr>
              <a:t>- </a:t>
            </a:r>
            <a:r>
              <a:rPr lang="en-US" dirty="0"/>
              <a:t>The population’s </a:t>
            </a:r>
            <a:r>
              <a:rPr lang="en-US" i="1" dirty="0"/>
              <a:t>y </a:t>
            </a:r>
            <a:r>
              <a:rPr lang="en-US" dirty="0" smtClean="0"/>
              <a:t>intercept, </a:t>
            </a:r>
            <a:r>
              <a:rPr lang="en-US" dirty="0"/>
              <a:t>indicates the mean value of </a:t>
            </a:r>
            <a:r>
              <a:rPr lang="en-US" i="1" dirty="0"/>
              <a:t>y </a:t>
            </a:r>
            <a:r>
              <a:rPr lang="en-US" dirty="0"/>
              <a:t>when </a:t>
            </a:r>
            <a:r>
              <a:rPr lang="en-US" i="1" dirty="0"/>
              <a:t>x </a:t>
            </a:r>
            <a:r>
              <a:rPr lang="en-US" dirty="0"/>
              <a:t>is 0.</a:t>
            </a:r>
          </a:p>
        </p:txBody>
      </p:sp>
    </p:spTree>
    <p:extLst>
      <p:ext uri="{BB962C8B-B14F-4D97-AF65-F5344CB8AC3E}">
        <p14:creationId xmlns:p14="http://schemas.microsoft.com/office/powerpoint/2010/main" val="3648797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6800" y="838200"/>
            <a:ext cx="7024744" cy="648736"/>
          </a:xfrm>
        </p:spPr>
        <p:txBody>
          <a:bodyPr>
            <a:normAutofit fontScale="90000"/>
          </a:bodyPr>
          <a:lstStyle/>
          <a:p>
            <a:r>
              <a:rPr lang="en-US" dirty="0" smtClean="0">
                <a:solidFill>
                  <a:schemeClr val="tx1"/>
                </a:solidFill>
              </a:rPr>
              <a:t>WHY NEED TO KNOW?</a:t>
            </a:r>
            <a:endParaRPr lang="en-US" dirty="0">
              <a:solidFill>
                <a:schemeClr val="tx1"/>
              </a:solidFill>
            </a:endParaRPr>
          </a:p>
        </p:txBody>
      </p:sp>
      <p:sp>
        <p:nvSpPr>
          <p:cNvPr id="2" name="Content Placeholder 1"/>
          <p:cNvSpPr>
            <a:spLocks noGrp="1"/>
          </p:cNvSpPr>
          <p:nvPr>
            <p:ph idx="1"/>
          </p:nvPr>
        </p:nvSpPr>
        <p:spPr>
          <a:xfrm>
            <a:off x="685800" y="1676400"/>
            <a:ext cx="8001000" cy="4648200"/>
          </a:xfrm>
        </p:spPr>
        <p:txBody>
          <a:bodyPr>
            <a:normAutofit lnSpcReduction="10000"/>
          </a:bodyPr>
          <a:lstStyle/>
          <a:p>
            <a:r>
              <a:rPr lang="en-US" dirty="0" smtClean="0"/>
              <a:t>Regression and correlation analysis are most used statistical procedure used by business decision makers for </a:t>
            </a:r>
            <a:r>
              <a:rPr lang="en-US" dirty="0" smtClean="0">
                <a:solidFill>
                  <a:srgbClr val="FF0000"/>
                </a:solidFill>
              </a:rPr>
              <a:t>analyzing the relationship between two variables.</a:t>
            </a:r>
          </a:p>
          <a:p>
            <a:r>
              <a:rPr lang="en-US" dirty="0" smtClean="0"/>
              <a:t>Common visual tool for two-variable relationship: </a:t>
            </a:r>
            <a:r>
              <a:rPr lang="en-US" dirty="0" smtClean="0">
                <a:solidFill>
                  <a:srgbClr val="FF0000"/>
                </a:solidFill>
              </a:rPr>
              <a:t>scatter plots (or scatter diagram)</a:t>
            </a:r>
          </a:p>
          <a:p>
            <a:r>
              <a:rPr lang="en-US" dirty="0" smtClean="0">
                <a:solidFill>
                  <a:srgbClr val="FF0000"/>
                </a:solidFill>
              </a:rPr>
              <a:t>Scatter plot: </a:t>
            </a:r>
            <a:r>
              <a:rPr lang="en-US" dirty="0"/>
              <a:t>A two-dimensional plot showing </a:t>
            </a:r>
            <a:r>
              <a:rPr lang="en-US" dirty="0" smtClean="0"/>
              <a:t>the values</a:t>
            </a:r>
            <a:r>
              <a:rPr lang="en-US" dirty="0"/>
              <a:t> </a:t>
            </a:r>
            <a:r>
              <a:rPr lang="en-US" dirty="0" smtClean="0"/>
              <a:t>for </a:t>
            </a:r>
            <a:r>
              <a:rPr lang="en-US" dirty="0"/>
              <a:t>the joint occurrence of two </a:t>
            </a:r>
            <a:r>
              <a:rPr lang="en-US" dirty="0" smtClean="0"/>
              <a:t>quantitative variables.</a:t>
            </a:r>
          </a:p>
          <a:p>
            <a:pPr lvl="1"/>
            <a:r>
              <a:rPr lang="en-US" dirty="0" smtClean="0">
                <a:solidFill>
                  <a:schemeClr val="tx1"/>
                </a:solidFill>
              </a:rPr>
              <a:t>Dependent (response) variable, </a:t>
            </a:r>
            <a:r>
              <a:rPr lang="en-US" i="1" dirty="0" smtClean="0">
                <a:solidFill>
                  <a:schemeClr val="tx1"/>
                </a:solidFill>
              </a:rPr>
              <a:t>y – </a:t>
            </a:r>
            <a:r>
              <a:rPr lang="en-US" dirty="0" smtClean="0">
                <a:solidFill>
                  <a:schemeClr val="tx1"/>
                </a:solidFill>
              </a:rPr>
              <a:t>a variation wish to explain</a:t>
            </a:r>
          </a:p>
          <a:p>
            <a:pPr lvl="1"/>
            <a:r>
              <a:rPr lang="en-US" dirty="0" smtClean="0">
                <a:solidFill>
                  <a:schemeClr val="tx1"/>
                </a:solidFill>
              </a:rPr>
              <a:t>Independent (explanatory) </a:t>
            </a:r>
            <a:r>
              <a:rPr lang="en-US" dirty="0">
                <a:solidFill>
                  <a:schemeClr val="tx1"/>
                </a:solidFill>
              </a:rPr>
              <a:t>variable, </a:t>
            </a:r>
            <a:r>
              <a:rPr lang="en-US" dirty="0" smtClean="0">
                <a:solidFill>
                  <a:schemeClr val="tx1"/>
                </a:solidFill>
              </a:rPr>
              <a:t>x</a:t>
            </a:r>
            <a:r>
              <a:rPr lang="en-US" i="1" dirty="0" smtClean="0">
                <a:solidFill>
                  <a:schemeClr val="tx1"/>
                </a:solidFill>
              </a:rPr>
              <a:t> </a:t>
            </a:r>
            <a:r>
              <a:rPr lang="en-US" i="1" dirty="0">
                <a:solidFill>
                  <a:schemeClr val="tx1"/>
                </a:solidFill>
              </a:rPr>
              <a:t>– </a:t>
            </a:r>
            <a:r>
              <a:rPr lang="en-US" dirty="0" smtClean="0">
                <a:solidFill>
                  <a:schemeClr val="tx1"/>
                </a:solidFill>
              </a:rPr>
              <a:t>used to explain variation in dependent variable</a:t>
            </a:r>
            <a:endParaRPr lang="en-US" dirty="0">
              <a:solidFill>
                <a:schemeClr val="tx1"/>
              </a:solidFill>
            </a:endParaRPr>
          </a:p>
          <a:p>
            <a:pPr marL="365760" lvl="1" indent="0">
              <a:buNone/>
            </a:pPr>
            <a:endParaRPr lang="en-US" dirty="0">
              <a:solidFill>
                <a:schemeClr val="tx1"/>
              </a:solidFill>
            </a:endParaRPr>
          </a:p>
        </p:txBody>
      </p:sp>
    </p:spTree>
    <p:extLst>
      <p:ext uri="{BB962C8B-B14F-4D97-AF65-F5344CB8AC3E}">
        <p14:creationId xmlns:p14="http://schemas.microsoft.com/office/powerpoint/2010/main" val="2723478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024744" cy="877336"/>
          </a:xfrm>
        </p:spPr>
        <p:txBody>
          <a:bodyPr/>
          <a:lstStyle/>
          <a:p>
            <a:r>
              <a:rPr lang="en-US" dirty="0" smtClean="0">
                <a:solidFill>
                  <a:schemeClr val="tx1"/>
                </a:solidFill>
              </a:rPr>
              <a:t>REGRESSION ANALYSIS</a:t>
            </a:r>
            <a:endParaRPr lang="en-US" dirty="0">
              <a:solidFill>
                <a:schemeClr val="tx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676400"/>
                <a:ext cx="7924800" cy="4724400"/>
              </a:xfrm>
            </p:spPr>
            <p:txBody>
              <a:bodyPr>
                <a:normAutofit fontScale="92500"/>
              </a:bodyPr>
              <a:lstStyle/>
              <a:p>
                <a:r>
                  <a:rPr lang="en-US" dirty="0" smtClean="0"/>
                  <a:t>To estimate regression equation (model), we need to identify the value of </a:t>
                </a:r>
                <a:r>
                  <a:rPr lang="el-GR" dirty="0" smtClean="0"/>
                  <a:t>β</a:t>
                </a:r>
                <a:r>
                  <a:rPr lang="en-US" baseline="-25000" dirty="0" smtClean="0"/>
                  <a:t>0</a:t>
                </a:r>
                <a:r>
                  <a:rPr lang="en-US" dirty="0" smtClean="0"/>
                  <a:t> and </a:t>
                </a:r>
                <a:r>
                  <a:rPr lang="el-GR" dirty="0" smtClean="0"/>
                  <a:t>β</a:t>
                </a:r>
                <a:r>
                  <a:rPr lang="en-US" baseline="-25000" dirty="0" smtClean="0"/>
                  <a:t>1</a:t>
                </a:r>
                <a:r>
                  <a:rPr lang="en-US" dirty="0" smtClean="0"/>
                  <a:t>.</a:t>
                </a:r>
              </a:p>
              <a:p>
                <a:r>
                  <a:rPr lang="en-US" dirty="0" smtClean="0"/>
                  <a:t>From the regression model we can identify the </a:t>
                </a:r>
                <a:r>
                  <a:rPr lang="en-US" dirty="0" smtClean="0">
                    <a:solidFill>
                      <a:srgbClr val="FF0000"/>
                    </a:solidFill>
                  </a:rPr>
                  <a:t>regression line</a:t>
                </a:r>
                <a:r>
                  <a:rPr lang="en-US" dirty="0" smtClean="0"/>
                  <a:t>.</a:t>
                </a:r>
              </a:p>
              <a:p>
                <a:pPr lvl="1"/>
                <a:r>
                  <a:rPr lang="en-US" dirty="0" smtClean="0"/>
                  <a:t>regression line: </a:t>
                </a:r>
                <a:r>
                  <a:rPr lang="en-US" dirty="0">
                    <a:solidFill>
                      <a:srgbClr val="FF0000"/>
                    </a:solidFill>
                  </a:rPr>
                  <a:t>through</a:t>
                </a:r>
                <a:r>
                  <a:rPr lang="en-US" dirty="0"/>
                  <a:t> the </a:t>
                </a:r>
                <a:r>
                  <a:rPr lang="en-US" dirty="0" smtClean="0"/>
                  <a:t>sample data </a:t>
                </a:r>
                <a:r>
                  <a:rPr lang="en-US" dirty="0"/>
                  <a:t>is the </a:t>
                </a:r>
                <a:r>
                  <a:rPr lang="en-US" dirty="0">
                    <a:solidFill>
                      <a:srgbClr val="FF0000"/>
                    </a:solidFill>
                  </a:rPr>
                  <a:t>best estimate </a:t>
                </a:r>
                <a:r>
                  <a:rPr lang="en-US" dirty="0"/>
                  <a:t>of the population regression </a:t>
                </a:r>
                <a:r>
                  <a:rPr lang="en-US" dirty="0" smtClean="0"/>
                  <a:t>line</a:t>
                </a:r>
              </a:p>
              <a:p>
                <a:pPr lvl="1"/>
                <a:r>
                  <a:rPr lang="en-US" dirty="0" smtClean="0"/>
                  <a:t>we must establish a criterion for selecting the best line</a:t>
                </a:r>
              </a:p>
              <a:p>
                <a:pPr lvl="2"/>
                <a:r>
                  <a:rPr lang="en-US" dirty="0" smtClean="0"/>
                  <a:t>the criteria is called as </a:t>
                </a:r>
                <a:r>
                  <a:rPr lang="en-US" dirty="0" smtClean="0">
                    <a:solidFill>
                      <a:srgbClr val="FF0000"/>
                    </a:solidFill>
                  </a:rPr>
                  <a:t>LEAST SQUARES CRITERION</a:t>
                </a:r>
              </a:p>
              <a:p>
                <a:pPr lvl="2"/>
                <a:r>
                  <a:rPr lang="en-US" dirty="0" smtClean="0">
                    <a:solidFill>
                      <a:srgbClr val="FF0000"/>
                    </a:solidFill>
                  </a:rPr>
                  <a:t>Least Square criterion: </a:t>
                </a:r>
                <a:r>
                  <a:rPr lang="en-US" dirty="0" smtClean="0">
                    <a:solidFill>
                      <a:schemeClr val="tx1"/>
                    </a:solidFill>
                  </a:rPr>
                  <a:t>criteria to determine a regression line that minimize the sum of squares prediction error</a:t>
                </a:r>
              </a:p>
              <a:p>
                <a:pPr lvl="1"/>
                <a:r>
                  <a:rPr lang="en-US" dirty="0" smtClean="0">
                    <a:solidFill>
                      <a:schemeClr val="tx1"/>
                    </a:solidFill>
                  </a:rPr>
                  <a:t>Prediction error </a:t>
                </a:r>
                <a:r>
                  <a:rPr lang="en-US" dirty="0" smtClean="0">
                    <a:solidFill>
                      <a:schemeClr val="tx1"/>
                    </a:solidFill>
                    <a:sym typeface="Wingdings" panose="05000000000000000000" pitchFamily="2" charset="2"/>
                  </a:rPr>
                  <a:t> </a:t>
                </a:r>
                <a:r>
                  <a:rPr lang="en-US" dirty="0" smtClean="0">
                    <a:solidFill>
                      <a:srgbClr val="FF0000"/>
                    </a:solidFill>
                    <a:sym typeface="Wingdings" panose="05000000000000000000" pitchFamily="2" charset="2"/>
                  </a:rPr>
                  <a:t>Residual</a:t>
                </a:r>
                <a:r>
                  <a:rPr lang="en-US" dirty="0" smtClean="0">
                    <a:solidFill>
                      <a:schemeClr val="tx1"/>
                    </a:solidFill>
                    <a:sym typeface="Wingdings" panose="05000000000000000000" pitchFamily="2" charset="2"/>
                  </a:rPr>
                  <a:t> (the difference between the actual value of the dependent variable (y) and the value predicted (</a:t>
                </a:r>
                <a14:m>
                  <m:oMath xmlns:m="http://schemas.openxmlformats.org/officeDocument/2006/math">
                    <m:acc>
                      <m:accPr>
                        <m:chr m:val="̂"/>
                        <m:ctrlPr>
                          <a:rPr lang="en-US" i="1" smtClean="0">
                            <a:solidFill>
                              <a:schemeClr val="tx1"/>
                            </a:solidFill>
                            <a:latin typeface="Cambria Math"/>
                            <a:sym typeface="Wingdings" panose="05000000000000000000" pitchFamily="2" charset="2"/>
                          </a:rPr>
                        </m:ctrlPr>
                      </m:accPr>
                      <m:e>
                        <m:r>
                          <a:rPr lang="en-US" b="0" i="1" smtClean="0">
                            <a:solidFill>
                              <a:schemeClr val="tx1"/>
                            </a:solidFill>
                            <a:latin typeface="Cambria Math"/>
                            <a:sym typeface="Wingdings" panose="05000000000000000000" pitchFamily="2" charset="2"/>
                          </a:rPr>
                          <m:t>𝑦</m:t>
                        </m:r>
                      </m:e>
                    </m:acc>
                  </m:oMath>
                </a14:m>
                <a:r>
                  <a:rPr lang="en-US" dirty="0" smtClean="0">
                    <a:solidFill>
                      <a:schemeClr val="tx1"/>
                    </a:solidFill>
                  </a:rPr>
                  <a:t>) by the regression model).</a:t>
                </a:r>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676400"/>
                <a:ext cx="7924800" cy="4724400"/>
              </a:xfrm>
              <a:blipFill rotWithShape="1">
                <a:blip r:embed="rId2"/>
                <a:stretch>
                  <a:fillRect t="-774"/>
                </a:stretch>
              </a:blipFill>
            </p:spPr>
            <p:txBody>
              <a:bodyPr/>
              <a:lstStyle/>
              <a:p>
                <a:r>
                  <a:rPr lang="en-US">
                    <a:noFill/>
                  </a:rPr>
                  <a:t> </a:t>
                </a:r>
              </a:p>
            </p:txBody>
          </p:sp>
        </mc:Fallback>
      </mc:AlternateContent>
    </p:spTree>
    <p:extLst>
      <p:ext uri="{BB962C8B-B14F-4D97-AF65-F5344CB8AC3E}">
        <p14:creationId xmlns:p14="http://schemas.microsoft.com/office/powerpoint/2010/main" val="2506955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62000"/>
            <a:ext cx="80010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09601" y="5744497"/>
            <a:ext cx="8001000" cy="646331"/>
          </a:xfrm>
          <a:prstGeom prst="rect">
            <a:avLst/>
          </a:prstGeom>
          <a:noFill/>
        </p:spPr>
        <p:txBody>
          <a:bodyPr wrap="square" rtlCol="0">
            <a:spAutoFit/>
          </a:bodyPr>
          <a:lstStyle/>
          <a:p>
            <a:r>
              <a:rPr lang="en-US" dirty="0" smtClean="0"/>
              <a:t>Possible regression line - </a:t>
            </a:r>
            <a:r>
              <a:rPr lang="en-US" dirty="0"/>
              <a:t>We must establish a criterion for selecting the best </a:t>
            </a:r>
            <a:r>
              <a:rPr lang="en-US" dirty="0" smtClean="0"/>
              <a:t>line (</a:t>
            </a:r>
            <a:r>
              <a:rPr lang="en-US" b="1" dirty="0" smtClean="0"/>
              <a:t>least square criterion</a:t>
            </a:r>
            <a:r>
              <a:rPr lang="en-US" dirty="0" smtClean="0"/>
              <a:t>)</a:t>
            </a:r>
            <a:endParaRPr lang="en-US" dirty="0"/>
          </a:p>
        </p:txBody>
      </p:sp>
    </p:spTree>
    <p:extLst>
      <p:ext uri="{BB962C8B-B14F-4D97-AF65-F5344CB8AC3E}">
        <p14:creationId xmlns:p14="http://schemas.microsoft.com/office/powerpoint/2010/main" val="1268273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24936"/>
          </a:xfrm>
        </p:spPr>
        <p:txBody>
          <a:bodyPr/>
          <a:lstStyle/>
          <a:p>
            <a:r>
              <a:rPr lang="en-US" dirty="0" smtClean="0">
                <a:solidFill>
                  <a:schemeClr val="tx1"/>
                </a:solidFill>
              </a:rPr>
              <a:t>REGRESSION ANALYSIS</a:t>
            </a:r>
            <a:endParaRPr lang="en-US"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1" y="1743074"/>
            <a:ext cx="72390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TextBox 4"/>
              <p:cNvSpPr txBox="1"/>
              <p:nvPr/>
            </p:nvSpPr>
            <p:spPr>
              <a:xfrm>
                <a:off x="3276600" y="5638800"/>
                <a:ext cx="2702984" cy="646331"/>
              </a:xfrm>
              <a:prstGeom prst="rect">
                <a:avLst/>
              </a:prstGeom>
              <a:noFill/>
            </p:spPr>
            <p:txBody>
              <a:bodyPr wrap="none" rtlCol="0">
                <a:spAutoFit/>
              </a:bodyPr>
              <a:lstStyle/>
              <a:p>
                <a:r>
                  <a:rPr lang="en-US" i="1" dirty="0" smtClean="0">
                    <a:latin typeface="Cambria Math"/>
                  </a:rPr>
                  <a:t>data value with x = 4:</a:t>
                </a:r>
              </a:p>
              <a:p>
                <a:pPr/>
                <a14:m>
                  <m:oMathPara xmlns:m="http://schemas.openxmlformats.org/officeDocument/2006/math">
                    <m:oMathParaPr>
                      <m:jc m:val="centerGroup"/>
                    </m:oMathParaPr>
                    <m:oMath xmlns:m="http://schemas.openxmlformats.org/officeDocument/2006/math">
                      <m:acc>
                        <m:accPr>
                          <m:chr m:val="̂"/>
                          <m:ctrlPr>
                            <a:rPr lang="en-US" i="1" smtClean="0">
                              <a:latin typeface="Cambria Math"/>
                            </a:rPr>
                          </m:ctrlPr>
                        </m:accPr>
                        <m:e>
                          <m:r>
                            <a:rPr lang="en-US" b="0" i="1" smtClean="0">
                              <a:latin typeface="Cambria Math"/>
                            </a:rPr>
                            <m:t>𝑦</m:t>
                          </m:r>
                        </m:e>
                      </m:acc>
                      <m:r>
                        <a:rPr lang="en-US" b="0" i="1" smtClean="0">
                          <a:latin typeface="Cambria Math"/>
                        </a:rPr>
                        <m:t>=150+60</m:t>
                      </m:r>
                      <m:d>
                        <m:dPr>
                          <m:ctrlPr>
                            <a:rPr lang="en-US" b="0" i="1" smtClean="0">
                              <a:latin typeface="Cambria Math"/>
                            </a:rPr>
                          </m:ctrlPr>
                        </m:dPr>
                        <m:e>
                          <m:r>
                            <a:rPr lang="en-US" b="0" i="1" smtClean="0">
                              <a:latin typeface="Cambria Math"/>
                            </a:rPr>
                            <m:t>4</m:t>
                          </m:r>
                        </m:e>
                      </m:d>
                      <m:r>
                        <a:rPr lang="en-US" b="0" i="1" smtClean="0">
                          <a:latin typeface="Cambria Math"/>
                        </a:rPr>
                        <m:t>=390 </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276600" y="5638800"/>
                <a:ext cx="2702984" cy="646331"/>
              </a:xfrm>
              <a:prstGeom prst="rect">
                <a:avLst/>
              </a:prstGeom>
              <a:blipFill rotWithShape="1">
                <a:blip r:embed="rId3"/>
                <a:stretch>
                  <a:fillRect l="-2032" t="-5660" b="-4717"/>
                </a:stretch>
              </a:blipFill>
            </p:spPr>
            <p:txBody>
              <a:bodyPr/>
              <a:lstStyle/>
              <a:p>
                <a:r>
                  <a:rPr lang="en-US">
                    <a:noFill/>
                  </a:rPr>
                  <a:t> </a:t>
                </a:r>
              </a:p>
            </p:txBody>
          </p:sp>
        </mc:Fallback>
      </mc:AlternateContent>
    </p:spTree>
    <p:extLst>
      <p:ext uri="{BB962C8B-B14F-4D97-AF65-F5344CB8AC3E}">
        <p14:creationId xmlns:p14="http://schemas.microsoft.com/office/powerpoint/2010/main" val="1878774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40166" y="914400"/>
            <a:ext cx="7024744" cy="724936"/>
          </a:xfrm>
        </p:spPr>
        <p:txBody>
          <a:bodyPr/>
          <a:lstStyle/>
          <a:p>
            <a:r>
              <a:rPr lang="en-US" dirty="0" smtClean="0">
                <a:solidFill>
                  <a:schemeClr val="tx1"/>
                </a:solidFill>
              </a:rPr>
              <a:t>RESIDUAL ANALYSIS</a:t>
            </a:r>
            <a:endParaRPr lang="en-US" dirty="0">
              <a:solidFill>
                <a:schemeClr val="tx1"/>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548" y="1676400"/>
            <a:ext cx="6095999"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838173" y="5187123"/>
            <a:ext cx="5352747" cy="369332"/>
          </a:xfrm>
          <a:prstGeom prst="rect">
            <a:avLst/>
          </a:prstGeom>
          <a:noFill/>
        </p:spPr>
        <p:txBody>
          <a:bodyPr wrap="none" rtlCol="0">
            <a:spAutoFit/>
          </a:bodyPr>
          <a:lstStyle/>
          <a:p>
            <a:r>
              <a:rPr lang="en-US" dirty="0" smtClean="0"/>
              <a:t>an example of manual calculation for residual</a:t>
            </a:r>
            <a:endParaRPr lang="en-US" dirty="0"/>
          </a:p>
        </p:txBody>
      </p:sp>
    </p:spTree>
    <p:extLst>
      <p:ext uri="{BB962C8B-B14F-4D97-AF65-F5344CB8AC3E}">
        <p14:creationId xmlns:p14="http://schemas.microsoft.com/office/powerpoint/2010/main" val="2555557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503" y="1219200"/>
            <a:ext cx="7696199" cy="4615135"/>
          </a:xfrm>
          <a:prstGeom prst="rect">
            <a:avLst/>
          </a:prstGeom>
        </p:spPr>
      </p:pic>
      <p:sp>
        <p:nvSpPr>
          <p:cNvPr id="3" name="TextBox 2"/>
          <p:cNvSpPr txBox="1"/>
          <p:nvPr/>
        </p:nvSpPr>
        <p:spPr>
          <a:xfrm>
            <a:off x="1007806" y="759231"/>
            <a:ext cx="6705682" cy="369332"/>
          </a:xfrm>
          <a:prstGeom prst="rect">
            <a:avLst/>
          </a:prstGeom>
          <a:noFill/>
        </p:spPr>
        <p:txBody>
          <a:bodyPr wrap="none" rtlCol="0">
            <a:spAutoFit/>
          </a:bodyPr>
          <a:lstStyle/>
          <a:p>
            <a:r>
              <a:rPr lang="en-US" dirty="0" smtClean="0"/>
              <a:t>Figure: an example of computer calculation for regression </a:t>
            </a:r>
            <a:endParaRPr lang="en-US" dirty="0"/>
          </a:p>
        </p:txBody>
      </p:sp>
    </p:spTree>
    <p:extLst>
      <p:ext uri="{BB962C8B-B14F-4D97-AF65-F5344CB8AC3E}">
        <p14:creationId xmlns:p14="http://schemas.microsoft.com/office/powerpoint/2010/main" val="775999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0271" y="1066800"/>
            <a:ext cx="7924800" cy="724936"/>
          </a:xfrm>
        </p:spPr>
        <p:txBody>
          <a:bodyPr>
            <a:noAutofit/>
          </a:bodyPr>
          <a:lstStyle/>
          <a:p>
            <a:r>
              <a:rPr lang="en-US" sz="3200" dirty="0" smtClean="0"/>
              <a:t>SIMPLE REGRESSION ANALYSIS- EXAMPLE (R-programming)</a:t>
            </a:r>
            <a:endParaRPr lang="en-US" sz="3200" dirty="0"/>
          </a:p>
        </p:txBody>
      </p:sp>
      <p:sp>
        <p:nvSpPr>
          <p:cNvPr id="5" name="TextBox 4"/>
          <p:cNvSpPr txBox="1"/>
          <p:nvPr/>
        </p:nvSpPr>
        <p:spPr>
          <a:xfrm>
            <a:off x="533400" y="1981200"/>
            <a:ext cx="7772400" cy="3970318"/>
          </a:xfrm>
          <a:prstGeom prst="rect">
            <a:avLst/>
          </a:prstGeom>
          <a:noFill/>
        </p:spPr>
        <p:txBody>
          <a:bodyPr wrap="square" rtlCol="0">
            <a:spAutoFit/>
          </a:bodyPr>
          <a:lstStyle/>
          <a:p>
            <a:pPr algn="just"/>
            <a:r>
              <a:rPr lang="en-US" dirty="0" smtClean="0"/>
              <a:t>The investment firm Harmonic Investments  wants to manage the pension fund of a major Chicago retailer. Correlation analysis have been done and it shows that the relationship </a:t>
            </a:r>
            <a:r>
              <a:rPr lang="en-US" dirty="0"/>
              <a:t>between profits and number of employees for 50 Fortune 500 companies in the firm’s </a:t>
            </a:r>
            <a:r>
              <a:rPr lang="en-US" dirty="0" smtClean="0"/>
              <a:t>portfolio are positive linear relationship. Next, the Harmonic wants to use simple linear regression analysis for their presentation to the retailer. The data for the analysis are contained in the file </a:t>
            </a:r>
            <a:r>
              <a:rPr lang="en-US" b="1" dirty="0" smtClean="0"/>
              <a:t>Fortune50</a:t>
            </a:r>
            <a:r>
              <a:rPr lang="en-US" dirty="0" smtClean="0"/>
              <a:t>.</a:t>
            </a:r>
          </a:p>
          <a:p>
            <a:pPr algn="just"/>
            <a:endParaRPr lang="en-US" dirty="0"/>
          </a:p>
          <a:p>
            <a:pPr algn="just"/>
            <a:r>
              <a:rPr lang="en-US" b="1" u="sng" dirty="0" smtClean="0"/>
              <a:t>SOLUTION:</a:t>
            </a:r>
          </a:p>
          <a:p>
            <a:pPr algn="just"/>
            <a:r>
              <a:rPr lang="en-US" b="1" dirty="0" smtClean="0"/>
              <a:t>Identify independent (x) and dependent (y) variable</a:t>
            </a:r>
          </a:p>
          <a:p>
            <a:pPr algn="just"/>
            <a:endParaRPr lang="en-US" b="1" dirty="0" smtClean="0"/>
          </a:p>
          <a:p>
            <a:pPr algn="just"/>
            <a:r>
              <a:rPr lang="en-US" b="1" dirty="0" smtClean="0"/>
              <a:t>Calculate the correlation coefficient (r) and the linear regression equation/model</a:t>
            </a:r>
          </a:p>
          <a:p>
            <a:pPr algn="just"/>
            <a:endParaRPr lang="en-US" b="1" dirty="0" smtClean="0"/>
          </a:p>
        </p:txBody>
      </p:sp>
    </p:spTree>
    <p:extLst>
      <p:ext uri="{BB962C8B-B14F-4D97-AF65-F5344CB8AC3E}">
        <p14:creationId xmlns:p14="http://schemas.microsoft.com/office/powerpoint/2010/main" val="412359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22787"/>
            <a:ext cx="800100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09600" y="744482"/>
            <a:ext cx="2433680" cy="369332"/>
          </a:xfrm>
          <a:prstGeom prst="rect">
            <a:avLst/>
          </a:prstGeom>
          <a:noFill/>
        </p:spPr>
        <p:txBody>
          <a:bodyPr wrap="none" rtlCol="0">
            <a:spAutoFit/>
          </a:bodyPr>
          <a:lstStyle/>
          <a:p>
            <a:r>
              <a:rPr lang="en-US" dirty="0" smtClean="0"/>
              <a:t>Regression Analysis </a:t>
            </a:r>
            <a:endParaRPr lang="en-US" dirty="0"/>
          </a:p>
        </p:txBody>
      </p:sp>
      <p:sp>
        <p:nvSpPr>
          <p:cNvPr id="3" name="Oval 2"/>
          <p:cNvSpPr/>
          <p:nvPr/>
        </p:nvSpPr>
        <p:spPr>
          <a:xfrm>
            <a:off x="624348" y="2020529"/>
            <a:ext cx="1600200" cy="6858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stCxn id="3" idx="5"/>
            <a:endCxn id="6" idx="1"/>
          </p:cNvCxnSpPr>
          <p:nvPr/>
        </p:nvCxnSpPr>
        <p:spPr>
          <a:xfrm>
            <a:off x="1990204" y="2605896"/>
            <a:ext cx="3739544" cy="4860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729748" y="2907268"/>
            <a:ext cx="1612942" cy="369332"/>
          </a:xfrm>
          <a:prstGeom prst="rect">
            <a:avLst/>
          </a:prstGeom>
          <a:noFill/>
        </p:spPr>
        <p:txBody>
          <a:bodyPr wrap="none" rtlCol="0">
            <a:spAutoFit/>
          </a:bodyPr>
          <a:lstStyle/>
          <a:p>
            <a:r>
              <a:rPr lang="el-GR" dirty="0" smtClean="0">
                <a:solidFill>
                  <a:srgbClr val="FF0000"/>
                </a:solidFill>
              </a:rPr>
              <a:t>β</a:t>
            </a:r>
            <a:r>
              <a:rPr lang="en-US" baseline="-25000" dirty="0" smtClean="0">
                <a:solidFill>
                  <a:srgbClr val="FF0000"/>
                </a:solidFill>
              </a:rPr>
              <a:t>0 </a:t>
            </a:r>
            <a:r>
              <a:rPr lang="en-US" dirty="0" smtClean="0">
                <a:solidFill>
                  <a:srgbClr val="FF0000"/>
                </a:solidFill>
              </a:rPr>
              <a:t>- intercept</a:t>
            </a:r>
            <a:endParaRPr lang="en-US" dirty="0">
              <a:solidFill>
                <a:srgbClr val="FF0000"/>
              </a:solidFill>
            </a:endParaRPr>
          </a:p>
        </p:txBody>
      </p:sp>
      <p:sp>
        <p:nvSpPr>
          <p:cNvPr id="8" name="Oval 7"/>
          <p:cNvSpPr/>
          <p:nvPr/>
        </p:nvSpPr>
        <p:spPr>
          <a:xfrm>
            <a:off x="2199968" y="2037424"/>
            <a:ext cx="1600200" cy="6858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8" idx="6"/>
            <a:endCxn id="13" idx="1"/>
          </p:cNvCxnSpPr>
          <p:nvPr/>
        </p:nvCxnSpPr>
        <p:spPr>
          <a:xfrm flipV="1">
            <a:off x="3800168" y="2241058"/>
            <a:ext cx="1882878" cy="1392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83046" y="2056392"/>
            <a:ext cx="1186543" cy="369332"/>
          </a:xfrm>
          <a:prstGeom prst="rect">
            <a:avLst/>
          </a:prstGeom>
          <a:noFill/>
        </p:spPr>
        <p:txBody>
          <a:bodyPr wrap="none" rtlCol="0">
            <a:spAutoFit/>
          </a:bodyPr>
          <a:lstStyle/>
          <a:p>
            <a:r>
              <a:rPr lang="el-GR" dirty="0" smtClean="0">
                <a:solidFill>
                  <a:srgbClr val="FF0000"/>
                </a:solidFill>
              </a:rPr>
              <a:t>β</a:t>
            </a:r>
            <a:r>
              <a:rPr lang="en-US" baseline="-25000" dirty="0">
                <a:solidFill>
                  <a:srgbClr val="FF0000"/>
                </a:solidFill>
              </a:rPr>
              <a:t>1</a:t>
            </a:r>
            <a:r>
              <a:rPr lang="en-US" baseline="-25000" dirty="0" smtClean="0">
                <a:solidFill>
                  <a:srgbClr val="FF0000"/>
                </a:solidFill>
              </a:rPr>
              <a:t> </a:t>
            </a:r>
            <a:r>
              <a:rPr lang="en-US" dirty="0" smtClean="0">
                <a:solidFill>
                  <a:srgbClr val="FF0000"/>
                </a:solidFill>
              </a:rPr>
              <a:t>- slope</a:t>
            </a:r>
            <a:endParaRPr lang="en-US" dirty="0">
              <a:solidFill>
                <a:srgbClr val="FF0000"/>
              </a:solidFill>
            </a:endParaRPr>
          </a:p>
        </p:txBody>
      </p:sp>
      <mc:AlternateContent xmlns:mc="http://schemas.openxmlformats.org/markup-compatibility/2006">
        <mc:Choice xmlns:a14="http://schemas.microsoft.com/office/drawing/2010/main" Requires="a14">
          <p:sp>
            <p:nvSpPr>
              <p:cNvPr id="17" name="TextBox 16"/>
              <p:cNvSpPr txBox="1"/>
              <p:nvPr/>
            </p:nvSpPr>
            <p:spPr>
              <a:xfrm>
                <a:off x="838200" y="6096000"/>
                <a:ext cx="5578515" cy="369332"/>
              </a:xfrm>
              <a:prstGeom prst="rect">
                <a:avLst/>
              </a:prstGeom>
              <a:noFill/>
            </p:spPr>
            <p:txBody>
              <a:bodyPr wrap="none" rtlCol="0">
                <a:spAutoFit/>
              </a:bodyPr>
              <a:lstStyle/>
              <a:p>
                <a:r>
                  <a:rPr lang="en-US" dirty="0" smtClean="0"/>
                  <a:t>The regression equation is </a:t>
                </a:r>
                <a14:m>
                  <m:oMath xmlns:m="http://schemas.openxmlformats.org/officeDocument/2006/math">
                    <m:acc>
                      <m:accPr>
                        <m:chr m:val="̂"/>
                        <m:ctrlPr>
                          <a:rPr lang="en-US" i="1" smtClean="0">
                            <a:latin typeface="Cambria Math"/>
                          </a:rPr>
                        </m:ctrlPr>
                      </m:accPr>
                      <m:e>
                        <m:r>
                          <a:rPr lang="en-US" b="0" i="1" smtClean="0">
                            <a:latin typeface="Cambria Math"/>
                          </a:rPr>
                          <m:t>𝑦</m:t>
                        </m:r>
                      </m:e>
                    </m:acc>
                    <m:r>
                      <a:rPr lang="en-US" b="0" i="1" smtClean="0">
                        <a:latin typeface="Cambria Math"/>
                      </a:rPr>
                      <m:t>=2557.00+0.0</m:t>
                    </m:r>
                    <m:r>
                      <a:rPr lang="en-US" b="0" i="1" smtClean="0">
                        <a:latin typeface="Cambria Math"/>
                      </a:rPr>
                      <m:t>0</m:t>
                    </m:r>
                    <m:r>
                      <a:rPr lang="en-US" b="0" i="1" smtClean="0">
                        <a:latin typeface="Cambria Math"/>
                      </a:rPr>
                      <m:t>475</m:t>
                    </m:r>
                    <m:r>
                      <a:rPr lang="en-US" b="0" i="1" smtClean="0">
                        <a:latin typeface="Cambria Math"/>
                      </a:rPr>
                      <m:t>𝑥</m:t>
                    </m:r>
                  </m:oMath>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838200" y="6096000"/>
                <a:ext cx="5578515" cy="369332"/>
              </a:xfrm>
              <a:prstGeom prst="rect">
                <a:avLst/>
              </a:prstGeom>
              <a:blipFill rotWithShape="1">
                <a:blip r:embed="rId3"/>
                <a:stretch>
                  <a:fillRect l="-984" t="-8197" b="-24590"/>
                </a:stretch>
              </a:blipFill>
            </p:spPr>
            <p:txBody>
              <a:bodyPr/>
              <a:lstStyle/>
              <a:p>
                <a:r>
                  <a:rPr lang="en-US">
                    <a:noFill/>
                  </a:rPr>
                  <a:t> </a:t>
                </a:r>
              </a:p>
            </p:txBody>
          </p:sp>
        </mc:Fallback>
      </mc:AlternateContent>
      <p:sp>
        <p:nvSpPr>
          <p:cNvPr id="19" name="Oval 18"/>
          <p:cNvSpPr/>
          <p:nvPr/>
        </p:nvSpPr>
        <p:spPr>
          <a:xfrm>
            <a:off x="407210" y="3810000"/>
            <a:ext cx="2793190" cy="8382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flipV="1">
            <a:off x="3200400" y="3962400"/>
            <a:ext cx="3669189" cy="266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869589" y="3726418"/>
            <a:ext cx="1741011" cy="646331"/>
          </a:xfrm>
          <a:prstGeom prst="rect">
            <a:avLst/>
          </a:prstGeom>
          <a:noFill/>
        </p:spPr>
        <p:txBody>
          <a:bodyPr wrap="square" rtlCol="0">
            <a:spAutoFit/>
          </a:bodyPr>
          <a:lstStyle/>
          <a:p>
            <a:r>
              <a:rPr lang="en-US" dirty="0" smtClean="0">
                <a:solidFill>
                  <a:srgbClr val="FF0000"/>
                </a:solidFill>
              </a:rPr>
              <a:t>regression coefficient</a:t>
            </a:r>
            <a:endParaRPr lang="en-US" dirty="0">
              <a:solidFill>
                <a:srgbClr val="FF0000"/>
              </a:solidFill>
            </a:endParaRPr>
          </a:p>
        </p:txBody>
      </p:sp>
    </p:spTree>
    <p:extLst>
      <p:ext uri="{BB962C8B-B14F-4D97-AF65-F5344CB8AC3E}">
        <p14:creationId xmlns:p14="http://schemas.microsoft.com/office/powerpoint/2010/main" val="4119211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924" y="609600"/>
            <a:ext cx="7543800" cy="4620270"/>
          </a:xfrm>
          <a:prstGeom prst="rect">
            <a:avLst/>
          </a:prstGeom>
        </p:spPr>
      </p:pic>
      <mc:AlternateContent xmlns:mc="http://schemas.openxmlformats.org/markup-compatibility/2006">
        <mc:Choice xmlns:a14="http://schemas.microsoft.com/office/drawing/2010/main" Requires="a14">
          <p:sp>
            <p:nvSpPr>
              <p:cNvPr id="3" name="TextBox 2"/>
              <p:cNvSpPr txBox="1"/>
              <p:nvPr/>
            </p:nvSpPr>
            <p:spPr>
              <a:xfrm>
                <a:off x="3581400" y="3352800"/>
                <a:ext cx="3455433" cy="646331"/>
              </a:xfrm>
              <a:prstGeom prst="rect">
                <a:avLst/>
              </a:prstGeom>
              <a:noFill/>
            </p:spPr>
            <p:txBody>
              <a:bodyPr wrap="none" rtlCol="0">
                <a:spAutoFit/>
              </a:bodyPr>
              <a:lstStyle/>
              <a:p>
                <a:r>
                  <a:rPr lang="en-US" dirty="0" smtClean="0"/>
                  <a:t>The regression equation is </a:t>
                </a:r>
              </a:p>
              <a:p>
                <a:pPr/>
                <a14:m>
                  <m:oMathPara xmlns:m="http://schemas.openxmlformats.org/officeDocument/2006/math">
                    <m:oMathParaPr>
                      <m:jc m:val="centerGroup"/>
                    </m:oMathParaPr>
                    <m:oMath xmlns:m="http://schemas.openxmlformats.org/officeDocument/2006/math">
                      <m:acc>
                        <m:accPr>
                          <m:chr m:val="̂"/>
                          <m:ctrlPr>
                            <a:rPr lang="en-US" i="1" smtClean="0">
                              <a:latin typeface="Cambria Math"/>
                            </a:rPr>
                          </m:ctrlPr>
                        </m:accPr>
                        <m:e>
                          <m:r>
                            <a:rPr lang="en-US" b="0" i="1" smtClean="0">
                              <a:latin typeface="Cambria Math"/>
                            </a:rPr>
                            <m:t>𝑦</m:t>
                          </m:r>
                        </m:e>
                      </m:acc>
                      <m:r>
                        <a:rPr lang="en-US" b="0" i="1" smtClean="0">
                          <a:latin typeface="Cambria Math"/>
                        </a:rPr>
                        <m:t>=2557.00+0.</m:t>
                      </m:r>
                      <m:r>
                        <a:rPr lang="en-US" b="0" i="1" smtClean="0">
                          <a:latin typeface="Cambria Math"/>
                        </a:rPr>
                        <m:t>0</m:t>
                      </m:r>
                      <m:r>
                        <a:rPr lang="en-US" b="0" i="1" smtClean="0">
                          <a:latin typeface="Cambria Math"/>
                        </a:rPr>
                        <m:t>0475</m:t>
                      </m:r>
                      <m:r>
                        <a:rPr lang="en-US" b="0" i="1" smtClean="0">
                          <a:latin typeface="Cambria Math"/>
                        </a:rPr>
                        <m:t>𝑥</m:t>
                      </m:r>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3581400" y="3352800"/>
                <a:ext cx="3455433" cy="646331"/>
              </a:xfrm>
              <a:prstGeom prst="rect">
                <a:avLst/>
              </a:prstGeom>
              <a:blipFill rotWithShape="1">
                <a:blip r:embed="rId3"/>
                <a:stretch>
                  <a:fillRect l="-1590" t="-4717" b="-4717"/>
                </a:stretch>
              </a:blipFill>
            </p:spPr>
            <p:txBody>
              <a:bodyPr/>
              <a:lstStyle/>
              <a:p>
                <a:r>
                  <a:rPr lang="en-US">
                    <a:noFill/>
                  </a:rPr>
                  <a:t> </a:t>
                </a:r>
              </a:p>
            </p:txBody>
          </p:sp>
        </mc:Fallback>
      </mc:AlternateContent>
      <p:sp>
        <p:nvSpPr>
          <p:cNvPr id="4" name="TextBox 3"/>
          <p:cNvSpPr txBox="1"/>
          <p:nvPr/>
        </p:nvSpPr>
        <p:spPr>
          <a:xfrm>
            <a:off x="695634" y="5229870"/>
            <a:ext cx="7924800" cy="923330"/>
          </a:xfrm>
          <a:prstGeom prst="rect">
            <a:avLst/>
          </a:prstGeom>
          <a:noFill/>
        </p:spPr>
        <p:txBody>
          <a:bodyPr wrap="square" rtlCol="0">
            <a:spAutoFit/>
          </a:bodyPr>
          <a:lstStyle/>
          <a:p>
            <a:r>
              <a:rPr lang="en-US" dirty="0" smtClean="0">
                <a:solidFill>
                  <a:srgbClr val="0070C0"/>
                </a:solidFill>
              </a:rPr>
              <a:t>&gt; plot(Profits </a:t>
            </a:r>
            <a:r>
              <a:rPr lang="en-US" dirty="0">
                <a:solidFill>
                  <a:srgbClr val="0070C0"/>
                </a:solidFill>
              </a:rPr>
              <a:t>~ Employees, data=Fortune50, main="Employees versus Profits (millions of dollars)") </a:t>
            </a:r>
            <a:endParaRPr lang="en-US" dirty="0" smtClean="0">
              <a:solidFill>
                <a:srgbClr val="0070C0"/>
              </a:solidFill>
            </a:endParaRPr>
          </a:p>
          <a:p>
            <a:r>
              <a:rPr lang="en-US" dirty="0" smtClean="0">
                <a:solidFill>
                  <a:srgbClr val="0070C0"/>
                </a:solidFill>
              </a:rPr>
              <a:t>&gt; </a:t>
            </a:r>
            <a:r>
              <a:rPr lang="en-US" dirty="0" err="1">
                <a:solidFill>
                  <a:srgbClr val="0070C0"/>
                </a:solidFill>
              </a:rPr>
              <a:t>abline</a:t>
            </a:r>
            <a:r>
              <a:rPr lang="en-US" dirty="0">
                <a:solidFill>
                  <a:srgbClr val="0070C0"/>
                </a:solidFill>
              </a:rPr>
              <a:t>(</a:t>
            </a:r>
            <a:r>
              <a:rPr lang="en-US" dirty="0" err="1">
                <a:solidFill>
                  <a:srgbClr val="0070C0"/>
                </a:solidFill>
              </a:rPr>
              <a:t>lm.out</a:t>
            </a:r>
            <a:r>
              <a:rPr lang="en-US" dirty="0">
                <a:solidFill>
                  <a:srgbClr val="0070C0"/>
                </a:solidFill>
              </a:rPr>
              <a:t>, col="red")</a:t>
            </a:r>
          </a:p>
        </p:txBody>
      </p:sp>
    </p:spTree>
    <p:extLst>
      <p:ext uri="{BB962C8B-B14F-4D97-AF65-F5344CB8AC3E}">
        <p14:creationId xmlns:p14="http://schemas.microsoft.com/office/powerpoint/2010/main" val="2137254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685800"/>
            <a:ext cx="7810500" cy="5050877"/>
          </a:xfrm>
          <a:prstGeom prst="rect">
            <a:avLst/>
          </a:prstGeom>
        </p:spPr>
      </p:pic>
      <p:sp>
        <p:nvSpPr>
          <p:cNvPr id="3" name="TextBox 2"/>
          <p:cNvSpPr txBox="1"/>
          <p:nvPr/>
        </p:nvSpPr>
        <p:spPr>
          <a:xfrm>
            <a:off x="571500" y="5689834"/>
            <a:ext cx="7924800" cy="646331"/>
          </a:xfrm>
          <a:prstGeom prst="rect">
            <a:avLst/>
          </a:prstGeom>
          <a:noFill/>
        </p:spPr>
        <p:txBody>
          <a:bodyPr wrap="square" rtlCol="0">
            <a:spAutoFit/>
          </a:bodyPr>
          <a:lstStyle/>
          <a:p>
            <a:r>
              <a:rPr lang="en-US" dirty="0">
                <a:solidFill>
                  <a:srgbClr val="0070C0"/>
                </a:solidFill>
              </a:rPr>
              <a:t>&gt; </a:t>
            </a:r>
            <a:r>
              <a:rPr lang="en-US" dirty="0" smtClean="0">
                <a:solidFill>
                  <a:srgbClr val="0070C0"/>
                </a:solidFill>
              </a:rPr>
              <a:t>par(</a:t>
            </a:r>
            <a:r>
              <a:rPr lang="en-US" dirty="0" err="1" smtClean="0">
                <a:solidFill>
                  <a:srgbClr val="0070C0"/>
                </a:solidFill>
              </a:rPr>
              <a:t>mfrow</a:t>
            </a:r>
            <a:r>
              <a:rPr lang="en-US" dirty="0" smtClean="0">
                <a:solidFill>
                  <a:srgbClr val="0070C0"/>
                </a:solidFill>
              </a:rPr>
              <a:t>=c(2,2</a:t>
            </a:r>
            <a:r>
              <a:rPr lang="en-US" dirty="0">
                <a:solidFill>
                  <a:srgbClr val="0070C0"/>
                </a:solidFill>
              </a:rPr>
              <a:t>)) # partition the graphics device </a:t>
            </a:r>
            <a:endParaRPr lang="en-US" dirty="0" smtClean="0">
              <a:solidFill>
                <a:srgbClr val="0070C0"/>
              </a:solidFill>
            </a:endParaRPr>
          </a:p>
          <a:p>
            <a:r>
              <a:rPr lang="en-US" dirty="0" smtClean="0">
                <a:solidFill>
                  <a:srgbClr val="0070C0"/>
                </a:solidFill>
              </a:rPr>
              <a:t>&gt; </a:t>
            </a:r>
            <a:r>
              <a:rPr lang="en-US" dirty="0">
                <a:solidFill>
                  <a:srgbClr val="0070C0"/>
                </a:solidFill>
              </a:rPr>
              <a:t>plot(</a:t>
            </a:r>
            <a:r>
              <a:rPr lang="en-US" dirty="0" err="1">
                <a:solidFill>
                  <a:srgbClr val="0070C0"/>
                </a:solidFill>
              </a:rPr>
              <a:t>lm.out</a:t>
            </a:r>
            <a:r>
              <a:rPr lang="en-US" dirty="0">
                <a:solidFill>
                  <a:srgbClr val="0070C0"/>
                </a:solidFill>
              </a:rPr>
              <a:t>)</a:t>
            </a:r>
          </a:p>
        </p:txBody>
      </p:sp>
    </p:spTree>
    <p:extLst>
      <p:ext uri="{BB962C8B-B14F-4D97-AF65-F5344CB8AC3E}">
        <p14:creationId xmlns:p14="http://schemas.microsoft.com/office/powerpoint/2010/main" val="3373111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877336"/>
          </a:xfrm>
        </p:spPr>
        <p:txBody>
          <a:bodyPr/>
          <a:lstStyle/>
          <a:p>
            <a:r>
              <a:rPr lang="en-US" dirty="0" smtClean="0">
                <a:solidFill>
                  <a:schemeClr val="tx1"/>
                </a:solidFill>
              </a:rPr>
              <a:t>REGRESSION ANALYSIS PLOT</a:t>
            </a:r>
            <a:endParaRPr lang="en-US" dirty="0">
              <a:solidFill>
                <a:schemeClr val="tx1"/>
              </a:solidFill>
            </a:endParaRPr>
          </a:p>
        </p:txBody>
      </p:sp>
      <p:sp>
        <p:nvSpPr>
          <p:cNvPr id="3" name="Content Placeholder 2"/>
          <p:cNvSpPr>
            <a:spLocks noGrp="1"/>
          </p:cNvSpPr>
          <p:nvPr>
            <p:ph idx="1"/>
          </p:nvPr>
        </p:nvSpPr>
        <p:spPr>
          <a:xfrm>
            <a:off x="762000" y="2323652"/>
            <a:ext cx="7543800" cy="3508977"/>
          </a:xfrm>
        </p:spPr>
        <p:txBody>
          <a:bodyPr>
            <a:normAutofit lnSpcReduction="10000"/>
          </a:bodyPr>
          <a:lstStyle/>
          <a:p>
            <a:r>
              <a:rPr lang="en-US" dirty="0" smtClean="0"/>
              <a:t>Other graphic </a:t>
            </a:r>
            <a:r>
              <a:rPr lang="en-US" dirty="0"/>
              <a:t>display of how good the model fit is can be achieved as </a:t>
            </a:r>
            <a:r>
              <a:rPr lang="en-US" dirty="0" smtClean="0"/>
              <a:t>follows:</a:t>
            </a:r>
          </a:p>
          <a:p>
            <a:pPr lvl="1"/>
            <a:r>
              <a:rPr lang="en-US" dirty="0" smtClean="0"/>
              <a:t>Residual </a:t>
            </a:r>
            <a:r>
              <a:rPr lang="en-US" dirty="0"/>
              <a:t>vs fitted - Points that tend towards being outliers are labeled</a:t>
            </a:r>
            <a:endParaRPr lang="en-US" dirty="0" smtClean="0"/>
          </a:p>
          <a:p>
            <a:pPr lvl="1"/>
            <a:r>
              <a:rPr lang="en-US" dirty="0"/>
              <a:t>Normal Q-Q - to see our residuals </a:t>
            </a:r>
            <a:r>
              <a:rPr lang="en-US" dirty="0" smtClean="0"/>
              <a:t>normally distributed</a:t>
            </a:r>
          </a:p>
          <a:p>
            <a:pPr lvl="1"/>
            <a:r>
              <a:rPr lang="en-US" dirty="0" smtClean="0"/>
              <a:t>Residual </a:t>
            </a:r>
            <a:r>
              <a:rPr lang="en-US" dirty="0"/>
              <a:t>vs Leverage - Labeled points on this plot represent cases we may want to investigate as possibly having undue influence on the regression relationship.</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227162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99" y="826533"/>
            <a:ext cx="7848599" cy="3440667"/>
          </a:xfrm>
          <a:prstGeom prst="rect">
            <a:avLst/>
          </a:prstGeom>
        </p:spPr>
      </p:pic>
      <p:sp>
        <p:nvSpPr>
          <p:cNvPr id="3" name="TextBox 2"/>
          <p:cNvSpPr txBox="1"/>
          <p:nvPr/>
        </p:nvSpPr>
        <p:spPr>
          <a:xfrm>
            <a:off x="914400" y="457200"/>
            <a:ext cx="3017173" cy="369332"/>
          </a:xfrm>
          <a:prstGeom prst="rect">
            <a:avLst/>
          </a:prstGeom>
          <a:noFill/>
        </p:spPr>
        <p:txBody>
          <a:bodyPr wrap="none" rtlCol="0">
            <a:spAutoFit/>
          </a:bodyPr>
          <a:lstStyle/>
          <a:p>
            <a:r>
              <a:rPr lang="en-US" dirty="0" smtClean="0"/>
              <a:t>Two- variable relationship</a:t>
            </a:r>
            <a:endParaRPr lang="en-US" dirty="0"/>
          </a:p>
        </p:txBody>
      </p:sp>
      <p:sp>
        <p:nvSpPr>
          <p:cNvPr id="4" name="TextBox 3"/>
          <p:cNvSpPr txBox="1"/>
          <p:nvPr/>
        </p:nvSpPr>
        <p:spPr>
          <a:xfrm>
            <a:off x="533400" y="4267200"/>
            <a:ext cx="8000998" cy="2308324"/>
          </a:xfrm>
          <a:prstGeom prst="rect">
            <a:avLst/>
          </a:prstGeom>
          <a:noFill/>
        </p:spPr>
        <p:txBody>
          <a:bodyPr wrap="square" rtlCol="0">
            <a:spAutoFit/>
          </a:bodyPr>
          <a:lstStyle/>
          <a:p>
            <a:pPr marL="342900" indent="-342900">
              <a:buAutoNum type="alphaLcParenBoth"/>
            </a:pPr>
            <a:r>
              <a:rPr lang="en-US" dirty="0" smtClean="0"/>
              <a:t>and (b) examples </a:t>
            </a:r>
            <a:r>
              <a:rPr lang="en-US" dirty="0"/>
              <a:t>of </a:t>
            </a:r>
            <a:r>
              <a:rPr lang="en-US" dirty="0" smtClean="0">
                <a:solidFill>
                  <a:srgbClr val="FF0000"/>
                </a:solidFill>
              </a:rPr>
              <a:t>strong </a:t>
            </a:r>
            <a:r>
              <a:rPr lang="en-US" i="1" dirty="0" smtClean="0">
                <a:solidFill>
                  <a:srgbClr val="FF0000"/>
                </a:solidFill>
              </a:rPr>
              <a:t>linear </a:t>
            </a:r>
            <a:r>
              <a:rPr lang="en-US" dirty="0"/>
              <a:t>(or straight line) relationships between </a:t>
            </a:r>
            <a:r>
              <a:rPr lang="en-US" i="1" dirty="0"/>
              <a:t>x </a:t>
            </a:r>
            <a:r>
              <a:rPr lang="en-US" dirty="0"/>
              <a:t>and </a:t>
            </a:r>
            <a:r>
              <a:rPr lang="en-US" i="1" dirty="0" smtClean="0"/>
              <a:t>y</a:t>
            </a:r>
          </a:p>
          <a:p>
            <a:r>
              <a:rPr lang="en-US" dirty="0" smtClean="0"/>
              <a:t>(c) and (d) examples of relationship </a:t>
            </a:r>
            <a:r>
              <a:rPr lang="en-US" dirty="0"/>
              <a:t>between the </a:t>
            </a:r>
            <a:r>
              <a:rPr lang="en-US" i="1" dirty="0"/>
              <a:t>x </a:t>
            </a:r>
            <a:r>
              <a:rPr lang="en-US" dirty="0" smtClean="0"/>
              <a:t>and </a:t>
            </a:r>
            <a:r>
              <a:rPr lang="en-US" i="1" dirty="0" smtClean="0"/>
              <a:t>y </a:t>
            </a:r>
            <a:r>
              <a:rPr lang="en-US" dirty="0"/>
              <a:t>variable is </a:t>
            </a:r>
            <a:r>
              <a:rPr lang="en-US" dirty="0">
                <a:solidFill>
                  <a:srgbClr val="FF0000"/>
                </a:solidFill>
              </a:rPr>
              <a:t>nonlinear</a:t>
            </a:r>
            <a:r>
              <a:rPr lang="en-US" dirty="0" smtClean="0"/>
              <a:t>.</a:t>
            </a:r>
          </a:p>
          <a:p>
            <a:r>
              <a:rPr lang="en-US" dirty="0" smtClean="0"/>
              <a:t>(e) and (f) </a:t>
            </a:r>
            <a:r>
              <a:rPr lang="en-US" dirty="0"/>
              <a:t>examples in which there is </a:t>
            </a:r>
            <a:r>
              <a:rPr lang="en-US" dirty="0">
                <a:solidFill>
                  <a:srgbClr val="FF0000"/>
                </a:solidFill>
              </a:rPr>
              <a:t>no identifiable </a:t>
            </a:r>
            <a:r>
              <a:rPr lang="en-US" dirty="0" smtClean="0">
                <a:solidFill>
                  <a:srgbClr val="FF0000"/>
                </a:solidFill>
              </a:rPr>
              <a:t>relationship </a:t>
            </a:r>
            <a:r>
              <a:rPr lang="en-US" dirty="0" smtClean="0"/>
              <a:t>between </a:t>
            </a:r>
            <a:r>
              <a:rPr lang="en-US" dirty="0"/>
              <a:t>the two variables. This means that as </a:t>
            </a:r>
            <a:r>
              <a:rPr lang="en-US" i="1" dirty="0"/>
              <a:t>x </a:t>
            </a:r>
            <a:r>
              <a:rPr lang="en-US" dirty="0"/>
              <a:t>increases, </a:t>
            </a:r>
            <a:r>
              <a:rPr lang="en-US" i="1" dirty="0" smtClean="0"/>
              <a:t>y </a:t>
            </a:r>
            <a:r>
              <a:rPr lang="en-US" dirty="0" smtClean="0"/>
              <a:t>sometimes </a:t>
            </a:r>
            <a:r>
              <a:rPr lang="en-US" dirty="0"/>
              <a:t>increases and </a:t>
            </a:r>
            <a:r>
              <a:rPr lang="en-US" dirty="0" smtClean="0"/>
              <a:t>sometimes decreases </a:t>
            </a:r>
            <a:r>
              <a:rPr lang="en-US" dirty="0"/>
              <a:t>but with no particular pattern.</a:t>
            </a:r>
          </a:p>
        </p:txBody>
      </p:sp>
    </p:spTree>
    <p:extLst>
      <p:ext uri="{BB962C8B-B14F-4D97-AF65-F5344CB8AC3E}">
        <p14:creationId xmlns:p14="http://schemas.microsoft.com/office/powerpoint/2010/main" val="231494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24936"/>
          </a:xfrm>
        </p:spPr>
        <p:txBody>
          <a:bodyPr>
            <a:normAutofit fontScale="90000"/>
          </a:bodyPr>
          <a:lstStyle/>
          <a:p>
            <a:pPr algn="ctr"/>
            <a:r>
              <a:rPr lang="en-US" dirty="0" smtClean="0">
                <a:solidFill>
                  <a:schemeClr val="tx1"/>
                </a:solidFill>
              </a:rPr>
              <a:t>SIGNIFICANCE TEST IN REGRESSION ANALYSIS</a:t>
            </a:r>
            <a:endParaRPr lang="en-US" dirty="0">
              <a:solidFill>
                <a:schemeClr val="tx1"/>
              </a:solidFill>
            </a:endParaRPr>
          </a:p>
        </p:txBody>
      </p:sp>
      <p:sp>
        <p:nvSpPr>
          <p:cNvPr id="3" name="Content Placeholder 2"/>
          <p:cNvSpPr>
            <a:spLocks noGrp="1"/>
          </p:cNvSpPr>
          <p:nvPr>
            <p:ph idx="1"/>
          </p:nvPr>
        </p:nvSpPr>
        <p:spPr>
          <a:xfrm>
            <a:off x="685800" y="1905000"/>
            <a:ext cx="7924800" cy="4495800"/>
          </a:xfrm>
        </p:spPr>
        <p:txBody>
          <a:bodyPr>
            <a:normAutofit/>
          </a:bodyPr>
          <a:lstStyle/>
          <a:p>
            <a:r>
              <a:rPr lang="en-US" dirty="0" smtClean="0"/>
              <a:t>Why need significance test?:</a:t>
            </a:r>
          </a:p>
          <a:p>
            <a:pPr lvl="1"/>
            <a:r>
              <a:rPr lang="en-US" dirty="0" smtClean="0"/>
              <a:t>Regression coefficient compute from sample data is point estimate. Thus, it subject to sampling error.</a:t>
            </a:r>
          </a:p>
          <a:p>
            <a:r>
              <a:rPr lang="en-US" dirty="0"/>
              <a:t>There are 3 equivalent significant test in regression analysis:</a:t>
            </a:r>
          </a:p>
          <a:p>
            <a:pPr marL="822960" lvl="1" indent="-457200">
              <a:buFont typeface="+mj-lt"/>
              <a:buAutoNum type="arabicPeriod"/>
            </a:pPr>
            <a:r>
              <a:rPr lang="en-US" dirty="0"/>
              <a:t>Test for significance of the </a:t>
            </a:r>
            <a:r>
              <a:rPr lang="en-US" dirty="0">
                <a:solidFill>
                  <a:srgbClr val="FF0000"/>
                </a:solidFill>
              </a:rPr>
              <a:t>correlation between </a:t>
            </a:r>
            <a:r>
              <a:rPr lang="en-US" i="1" dirty="0">
                <a:solidFill>
                  <a:srgbClr val="FF0000"/>
                </a:solidFill>
              </a:rPr>
              <a:t>x </a:t>
            </a:r>
            <a:r>
              <a:rPr lang="en-US" dirty="0">
                <a:solidFill>
                  <a:srgbClr val="FF0000"/>
                </a:solidFill>
              </a:rPr>
              <a:t>and </a:t>
            </a:r>
            <a:r>
              <a:rPr lang="en-US" i="1" dirty="0">
                <a:solidFill>
                  <a:srgbClr val="FF0000"/>
                </a:solidFill>
              </a:rPr>
              <a:t>y</a:t>
            </a:r>
            <a:r>
              <a:rPr lang="en-US" dirty="0"/>
              <a:t>. ---- cover in correlation analysis</a:t>
            </a:r>
          </a:p>
          <a:p>
            <a:pPr marL="822960" lvl="1" indent="-457200">
              <a:buFont typeface="+mj-lt"/>
              <a:buAutoNum type="arabicPeriod"/>
            </a:pPr>
            <a:r>
              <a:rPr lang="en-US" dirty="0"/>
              <a:t>Test for significance of the </a:t>
            </a:r>
            <a:r>
              <a:rPr lang="en-US" dirty="0">
                <a:solidFill>
                  <a:srgbClr val="FF0000"/>
                </a:solidFill>
              </a:rPr>
              <a:t>coefficient of determination</a:t>
            </a:r>
            <a:r>
              <a:rPr lang="en-US" dirty="0"/>
              <a:t>. ---- next slide</a:t>
            </a:r>
          </a:p>
          <a:p>
            <a:pPr marL="822960" lvl="1" indent="-457200">
              <a:buFont typeface="+mj-lt"/>
              <a:buAutoNum type="arabicPeriod"/>
            </a:pPr>
            <a:r>
              <a:rPr lang="en-US" dirty="0"/>
              <a:t>Test for significance of </a:t>
            </a:r>
            <a:r>
              <a:rPr lang="en-US" dirty="0">
                <a:solidFill>
                  <a:srgbClr val="FF0000"/>
                </a:solidFill>
              </a:rPr>
              <a:t>the regression slope coefficient</a:t>
            </a:r>
            <a:r>
              <a:rPr lang="en-US" dirty="0"/>
              <a:t>. ---- next </a:t>
            </a:r>
            <a:r>
              <a:rPr lang="en-US" dirty="0" err="1"/>
              <a:t>next</a:t>
            </a:r>
            <a:r>
              <a:rPr lang="en-US" dirty="0"/>
              <a:t> slide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4098106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533400" y="990600"/>
                <a:ext cx="8077200" cy="724936"/>
              </a:xfrm>
            </p:spPr>
            <p:txBody>
              <a:bodyPr>
                <a:noAutofit/>
              </a:bodyPr>
              <a:lstStyle/>
              <a:p>
                <a:pPr algn="ctr"/>
                <a:r>
                  <a:rPr lang="en-US" sz="3200" dirty="0">
                    <a:solidFill>
                      <a:schemeClr val="tx1"/>
                    </a:solidFill>
                  </a:rPr>
                  <a:t>SIGNIFICANCE TEST FOR THE CORRELATION OF DETERMINATION, </a:t>
                </a:r>
                <a14:m>
                  <m:oMath xmlns:m="http://schemas.openxmlformats.org/officeDocument/2006/math">
                    <m:sSup>
                      <m:sSupPr>
                        <m:ctrlPr>
                          <a:rPr lang="en-US" sz="3200" i="1">
                            <a:solidFill>
                              <a:schemeClr val="tx1"/>
                            </a:solidFill>
                            <a:latin typeface="Cambria Math"/>
                          </a:rPr>
                        </m:ctrlPr>
                      </m:sSupPr>
                      <m:e>
                        <m:r>
                          <a:rPr lang="en-US" sz="3200" i="1">
                            <a:solidFill>
                              <a:schemeClr val="tx1"/>
                            </a:solidFill>
                            <a:latin typeface="Cambria Math"/>
                          </a:rPr>
                          <m:t>𝑅</m:t>
                        </m:r>
                      </m:e>
                      <m:sup>
                        <m:r>
                          <a:rPr lang="en-US" sz="3200" i="1">
                            <a:solidFill>
                              <a:schemeClr val="tx1"/>
                            </a:solidFill>
                            <a:latin typeface="Cambria Math"/>
                          </a:rPr>
                          <m:t>2</m:t>
                        </m:r>
                      </m:sup>
                    </m:sSup>
                  </m:oMath>
                </a14:m>
                <a:endParaRPr lang="en-US" sz="3200" dirty="0">
                  <a:solidFill>
                    <a:schemeClr val="tx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533400" y="990600"/>
                <a:ext cx="8077200" cy="724936"/>
              </a:xfrm>
              <a:blipFill rotWithShape="1">
                <a:blip r:embed="rId2"/>
                <a:stretch>
                  <a:fillRect t="-59322" b="-27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905000"/>
                <a:ext cx="7924800" cy="4495800"/>
              </a:xfrm>
            </p:spPr>
            <p:txBody>
              <a:bodyPr>
                <a:normAutofit/>
              </a:bodyPr>
              <a:lstStyle/>
              <a:p>
                <a:r>
                  <a:rPr lang="en-US" dirty="0" smtClean="0"/>
                  <a:t>Coefficient of Determination, </a:t>
                </a:r>
                <a14:m>
                  <m:oMath xmlns:m="http://schemas.openxmlformats.org/officeDocument/2006/math">
                    <m:sSup>
                      <m:sSupPr>
                        <m:ctrlPr>
                          <a:rPr lang="en-US" i="1" smtClean="0">
                            <a:solidFill>
                              <a:schemeClr val="tx1"/>
                            </a:solidFill>
                            <a:latin typeface="Cambria Math"/>
                          </a:rPr>
                        </m:ctrlPr>
                      </m:sSupPr>
                      <m:e>
                        <m:r>
                          <a:rPr lang="en-US" i="1">
                            <a:solidFill>
                              <a:schemeClr val="tx1"/>
                            </a:solidFill>
                            <a:latin typeface="Cambria Math"/>
                          </a:rPr>
                          <m:t>𝑅</m:t>
                        </m:r>
                      </m:e>
                      <m:sup>
                        <m:r>
                          <a:rPr lang="en-US" i="1">
                            <a:solidFill>
                              <a:schemeClr val="tx1"/>
                            </a:solidFill>
                            <a:latin typeface="Cambria Math"/>
                          </a:rPr>
                          <m:t>2</m:t>
                        </m:r>
                      </m:sup>
                    </m:sSup>
                  </m:oMath>
                </a14:m>
                <a:r>
                  <a:rPr lang="en-US" dirty="0" smtClean="0"/>
                  <a:t>:</a:t>
                </a:r>
              </a:p>
              <a:p>
                <a:pPr lvl="2"/>
                <a:r>
                  <a:rPr lang="en-US" dirty="0" smtClean="0"/>
                  <a:t>The portion of the total variation in the dependent variable that is explained by its relationship with the independent variable.</a:t>
                </a:r>
              </a:p>
              <a:p>
                <a:pPr marL="685800" lvl="2" indent="0">
                  <a:buNone/>
                </a:pPr>
                <a:endParaRPr lang="en-US" dirty="0"/>
              </a:p>
              <a:p>
                <a:pPr marL="685800" lvl="2"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905000"/>
                <a:ext cx="7924800" cy="4495800"/>
              </a:xfrm>
              <a:blipFill rotWithShape="1">
                <a:blip r:embed="rId3"/>
                <a:stretch>
                  <a:fillRect t="-1085"/>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8787" y="3810000"/>
            <a:ext cx="4267199" cy="1600200"/>
          </a:xfrm>
          <a:prstGeom prst="rect">
            <a:avLst/>
          </a:prstGeom>
        </p:spPr>
      </p:pic>
    </p:spTree>
    <p:extLst>
      <p:ext uri="{BB962C8B-B14F-4D97-AF65-F5344CB8AC3E}">
        <p14:creationId xmlns:p14="http://schemas.microsoft.com/office/powerpoint/2010/main" val="1395400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09600" y="990600"/>
                <a:ext cx="8001000" cy="724936"/>
              </a:xfrm>
            </p:spPr>
            <p:txBody>
              <a:bodyPr>
                <a:noAutofit/>
              </a:bodyPr>
              <a:lstStyle/>
              <a:p>
                <a:pPr algn="ctr"/>
                <a:r>
                  <a:rPr lang="en-US" sz="3200" dirty="0">
                    <a:solidFill>
                      <a:schemeClr val="tx1"/>
                    </a:solidFill>
                  </a:rPr>
                  <a:t>SIGNIFICANCE TEST FOR THE CORRELATION OF DETERMINATION, </a:t>
                </a:r>
                <a14:m>
                  <m:oMath xmlns:m="http://schemas.openxmlformats.org/officeDocument/2006/math">
                    <m:sSup>
                      <m:sSupPr>
                        <m:ctrlPr>
                          <a:rPr lang="en-US" sz="3200" i="1">
                            <a:solidFill>
                              <a:schemeClr val="tx1"/>
                            </a:solidFill>
                            <a:latin typeface="Cambria Math"/>
                          </a:rPr>
                        </m:ctrlPr>
                      </m:sSupPr>
                      <m:e>
                        <m:r>
                          <a:rPr lang="en-US" sz="3200" i="1">
                            <a:solidFill>
                              <a:schemeClr val="tx1"/>
                            </a:solidFill>
                            <a:latin typeface="Cambria Math"/>
                          </a:rPr>
                          <m:t>𝑅</m:t>
                        </m:r>
                      </m:e>
                      <m:sup>
                        <m:r>
                          <a:rPr lang="en-US" sz="3200" i="1">
                            <a:solidFill>
                              <a:schemeClr val="tx1"/>
                            </a:solidFill>
                            <a:latin typeface="Cambria Math"/>
                          </a:rPr>
                          <m:t>2</m:t>
                        </m:r>
                      </m:sup>
                    </m:sSup>
                  </m:oMath>
                </a14:m>
                <a:endParaRPr lang="en-US" sz="3200" dirty="0">
                  <a:solidFill>
                    <a:schemeClr val="tx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09600" y="990600"/>
                <a:ext cx="8001000" cy="724936"/>
              </a:xfrm>
              <a:blipFill rotWithShape="1">
                <a:blip r:embed="rId2"/>
                <a:stretch>
                  <a:fillRect t="-59322" b="-27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905000"/>
                <a:ext cx="7924800" cy="4495800"/>
              </a:xfrm>
            </p:spPr>
            <p:txBody>
              <a:bodyPr>
                <a:normAutofit/>
              </a:bodyPr>
              <a:lstStyle/>
              <a:p>
                <a:pPr lvl="1"/>
                <a14:m>
                  <m:oMath xmlns:m="http://schemas.openxmlformats.org/officeDocument/2006/math">
                    <m:sSup>
                      <m:sSupPr>
                        <m:ctrlPr>
                          <a:rPr lang="en-US" i="1">
                            <a:solidFill>
                              <a:schemeClr val="tx1"/>
                            </a:solidFill>
                            <a:latin typeface="Cambria Math"/>
                          </a:rPr>
                        </m:ctrlPr>
                      </m:sSupPr>
                      <m:e>
                        <m:r>
                          <a:rPr lang="en-US" i="1">
                            <a:solidFill>
                              <a:schemeClr val="tx1"/>
                            </a:solidFill>
                            <a:latin typeface="Cambria Math"/>
                          </a:rPr>
                          <m:t>𝑅</m:t>
                        </m:r>
                      </m:e>
                      <m:sup>
                        <m:r>
                          <a:rPr lang="en-US" i="1">
                            <a:solidFill>
                              <a:schemeClr val="tx1"/>
                            </a:solidFill>
                            <a:latin typeface="Cambria Math"/>
                          </a:rPr>
                          <m:t>2</m:t>
                        </m:r>
                      </m:sup>
                    </m:sSup>
                  </m:oMath>
                </a14:m>
                <a:r>
                  <a:rPr lang="en-US" dirty="0"/>
                  <a:t> value:</a:t>
                </a:r>
              </a:p>
              <a:p>
                <a:pPr lvl="2"/>
                <a:r>
                  <a:rPr lang="en-US" dirty="0"/>
                  <a:t>the value is between 0 and 1.0</a:t>
                </a:r>
              </a:p>
              <a:p>
                <a:pPr lvl="2"/>
                <a14:m>
                  <m:oMath xmlns:m="http://schemas.openxmlformats.org/officeDocument/2006/math">
                    <m:sSup>
                      <m:sSupPr>
                        <m:ctrlPr>
                          <a:rPr lang="en-US" i="1">
                            <a:solidFill>
                              <a:schemeClr val="tx1"/>
                            </a:solidFill>
                            <a:latin typeface="Cambria Math"/>
                          </a:rPr>
                        </m:ctrlPr>
                      </m:sSupPr>
                      <m:e>
                        <m:r>
                          <a:rPr lang="en-US" i="1">
                            <a:solidFill>
                              <a:schemeClr val="tx1"/>
                            </a:solidFill>
                            <a:latin typeface="Cambria Math"/>
                          </a:rPr>
                          <m:t>𝑅</m:t>
                        </m:r>
                      </m:e>
                      <m:sup>
                        <m:r>
                          <a:rPr lang="en-US" i="1">
                            <a:solidFill>
                              <a:schemeClr val="tx1"/>
                            </a:solidFill>
                            <a:latin typeface="Cambria Math"/>
                          </a:rPr>
                          <m:t>2</m:t>
                        </m:r>
                      </m:sup>
                    </m:sSup>
                    <m:r>
                      <a:rPr lang="en-US">
                        <a:solidFill>
                          <a:schemeClr val="tx1"/>
                        </a:solidFill>
                        <a:latin typeface="Cambria Math"/>
                      </a:rPr>
                      <m:t> </m:t>
                    </m:r>
                  </m:oMath>
                </a14:m>
                <a:r>
                  <a:rPr lang="en-US" dirty="0"/>
                  <a:t>with value 1.0 would respond to a situation in which the regression line would pass through each of the points in the scatter plot</a:t>
                </a:r>
                <a:r>
                  <a:rPr lang="en-US" dirty="0" smtClean="0"/>
                  <a:t>.</a:t>
                </a:r>
              </a:p>
              <a:p>
                <a:pPr marL="685800" lvl="2" indent="0">
                  <a:buNone/>
                </a:pPr>
                <a:endParaRPr lang="en-US" dirty="0" smtClean="0"/>
              </a:p>
              <a:p>
                <a:r>
                  <a:rPr lang="en-US" dirty="0" smtClean="0"/>
                  <a:t>How the decision makers use </a:t>
                </a:r>
                <a14:m>
                  <m:oMath xmlns:m="http://schemas.openxmlformats.org/officeDocument/2006/math">
                    <m:sSup>
                      <m:sSupPr>
                        <m:ctrlPr>
                          <a:rPr lang="en-US" i="1">
                            <a:solidFill>
                              <a:schemeClr val="tx1"/>
                            </a:solidFill>
                            <a:latin typeface="Cambria Math"/>
                          </a:rPr>
                        </m:ctrlPr>
                      </m:sSupPr>
                      <m:e>
                        <m:r>
                          <a:rPr lang="en-US" i="1">
                            <a:solidFill>
                              <a:schemeClr val="tx1"/>
                            </a:solidFill>
                            <a:latin typeface="Cambria Math"/>
                          </a:rPr>
                          <m:t>𝑅</m:t>
                        </m:r>
                      </m:e>
                      <m:sup>
                        <m:r>
                          <a:rPr lang="en-US" i="1">
                            <a:solidFill>
                              <a:schemeClr val="tx1"/>
                            </a:solidFill>
                            <a:latin typeface="Cambria Math"/>
                          </a:rPr>
                          <m:t>2</m:t>
                        </m:r>
                      </m:sup>
                    </m:sSup>
                  </m:oMath>
                </a14:m>
                <a:r>
                  <a:rPr lang="en-US" dirty="0" smtClean="0"/>
                  <a:t> ?:</a:t>
                </a:r>
              </a:p>
              <a:p>
                <a:pPr lvl="1"/>
                <a:r>
                  <a:rPr lang="en-US" dirty="0" smtClean="0"/>
                  <a:t>to indicate how well the linear regression line fits the (</a:t>
                </a:r>
                <a:r>
                  <a:rPr lang="en-US" dirty="0" err="1" smtClean="0"/>
                  <a:t>x,y</a:t>
                </a:r>
                <a:r>
                  <a:rPr lang="en-US" dirty="0" smtClean="0"/>
                  <a:t>) data points.</a:t>
                </a:r>
              </a:p>
              <a:p>
                <a:pPr lvl="1"/>
                <a:r>
                  <a:rPr lang="en-US" dirty="0" smtClean="0"/>
                  <a:t>the better the fit, the closer </a:t>
                </a:r>
                <a14:m>
                  <m:oMath xmlns:m="http://schemas.openxmlformats.org/officeDocument/2006/math">
                    <m:sSup>
                      <m:sSupPr>
                        <m:ctrlPr>
                          <a:rPr lang="en-US" i="1">
                            <a:solidFill>
                              <a:schemeClr val="tx1"/>
                            </a:solidFill>
                            <a:latin typeface="Cambria Math"/>
                          </a:rPr>
                        </m:ctrlPr>
                      </m:sSupPr>
                      <m:e>
                        <m:r>
                          <a:rPr lang="en-US" i="1">
                            <a:solidFill>
                              <a:schemeClr val="tx1"/>
                            </a:solidFill>
                            <a:latin typeface="Cambria Math"/>
                          </a:rPr>
                          <m:t>𝑅</m:t>
                        </m:r>
                      </m:e>
                      <m:sup>
                        <m:r>
                          <a:rPr lang="en-US" i="1">
                            <a:solidFill>
                              <a:schemeClr val="tx1"/>
                            </a:solidFill>
                            <a:latin typeface="Cambria Math"/>
                          </a:rPr>
                          <m:t>2</m:t>
                        </m:r>
                      </m:sup>
                    </m:sSup>
                    <m:r>
                      <a:rPr lang="en-US" b="0" i="1" smtClean="0">
                        <a:solidFill>
                          <a:schemeClr val="tx1"/>
                        </a:solidFill>
                        <a:latin typeface="Cambria Math"/>
                      </a:rPr>
                      <m:t> </m:t>
                    </m:r>
                  </m:oMath>
                </a14:m>
                <a:r>
                  <a:rPr lang="en-US" dirty="0" smtClean="0"/>
                  <a:t>will be to 1.0</a:t>
                </a:r>
              </a:p>
              <a:p>
                <a:pPr lvl="1"/>
                <a14:m>
                  <m:oMath xmlns:m="http://schemas.openxmlformats.org/officeDocument/2006/math">
                    <m:sSup>
                      <m:sSupPr>
                        <m:ctrlPr>
                          <a:rPr lang="en-US" i="1">
                            <a:solidFill>
                              <a:schemeClr val="tx1"/>
                            </a:solidFill>
                            <a:latin typeface="Cambria Math"/>
                          </a:rPr>
                        </m:ctrlPr>
                      </m:sSupPr>
                      <m:e>
                        <m:r>
                          <a:rPr lang="en-US" i="1">
                            <a:solidFill>
                              <a:schemeClr val="tx1"/>
                            </a:solidFill>
                            <a:latin typeface="Cambria Math"/>
                          </a:rPr>
                          <m:t>𝑅</m:t>
                        </m:r>
                      </m:e>
                      <m:sup>
                        <m:r>
                          <a:rPr lang="en-US" i="1">
                            <a:solidFill>
                              <a:schemeClr val="tx1"/>
                            </a:solidFill>
                            <a:latin typeface="Cambria Math"/>
                          </a:rPr>
                          <m:t>2</m:t>
                        </m:r>
                      </m:sup>
                    </m:sSup>
                  </m:oMath>
                </a14:m>
                <a:r>
                  <a:rPr lang="en-US" dirty="0" smtClean="0"/>
                  <a:t> will be close to 0 when there is a weak linear relationship</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905000"/>
                <a:ext cx="7924800" cy="4495800"/>
              </a:xfrm>
              <a:blipFill rotWithShape="1">
                <a:blip r:embed="rId3"/>
                <a:stretch>
                  <a:fillRect t="-814" r="-538" b="-1628"/>
                </a:stretch>
              </a:blipFill>
            </p:spPr>
            <p:txBody>
              <a:bodyPr/>
              <a:lstStyle/>
              <a:p>
                <a:r>
                  <a:rPr lang="en-US">
                    <a:noFill/>
                  </a:rPr>
                  <a:t> </a:t>
                </a:r>
              </a:p>
            </p:txBody>
          </p:sp>
        </mc:Fallback>
      </mc:AlternateContent>
    </p:spTree>
    <p:extLst>
      <p:ext uri="{BB962C8B-B14F-4D97-AF65-F5344CB8AC3E}">
        <p14:creationId xmlns:p14="http://schemas.microsoft.com/office/powerpoint/2010/main" val="3298642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09600" y="990600"/>
                <a:ext cx="7924800" cy="724936"/>
              </a:xfrm>
            </p:spPr>
            <p:txBody>
              <a:bodyPr>
                <a:noAutofit/>
              </a:bodyPr>
              <a:lstStyle/>
              <a:p>
                <a:pPr algn="ctr"/>
                <a:r>
                  <a:rPr lang="en-US" sz="3200" dirty="0">
                    <a:solidFill>
                      <a:schemeClr val="tx1"/>
                    </a:solidFill>
                  </a:rPr>
                  <a:t>SIGNIFICANCE TEST FOR THE CORRELATION OF DETERMINATION, </a:t>
                </a:r>
                <a14:m>
                  <m:oMath xmlns:m="http://schemas.openxmlformats.org/officeDocument/2006/math">
                    <m:sSup>
                      <m:sSupPr>
                        <m:ctrlPr>
                          <a:rPr lang="en-US" sz="3200" i="1">
                            <a:solidFill>
                              <a:schemeClr val="tx1"/>
                            </a:solidFill>
                            <a:latin typeface="Cambria Math"/>
                          </a:rPr>
                        </m:ctrlPr>
                      </m:sSupPr>
                      <m:e>
                        <m:r>
                          <a:rPr lang="en-US" sz="3200" i="1">
                            <a:solidFill>
                              <a:schemeClr val="tx1"/>
                            </a:solidFill>
                            <a:latin typeface="Cambria Math"/>
                          </a:rPr>
                          <m:t>𝑅</m:t>
                        </m:r>
                      </m:e>
                      <m:sup>
                        <m:r>
                          <a:rPr lang="en-US" sz="3200" i="1">
                            <a:solidFill>
                              <a:schemeClr val="tx1"/>
                            </a:solidFill>
                            <a:latin typeface="Cambria Math"/>
                          </a:rPr>
                          <m:t>2</m:t>
                        </m:r>
                      </m:sup>
                    </m:sSup>
                  </m:oMath>
                </a14:m>
                <a:endParaRPr lang="en-US" sz="3200" dirty="0">
                  <a:solidFill>
                    <a:schemeClr val="tx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09600" y="990600"/>
                <a:ext cx="7924800" cy="724936"/>
              </a:xfrm>
              <a:blipFill rotWithShape="1">
                <a:blip r:embed="rId2"/>
                <a:stretch>
                  <a:fillRect t="-59322" b="-27966"/>
                </a:stretch>
              </a:blipFill>
            </p:spPr>
            <p:txBody>
              <a:bodyPr/>
              <a:lstStyle/>
              <a:p>
                <a:r>
                  <a:rPr lang="en-US">
                    <a:noFill/>
                  </a:rPr>
                  <a:t> </a:t>
                </a:r>
              </a:p>
            </p:txBody>
          </p:sp>
        </mc:Fallback>
      </mc:AlternateContent>
      <p:sp>
        <p:nvSpPr>
          <p:cNvPr id="3" name="Content Placeholder 2"/>
          <p:cNvSpPr>
            <a:spLocks noGrp="1"/>
          </p:cNvSpPr>
          <p:nvPr>
            <p:ph idx="1"/>
          </p:nvPr>
        </p:nvSpPr>
        <p:spPr>
          <a:xfrm>
            <a:off x="685800" y="2057400"/>
            <a:ext cx="7772400" cy="4343400"/>
          </a:xfrm>
        </p:spPr>
        <p:txBody>
          <a:bodyPr>
            <a:normAutofit/>
          </a:bodyPr>
          <a:lstStyle/>
          <a:p>
            <a:r>
              <a:rPr lang="en-US" dirty="0" smtClean="0"/>
              <a:t>Others measurements in Regression Analysis:</a:t>
            </a:r>
          </a:p>
          <a:p>
            <a:pPr lvl="1"/>
            <a:r>
              <a:rPr lang="en-US" dirty="0" smtClean="0">
                <a:solidFill>
                  <a:srgbClr val="FF0000"/>
                </a:solidFill>
              </a:rPr>
              <a:t>SST</a:t>
            </a:r>
            <a:r>
              <a:rPr lang="en-US" dirty="0" smtClean="0"/>
              <a:t> (total sum of squares): used to measure variation in the dependent variable (y).</a:t>
            </a:r>
          </a:p>
          <a:p>
            <a:pPr lvl="1"/>
            <a:r>
              <a:rPr lang="en-US" dirty="0" smtClean="0">
                <a:solidFill>
                  <a:srgbClr val="FF0000"/>
                </a:solidFill>
              </a:rPr>
              <a:t>SSR</a:t>
            </a:r>
            <a:r>
              <a:rPr lang="en-US" dirty="0" smtClean="0"/>
              <a:t> (sum of </a:t>
            </a:r>
            <a:r>
              <a:rPr lang="en-US" dirty="0"/>
              <a:t>square regression): </a:t>
            </a:r>
            <a:r>
              <a:rPr lang="en-US" dirty="0" smtClean="0"/>
              <a:t>used to measure variation </a:t>
            </a:r>
            <a:r>
              <a:rPr lang="en-US" dirty="0"/>
              <a:t>attributed to the relationship between the x's and y's</a:t>
            </a:r>
          </a:p>
          <a:p>
            <a:pPr lvl="1"/>
            <a:r>
              <a:rPr lang="en-US" dirty="0" smtClean="0">
                <a:solidFill>
                  <a:srgbClr val="FF0000"/>
                </a:solidFill>
              </a:rPr>
              <a:t>SSE</a:t>
            </a:r>
            <a:r>
              <a:rPr lang="en-US" dirty="0" smtClean="0"/>
              <a:t> (sum square errors): used </a:t>
            </a:r>
            <a:r>
              <a:rPr lang="en-US" dirty="0"/>
              <a:t>to measure the variation attributed to the </a:t>
            </a:r>
            <a:r>
              <a:rPr lang="en-US" dirty="0" smtClean="0"/>
              <a:t>error. It should be minimize</a:t>
            </a:r>
            <a:endParaRPr lang="en-US" dirty="0"/>
          </a:p>
        </p:txBody>
      </p:sp>
    </p:spTree>
    <p:extLst>
      <p:ext uri="{BB962C8B-B14F-4D97-AF65-F5344CB8AC3E}">
        <p14:creationId xmlns:p14="http://schemas.microsoft.com/office/powerpoint/2010/main" val="1382465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33832"/>
            <a:ext cx="7696200" cy="1738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85800" y="729734"/>
            <a:ext cx="3908442" cy="369332"/>
          </a:xfrm>
          <a:prstGeom prst="rect">
            <a:avLst/>
          </a:prstGeom>
          <a:noFill/>
        </p:spPr>
        <p:txBody>
          <a:bodyPr wrap="none" rtlCol="0">
            <a:spAutoFit/>
          </a:bodyPr>
          <a:lstStyle/>
          <a:p>
            <a:r>
              <a:rPr lang="en-US" dirty="0" smtClean="0"/>
              <a:t>example from data set Fortune50</a:t>
            </a:r>
            <a:endParaRPr lang="en-US" dirty="0"/>
          </a:p>
        </p:txBody>
      </p:sp>
      <p:sp>
        <p:nvSpPr>
          <p:cNvPr id="3" name="Oval 2"/>
          <p:cNvSpPr/>
          <p:nvPr/>
        </p:nvSpPr>
        <p:spPr>
          <a:xfrm>
            <a:off x="2133600" y="2971800"/>
            <a:ext cx="1371600" cy="300345"/>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220065" y="3566340"/>
            <a:ext cx="538930" cy="369332"/>
          </a:xfrm>
          <a:prstGeom prst="rect">
            <a:avLst/>
          </a:prstGeom>
          <a:noFill/>
        </p:spPr>
        <p:txBody>
          <a:bodyPr wrap="none" rtlCol="0">
            <a:spAutoFit/>
          </a:bodyPr>
          <a:lstStyle/>
          <a:p>
            <a:r>
              <a:rPr lang="en-US" dirty="0" smtClean="0"/>
              <a:t>SSE</a:t>
            </a:r>
            <a:endParaRPr lang="en-US" dirty="0"/>
          </a:p>
        </p:txBody>
      </p:sp>
      <p:cxnSp>
        <p:nvCxnSpPr>
          <p:cNvPr id="6" name="Straight Arrow Connector 5"/>
          <p:cNvCxnSpPr>
            <a:stCxn id="3" idx="5"/>
            <a:endCxn id="4" idx="0"/>
          </p:cNvCxnSpPr>
          <p:nvPr/>
        </p:nvCxnSpPr>
        <p:spPr>
          <a:xfrm>
            <a:off x="3304334" y="3228160"/>
            <a:ext cx="185196" cy="3381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133600" y="2590801"/>
            <a:ext cx="1524000" cy="380999"/>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264435" y="3689188"/>
            <a:ext cx="554960" cy="369332"/>
          </a:xfrm>
          <a:prstGeom prst="rect">
            <a:avLst/>
          </a:prstGeom>
          <a:noFill/>
        </p:spPr>
        <p:txBody>
          <a:bodyPr wrap="none" rtlCol="0">
            <a:spAutoFit/>
          </a:bodyPr>
          <a:lstStyle/>
          <a:p>
            <a:r>
              <a:rPr lang="en-US" dirty="0" smtClean="0"/>
              <a:t>SSR</a:t>
            </a:r>
            <a:endParaRPr lang="en-US" dirty="0"/>
          </a:p>
        </p:txBody>
      </p:sp>
      <p:cxnSp>
        <p:nvCxnSpPr>
          <p:cNvPr id="10" name="Straight Arrow Connector 9"/>
          <p:cNvCxnSpPr>
            <a:endCxn id="9" idx="0"/>
          </p:cNvCxnSpPr>
          <p:nvPr/>
        </p:nvCxnSpPr>
        <p:spPr>
          <a:xfrm>
            <a:off x="3505200" y="2971800"/>
            <a:ext cx="1036715" cy="7173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33284" y="4402082"/>
            <a:ext cx="1773242" cy="369332"/>
          </a:xfrm>
          <a:prstGeom prst="rect">
            <a:avLst/>
          </a:prstGeom>
          <a:noFill/>
        </p:spPr>
        <p:txBody>
          <a:bodyPr wrap="none" rtlCol="0">
            <a:spAutoFit/>
          </a:bodyPr>
          <a:lstStyle/>
          <a:p>
            <a:r>
              <a:rPr lang="en-US" dirty="0" smtClean="0"/>
              <a:t>SST = SSR + SSE</a:t>
            </a:r>
            <a:endParaRPr lang="en-US" dirty="0"/>
          </a:p>
        </p:txBody>
      </p:sp>
    </p:spTree>
    <p:extLst>
      <p:ext uri="{BB962C8B-B14F-4D97-AF65-F5344CB8AC3E}">
        <p14:creationId xmlns:p14="http://schemas.microsoft.com/office/powerpoint/2010/main" val="42774491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85800" y="762000"/>
                <a:ext cx="7772400" cy="990600"/>
              </a:xfrm>
            </p:spPr>
            <p:txBody>
              <a:bodyPr>
                <a:noAutofit/>
              </a:bodyPr>
              <a:lstStyle/>
              <a:p>
                <a:pPr algn="ctr"/>
                <a:r>
                  <a:rPr lang="en-US" sz="3200" dirty="0" smtClean="0">
                    <a:solidFill>
                      <a:schemeClr val="tx1"/>
                    </a:solidFill>
                  </a:rPr>
                  <a:t>SIGNIFICANCE TEST FOR THE CORRELATION OF DETERMINATION, </a:t>
                </a:r>
                <a14:m>
                  <m:oMath xmlns:m="http://schemas.openxmlformats.org/officeDocument/2006/math">
                    <m:sSup>
                      <m:sSupPr>
                        <m:ctrlPr>
                          <a:rPr lang="en-US" sz="3200" i="1" smtClean="0">
                            <a:solidFill>
                              <a:schemeClr val="tx1"/>
                            </a:solidFill>
                            <a:latin typeface="Cambria Math"/>
                          </a:rPr>
                        </m:ctrlPr>
                      </m:sSupPr>
                      <m:e>
                        <m:r>
                          <a:rPr lang="en-US" sz="3200" b="0" i="1" smtClean="0">
                            <a:solidFill>
                              <a:schemeClr val="tx1"/>
                            </a:solidFill>
                            <a:latin typeface="Cambria Math"/>
                          </a:rPr>
                          <m:t>𝑅</m:t>
                        </m:r>
                      </m:e>
                      <m:sup>
                        <m:r>
                          <a:rPr lang="en-US" sz="3200" b="0" i="1" smtClean="0">
                            <a:solidFill>
                              <a:schemeClr val="tx1"/>
                            </a:solidFill>
                            <a:latin typeface="Cambria Math"/>
                          </a:rPr>
                          <m:t>2</m:t>
                        </m:r>
                      </m:sup>
                    </m:sSup>
                  </m:oMath>
                </a14:m>
                <a:endParaRPr lang="en-US" sz="3200" dirty="0">
                  <a:solidFill>
                    <a:schemeClr val="tx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85800" y="762000"/>
                <a:ext cx="7772400" cy="990600"/>
              </a:xfrm>
              <a:blipFill rotWithShape="1">
                <a:blip r:embed="rId2"/>
                <a:stretch>
                  <a:fillRect l="-863" t="-15337" b="-1963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981201"/>
                <a:ext cx="7772400" cy="2209799"/>
              </a:xfrm>
            </p:spPr>
            <p:txBody>
              <a:bodyPr>
                <a:normAutofit fontScale="77500" lnSpcReduction="20000"/>
              </a:bodyPr>
              <a:lstStyle/>
              <a:p>
                <a:r>
                  <a:rPr lang="en-US" dirty="0" smtClean="0"/>
                  <a:t>Hypothesis testing to determine whether the correlation of determination have value of </a:t>
                </a:r>
                <a:r>
                  <a:rPr lang="en-US" dirty="0" smtClean="0">
                    <a:sym typeface="Symbol"/>
                  </a:rPr>
                  <a:t>&gt; </a:t>
                </a:r>
                <a:r>
                  <a:rPr lang="en-US" dirty="0">
                    <a:sym typeface="Symbol"/>
                  </a:rPr>
                  <a:t>0</a:t>
                </a:r>
                <a:r>
                  <a:rPr lang="en-US" dirty="0" smtClean="0"/>
                  <a:t> </a:t>
                </a:r>
              </a:p>
              <a:p>
                <a:r>
                  <a:rPr lang="en-US" dirty="0" smtClean="0"/>
                  <a:t>Hypothesis: using the </a:t>
                </a:r>
                <a14:m>
                  <m:oMath xmlns:m="http://schemas.openxmlformats.org/officeDocument/2006/math">
                    <m:sSup>
                      <m:sSupPr>
                        <m:ctrlPr>
                          <a:rPr lang="en-US" i="1" dirty="0" smtClean="0">
                            <a:latin typeface="Cambria Math"/>
                            <a:sym typeface="Symbol"/>
                          </a:rPr>
                        </m:ctrlPr>
                      </m:sSupPr>
                      <m:e>
                        <m:r>
                          <a:rPr lang="en-US" i="1" dirty="0" smtClean="0">
                            <a:latin typeface="Cambria Math"/>
                            <a:ea typeface="Cambria Math"/>
                            <a:sym typeface="Symbol"/>
                          </a:rPr>
                          <m:t>𝜌</m:t>
                        </m:r>
                      </m:e>
                      <m:sup>
                        <m:r>
                          <a:rPr lang="en-US" b="0" i="1" dirty="0" smtClean="0">
                            <a:latin typeface="Cambria Math"/>
                            <a:sym typeface="Symbol"/>
                          </a:rPr>
                          <m:t>2</m:t>
                        </m:r>
                      </m:sup>
                    </m:sSup>
                  </m:oMath>
                </a14:m>
                <a:r>
                  <a:rPr lang="en-US" dirty="0" smtClean="0">
                    <a:sym typeface="Symbol"/>
                  </a:rPr>
                  <a:t> (rho) notation</a:t>
                </a:r>
                <a:endParaRPr lang="en-US" dirty="0" smtClean="0"/>
              </a:p>
              <a:p>
                <a:pPr marL="68580" indent="0">
                  <a:buNone/>
                </a:pPr>
                <a:r>
                  <a:rPr lang="en-US" dirty="0"/>
                  <a:t>	</a:t>
                </a:r>
                <a:r>
                  <a:rPr lang="en-US" dirty="0" smtClean="0"/>
                  <a:t>		H</a:t>
                </a:r>
                <a:r>
                  <a:rPr lang="en-US" baseline="-25000" dirty="0" smtClean="0"/>
                  <a:t>0</a:t>
                </a:r>
                <a:r>
                  <a:rPr lang="en-US" dirty="0" smtClean="0"/>
                  <a:t>: </a:t>
                </a:r>
                <a14:m>
                  <m:oMath xmlns:m="http://schemas.openxmlformats.org/officeDocument/2006/math">
                    <m:sSup>
                      <m:sSupPr>
                        <m:ctrlPr>
                          <a:rPr lang="en-US" i="1" dirty="0">
                            <a:latin typeface="Cambria Math"/>
                            <a:sym typeface="Symbol"/>
                          </a:rPr>
                        </m:ctrlPr>
                      </m:sSupPr>
                      <m:e>
                        <m:r>
                          <a:rPr lang="en-US" i="1" dirty="0">
                            <a:latin typeface="Cambria Math"/>
                            <a:ea typeface="Cambria Math"/>
                            <a:sym typeface="Symbol"/>
                          </a:rPr>
                          <m:t>𝜌</m:t>
                        </m:r>
                      </m:e>
                      <m:sup>
                        <m:r>
                          <a:rPr lang="en-US" i="1" dirty="0">
                            <a:latin typeface="Cambria Math"/>
                            <a:sym typeface="Symbol"/>
                          </a:rPr>
                          <m:t>2</m:t>
                        </m:r>
                      </m:sup>
                    </m:sSup>
                  </m:oMath>
                </a14:m>
                <a:r>
                  <a:rPr lang="en-US" dirty="0" smtClean="0">
                    <a:sym typeface="Symbol"/>
                  </a:rPr>
                  <a:t> = 0 </a:t>
                </a:r>
              </a:p>
              <a:p>
                <a:pPr marL="68580" indent="0">
                  <a:buNone/>
                </a:pPr>
                <a:r>
                  <a:rPr lang="en-US" dirty="0" smtClean="0">
                    <a:sym typeface="Symbol"/>
                  </a:rPr>
                  <a:t>			H</a:t>
                </a:r>
                <a:r>
                  <a:rPr lang="en-US" baseline="-25000" dirty="0" smtClean="0">
                    <a:sym typeface="Symbol"/>
                  </a:rPr>
                  <a:t>A</a:t>
                </a:r>
                <a:r>
                  <a:rPr lang="en-US" dirty="0" smtClean="0">
                    <a:sym typeface="Symbol"/>
                  </a:rPr>
                  <a:t>: </a:t>
                </a:r>
                <a14:m>
                  <m:oMath xmlns:m="http://schemas.openxmlformats.org/officeDocument/2006/math">
                    <m:sSup>
                      <m:sSupPr>
                        <m:ctrlPr>
                          <a:rPr lang="en-US" i="1" dirty="0">
                            <a:latin typeface="Cambria Math"/>
                            <a:sym typeface="Symbol"/>
                          </a:rPr>
                        </m:ctrlPr>
                      </m:sSupPr>
                      <m:e>
                        <m:r>
                          <a:rPr lang="en-US" i="1" dirty="0">
                            <a:latin typeface="Cambria Math"/>
                            <a:ea typeface="Cambria Math"/>
                            <a:sym typeface="Symbol"/>
                          </a:rPr>
                          <m:t>𝜌</m:t>
                        </m:r>
                      </m:e>
                      <m:sup>
                        <m:r>
                          <a:rPr lang="en-US" i="1" dirty="0">
                            <a:latin typeface="Cambria Math"/>
                            <a:sym typeface="Symbol"/>
                          </a:rPr>
                          <m:t>2</m:t>
                        </m:r>
                      </m:sup>
                    </m:sSup>
                  </m:oMath>
                </a14:m>
                <a:r>
                  <a:rPr lang="en-US" dirty="0" smtClean="0">
                    <a:sym typeface="Symbol"/>
                  </a:rPr>
                  <a:t> &gt; 0 </a:t>
                </a:r>
              </a:p>
              <a:p>
                <a:r>
                  <a:rPr lang="en-US" dirty="0" smtClean="0">
                    <a:sym typeface="Symbol"/>
                  </a:rPr>
                  <a:t>Test statistics for correlation of determination: using the F-test statistics and compare the critical value from F distribution table.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981201"/>
                <a:ext cx="7772400" cy="2209799"/>
              </a:xfrm>
              <a:blipFill rotWithShape="1">
                <a:blip r:embed="rId3"/>
                <a:stretch>
                  <a:fillRect t="-4132" b="-3030"/>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4038600"/>
            <a:ext cx="4715533" cy="2057400"/>
          </a:xfrm>
          <a:prstGeom prst="rect">
            <a:avLst/>
          </a:prstGeom>
        </p:spPr>
      </p:pic>
      <p:sp>
        <p:nvSpPr>
          <p:cNvPr id="6" name="TextBox 5"/>
          <p:cNvSpPr txBox="1"/>
          <p:nvPr/>
        </p:nvSpPr>
        <p:spPr>
          <a:xfrm>
            <a:off x="1054482" y="6096000"/>
            <a:ext cx="7178568" cy="369332"/>
          </a:xfrm>
          <a:prstGeom prst="rect">
            <a:avLst/>
          </a:prstGeom>
          <a:noFill/>
        </p:spPr>
        <p:txBody>
          <a:bodyPr wrap="none" rtlCol="0">
            <a:spAutoFit/>
          </a:bodyPr>
          <a:lstStyle/>
          <a:p>
            <a:r>
              <a:rPr lang="en-US" b="1" dirty="0"/>
              <a:t>Test Statistic for Significance of the Coefficient of Determination</a:t>
            </a:r>
            <a:endParaRPr lang="en-US" dirty="0"/>
          </a:p>
        </p:txBody>
      </p:sp>
    </p:spTree>
    <p:extLst>
      <p:ext uri="{BB962C8B-B14F-4D97-AF65-F5344CB8AC3E}">
        <p14:creationId xmlns:p14="http://schemas.microsoft.com/office/powerpoint/2010/main" val="17729270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066800" y="685800"/>
                <a:ext cx="7024744" cy="914400"/>
              </a:xfrm>
            </p:spPr>
            <p:txBody>
              <a:bodyPr>
                <a:noAutofit/>
              </a:bodyPr>
              <a:lstStyle/>
              <a:p>
                <a:pPr algn="ctr"/>
                <a:r>
                  <a:rPr lang="en-US" sz="2800" dirty="0">
                    <a:solidFill>
                      <a:schemeClr val="tx1"/>
                    </a:solidFill>
                  </a:rPr>
                  <a:t>SIGNIFICANCE TEST FOR THE CORRELATION OF DETERMINATION, </a:t>
                </a:r>
                <a14:m>
                  <m:oMath xmlns:m="http://schemas.openxmlformats.org/officeDocument/2006/math">
                    <m:sSup>
                      <m:sSupPr>
                        <m:ctrlPr>
                          <a:rPr lang="en-US" sz="2800" i="1">
                            <a:solidFill>
                              <a:schemeClr val="tx1"/>
                            </a:solidFill>
                            <a:latin typeface="Cambria Math"/>
                          </a:rPr>
                        </m:ctrlPr>
                      </m:sSupPr>
                      <m:e>
                        <m:r>
                          <a:rPr lang="en-US" sz="2800" i="1">
                            <a:solidFill>
                              <a:schemeClr val="tx1"/>
                            </a:solidFill>
                            <a:latin typeface="Cambria Math"/>
                          </a:rPr>
                          <m:t>𝑅</m:t>
                        </m:r>
                      </m:e>
                      <m:sup>
                        <m:r>
                          <a:rPr lang="en-US" sz="2800" i="1">
                            <a:solidFill>
                              <a:schemeClr val="tx1"/>
                            </a:solidFill>
                            <a:latin typeface="Cambria Math"/>
                          </a:rPr>
                          <m:t>2</m:t>
                        </m:r>
                      </m:sup>
                    </m:sSup>
                  </m:oMath>
                </a14:m>
                <a:endParaRPr lang="en-US" sz="2800" dirty="0">
                  <a:solidFill>
                    <a:schemeClr val="tx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066800" y="685800"/>
                <a:ext cx="7024744" cy="914400"/>
              </a:xfrm>
              <a:blipFill rotWithShape="1">
                <a:blip r:embed="rId2"/>
                <a:stretch>
                  <a:fillRect t="-10000" b="-1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905000"/>
                <a:ext cx="4114800" cy="4572000"/>
              </a:xfrm>
            </p:spPr>
            <p:txBody>
              <a:bodyPr>
                <a:normAutofit/>
              </a:bodyPr>
              <a:lstStyle/>
              <a:p>
                <a:pPr marL="68580" lvl="2" indent="0">
                  <a:buNone/>
                </a:pPr>
                <a:r>
                  <a:rPr lang="en-US" b="1" dirty="0" smtClean="0">
                    <a:solidFill>
                      <a:schemeClr val="tx1"/>
                    </a:solidFill>
                  </a:rPr>
                  <a:t>Decision rule: </a:t>
                </a:r>
                <a:r>
                  <a:rPr lang="en-US" dirty="0"/>
                  <a:t>calculate a </a:t>
                </a:r>
                <a:r>
                  <a:rPr lang="en-US" dirty="0" smtClean="0"/>
                  <a:t>F </a:t>
                </a:r>
                <a:r>
                  <a:rPr lang="en-US" dirty="0"/>
                  <a:t>value and compare it to the critical value, </a:t>
                </a:r>
                <a14:m>
                  <m:oMath xmlns:m="http://schemas.openxmlformats.org/officeDocument/2006/math">
                    <m:r>
                      <a:rPr lang="en-US" b="0" i="1" smtClean="0">
                        <a:latin typeface="Cambria Math"/>
                      </a:rPr>
                      <m:t>𝐹</m:t>
                    </m:r>
                  </m:oMath>
                </a14:m>
                <a:r>
                  <a:rPr lang="en-US" dirty="0" smtClean="0"/>
                  <a:t> </a:t>
                </a:r>
                <a:r>
                  <a:rPr lang="en-US" dirty="0"/>
                  <a:t>in the </a:t>
                </a:r>
                <a:r>
                  <a:rPr lang="en-US" dirty="0" smtClean="0"/>
                  <a:t>f-distribution table. </a:t>
                </a:r>
              </a:p>
              <a:p>
                <a:pPr marL="68580" lvl="2" indent="0">
                  <a:buNone/>
                </a:pPr>
                <a:r>
                  <a:rPr lang="en-US" b="1" dirty="0" smtClean="0">
                    <a:solidFill>
                      <a:schemeClr val="tx1"/>
                    </a:solidFill>
                  </a:rPr>
                  <a:t>Since </a:t>
                </a:r>
                <a:r>
                  <a:rPr lang="en-US" dirty="0">
                    <a:sym typeface="Symbol"/>
                  </a:rPr>
                  <a:t>H</a:t>
                </a:r>
                <a:r>
                  <a:rPr lang="en-US" baseline="-25000" dirty="0">
                    <a:sym typeface="Symbol"/>
                  </a:rPr>
                  <a:t>A</a:t>
                </a:r>
                <a:r>
                  <a:rPr lang="en-US" dirty="0">
                    <a:sym typeface="Symbol"/>
                  </a:rPr>
                  <a:t>: </a:t>
                </a:r>
                <a14:m>
                  <m:oMath xmlns:m="http://schemas.openxmlformats.org/officeDocument/2006/math">
                    <m:sSup>
                      <m:sSupPr>
                        <m:ctrlPr>
                          <a:rPr lang="en-US" i="1" dirty="0">
                            <a:latin typeface="Cambria Math"/>
                            <a:sym typeface="Symbol"/>
                          </a:rPr>
                        </m:ctrlPr>
                      </m:sSupPr>
                      <m:e>
                        <m:r>
                          <a:rPr lang="en-US" i="1" dirty="0">
                            <a:latin typeface="Cambria Math"/>
                            <a:ea typeface="Cambria Math"/>
                            <a:sym typeface="Symbol"/>
                          </a:rPr>
                          <m:t>𝜌</m:t>
                        </m:r>
                      </m:e>
                      <m:sup>
                        <m:r>
                          <a:rPr lang="en-US" i="1" dirty="0">
                            <a:latin typeface="Cambria Math"/>
                            <a:sym typeface="Symbol"/>
                          </a:rPr>
                          <m:t>2</m:t>
                        </m:r>
                      </m:sup>
                    </m:sSup>
                  </m:oMath>
                </a14:m>
                <a:r>
                  <a:rPr lang="en-US" dirty="0">
                    <a:sym typeface="Symbol"/>
                  </a:rPr>
                  <a:t> &gt; 0 </a:t>
                </a:r>
                <a:r>
                  <a:rPr lang="en-US" dirty="0" smtClean="0">
                    <a:sym typeface="Symbol"/>
                  </a:rPr>
                  <a:t>: </a:t>
                </a:r>
                <a:r>
                  <a:rPr lang="en-US" b="1" dirty="0" smtClean="0">
                    <a:solidFill>
                      <a:schemeClr val="tx1"/>
                    </a:solidFill>
                  </a:rPr>
                  <a:t>Upper tail</a:t>
                </a:r>
              </a:p>
              <a:p>
                <a:pPr marL="68580" lvl="2" indent="0">
                  <a:buNone/>
                </a:pPr>
                <a:endParaRPr lang="en-US" b="1" dirty="0">
                  <a:solidFill>
                    <a:schemeClr val="tx1"/>
                  </a:solidFill>
                </a:endParaRPr>
              </a:p>
              <a:p>
                <a:pPr lvl="2">
                  <a:buFont typeface="Wingdings" panose="05000000000000000000" pitchFamily="2" charset="2"/>
                  <a:buChar char="Ø"/>
                </a:pPr>
                <a:r>
                  <a:rPr lang="en-US" dirty="0"/>
                  <a:t>if the </a:t>
                </a:r>
                <a14:m>
                  <m:oMath xmlns:m="http://schemas.openxmlformats.org/officeDocument/2006/math">
                    <m:r>
                      <a:rPr lang="en-US" b="0" i="1" smtClean="0">
                        <a:latin typeface="Cambria Math"/>
                      </a:rPr>
                      <m:t>𝐹</m:t>
                    </m:r>
                  </m:oMath>
                </a14:m>
                <a:r>
                  <a:rPr lang="en-US" dirty="0">
                    <a:sym typeface="Symbol"/>
                  </a:rPr>
                  <a:t> </a:t>
                </a:r>
                <a:r>
                  <a:rPr lang="en-US" dirty="0"/>
                  <a:t> critical value,</a:t>
                </a:r>
                <a14:m>
                  <m:oMath xmlns:m="http://schemas.openxmlformats.org/officeDocument/2006/math">
                    <m:sSub>
                      <m:sSubPr>
                        <m:ctrlPr>
                          <a:rPr lang="en-US" i="1">
                            <a:latin typeface="Cambria Math"/>
                          </a:rPr>
                        </m:ctrlPr>
                      </m:sSubPr>
                      <m:e>
                        <m:r>
                          <a:rPr lang="en-US" b="0" i="1" smtClean="0">
                            <a:latin typeface="Cambria Math"/>
                          </a:rPr>
                          <m:t>𝐹</m:t>
                        </m:r>
                      </m:e>
                      <m:sub>
                        <m:r>
                          <a:rPr lang="en-US" i="1" smtClean="0">
                            <a:latin typeface="Cambria Math"/>
                            <a:ea typeface="Cambria Math"/>
                          </a:rPr>
                          <m:t>𝛼</m:t>
                        </m:r>
                      </m:sub>
                    </m:sSub>
                  </m:oMath>
                </a14:m>
                <a:r>
                  <a:rPr lang="en-US" dirty="0"/>
                  <a:t>therefore </a:t>
                </a:r>
                <a:r>
                  <a:rPr lang="en-US" dirty="0" smtClean="0"/>
                  <a:t>reject </a:t>
                </a:r>
                <a:r>
                  <a:rPr lang="en-US" dirty="0"/>
                  <a:t>H</a:t>
                </a:r>
                <a:r>
                  <a:rPr lang="en-US" baseline="-25000" dirty="0"/>
                  <a:t>o</a:t>
                </a:r>
                <a:endParaRPr lang="en-US" dirty="0"/>
              </a:p>
              <a:p>
                <a:pPr lvl="2">
                  <a:buFont typeface="Wingdings" panose="05000000000000000000" pitchFamily="2" charset="2"/>
                  <a:buChar char="Ø"/>
                </a:pPr>
                <a:r>
                  <a:rPr lang="en-US" dirty="0"/>
                  <a:t>if the </a:t>
                </a:r>
                <a14:m>
                  <m:oMath xmlns:m="http://schemas.openxmlformats.org/officeDocument/2006/math">
                    <m:r>
                      <a:rPr lang="en-US" b="0" i="1" smtClean="0">
                        <a:latin typeface="Cambria Math"/>
                      </a:rPr>
                      <m:t>𝐹</m:t>
                    </m:r>
                  </m:oMath>
                </a14:m>
                <a:r>
                  <a:rPr lang="en-US" dirty="0">
                    <a:sym typeface="Symbol"/>
                  </a:rPr>
                  <a:t> &lt;</a:t>
                </a:r>
                <a:r>
                  <a:rPr lang="en-US" dirty="0"/>
                  <a:t> critical value,</a:t>
                </a:r>
                <a14:m>
                  <m:oMath xmlns:m="http://schemas.openxmlformats.org/officeDocument/2006/math">
                    <m:sSub>
                      <m:sSubPr>
                        <m:ctrlPr>
                          <a:rPr lang="en-US" i="1">
                            <a:latin typeface="Cambria Math"/>
                          </a:rPr>
                        </m:ctrlPr>
                      </m:sSubPr>
                      <m:e>
                        <m:r>
                          <a:rPr lang="en-US" i="1">
                            <a:latin typeface="Cambria Math"/>
                          </a:rPr>
                          <m:t>𝐹</m:t>
                        </m:r>
                      </m:e>
                      <m:sub>
                        <m:r>
                          <a:rPr lang="en-US" i="1">
                            <a:latin typeface="Cambria Math"/>
                            <a:ea typeface="Cambria Math"/>
                          </a:rPr>
                          <m:t>𝛼</m:t>
                        </m:r>
                      </m:sub>
                    </m:sSub>
                  </m:oMath>
                </a14:m>
                <a:r>
                  <a:rPr lang="en-US" dirty="0"/>
                  <a:t>therefore </a:t>
                </a:r>
                <a:r>
                  <a:rPr lang="en-US" dirty="0" smtClean="0"/>
                  <a:t>accept </a:t>
                </a:r>
                <a:r>
                  <a:rPr lang="en-US" dirty="0"/>
                  <a:t>H</a:t>
                </a:r>
                <a:r>
                  <a:rPr lang="en-US" baseline="-25000" dirty="0"/>
                  <a:t>o</a:t>
                </a:r>
              </a:p>
              <a:p>
                <a:pPr lvl="1"/>
                <a:endParaRPr lang="en-US" dirty="0" smtClean="0">
                  <a:sym typeface="Symbo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905000"/>
                <a:ext cx="4114800" cy="4572000"/>
              </a:xfrm>
              <a:blipFill rotWithShape="1">
                <a:blip r:embed="rId3"/>
                <a:stretch>
                  <a:fillRect t="-667" r="-593"/>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4181" y="1905000"/>
            <a:ext cx="4056062" cy="225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TextBox 3"/>
              <p:cNvSpPr txBox="1"/>
              <p:nvPr/>
            </p:nvSpPr>
            <p:spPr>
              <a:xfrm>
                <a:off x="4724400" y="4495800"/>
                <a:ext cx="3886201" cy="1754326"/>
              </a:xfrm>
              <a:prstGeom prst="rect">
                <a:avLst/>
              </a:prstGeom>
              <a:noFill/>
            </p:spPr>
            <p:txBody>
              <a:bodyPr wrap="square" rtlCol="0">
                <a:spAutoFit/>
              </a:bodyPr>
              <a:lstStyle/>
              <a:p>
                <a:pPr marL="0" lvl="1"/>
                <a:r>
                  <a:rPr lang="en-US" b="1" dirty="0" smtClean="0"/>
                  <a:t>p-value</a:t>
                </a:r>
                <a:endParaRPr lang="en-US" dirty="0" smtClean="0"/>
              </a:p>
              <a:p>
                <a:r>
                  <a:rPr lang="en-US" dirty="0" smtClean="0"/>
                  <a:t>if </a:t>
                </a:r>
                <a:r>
                  <a:rPr lang="en-US" dirty="0"/>
                  <a:t>the </a:t>
                </a:r>
                <a14:m>
                  <m:oMath xmlns:m="http://schemas.openxmlformats.org/officeDocument/2006/math">
                    <m:r>
                      <a:rPr lang="en-US" b="0" i="1" smtClean="0">
                        <a:latin typeface="Cambria Math"/>
                      </a:rPr>
                      <m:t>𝑝</m:t>
                    </m:r>
                  </m:oMath>
                </a14:m>
                <a:r>
                  <a:rPr lang="en-US" dirty="0" smtClean="0">
                    <a:sym typeface="Symbol"/>
                  </a:rPr>
                  <a:t> </a:t>
                </a:r>
                <a:r>
                  <a:rPr lang="en-US" dirty="0">
                    <a:sym typeface="Symbol"/>
                  </a:rPr>
                  <a:t></a:t>
                </a:r>
                <a:r>
                  <a:rPr lang="en-US" dirty="0"/>
                  <a:t> critical value</a:t>
                </a:r>
                <a:r>
                  <a:rPr lang="en-US" dirty="0" smtClean="0"/>
                  <a:t>, </a:t>
                </a:r>
                <a:r>
                  <a:rPr lang="en-US" dirty="0" smtClean="0">
                    <a:sym typeface="Symbol"/>
                  </a:rPr>
                  <a:t></a:t>
                </a:r>
                <a14:m>
                  <m:oMath xmlns:m="http://schemas.openxmlformats.org/officeDocument/2006/math">
                    <m:r>
                      <a:rPr lang="en-US" i="1" smtClean="0">
                        <a:latin typeface="Cambria Math"/>
                      </a:rPr>
                      <m:t> </m:t>
                    </m:r>
                  </m:oMath>
                </a14:m>
                <a:r>
                  <a:rPr lang="en-US" dirty="0"/>
                  <a:t>therefore </a:t>
                </a:r>
                <a:r>
                  <a:rPr lang="en-US" dirty="0" smtClean="0"/>
                  <a:t>accept </a:t>
                </a:r>
                <a:r>
                  <a:rPr lang="en-US" dirty="0"/>
                  <a:t>H</a:t>
                </a:r>
                <a:r>
                  <a:rPr lang="en-US" baseline="-25000" dirty="0"/>
                  <a:t>o</a:t>
                </a:r>
                <a:endParaRPr lang="en-US" dirty="0"/>
              </a:p>
              <a:p>
                <a:r>
                  <a:rPr lang="en-US" dirty="0"/>
                  <a:t>if the </a:t>
                </a:r>
                <a14:m>
                  <m:oMath xmlns:m="http://schemas.openxmlformats.org/officeDocument/2006/math">
                    <m:r>
                      <a:rPr lang="en-US" i="1">
                        <a:latin typeface="Cambria Math"/>
                      </a:rPr>
                      <m:t>𝑝</m:t>
                    </m:r>
                    <m:r>
                      <a:rPr lang="en-US" i="1">
                        <a:latin typeface="Cambria Math"/>
                      </a:rPr>
                      <m:t> </m:t>
                    </m:r>
                  </m:oMath>
                </a14:m>
                <a:r>
                  <a:rPr lang="en-US" dirty="0">
                    <a:sym typeface="Symbol"/>
                  </a:rPr>
                  <a:t>&lt;</a:t>
                </a:r>
                <a:r>
                  <a:rPr lang="en-US" dirty="0"/>
                  <a:t> critical value,</a:t>
                </a:r>
                <a14:m>
                  <m:oMath xmlns:m="http://schemas.openxmlformats.org/officeDocument/2006/math">
                    <m:r>
                      <m:rPr>
                        <m:nor/>
                      </m:rPr>
                      <a:rPr lang="en-US" dirty="0">
                        <a:sym typeface="Symbol"/>
                      </a:rPr>
                      <m:t></m:t>
                    </m:r>
                  </m:oMath>
                </a14:m>
                <a:r>
                  <a:rPr lang="en-US" dirty="0"/>
                  <a:t>therefore </a:t>
                </a:r>
                <a:r>
                  <a:rPr lang="en-US" dirty="0" smtClean="0"/>
                  <a:t>reject </a:t>
                </a:r>
                <a:r>
                  <a:rPr lang="en-US" dirty="0"/>
                  <a:t>H</a:t>
                </a:r>
                <a:r>
                  <a:rPr lang="en-US" baseline="-25000" dirty="0"/>
                  <a:t>o</a:t>
                </a:r>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4724400" y="4495800"/>
                <a:ext cx="3886201" cy="1754326"/>
              </a:xfrm>
              <a:prstGeom prst="rect">
                <a:avLst/>
              </a:prstGeom>
              <a:blipFill rotWithShape="1">
                <a:blip r:embed="rId5"/>
                <a:stretch>
                  <a:fillRect l="-1254" t="-1742" r="-1254"/>
                </a:stretch>
              </a:blipFill>
            </p:spPr>
            <p:txBody>
              <a:bodyPr/>
              <a:lstStyle/>
              <a:p>
                <a:r>
                  <a:rPr lang="en-US">
                    <a:noFill/>
                  </a:rPr>
                  <a:t> </a:t>
                </a:r>
              </a:p>
            </p:txBody>
          </p:sp>
        </mc:Fallback>
      </mc:AlternateContent>
    </p:spTree>
    <p:extLst>
      <p:ext uri="{BB962C8B-B14F-4D97-AF65-F5344CB8AC3E}">
        <p14:creationId xmlns:p14="http://schemas.microsoft.com/office/powerpoint/2010/main" val="466301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79401"/>
            <a:ext cx="800100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685800" y="729734"/>
            <a:ext cx="3908442" cy="369332"/>
          </a:xfrm>
          <a:prstGeom prst="rect">
            <a:avLst/>
          </a:prstGeom>
          <a:noFill/>
        </p:spPr>
        <p:txBody>
          <a:bodyPr wrap="none" rtlCol="0">
            <a:spAutoFit/>
          </a:bodyPr>
          <a:lstStyle/>
          <a:p>
            <a:r>
              <a:rPr lang="en-US" dirty="0" smtClean="0"/>
              <a:t>example from data set Fortune50</a:t>
            </a:r>
            <a:endParaRPr lang="en-US" dirty="0"/>
          </a:p>
        </p:txBody>
      </p:sp>
      <p:sp>
        <p:nvSpPr>
          <p:cNvPr id="4" name="Oval 3"/>
          <p:cNvSpPr/>
          <p:nvPr/>
        </p:nvSpPr>
        <p:spPr>
          <a:xfrm>
            <a:off x="4876800" y="5067300"/>
            <a:ext cx="2187558"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6458564" y="3048000"/>
                <a:ext cx="2057400" cy="923330"/>
              </a:xfrm>
              <a:prstGeom prst="rect">
                <a:avLst/>
              </a:prstGeom>
              <a:noFill/>
            </p:spPr>
            <p:txBody>
              <a:bodyPr wrap="square" rtlCol="0">
                <a:spAutoFit/>
              </a:bodyPr>
              <a:lstStyle/>
              <a:p>
                <a14:m>
                  <m:oMath xmlns:m="http://schemas.openxmlformats.org/officeDocument/2006/math">
                    <m:r>
                      <a:rPr lang="en-US" i="1">
                        <a:latin typeface="Cambria Math"/>
                      </a:rPr>
                      <m:t>𝑝</m:t>
                    </m:r>
                    <m:r>
                      <a:rPr lang="en-US" i="1">
                        <a:latin typeface="Cambria Math"/>
                      </a:rPr>
                      <m:t> </m:t>
                    </m:r>
                  </m:oMath>
                </a14:m>
                <a:r>
                  <a:rPr lang="en-US" dirty="0">
                    <a:sym typeface="Symbol"/>
                  </a:rPr>
                  <a:t>&lt;</a:t>
                </a:r>
                <a:r>
                  <a:rPr lang="en-US" dirty="0"/>
                  <a:t> critical value,</a:t>
                </a:r>
                <a14:m>
                  <m:oMath xmlns:m="http://schemas.openxmlformats.org/officeDocument/2006/math">
                    <m:r>
                      <m:rPr>
                        <m:nor/>
                      </m:rPr>
                      <a:rPr lang="en-US" dirty="0">
                        <a:sym typeface="Symbol"/>
                      </a:rPr>
                      <m:t></m:t>
                    </m:r>
                  </m:oMath>
                </a14:m>
                <a:r>
                  <a:rPr lang="en-US" dirty="0"/>
                  <a:t>therefore reject H</a:t>
                </a:r>
                <a:r>
                  <a:rPr lang="en-US" baseline="-25000" dirty="0"/>
                  <a:t>o</a:t>
                </a: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458564" y="3048000"/>
                <a:ext cx="2057400" cy="923330"/>
              </a:xfrm>
              <a:prstGeom prst="rect">
                <a:avLst/>
              </a:prstGeom>
              <a:blipFill rotWithShape="1">
                <a:blip r:embed="rId3"/>
                <a:stretch>
                  <a:fillRect l="-2367" t="-3311" r="-4438" b="-9934"/>
                </a:stretch>
              </a:blipFill>
            </p:spPr>
            <p:txBody>
              <a:bodyPr/>
              <a:lstStyle/>
              <a:p>
                <a:r>
                  <a:rPr lang="en-US">
                    <a:noFill/>
                  </a:rPr>
                  <a:t> </a:t>
                </a:r>
              </a:p>
            </p:txBody>
          </p:sp>
        </mc:Fallback>
      </mc:AlternateContent>
      <p:cxnSp>
        <p:nvCxnSpPr>
          <p:cNvPr id="11" name="Straight Arrow Connector 10"/>
          <p:cNvCxnSpPr>
            <a:stCxn id="4" idx="6"/>
          </p:cNvCxnSpPr>
          <p:nvPr/>
        </p:nvCxnSpPr>
        <p:spPr>
          <a:xfrm flipV="1">
            <a:off x="7064358" y="3971330"/>
            <a:ext cx="422906" cy="132457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754626" y="4953000"/>
            <a:ext cx="32004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21" idx="4"/>
          </p:cNvCxnSpPr>
          <p:nvPr/>
        </p:nvCxnSpPr>
        <p:spPr>
          <a:xfrm>
            <a:off x="2354826" y="5181600"/>
            <a:ext cx="0" cy="3785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1686232" y="5495003"/>
                <a:ext cx="1337187" cy="369332"/>
              </a:xfrm>
              <a:prstGeom prst="rect">
                <a:avLst/>
              </a:prstGeom>
              <a:noFill/>
            </p:spPr>
            <p:txBody>
              <a:bodyPr wrap="square" rtlCol="0">
                <a:spAutoFit/>
              </a:bodyPr>
              <a:lstStyle/>
              <a:p>
                <a14:m>
                  <m:oMath xmlns:m="http://schemas.openxmlformats.org/officeDocument/2006/math">
                    <m:sSup>
                      <m:sSupPr>
                        <m:ctrlPr>
                          <a:rPr lang="en-US" i="1" smtClean="0">
                            <a:latin typeface="Cambria Math"/>
                          </a:rPr>
                        </m:ctrlPr>
                      </m:sSupPr>
                      <m:e>
                        <m:r>
                          <a:rPr lang="en-US" b="0" i="1" smtClean="0">
                            <a:latin typeface="Cambria Math"/>
                          </a:rPr>
                          <m:t>𝑅</m:t>
                        </m:r>
                      </m:e>
                      <m:sup>
                        <m:r>
                          <a:rPr lang="en-US" b="0" i="1" smtClean="0">
                            <a:latin typeface="Cambria Math"/>
                          </a:rPr>
                          <m:t>2</m:t>
                        </m:r>
                      </m:sup>
                    </m:sSup>
                  </m:oMath>
                </a14:m>
                <a:r>
                  <a:rPr lang="en-US" dirty="0" smtClean="0"/>
                  <a:t> value</a:t>
                </a:r>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1686232" y="5495003"/>
                <a:ext cx="1337187" cy="369332"/>
              </a:xfrm>
              <a:prstGeom prst="rect">
                <a:avLst/>
              </a:prstGeom>
              <a:blipFill rotWithShape="1">
                <a:blip r:embed="rId4"/>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26806" y="5864335"/>
                <a:ext cx="5739520" cy="683457"/>
              </a:xfrm>
              <a:prstGeom prst="rect">
                <a:avLst/>
              </a:prstGeom>
              <a:noFill/>
            </p:spPr>
            <p:txBody>
              <a:bodyPr wrap="none" rtlCol="0">
                <a:spAutoFit/>
              </a:bodyPr>
              <a:lstStyle/>
              <a:p>
                <a:r>
                  <a:rPr lang="en-US" dirty="0" smtClean="0"/>
                  <a:t>correlation coefficient, r = </a:t>
                </a:r>
                <a14:m>
                  <m:oMath xmlns:m="http://schemas.openxmlformats.org/officeDocument/2006/math">
                    <m:rad>
                      <m:radPr>
                        <m:degHide m:val="on"/>
                        <m:ctrlPr>
                          <a:rPr lang="en-US" i="1" smtClean="0">
                            <a:latin typeface="Cambria Math"/>
                          </a:rPr>
                        </m:ctrlPr>
                      </m:radPr>
                      <m:deg/>
                      <m:e>
                        <m:sSup>
                          <m:sSupPr>
                            <m:ctrlPr>
                              <a:rPr lang="en-US" i="1" smtClean="0">
                                <a:latin typeface="Cambria Math"/>
                              </a:rPr>
                            </m:ctrlPr>
                          </m:sSupPr>
                          <m:e>
                            <m:r>
                              <a:rPr lang="en-US" b="0" i="1" smtClean="0">
                                <a:latin typeface="Cambria Math"/>
                              </a:rPr>
                              <m:t>𝑅</m:t>
                            </m:r>
                          </m:e>
                          <m:sup>
                            <m:r>
                              <a:rPr lang="en-US" b="0" i="1" smtClean="0">
                                <a:latin typeface="Cambria Math"/>
                              </a:rPr>
                              <m:t>2</m:t>
                            </m:r>
                          </m:sup>
                        </m:sSup>
                      </m:e>
                    </m:rad>
                    <m:r>
                      <a:rPr lang="en-US" b="0" i="0" smtClean="0">
                        <a:latin typeface="Cambria Math"/>
                      </a:rPr>
                      <m:t>=</m:t>
                    </m:r>
                    <m:rad>
                      <m:radPr>
                        <m:degHide m:val="on"/>
                        <m:ctrlPr>
                          <a:rPr lang="en-US" b="0" i="1" smtClean="0">
                            <a:latin typeface="Cambria Math"/>
                          </a:rPr>
                        </m:ctrlPr>
                      </m:radPr>
                      <m:deg/>
                      <m:e>
                        <m:r>
                          <a:rPr lang="en-US" b="0" i="1" smtClean="0">
                            <a:latin typeface="Cambria Math"/>
                          </a:rPr>
                          <m:t>0.1323</m:t>
                        </m:r>
                      </m:e>
                    </m:rad>
                    <m:r>
                      <a:rPr lang="en-US" b="0" i="1" smtClean="0">
                        <a:latin typeface="Cambria Math"/>
                      </a:rPr>
                      <m:t>=0.3637</m:t>
                    </m:r>
                  </m:oMath>
                </a14:m>
                <a:r>
                  <a:rPr lang="en-US" dirty="0" smtClean="0"/>
                  <a:t> </a:t>
                </a:r>
                <a:endParaRPr lang="en-US" i="1" dirty="0" smtClean="0">
                  <a:latin typeface="Cambria Math"/>
                </a:endParaRPr>
              </a:p>
              <a:p>
                <a:pPr/>
                <a14:m>
                  <m:oMathPara xmlns:m="http://schemas.openxmlformats.org/officeDocument/2006/math">
                    <m:oMathParaPr>
                      <m:jc m:val="centerGroup"/>
                    </m:oMathParaPr>
                    <m:oMath xmlns:m="http://schemas.openxmlformats.org/officeDocument/2006/math">
                      <m:sSup>
                        <m:sSupPr>
                          <m:ctrlPr>
                            <a:rPr lang="en-US" i="1" smtClean="0">
                              <a:latin typeface="Cambria Math"/>
                            </a:rPr>
                          </m:ctrlPr>
                        </m:sSupPr>
                        <m:e>
                          <m:r>
                            <a:rPr lang="en-US" b="0" i="1" smtClean="0">
                              <a:latin typeface="Cambria Math"/>
                            </a:rPr>
                            <m:t>𝑅</m:t>
                          </m:r>
                        </m:e>
                        <m:sup>
                          <m:r>
                            <a:rPr lang="en-US" b="0" i="1" smtClean="0">
                              <a:latin typeface="Cambria Math"/>
                            </a:rPr>
                            <m:t>2</m:t>
                          </m:r>
                        </m:sup>
                      </m:sSup>
                      <m:r>
                        <a:rPr lang="en-US" b="0" i="1" smtClean="0">
                          <a:latin typeface="Cambria Math"/>
                        </a:rPr>
                        <m:t>=</m:t>
                      </m:r>
                      <m:sSup>
                        <m:sSupPr>
                          <m:ctrlPr>
                            <a:rPr lang="en-US" b="0" i="1" smtClean="0">
                              <a:latin typeface="Cambria Math"/>
                            </a:rPr>
                          </m:ctrlPr>
                        </m:sSupPr>
                        <m:e>
                          <m:r>
                            <a:rPr lang="en-US" b="0" i="1" smtClean="0">
                              <a:latin typeface="Cambria Math"/>
                            </a:rPr>
                            <m:t>𝑟</m:t>
                          </m:r>
                        </m:e>
                        <m:sup>
                          <m:r>
                            <a:rPr lang="en-US" b="0" i="1" smtClean="0">
                              <a:latin typeface="Cambria Math"/>
                            </a:rPr>
                            <m:t>2</m:t>
                          </m:r>
                        </m:sup>
                      </m:sSup>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26806" y="5864335"/>
                <a:ext cx="5739520" cy="683457"/>
              </a:xfrm>
              <a:prstGeom prst="rect">
                <a:avLst/>
              </a:prstGeom>
              <a:blipFill rotWithShape="1">
                <a:blip r:embed="rId5"/>
                <a:stretch>
                  <a:fillRect l="-956"/>
                </a:stretch>
              </a:blipFill>
            </p:spPr>
            <p:txBody>
              <a:bodyPr/>
              <a:lstStyle/>
              <a:p>
                <a:r>
                  <a:rPr lang="en-US">
                    <a:noFill/>
                  </a:rPr>
                  <a:t> </a:t>
                </a:r>
              </a:p>
            </p:txBody>
          </p:sp>
        </mc:Fallback>
      </mc:AlternateContent>
    </p:spTree>
    <p:extLst>
      <p:ext uri="{BB962C8B-B14F-4D97-AF65-F5344CB8AC3E}">
        <p14:creationId xmlns:p14="http://schemas.microsoft.com/office/powerpoint/2010/main" val="2469832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33832"/>
            <a:ext cx="7696200" cy="1738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85800" y="729734"/>
            <a:ext cx="3908442" cy="369332"/>
          </a:xfrm>
          <a:prstGeom prst="rect">
            <a:avLst/>
          </a:prstGeom>
          <a:noFill/>
        </p:spPr>
        <p:txBody>
          <a:bodyPr wrap="none" rtlCol="0">
            <a:spAutoFit/>
          </a:bodyPr>
          <a:lstStyle/>
          <a:p>
            <a:r>
              <a:rPr lang="en-US" dirty="0" smtClean="0"/>
              <a:t>example from data set Fortune50</a:t>
            </a:r>
            <a:endParaRPr lang="en-US" dirty="0"/>
          </a:p>
        </p:txBody>
      </p:sp>
      <p:sp>
        <p:nvSpPr>
          <p:cNvPr id="8" name="Oval 7"/>
          <p:cNvSpPr/>
          <p:nvPr/>
        </p:nvSpPr>
        <p:spPr>
          <a:xfrm>
            <a:off x="4419600" y="2402989"/>
            <a:ext cx="2209800" cy="718984"/>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TextBox 8"/>
              <p:cNvSpPr txBox="1"/>
              <p:nvPr/>
            </p:nvSpPr>
            <p:spPr>
              <a:xfrm>
                <a:off x="3657601" y="4061234"/>
                <a:ext cx="4876800" cy="669992"/>
              </a:xfrm>
              <a:prstGeom prst="rect">
                <a:avLst/>
              </a:prstGeom>
              <a:noFill/>
            </p:spPr>
            <p:txBody>
              <a:bodyPr wrap="square" rtlCol="0">
                <a:spAutoFit/>
              </a:bodyPr>
              <a:lstStyle/>
              <a:p>
                <a:r>
                  <a:rPr lang="en-US" dirty="0" smtClean="0"/>
                  <a:t>The F-value and the p-value for testing coefficient of determination, </a:t>
                </a:r>
                <a14:m>
                  <m:oMath xmlns:m="http://schemas.openxmlformats.org/officeDocument/2006/math">
                    <m:sSup>
                      <m:sSupPr>
                        <m:ctrlPr>
                          <a:rPr lang="en-US" i="1" smtClean="0">
                            <a:latin typeface="Cambria Math"/>
                          </a:rPr>
                        </m:ctrlPr>
                      </m:sSupPr>
                      <m:e>
                        <m:r>
                          <a:rPr lang="en-US" b="0" i="1" smtClean="0">
                            <a:latin typeface="Cambria Math"/>
                          </a:rPr>
                          <m:t>𝑅</m:t>
                        </m:r>
                      </m:e>
                      <m:sup>
                        <m:r>
                          <a:rPr lang="en-US" b="0" i="1" smtClean="0">
                            <a:latin typeface="Cambria Math"/>
                          </a:rPr>
                          <m:t>2</m:t>
                        </m:r>
                      </m:sup>
                    </m:sSup>
                  </m:oMath>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3657601" y="4061234"/>
                <a:ext cx="4876800" cy="669992"/>
              </a:xfrm>
              <a:prstGeom prst="rect">
                <a:avLst/>
              </a:prstGeom>
              <a:blipFill rotWithShape="1">
                <a:blip r:embed="rId3"/>
                <a:stretch>
                  <a:fillRect l="-1000" t="-4545" b="-10000"/>
                </a:stretch>
              </a:blipFill>
            </p:spPr>
            <p:txBody>
              <a:bodyPr/>
              <a:lstStyle/>
              <a:p>
                <a:r>
                  <a:rPr lang="en-US">
                    <a:noFill/>
                  </a:rPr>
                  <a:t> </a:t>
                </a:r>
              </a:p>
            </p:txBody>
          </p:sp>
        </mc:Fallback>
      </mc:AlternateContent>
      <p:cxnSp>
        <p:nvCxnSpPr>
          <p:cNvPr id="10" name="Straight Arrow Connector 9"/>
          <p:cNvCxnSpPr/>
          <p:nvPr/>
        </p:nvCxnSpPr>
        <p:spPr>
          <a:xfrm>
            <a:off x="5492251" y="3121972"/>
            <a:ext cx="32249" cy="9365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657601" y="4731226"/>
            <a:ext cx="4876800" cy="646331"/>
          </a:xfrm>
          <a:prstGeom prst="rect">
            <a:avLst/>
          </a:prstGeom>
          <a:noFill/>
        </p:spPr>
        <p:txBody>
          <a:bodyPr wrap="square" rtlCol="0">
            <a:spAutoFit/>
          </a:bodyPr>
          <a:lstStyle/>
          <a:p>
            <a:r>
              <a:rPr lang="en-US" dirty="0" smtClean="0"/>
              <a:t>Decision: P-value &lt; </a:t>
            </a:r>
            <a:r>
              <a:rPr lang="en-US" dirty="0" smtClean="0">
                <a:sym typeface="Symbol"/>
              </a:rPr>
              <a:t> = 0.05, therefore H</a:t>
            </a:r>
            <a:r>
              <a:rPr lang="en-US" baseline="-25000" dirty="0" smtClean="0">
                <a:sym typeface="Symbol"/>
              </a:rPr>
              <a:t>0</a:t>
            </a:r>
            <a:r>
              <a:rPr lang="en-US" dirty="0" smtClean="0">
                <a:sym typeface="Symbol"/>
              </a:rPr>
              <a:t> is rejected</a:t>
            </a:r>
            <a:endParaRPr lang="en-US" dirty="0"/>
          </a:p>
        </p:txBody>
      </p:sp>
    </p:spTree>
    <p:extLst>
      <p:ext uri="{BB962C8B-B14F-4D97-AF65-F5344CB8AC3E}">
        <p14:creationId xmlns:p14="http://schemas.microsoft.com/office/powerpoint/2010/main" val="3786295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729734"/>
            <a:ext cx="3908442" cy="369332"/>
          </a:xfrm>
          <a:prstGeom prst="rect">
            <a:avLst/>
          </a:prstGeom>
          <a:noFill/>
        </p:spPr>
        <p:txBody>
          <a:bodyPr wrap="none" rtlCol="0">
            <a:spAutoFit/>
          </a:bodyPr>
          <a:lstStyle/>
          <a:p>
            <a:r>
              <a:rPr lang="en-US" dirty="0" smtClean="0"/>
              <a:t>example from data set Fortune50</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685800" y="1600200"/>
                <a:ext cx="7924800" cy="1477328"/>
              </a:xfrm>
              <a:prstGeom prst="rect">
                <a:avLst/>
              </a:prstGeom>
              <a:noFill/>
            </p:spPr>
            <p:txBody>
              <a:bodyPr wrap="square" rtlCol="0">
                <a:spAutoFit/>
              </a:bodyPr>
              <a:lstStyle/>
              <a:p>
                <a:r>
                  <a:rPr lang="en-US" dirty="0" smtClean="0"/>
                  <a:t>Conclusion:</a:t>
                </a:r>
              </a:p>
              <a:p>
                <a:r>
                  <a:rPr lang="en-US" dirty="0" smtClean="0"/>
                  <a:t>We reject the null hypothesis and conclude the population coefficient of determination (</a:t>
                </a:r>
                <a14:m>
                  <m:oMath xmlns:m="http://schemas.openxmlformats.org/officeDocument/2006/math">
                    <m:sSup>
                      <m:sSupPr>
                        <m:ctrlPr>
                          <a:rPr lang="en-US" i="1" dirty="0">
                            <a:latin typeface="Cambria Math"/>
                            <a:sym typeface="Symbol"/>
                          </a:rPr>
                        </m:ctrlPr>
                      </m:sSupPr>
                      <m:e>
                        <m:r>
                          <a:rPr lang="en-US" i="1" dirty="0">
                            <a:latin typeface="Cambria Math"/>
                            <a:ea typeface="Cambria Math"/>
                            <a:sym typeface="Symbol"/>
                          </a:rPr>
                          <m:t>𝜌</m:t>
                        </m:r>
                      </m:e>
                      <m:sup>
                        <m:r>
                          <a:rPr lang="en-US" i="1" dirty="0">
                            <a:latin typeface="Cambria Math"/>
                            <a:sym typeface="Symbol"/>
                          </a:rPr>
                          <m:t>2</m:t>
                        </m:r>
                      </m:sup>
                    </m:sSup>
                  </m:oMath>
                </a14:m>
                <a:r>
                  <a:rPr lang="en-US" dirty="0" smtClean="0"/>
                  <a:t>) is greater than zero. This mean the independent variable (x) explains a significant proportion of the variation in the dependent variable (y)</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685800" y="1600200"/>
                <a:ext cx="7924800" cy="1477328"/>
              </a:xfrm>
              <a:prstGeom prst="rect">
                <a:avLst/>
              </a:prstGeom>
              <a:blipFill rotWithShape="1">
                <a:blip r:embed="rId2"/>
                <a:stretch>
                  <a:fillRect l="-692" t="-2066" b="-5372"/>
                </a:stretch>
              </a:blipFill>
            </p:spPr>
            <p:txBody>
              <a:bodyPr/>
              <a:lstStyle/>
              <a:p>
                <a:r>
                  <a:rPr lang="en-US">
                    <a:noFill/>
                  </a:rPr>
                  <a:t> </a:t>
                </a:r>
              </a:p>
            </p:txBody>
          </p:sp>
        </mc:Fallback>
      </mc:AlternateContent>
    </p:spTree>
    <p:extLst>
      <p:ext uri="{BB962C8B-B14F-4D97-AF65-F5344CB8AC3E}">
        <p14:creationId xmlns:p14="http://schemas.microsoft.com/office/powerpoint/2010/main" val="2566429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38200"/>
            <a:ext cx="7024744" cy="724936"/>
          </a:xfrm>
        </p:spPr>
        <p:txBody>
          <a:bodyPr/>
          <a:lstStyle/>
          <a:p>
            <a:r>
              <a:rPr lang="en-US" dirty="0" smtClean="0">
                <a:solidFill>
                  <a:schemeClr val="tx2"/>
                </a:solidFill>
              </a:rPr>
              <a:t>CORRELATION ANALYSIS</a:t>
            </a:r>
            <a:endParaRPr lang="en-US" dirty="0">
              <a:solidFill>
                <a:schemeClr val="tx2"/>
              </a:solidFill>
            </a:endParaRPr>
          </a:p>
        </p:txBody>
      </p:sp>
      <p:sp>
        <p:nvSpPr>
          <p:cNvPr id="3" name="Content Placeholder 2"/>
          <p:cNvSpPr>
            <a:spLocks noGrp="1"/>
          </p:cNvSpPr>
          <p:nvPr>
            <p:ph idx="1"/>
          </p:nvPr>
        </p:nvSpPr>
        <p:spPr>
          <a:xfrm>
            <a:off x="1043492" y="1676400"/>
            <a:ext cx="6777317" cy="4156229"/>
          </a:xfrm>
        </p:spPr>
        <p:txBody>
          <a:bodyPr/>
          <a:lstStyle/>
          <a:p>
            <a:r>
              <a:rPr lang="en-US" dirty="0" smtClean="0"/>
              <a:t>What can we measure?</a:t>
            </a:r>
          </a:p>
          <a:p>
            <a:pPr lvl="1"/>
            <a:r>
              <a:rPr lang="en-US" dirty="0" smtClean="0">
                <a:solidFill>
                  <a:srgbClr val="FF0000"/>
                </a:solidFill>
              </a:rPr>
              <a:t>Strength</a:t>
            </a:r>
            <a:r>
              <a:rPr lang="en-US" dirty="0" smtClean="0"/>
              <a:t> of the relationship: weak, moderate or strong</a:t>
            </a:r>
          </a:p>
          <a:p>
            <a:pPr lvl="1"/>
            <a:r>
              <a:rPr lang="en-US" dirty="0" smtClean="0">
                <a:solidFill>
                  <a:srgbClr val="FF0000"/>
                </a:solidFill>
              </a:rPr>
              <a:t>Direction</a:t>
            </a:r>
            <a:r>
              <a:rPr lang="en-US" dirty="0" smtClean="0"/>
              <a:t> of the relationship: positive or negative or no relationship</a:t>
            </a:r>
          </a:p>
          <a:p>
            <a:pPr lvl="1"/>
            <a:r>
              <a:rPr lang="en-US" dirty="0" smtClean="0">
                <a:solidFill>
                  <a:srgbClr val="FF0000"/>
                </a:solidFill>
              </a:rPr>
              <a:t>Significance</a:t>
            </a:r>
            <a:r>
              <a:rPr lang="en-US" dirty="0" smtClean="0"/>
              <a:t> test for correlation: correlation exists or not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352925"/>
            <a:ext cx="34575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16109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077200" cy="724936"/>
          </a:xfrm>
        </p:spPr>
        <p:txBody>
          <a:bodyPr>
            <a:noAutofit/>
          </a:bodyPr>
          <a:lstStyle/>
          <a:p>
            <a:pPr algn="ctr"/>
            <a:r>
              <a:rPr lang="en-US" sz="3200" dirty="0">
                <a:solidFill>
                  <a:schemeClr val="tx1"/>
                </a:solidFill>
              </a:rPr>
              <a:t>SIGNIFICANCE TEST </a:t>
            </a:r>
            <a:r>
              <a:rPr lang="en-US" sz="3200" dirty="0" smtClean="0">
                <a:solidFill>
                  <a:schemeClr val="tx1"/>
                </a:solidFill>
              </a:rPr>
              <a:t>OF THE REGRESSION SLOPE COEFFICIENT</a:t>
            </a:r>
            <a:endParaRPr lang="en-US" sz="3200" dirty="0">
              <a:solidFill>
                <a:schemeClr val="tx1"/>
              </a:solidFill>
            </a:endParaRPr>
          </a:p>
        </p:txBody>
      </p:sp>
      <p:sp>
        <p:nvSpPr>
          <p:cNvPr id="3" name="Content Placeholder 2"/>
          <p:cNvSpPr>
            <a:spLocks noGrp="1"/>
          </p:cNvSpPr>
          <p:nvPr>
            <p:ph idx="1"/>
          </p:nvPr>
        </p:nvSpPr>
        <p:spPr>
          <a:xfrm>
            <a:off x="685800" y="1905000"/>
            <a:ext cx="7924800" cy="4495800"/>
          </a:xfrm>
        </p:spPr>
        <p:txBody>
          <a:bodyPr>
            <a:normAutofit/>
          </a:bodyPr>
          <a:lstStyle/>
          <a:p>
            <a:r>
              <a:rPr lang="en-US" dirty="0" smtClean="0"/>
              <a:t>Why need to test the regression slope coefficient?</a:t>
            </a:r>
          </a:p>
          <a:p>
            <a:pPr lvl="1"/>
            <a:r>
              <a:rPr lang="en-US" dirty="0"/>
              <a:t>we are </a:t>
            </a:r>
            <a:r>
              <a:rPr lang="en-US" dirty="0" smtClean="0"/>
              <a:t>interested in </a:t>
            </a:r>
            <a:r>
              <a:rPr lang="en-US" dirty="0"/>
              <a:t>determining whether the population regression slope coefficient is 0</a:t>
            </a:r>
            <a:r>
              <a:rPr lang="en-US" dirty="0" smtClean="0"/>
              <a:t>.</a:t>
            </a:r>
          </a:p>
          <a:p>
            <a:pPr lvl="1"/>
            <a:r>
              <a:rPr lang="en-US" dirty="0"/>
              <a:t>A slope of 0 </a:t>
            </a:r>
            <a:r>
              <a:rPr lang="en-US" dirty="0" smtClean="0"/>
              <a:t>would imply </a:t>
            </a:r>
            <a:r>
              <a:rPr lang="en-US" dirty="0"/>
              <a:t>that there is no linear relationship between </a:t>
            </a:r>
            <a:r>
              <a:rPr lang="en-US" i="1" dirty="0"/>
              <a:t>x </a:t>
            </a:r>
            <a:r>
              <a:rPr lang="en-US" dirty="0"/>
              <a:t>and </a:t>
            </a:r>
            <a:r>
              <a:rPr lang="en-US" i="1" dirty="0"/>
              <a:t>y </a:t>
            </a:r>
            <a:r>
              <a:rPr lang="en-US" dirty="0"/>
              <a:t>variables and that the </a:t>
            </a:r>
            <a:r>
              <a:rPr lang="en-US" i="1" dirty="0"/>
              <a:t>x </a:t>
            </a:r>
            <a:r>
              <a:rPr lang="en-US" dirty="0" smtClean="0"/>
              <a:t>variable</a:t>
            </a:r>
          </a:p>
          <a:p>
            <a:r>
              <a:rPr lang="en-US" dirty="0" smtClean="0"/>
              <a:t>Hypothesis null and alternative to be tested are:</a:t>
            </a:r>
            <a:endParaRPr lang="en-US" dirty="0"/>
          </a:p>
          <a:p>
            <a:pPr marL="685800" lvl="2" indent="0">
              <a:buNone/>
            </a:pPr>
            <a:endParaRPr lang="en-US" dirty="0" smtClean="0"/>
          </a:p>
        </p:txBody>
      </p:sp>
      <mc:AlternateContent xmlns:mc="http://schemas.openxmlformats.org/markup-compatibility/2006" xmlns:a14="http://schemas.microsoft.com/office/drawing/2010/main">
        <mc:Choice Requires="a14">
          <p:sp>
            <p:nvSpPr>
              <p:cNvPr id="5" name="Rectangle 4"/>
              <p:cNvSpPr/>
              <p:nvPr/>
            </p:nvSpPr>
            <p:spPr>
              <a:xfrm>
                <a:off x="2286000" y="4724400"/>
                <a:ext cx="4572000" cy="707886"/>
              </a:xfrm>
              <a:prstGeom prst="rect">
                <a:avLst/>
              </a:prstGeom>
            </p:spPr>
            <p:txBody>
              <a:bodyPr>
                <a:spAutoFit/>
              </a:bodyPr>
              <a:lstStyle/>
              <a:p>
                <a:pPr marL="68580" indent="0" algn="ctr">
                  <a:buNone/>
                </a:pPr>
                <a:r>
                  <a:rPr lang="en-US" sz="2000" dirty="0" smtClean="0"/>
                  <a:t>H</a:t>
                </a:r>
                <a:r>
                  <a:rPr lang="en-US" sz="2000" baseline="-25000" dirty="0"/>
                  <a:t>0</a:t>
                </a:r>
                <a:r>
                  <a:rPr lang="en-US" sz="2000" dirty="0"/>
                  <a:t>: </a:t>
                </a:r>
                <a14:m>
                  <m:oMath xmlns:m="http://schemas.openxmlformats.org/officeDocument/2006/math">
                    <m:sSub>
                      <m:sSubPr>
                        <m:ctrlPr>
                          <a:rPr lang="en-US" sz="2000" i="1" dirty="0" smtClean="0">
                            <a:latin typeface="Cambria Math"/>
                            <a:sym typeface="Symbol"/>
                          </a:rPr>
                        </m:ctrlPr>
                      </m:sSubPr>
                      <m:e>
                        <m:r>
                          <a:rPr lang="en-US" sz="2000" i="1" dirty="0" smtClean="0">
                            <a:latin typeface="Cambria Math"/>
                            <a:ea typeface="Cambria Math"/>
                            <a:sym typeface="Symbol"/>
                          </a:rPr>
                          <m:t>𝛽</m:t>
                        </m:r>
                      </m:e>
                      <m:sub>
                        <m:r>
                          <a:rPr lang="en-US" sz="2000" b="0" i="1" dirty="0" smtClean="0">
                            <a:latin typeface="Cambria Math"/>
                            <a:sym typeface="Symbol"/>
                          </a:rPr>
                          <m:t>1</m:t>
                        </m:r>
                      </m:sub>
                    </m:sSub>
                  </m:oMath>
                </a14:m>
                <a:r>
                  <a:rPr lang="en-US" sz="2000" dirty="0">
                    <a:sym typeface="Symbol"/>
                  </a:rPr>
                  <a:t> = 0 </a:t>
                </a:r>
              </a:p>
              <a:p>
                <a:pPr marL="68580" indent="0" algn="ctr">
                  <a:buNone/>
                </a:pPr>
                <a:r>
                  <a:rPr lang="en-US" sz="2000" dirty="0" smtClean="0">
                    <a:sym typeface="Symbol"/>
                  </a:rPr>
                  <a:t>H</a:t>
                </a:r>
                <a:r>
                  <a:rPr lang="en-US" sz="2000" baseline="-25000" dirty="0" smtClean="0">
                    <a:sym typeface="Symbol"/>
                  </a:rPr>
                  <a:t>A</a:t>
                </a:r>
                <a:r>
                  <a:rPr lang="en-US" sz="2000" dirty="0">
                    <a:sym typeface="Symbol"/>
                  </a:rPr>
                  <a:t>:</a:t>
                </a:r>
                <a14:m>
                  <m:oMath xmlns:m="http://schemas.openxmlformats.org/officeDocument/2006/math">
                    <m:r>
                      <a:rPr lang="en-US" sz="2000" i="1" dirty="0">
                        <a:latin typeface="Cambria Math"/>
                        <a:ea typeface="Cambria Math"/>
                        <a:sym typeface="Symbol"/>
                      </a:rPr>
                      <m:t>𝛽</m:t>
                    </m:r>
                  </m:oMath>
                </a14:m>
                <a:r>
                  <a:rPr lang="en-US" sz="2000" baseline="-25000" dirty="0" smtClean="0">
                    <a:sym typeface="Symbol"/>
                  </a:rPr>
                  <a:t>1</a:t>
                </a:r>
                <a:r>
                  <a:rPr lang="en-US" sz="2000" dirty="0" smtClean="0">
                    <a:sym typeface="Symbol"/>
                  </a:rPr>
                  <a:t> ≠ </a:t>
                </a:r>
                <a:r>
                  <a:rPr lang="en-US" sz="2000" dirty="0">
                    <a:sym typeface="Symbol"/>
                  </a:rPr>
                  <a:t>0 </a:t>
                </a:r>
              </a:p>
            </p:txBody>
          </p:sp>
        </mc:Choice>
        <mc:Fallback xmlns="">
          <p:sp>
            <p:nvSpPr>
              <p:cNvPr id="5" name="Rectangle 4"/>
              <p:cNvSpPr>
                <a:spLocks noRot="1" noChangeAspect="1" noMove="1" noResize="1" noEditPoints="1" noAdjustHandles="1" noChangeArrowheads="1" noChangeShapeType="1" noTextEdit="1"/>
              </p:cNvSpPr>
              <p:nvPr/>
            </p:nvSpPr>
            <p:spPr>
              <a:xfrm>
                <a:off x="2286000" y="4724400"/>
                <a:ext cx="4572000" cy="707886"/>
              </a:xfrm>
              <a:prstGeom prst="rect">
                <a:avLst/>
              </a:prstGeom>
              <a:blipFill rotWithShape="1">
                <a:blip r:embed="rId2"/>
                <a:stretch>
                  <a:fillRect t="-4310" b="-14655"/>
                </a:stretch>
              </a:blipFill>
            </p:spPr>
            <p:txBody>
              <a:bodyPr/>
              <a:lstStyle/>
              <a:p>
                <a:r>
                  <a:rPr lang="en-US">
                    <a:noFill/>
                  </a:rPr>
                  <a:t> </a:t>
                </a:r>
              </a:p>
            </p:txBody>
          </p:sp>
        </mc:Fallback>
      </mc:AlternateContent>
    </p:spTree>
    <p:extLst>
      <p:ext uri="{BB962C8B-B14F-4D97-AF65-F5344CB8AC3E}">
        <p14:creationId xmlns:p14="http://schemas.microsoft.com/office/powerpoint/2010/main" val="28543192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219200"/>
            <a:ext cx="4858428" cy="2057400"/>
          </a:xfrm>
          <a:prstGeom prst="rect">
            <a:avLst/>
          </a:prstGeom>
        </p:spPr>
      </p:pic>
      <p:sp>
        <p:nvSpPr>
          <p:cNvPr id="3" name="TextBox 2"/>
          <p:cNvSpPr txBox="1"/>
          <p:nvPr/>
        </p:nvSpPr>
        <p:spPr>
          <a:xfrm>
            <a:off x="685800" y="714137"/>
            <a:ext cx="7772400" cy="646331"/>
          </a:xfrm>
          <a:prstGeom prst="rect">
            <a:avLst/>
          </a:prstGeom>
          <a:noFill/>
        </p:spPr>
        <p:txBody>
          <a:bodyPr wrap="square" rtlCol="0">
            <a:spAutoFit/>
          </a:bodyPr>
          <a:lstStyle/>
          <a:p>
            <a:r>
              <a:rPr lang="en-US" b="1" dirty="0"/>
              <a:t>Simple Linear Regression Test Statistic for Test of </a:t>
            </a:r>
            <a:r>
              <a:rPr lang="en-US" b="1" dirty="0" smtClean="0"/>
              <a:t>the Significance </a:t>
            </a:r>
            <a:r>
              <a:rPr lang="en-US" b="1" dirty="0"/>
              <a:t>of the Slope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886200"/>
            <a:ext cx="5753882" cy="2514600"/>
          </a:xfrm>
          <a:prstGeom prst="rect">
            <a:avLst/>
          </a:prstGeom>
        </p:spPr>
      </p:pic>
      <p:sp>
        <p:nvSpPr>
          <p:cNvPr id="5" name="TextBox 4"/>
          <p:cNvSpPr txBox="1"/>
          <p:nvPr/>
        </p:nvSpPr>
        <p:spPr>
          <a:xfrm>
            <a:off x="732503" y="3507036"/>
            <a:ext cx="7042312" cy="369332"/>
          </a:xfrm>
          <a:prstGeom prst="rect">
            <a:avLst/>
          </a:prstGeom>
          <a:noFill/>
        </p:spPr>
        <p:txBody>
          <a:bodyPr wrap="none" rtlCol="0">
            <a:spAutoFit/>
          </a:bodyPr>
          <a:lstStyle/>
          <a:p>
            <a:r>
              <a:rPr lang="en-US" b="1" dirty="0"/>
              <a:t>Simple Regression Estimator for the Standard Error of the Slope</a:t>
            </a:r>
            <a:endParaRPr lang="en-US" dirty="0"/>
          </a:p>
        </p:txBody>
      </p:sp>
    </p:spTree>
    <p:extLst>
      <p:ext uri="{BB962C8B-B14F-4D97-AF65-F5344CB8AC3E}">
        <p14:creationId xmlns:p14="http://schemas.microsoft.com/office/powerpoint/2010/main" val="10262707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914400"/>
          </a:xfrm>
        </p:spPr>
        <p:txBody>
          <a:bodyPr>
            <a:noAutofit/>
          </a:bodyPr>
          <a:lstStyle/>
          <a:p>
            <a:pPr algn="ctr"/>
            <a:r>
              <a:rPr lang="en-US" sz="2800" dirty="0">
                <a:solidFill>
                  <a:schemeClr val="tx1"/>
                </a:solidFill>
              </a:rPr>
              <a:t>SIGNIFICANCE TEST OF THE REGRESSION SLOPE COEFFICIENT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828800"/>
                <a:ext cx="4800600" cy="4572000"/>
              </a:xfrm>
            </p:spPr>
            <p:txBody>
              <a:bodyPr>
                <a:normAutofit fontScale="92500" lnSpcReduction="10000"/>
              </a:bodyPr>
              <a:lstStyle/>
              <a:p>
                <a:pPr marL="68580" lvl="2" indent="0">
                  <a:buNone/>
                </a:pPr>
                <a:r>
                  <a:rPr lang="en-US" b="1" dirty="0" smtClean="0">
                    <a:solidFill>
                      <a:schemeClr val="tx1"/>
                    </a:solidFill>
                  </a:rPr>
                  <a:t>Decision rule: </a:t>
                </a:r>
                <a:r>
                  <a:rPr lang="en-US" dirty="0"/>
                  <a:t>calculate a t value and compare it to the critical value, </a:t>
                </a:r>
                <a14:m>
                  <m:oMath xmlns:m="http://schemas.openxmlformats.org/officeDocument/2006/math">
                    <m:r>
                      <a:rPr lang="en-US" i="1">
                        <a:latin typeface="Cambria Math"/>
                      </a:rPr>
                      <m:t>𝑡</m:t>
                    </m:r>
                  </m:oMath>
                </a14:m>
                <a:r>
                  <a:rPr lang="en-US" dirty="0"/>
                  <a:t> in the t-distribution </a:t>
                </a:r>
                <a:r>
                  <a:rPr lang="en-US" dirty="0" smtClean="0"/>
                  <a:t>table. S</a:t>
                </a:r>
                <a:r>
                  <a:rPr lang="en-US" dirty="0" smtClean="0">
                    <a:solidFill>
                      <a:schemeClr val="tx1"/>
                    </a:solidFill>
                  </a:rPr>
                  <a:t>ince it involve with 2 tailed;</a:t>
                </a:r>
              </a:p>
              <a:p>
                <a:pPr lvl="1"/>
                <a:r>
                  <a:rPr lang="en-US" b="1" dirty="0" smtClean="0">
                    <a:solidFill>
                      <a:schemeClr val="tx1"/>
                    </a:solidFill>
                  </a:rPr>
                  <a:t>Lower tail</a:t>
                </a:r>
              </a:p>
              <a:p>
                <a:pPr lvl="2">
                  <a:buFont typeface="Wingdings" panose="05000000000000000000" pitchFamily="2" charset="2"/>
                  <a:buChar char="Ø"/>
                </a:pPr>
                <a:r>
                  <a:rPr lang="en-US" dirty="0" smtClean="0"/>
                  <a:t>if </a:t>
                </a:r>
                <a:r>
                  <a:rPr lang="en-US" dirty="0"/>
                  <a:t>the -</a:t>
                </a:r>
                <a14:m>
                  <m:oMath xmlns:m="http://schemas.openxmlformats.org/officeDocument/2006/math">
                    <m:r>
                      <a:rPr lang="en-US" b="0" i="1" smtClean="0">
                        <a:latin typeface="Cambria Math"/>
                      </a:rPr>
                      <m:t>𝑡</m:t>
                    </m:r>
                  </m:oMath>
                </a14:m>
                <a:r>
                  <a:rPr lang="en-US" dirty="0">
                    <a:sym typeface="Symbol"/>
                  </a:rPr>
                  <a:t> </a:t>
                </a:r>
                <a:r>
                  <a:rPr lang="en-US" dirty="0"/>
                  <a:t> critical value, -</a:t>
                </a:r>
                <a14:m>
                  <m:oMath xmlns:m="http://schemas.openxmlformats.org/officeDocument/2006/math">
                    <m:sSub>
                      <m:sSubPr>
                        <m:ctrlPr>
                          <a:rPr lang="en-US" i="1">
                            <a:latin typeface="Cambria Math"/>
                          </a:rPr>
                        </m:ctrlPr>
                      </m:sSubPr>
                      <m:e>
                        <m:r>
                          <a:rPr lang="en-US" b="0" i="1" smtClean="0">
                            <a:latin typeface="Cambria Math"/>
                          </a:rPr>
                          <m:t>𝑡</m:t>
                        </m:r>
                      </m:e>
                      <m:sub>
                        <m:r>
                          <a:rPr lang="en-US" i="1">
                            <a:latin typeface="Cambria Math"/>
                            <a:ea typeface="Cambria Math"/>
                          </a:rPr>
                          <m:t>𝛼</m:t>
                        </m:r>
                        <m:r>
                          <a:rPr lang="en-US" b="0" i="1" smtClean="0">
                            <a:latin typeface="Cambria Math"/>
                            <a:ea typeface="Cambria Math"/>
                          </a:rPr>
                          <m:t>/2</m:t>
                        </m:r>
                      </m:sub>
                    </m:sSub>
                  </m:oMath>
                </a14:m>
                <a:r>
                  <a:rPr lang="en-US" dirty="0"/>
                  <a:t> therefore accept H</a:t>
                </a:r>
                <a:r>
                  <a:rPr lang="en-US" baseline="-25000" dirty="0"/>
                  <a:t>o</a:t>
                </a:r>
                <a:endParaRPr lang="en-US" dirty="0"/>
              </a:p>
              <a:p>
                <a:pPr lvl="2">
                  <a:buFont typeface="Wingdings" panose="05000000000000000000" pitchFamily="2" charset="2"/>
                  <a:buChar char="Ø"/>
                </a:pPr>
                <a:r>
                  <a:rPr lang="en-US" dirty="0"/>
                  <a:t>if the -</a:t>
                </a:r>
                <a14:m>
                  <m:oMath xmlns:m="http://schemas.openxmlformats.org/officeDocument/2006/math">
                    <m:r>
                      <a:rPr lang="en-US" b="0" i="1" smtClean="0">
                        <a:latin typeface="Cambria Math"/>
                      </a:rPr>
                      <m:t>𝑡</m:t>
                    </m:r>
                  </m:oMath>
                </a14:m>
                <a:r>
                  <a:rPr lang="en-US" dirty="0">
                    <a:sym typeface="Symbol"/>
                  </a:rPr>
                  <a:t> &lt;</a:t>
                </a:r>
                <a:r>
                  <a:rPr lang="en-US" dirty="0"/>
                  <a:t> critical value , -</a:t>
                </a:r>
                <a14:m>
                  <m:oMath xmlns:m="http://schemas.openxmlformats.org/officeDocument/2006/math">
                    <m:sSub>
                      <m:sSubPr>
                        <m:ctrlPr>
                          <a:rPr lang="en-US" i="1">
                            <a:latin typeface="Cambria Math"/>
                          </a:rPr>
                        </m:ctrlPr>
                      </m:sSubPr>
                      <m:e>
                        <m:r>
                          <a:rPr lang="en-US" i="1">
                            <a:latin typeface="Cambria Math"/>
                          </a:rPr>
                          <m:t>𝑡</m:t>
                        </m:r>
                      </m:e>
                      <m:sub>
                        <m:r>
                          <a:rPr lang="en-US" i="1">
                            <a:latin typeface="Cambria Math"/>
                            <a:ea typeface="Cambria Math"/>
                          </a:rPr>
                          <m:t>𝛼</m:t>
                        </m:r>
                        <m:r>
                          <a:rPr lang="en-US" i="1">
                            <a:latin typeface="Cambria Math"/>
                            <a:ea typeface="Cambria Math"/>
                          </a:rPr>
                          <m:t>/2</m:t>
                        </m:r>
                      </m:sub>
                    </m:sSub>
                  </m:oMath>
                </a14:m>
                <a:r>
                  <a:rPr lang="en-US" dirty="0"/>
                  <a:t> </a:t>
                </a:r>
                <a:r>
                  <a:rPr lang="en-US" dirty="0" smtClean="0"/>
                  <a:t>therefore </a:t>
                </a:r>
                <a:r>
                  <a:rPr lang="en-US" dirty="0"/>
                  <a:t>reject H</a:t>
                </a:r>
                <a:r>
                  <a:rPr lang="en-US" baseline="-25000" dirty="0"/>
                  <a:t>o</a:t>
                </a:r>
              </a:p>
              <a:p>
                <a:pPr lvl="1"/>
                <a:r>
                  <a:rPr lang="en-US" b="1" dirty="0" smtClean="0">
                    <a:solidFill>
                      <a:schemeClr val="tx1"/>
                    </a:solidFill>
                  </a:rPr>
                  <a:t>Upper </a:t>
                </a:r>
                <a:r>
                  <a:rPr lang="en-US" b="1" dirty="0">
                    <a:solidFill>
                      <a:schemeClr val="tx1"/>
                    </a:solidFill>
                  </a:rPr>
                  <a:t>tail</a:t>
                </a:r>
              </a:p>
              <a:p>
                <a:pPr lvl="2">
                  <a:buFont typeface="Wingdings" panose="05000000000000000000" pitchFamily="2" charset="2"/>
                  <a:buChar char="Ø"/>
                </a:pPr>
                <a:r>
                  <a:rPr lang="en-US" dirty="0"/>
                  <a:t>if the </a:t>
                </a:r>
                <a14:m>
                  <m:oMath xmlns:m="http://schemas.openxmlformats.org/officeDocument/2006/math">
                    <m:r>
                      <a:rPr lang="en-US" i="1">
                        <a:latin typeface="Cambria Math"/>
                      </a:rPr>
                      <m:t>𝑡</m:t>
                    </m:r>
                  </m:oMath>
                </a14:m>
                <a:r>
                  <a:rPr lang="en-US" dirty="0">
                    <a:sym typeface="Symbol"/>
                  </a:rPr>
                  <a:t> </a:t>
                </a:r>
                <a:r>
                  <a:rPr lang="en-US" dirty="0"/>
                  <a:t> critical value,</a:t>
                </a:r>
                <a14:m>
                  <m:oMath xmlns:m="http://schemas.openxmlformats.org/officeDocument/2006/math">
                    <m:sSub>
                      <m:sSubPr>
                        <m:ctrlPr>
                          <a:rPr lang="en-US" i="1">
                            <a:latin typeface="Cambria Math"/>
                          </a:rPr>
                        </m:ctrlPr>
                      </m:sSubPr>
                      <m:e>
                        <m:r>
                          <a:rPr lang="en-US" i="1">
                            <a:latin typeface="Cambria Math"/>
                          </a:rPr>
                          <m:t>𝑡</m:t>
                        </m:r>
                      </m:e>
                      <m:sub>
                        <m:r>
                          <a:rPr lang="en-US" i="1">
                            <a:latin typeface="Cambria Math"/>
                            <a:ea typeface="Cambria Math"/>
                          </a:rPr>
                          <m:t>𝛼</m:t>
                        </m:r>
                        <m:r>
                          <a:rPr lang="en-US" i="1">
                            <a:latin typeface="Cambria Math"/>
                            <a:ea typeface="Cambria Math"/>
                          </a:rPr>
                          <m:t>/2</m:t>
                        </m:r>
                      </m:sub>
                    </m:sSub>
                  </m:oMath>
                </a14:m>
                <a:r>
                  <a:rPr lang="en-US" dirty="0"/>
                  <a:t>therefore </a:t>
                </a:r>
                <a:r>
                  <a:rPr lang="en-US" dirty="0" smtClean="0"/>
                  <a:t>reject </a:t>
                </a:r>
                <a:r>
                  <a:rPr lang="en-US" dirty="0"/>
                  <a:t>H</a:t>
                </a:r>
                <a:r>
                  <a:rPr lang="en-US" baseline="-25000" dirty="0"/>
                  <a:t>o</a:t>
                </a:r>
                <a:endParaRPr lang="en-US" dirty="0"/>
              </a:p>
              <a:p>
                <a:pPr lvl="2">
                  <a:buFont typeface="Wingdings" panose="05000000000000000000" pitchFamily="2" charset="2"/>
                  <a:buChar char="Ø"/>
                </a:pPr>
                <a:r>
                  <a:rPr lang="en-US" dirty="0"/>
                  <a:t>if the </a:t>
                </a:r>
                <a14:m>
                  <m:oMath xmlns:m="http://schemas.openxmlformats.org/officeDocument/2006/math">
                    <m:r>
                      <a:rPr lang="en-US" i="1">
                        <a:latin typeface="Cambria Math"/>
                      </a:rPr>
                      <m:t>𝑡</m:t>
                    </m:r>
                  </m:oMath>
                </a14:m>
                <a:r>
                  <a:rPr lang="en-US" dirty="0">
                    <a:sym typeface="Symbol"/>
                  </a:rPr>
                  <a:t> &lt;</a:t>
                </a:r>
                <a:r>
                  <a:rPr lang="en-US" dirty="0"/>
                  <a:t> critical value,</a:t>
                </a:r>
                <a14:m>
                  <m:oMath xmlns:m="http://schemas.openxmlformats.org/officeDocument/2006/math">
                    <m:sSub>
                      <m:sSubPr>
                        <m:ctrlPr>
                          <a:rPr lang="en-US" i="1">
                            <a:latin typeface="Cambria Math"/>
                          </a:rPr>
                        </m:ctrlPr>
                      </m:sSubPr>
                      <m:e>
                        <m:r>
                          <a:rPr lang="en-US" i="1">
                            <a:latin typeface="Cambria Math"/>
                          </a:rPr>
                          <m:t>𝑡</m:t>
                        </m:r>
                      </m:e>
                      <m:sub>
                        <m:r>
                          <a:rPr lang="en-US" i="1">
                            <a:latin typeface="Cambria Math"/>
                            <a:ea typeface="Cambria Math"/>
                          </a:rPr>
                          <m:t>𝛼</m:t>
                        </m:r>
                        <m:r>
                          <a:rPr lang="en-US" i="1">
                            <a:latin typeface="Cambria Math"/>
                            <a:ea typeface="Cambria Math"/>
                          </a:rPr>
                          <m:t>/2</m:t>
                        </m:r>
                      </m:sub>
                    </m:sSub>
                  </m:oMath>
                </a14:m>
                <a:r>
                  <a:rPr lang="en-US" dirty="0"/>
                  <a:t>therefore </a:t>
                </a:r>
                <a:r>
                  <a:rPr lang="en-US" dirty="0" smtClean="0"/>
                  <a:t>accept </a:t>
                </a:r>
                <a:r>
                  <a:rPr lang="en-US" dirty="0"/>
                  <a:t>H</a:t>
                </a:r>
                <a:r>
                  <a:rPr lang="en-US" baseline="-25000" dirty="0"/>
                  <a:t>o</a:t>
                </a:r>
              </a:p>
              <a:p>
                <a:pPr lvl="1"/>
                <a:endParaRPr lang="en-US" dirty="0" smtClean="0">
                  <a:sym typeface="Symbo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828800"/>
                <a:ext cx="4800600" cy="4572000"/>
              </a:xfrm>
              <a:blipFill rotWithShape="1">
                <a:blip r:embed="rId2"/>
                <a:stretch>
                  <a:fillRect t="-1333"/>
                </a:stretch>
              </a:blipFill>
            </p:spPr>
            <p:txBody>
              <a:bodyPr/>
              <a:lstStyle/>
              <a:p>
                <a:r>
                  <a:rPr lang="en-US">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799" y="2133600"/>
            <a:ext cx="3738717" cy="2743583"/>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5181600" y="4855092"/>
                <a:ext cx="3433916" cy="1477328"/>
              </a:xfrm>
              <a:prstGeom prst="rect">
                <a:avLst/>
              </a:prstGeom>
              <a:noFill/>
            </p:spPr>
            <p:txBody>
              <a:bodyPr wrap="square" rtlCol="0">
                <a:spAutoFit/>
              </a:bodyPr>
              <a:lstStyle/>
              <a:p>
                <a:pPr marL="0" lvl="1"/>
                <a:r>
                  <a:rPr lang="en-US" b="1" dirty="0" smtClean="0"/>
                  <a:t>p-value</a:t>
                </a:r>
                <a:endParaRPr lang="en-US" dirty="0" smtClean="0"/>
              </a:p>
              <a:p>
                <a:r>
                  <a:rPr lang="en-US" dirty="0" smtClean="0"/>
                  <a:t>if </a:t>
                </a:r>
                <a:r>
                  <a:rPr lang="en-US" dirty="0"/>
                  <a:t>the </a:t>
                </a:r>
                <a14:m>
                  <m:oMath xmlns:m="http://schemas.openxmlformats.org/officeDocument/2006/math">
                    <m:r>
                      <a:rPr lang="en-US" b="0" i="1" smtClean="0">
                        <a:latin typeface="Cambria Math"/>
                      </a:rPr>
                      <m:t>𝑝</m:t>
                    </m:r>
                  </m:oMath>
                </a14:m>
                <a:r>
                  <a:rPr lang="en-US" dirty="0" smtClean="0">
                    <a:sym typeface="Symbol"/>
                  </a:rPr>
                  <a:t> </a:t>
                </a:r>
                <a:r>
                  <a:rPr lang="en-US" dirty="0">
                    <a:sym typeface="Symbol"/>
                  </a:rPr>
                  <a:t></a:t>
                </a:r>
                <a:r>
                  <a:rPr lang="en-US" dirty="0"/>
                  <a:t> critical value</a:t>
                </a:r>
                <a:r>
                  <a:rPr lang="en-US" dirty="0" smtClean="0"/>
                  <a:t>, </a:t>
                </a:r>
                <a:r>
                  <a:rPr lang="en-US" dirty="0" smtClean="0">
                    <a:sym typeface="Symbol"/>
                  </a:rPr>
                  <a:t></a:t>
                </a:r>
                <a14:m>
                  <m:oMath xmlns:m="http://schemas.openxmlformats.org/officeDocument/2006/math">
                    <m:r>
                      <a:rPr lang="en-US" i="1" smtClean="0">
                        <a:latin typeface="Cambria Math"/>
                      </a:rPr>
                      <m:t> </m:t>
                    </m:r>
                  </m:oMath>
                </a14:m>
                <a:r>
                  <a:rPr lang="en-US" dirty="0"/>
                  <a:t>therefore </a:t>
                </a:r>
                <a:r>
                  <a:rPr lang="en-US" dirty="0" smtClean="0"/>
                  <a:t>accept </a:t>
                </a:r>
                <a:r>
                  <a:rPr lang="en-US" dirty="0"/>
                  <a:t>H</a:t>
                </a:r>
                <a:r>
                  <a:rPr lang="en-US" baseline="-25000" dirty="0"/>
                  <a:t>o</a:t>
                </a:r>
                <a:endParaRPr lang="en-US" dirty="0"/>
              </a:p>
              <a:p>
                <a:r>
                  <a:rPr lang="en-US" dirty="0"/>
                  <a:t>if the </a:t>
                </a:r>
                <a14:m>
                  <m:oMath xmlns:m="http://schemas.openxmlformats.org/officeDocument/2006/math">
                    <m:r>
                      <a:rPr lang="en-US" i="1">
                        <a:latin typeface="Cambria Math"/>
                      </a:rPr>
                      <m:t>𝑝</m:t>
                    </m:r>
                    <m:r>
                      <a:rPr lang="en-US" i="1">
                        <a:latin typeface="Cambria Math"/>
                      </a:rPr>
                      <m:t> </m:t>
                    </m:r>
                  </m:oMath>
                </a14:m>
                <a:r>
                  <a:rPr lang="en-US" dirty="0">
                    <a:sym typeface="Symbol"/>
                  </a:rPr>
                  <a:t>&lt;</a:t>
                </a:r>
                <a:r>
                  <a:rPr lang="en-US" dirty="0"/>
                  <a:t> critical value,</a:t>
                </a:r>
                <a14:m>
                  <m:oMath xmlns:m="http://schemas.openxmlformats.org/officeDocument/2006/math">
                    <m:r>
                      <m:rPr>
                        <m:nor/>
                      </m:rPr>
                      <a:rPr lang="en-US" dirty="0">
                        <a:sym typeface="Symbol"/>
                      </a:rPr>
                      <m:t></m:t>
                    </m:r>
                  </m:oMath>
                </a14:m>
                <a:r>
                  <a:rPr lang="en-US" dirty="0"/>
                  <a:t>therefore </a:t>
                </a:r>
                <a:r>
                  <a:rPr lang="en-US" dirty="0" smtClean="0"/>
                  <a:t>reject H</a:t>
                </a:r>
                <a:r>
                  <a:rPr lang="en-US" baseline="-25000" dirty="0" smtClean="0"/>
                  <a:t>o</a:t>
                </a:r>
                <a:endParaRPr lang="en-US" baseline="-25000" dirty="0"/>
              </a:p>
            </p:txBody>
          </p:sp>
        </mc:Choice>
        <mc:Fallback xmlns="">
          <p:sp>
            <p:nvSpPr>
              <p:cNvPr id="9" name="TextBox 8"/>
              <p:cNvSpPr txBox="1">
                <a:spLocks noRot="1" noChangeAspect="1" noMove="1" noResize="1" noEditPoints="1" noAdjustHandles="1" noChangeArrowheads="1" noChangeShapeType="1" noTextEdit="1"/>
              </p:cNvSpPr>
              <p:nvPr/>
            </p:nvSpPr>
            <p:spPr>
              <a:xfrm>
                <a:off x="5181600" y="4855092"/>
                <a:ext cx="3433916" cy="1477328"/>
              </a:xfrm>
              <a:prstGeom prst="rect">
                <a:avLst/>
              </a:prstGeom>
              <a:blipFill rotWithShape="1">
                <a:blip r:embed="rId4"/>
                <a:stretch>
                  <a:fillRect l="-1421" t="-2058" b="-5350"/>
                </a:stretch>
              </a:blipFill>
            </p:spPr>
            <p:txBody>
              <a:bodyPr/>
              <a:lstStyle/>
              <a:p>
                <a:r>
                  <a:rPr lang="en-US">
                    <a:noFill/>
                  </a:rPr>
                  <a:t> </a:t>
                </a:r>
              </a:p>
            </p:txBody>
          </p:sp>
        </mc:Fallback>
      </mc:AlternateContent>
    </p:spTree>
    <p:extLst>
      <p:ext uri="{BB962C8B-B14F-4D97-AF65-F5344CB8AC3E}">
        <p14:creationId xmlns:p14="http://schemas.microsoft.com/office/powerpoint/2010/main" val="2594758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79401"/>
            <a:ext cx="800100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685800" y="729734"/>
            <a:ext cx="3908442" cy="369332"/>
          </a:xfrm>
          <a:prstGeom prst="rect">
            <a:avLst/>
          </a:prstGeom>
          <a:noFill/>
        </p:spPr>
        <p:txBody>
          <a:bodyPr wrap="none" rtlCol="0">
            <a:spAutoFit/>
          </a:bodyPr>
          <a:lstStyle/>
          <a:p>
            <a:r>
              <a:rPr lang="en-US" dirty="0" smtClean="0"/>
              <a:t>example from data set Fortune50</a:t>
            </a:r>
            <a:endParaRPr lang="en-US" dirty="0"/>
          </a:p>
        </p:txBody>
      </p:sp>
      <p:sp>
        <p:nvSpPr>
          <p:cNvPr id="4" name="Oval 3"/>
          <p:cNvSpPr/>
          <p:nvPr/>
        </p:nvSpPr>
        <p:spPr>
          <a:xfrm>
            <a:off x="4483391" y="4114800"/>
            <a:ext cx="2187558"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953000" y="5422801"/>
            <a:ext cx="3657600" cy="923330"/>
          </a:xfrm>
          <a:prstGeom prst="rect">
            <a:avLst/>
          </a:prstGeom>
          <a:noFill/>
        </p:spPr>
        <p:txBody>
          <a:bodyPr wrap="square" rtlCol="0">
            <a:spAutoFit/>
          </a:bodyPr>
          <a:lstStyle/>
          <a:p>
            <a:r>
              <a:rPr lang="en-US" dirty="0" smtClean="0"/>
              <a:t>the calculated t-statistics and p-value for testing whether  the regression slope = 0</a:t>
            </a:r>
            <a:endParaRPr lang="en-US" dirty="0"/>
          </a:p>
        </p:txBody>
      </p:sp>
      <p:cxnSp>
        <p:nvCxnSpPr>
          <p:cNvPr id="11" name="Straight Arrow Connector 10"/>
          <p:cNvCxnSpPr/>
          <p:nvPr/>
        </p:nvCxnSpPr>
        <p:spPr>
          <a:xfrm>
            <a:off x="5715000" y="4457700"/>
            <a:ext cx="1378855" cy="96510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023419" y="4114800"/>
            <a:ext cx="1319981"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21" idx="4"/>
            <a:endCxn id="23" idx="3"/>
          </p:cNvCxnSpPr>
          <p:nvPr/>
        </p:nvCxnSpPr>
        <p:spPr>
          <a:xfrm flipH="1">
            <a:off x="3023419" y="4343400"/>
            <a:ext cx="659991" cy="161326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85800" y="5495003"/>
            <a:ext cx="2337619" cy="923330"/>
          </a:xfrm>
          <a:prstGeom prst="rect">
            <a:avLst/>
          </a:prstGeom>
          <a:noFill/>
        </p:spPr>
        <p:txBody>
          <a:bodyPr wrap="square" rtlCol="0">
            <a:spAutoFit/>
          </a:bodyPr>
          <a:lstStyle/>
          <a:p>
            <a:r>
              <a:rPr lang="en-US" dirty="0" smtClean="0"/>
              <a:t>standard error of the regression slope = 0.00176</a:t>
            </a:r>
            <a:endParaRPr lang="en-US" dirty="0"/>
          </a:p>
        </p:txBody>
      </p:sp>
    </p:spTree>
    <p:extLst>
      <p:ext uri="{BB962C8B-B14F-4D97-AF65-F5344CB8AC3E}">
        <p14:creationId xmlns:p14="http://schemas.microsoft.com/office/powerpoint/2010/main" val="5817885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1143000"/>
          </a:xfrm>
        </p:spPr>
        <p:txBody>
          <a:bodyPr>
            <a:normAutofit/>
          </a:bodyPr>
          <a:lstStyle/>
          <a:p>
            <a:r>
              <a:rPr lang="en-US" sz="3200" dirty="0" smtClean="0">
                <a:solidFill>
                  <a:schemeClr val="tx1"/>
                </a:solidFill>
              </a:rPr>
              <a:t>CONFIDENCE INTERVAL ESTIMATE FOR THE REGRESSION SLOPE</a:t>
            </a:r>
            <a:endParaRPr lang="en-US" sz="3200" dirty="0">
              <a:solidFill>
                <a:schemeClr val="tx1"/>
              </a:solidFill>
            </a:endParaRPr>
          </a:p>
        </p:txBody>
      </p:sp>
      <p:sp>
        <p:nvSpPr>
          <p:cNvPr id="3" name="Content Placeholder 2"/>
          <p:cNvSpPr>
            <a:spLocks noGrp="1"/>
          </p:cNvSpPr>
          <p:nvPr>
            <p:ph idx="1"/>
          </p:nvPr>
        </p:nvSpPr>
        <p:spPr>
          <a:xfrm>
            <a:off x="685800" y="2133600"/>
            <a:ext cx="7848600" cy="3699029"/>
          </a:xfrm>
        </p:spPr>
        <p:txBody>
          <a:bodyPr/>
          <a:lstStyle/>
          <a:p>
            <a:r>
              <a:rPr lang="en-US" dirty="0" smtClean="0"/>
              <a:t>Why need confidence interval estimate for </a:t>
            </a:r>
            <a:r>
              <a:rPr lang="el-GR" dirty="0" smtClean="0"/>
              <a:t>β</a:t>
            </a:r>
            <a:r>
              <a:rPr lang="en-US" baseline="-25000" dirty="0" smtClean="0"/>
              <a:t>1</a:t>
            </a:r>
            <a:r>
              <a:rPr lang="en-US" dirty="0" smtClean="0"/>
              <a:t>?</a:t>
            </a:r>
          </a:p>
          <a:p>
            <a:pPr lvl="1"/>
            <a:r>
              <a:rPr lang="en-US" dirty="0" smtClean="0"/>
              <a:t>to describe the relationship between the independent variable and the dependent variable.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665" y="3276600"/>
            <a:ext cx="6858000" cy="2514600"/>
          </a:xfrm>
          <a:prstGeom prst="rect">
            <a:avLst/>
          </a:prstGeom>
        </p:spPr>
      </p:pic>
      <p:sp>
        <p:nvSpPr>
          <p:cNvPr id="5" name="TextBox 4"/>
          <p:cNvSpPr txBox="1"/>
          <p:nvPr/>
        </p:nvSpPr>
        <p:spPr>
          <a:xfrm>
            <a:off x="705465" y="5791200"/>
            <a:ext cx="7772400" cy="646331"/>
          </a:xfrm>
          <a:prstGeom prst="rect">
            <a:avLst/>
          </a:prstGeom>
          <a:noFill/>
        </p:spPr>
        <p:txBody>
          <a:bodyPr wrap="square" rtlCol="0">
            <a:spAutoFit/>
          </a:bodyPr>
          <a:lstStyle/>
          <a:p>
            <a:r>
              <a:rPr lang="en-US" b="1" dirty="0"/>
              <a:t>Confidence Interval Estimate for the Regression </a:t>
            </a:r>
            <a:r>
              <a:rPr lang="en-US" b="1" dirty="0" smtClean="0"/>
              <a:t>Slope, Simple </a:t>
            </a:r>
            <a:r>
              <a:rPr lang="en-US" b="1" dirty="0"/>
              <a:t>Linear Regression</a:t>
            </a:r>
            <a:endParaRPr lang="en-US" dirty="0"/>
          </a:p>
        </p:txBody>
      </p:sp>
    </p:spTree>
    <p:extLst>
      <p:ext uri="{BB962C8B-B14F-4D97-AF65-F5344CB8AC3E}">
        <p14:creationId xmlns:p14="http://schemas.microsoft.com/office/powerpoint/2010/main" val="34441988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066800"/>
            <a:ext cx="7772400" cy="5355312"/>
          </a:xfrm>
          <a:prstGeom prst="rect">
            <a:avLst/>
          </a:prstGeom>
          <a:noFill/>
        </p:spPr>
        <p:txBody>
          <a:bodyPr wrap="square" rtlCol="0">
            <a:spAutoFit/>
          </a:bodyPr>
          <a:lstStyle/>
          <a:p>
            <a:r>
              <a:rPr lang="en-US" dirty="0"/>
              <a:t>In the summer of 2006, gasoline </a:t>
            </a:r>
            <a:r>
              <a:rPr lang="en-US" dirty="0" smtClean="0"/>
              <a:t>prices soared </a:t>
            </a:r>
            <a:r>
              <a:rPr lang="en-US" dirty="0"/>
              <a:t>to record levels in </a:t>
            </a:r>
            <a:r>
              <a:rPr lang="en-US" dirty="0" smtClean="0"/>
              <a:t>the United </a:t>
            </a:r>
            <a:r>
              <a:rPr lang="en-US" dirty="0"/>
              <a:t>States, heightening </a:t>
            </a:r>
            <a:r>
              <a:rPr lang="en-US" dirty="0" smtClean="0"/>
              <a:t>motor vehicle </a:t>
            </a:r>
            <a:r>
              <a:rPr lang="en-US" dirty="0"/>
              <a:t>customers’ concern </a:t>
            </a:r>
            <a:r>
              <a:rPr lang="en-US" dirty="0" smtClean="0"/>
              <a:t>for fuel </a:t>
            </a:r>
            <a:r>
              <a:rPr lang="en-US" dirty="0"/>
              <a:t>economy. Analysts at </a:t>
            </a:r>
            <a:r>
              <a:rPr lang="en-US" dirty="0" smtClean="0"/>
              <a:t>a major </a:t>
            </a:r>
            <a:r>
              <a:rPr lang="en-US" dirty="0"/>
              <a:t>automobile company </a:t>
            </a:r>
            <a:r>
              <a:rPr lang="en-US" dirty="0" smtClean="0"/>
              <a:t>collected data </a:t>
            </a:r>
            <a:r>
              <a:rPr lang="en-US" dirty="0"/>
              <a:t>on a variety </a:t>
            </a:r>
            <a:r>
              <a:rPr lang="en-US" dirty="0" smtClean="0"/>
              <a:t>of variables </a:t>
            </a:r>
            <a:r>
              <a:rPr lang="en-US" dirty="0"/>
              <a:t>for a sample of 30 different cars </a:t>
            </a:r>
            <a:r>
              <a:rPr lang="en-US" dirty="0" smtClean="0"/>
              <a:t>and small trucks. Included </a:t>
            </a:r>
            <a:r>
              <a:rPr lang="en-US" dirty="0"/>
              <a:t>among those data were the </a:t>
            </a:r>
            <a:r>
              <a:rPr lang="en-US" dirty="0" smtClean="0"/>
              <a:t>Environmental Protection</a:t>
            </a:r>
            <a:r>
              <a:rPr lang="en-US" dirty="0"/>
              <a:t> </a:t>
            </a:r>
            <a:r>
              <a:rPr lang="en-US" dirty="0" smtClean="0"/>
              <a:t>Agency </a:t>
            </a:r>
            <a:r>
              <a:rPr lang="en-US" dirty="0"/>
              <a:t>(EPA)’s highway mileage rating and </a:t>
            </a:r>
            <a:r>
              <a:rPr lang="en-US" dirty="0" smtClean="0"/>
              <a:t>the horsepower</a:t>
            </a:r>
            <a:r>
              <a:rPr lang="en-US" dirty="0"/>
              <a:t> </a:t>
            </a:r>
            <a:r>
              <a:rPr lang="en-US" dirty="0" smtClean="0"/>
              <a:t>of </a:t>
            </a:r>
            <a:r>
              <a:rPr lang="en-US" dirty="0"/>
              <a:t>each vehicle. The analysts were interested in </a:t>
            </a:r>
            <a:r>
              <a:rPr lang="en-US" dirty="0" smtClean="0"/>
              <a:t>the relationship </a:t>
            </a:r>
            <a:r>
              <a:rPr lang="en-US" dirty="0"/>
              <a:t>between horsepower (</a:t>
            </a:r>
            <a:r>
              <a:rPr lang="en-US" i="1" dirty="0"/>
              <a:t>x</a:t>
            </a:r>
            <a:r>
              <a:rPr lang="en-US" dirty="0"/>
              <a:t>) </a:t>
            </a:r>
            <a:r>
              <a:rPr lang="en-US" dirty="0" smtClean="0"/>
              <a:t>and highway </a:t>
            </a:r>
            <a:r>
              <a:rPr lang="en-US" dirty="0"/>
              <a:t>mileage (</a:t>
            </a:r>
            <a:r>
              <a:rPr lang="en-US" i="1" dirty="0"/>
              <a:t>y</a:t>
            </a:r>
            <a:r>
              <a:rPr lang="en-US" dirty="0"/>
              <a:t>). </a:t>
            </a:r>
            <a:r>
              <a:rPr lang="en-US" dirty="0" smtClean="0"/>
              <a:t>The data </a:t>
            </a:r>
            <a:r>
              <a:rPr lang="en-US" dirty="0"/>
              <a:t>are contained in the file </a:t>
            </a:r>
            <a:r>
              <a:rPr lang="en-US" b="1" dirty="0"/>
              <a:t>Automobiles</a:t>
            </a:r>
            <a:r>
              <a:rPr lang="en-US" dirty="0" smtClean="0"/>
              <a:t>.</a:t>
            </a:r>
          </a:p>
          <a:p>
            <a:endParaRPr lang="en-US" dirty="0"/>
          </a:p>
          <a:p>
            <a:r>
              <a:rPr lang="en-US" b="1" dirty="0" smtClean="0"/>
              <a:t>Identify the following:</a:t>
            </a:r>
          </a:p>
          <a:p>
            <a:pPr marL="342900" indent="-342900">
              <a:buFont typeface="+mj-lt"/>
              <a:buAutoNum type="arabicPeriod"/>
            </a:pPr>
            <a:r>
              <a:rPr lang="en-US" dirty="0" smtClean="0"/>
              <a:t>Correlation coefficient analysis</a:t>
            </a:r>
          </a:p>
          <a:p>
            <a:pPr marL="342900" indent="-342900">
              <a:buFont typeface="+mj-lt"/>
              <a:buAutoNum type="arabicPeriod"/>
            </a:pPr>
            <a:r>
              <a:rPr lang="en-US" dirty="0" smtClean="0"/>
              <a:t>Regression coefficient</a:t>
            </a:r>
          </a:p>
          <a:p>
            <a:pPr marL="342900" indent="-342900">
              <a:buFont typeface="+mj-lt"/>
              <a:buAutoNum type="arabicPeriod"/>
            </a:pPr>
            <a:r>
              <a:rPr lang="en-US" dirty="0" smtClean="0"/>
              <a:t>Regression equation model</a:t>
            </a:r>
          </a:p>
          <a:p>
            <a:pPr marL="342900" indent="-342900">
              <a:buFont typeface="+mj-lt"/>
              <a:buAutoNum type="arabicPeriod"/>
            </a:pPr>
            <a:r>
              <a:rPr lang="en-US" dirty="0" smtClean="0"/>
              <a:t>Regression plot</a:t>
            </a:r>
          </a:p>
          <a:p>
            <a:pPr marL="342900" indent="-342900">
              <a:buFont typeface="+mj-lt"/>
              <a:buAutoNum type="arabicPeriod"/>
            </a:pPr>
            <a:r>
              <a:rPr lang="en-US" dirty="0" smtClean="0"/>
              <a:t>Test </a:t>
            </a:r>
            <a:r>
              <a:rPr lang="en-US" dirty="0"/>
              <a:t>for significance of the correlation between </a:t>
            </a:r>
            <a:r>
              <a:rPr lang="en-US" i="1" dirty="0"/>
              <a:t>x </a:t>
            </a:r>
            <a:r>
              <a:rPr lang="en-US" dirty="0"/>
              <a:t>and </a:t>
            </a:r>
            <a:r>
              <a:rPr lang="en-US" i="1" dirty="0" smtClean="0"/>
              <a:t>y</a:t>
            </a:r>
            <a:r>
              <a:rPr lang="en-US" dirty="0"/>
              <a:t> </a:t>
            </a:r>
            <a:r>
              <a:rPr lang="en-US" dirty="0" smtClean="0"/>
              <a:t>at 95%</a:t>
            </a:r>
          </a:p>
          <a:p>
            <a:pPr marL="342900" indent="-342900">
              <a:buFont typeface="+mj-lt"/>
              <a:buAutoNum type="arabicPeriod"/>
            </a:pPr>
            <a:r>
              <a:rPr lang="en-US" dirty="0" smtClean="0"/>
              <a:t>Test </a:t>
            </a:r>
            <a:r>
              <a:rPr lang="en-US" dirty="0"/>
              <a:t>for significance of the coefficient of </a:t>
            </a:r>
            <a:r>
              <a:rPr lang="en-US" dirty="0" smtClean="0"/>
              <a:t>determination at 95%</a:t>
            </a:r>
          </a:p>
          <a:p>
            <a:pPr marL="342900" indent="-342900">
              <a:buFont typeface="+mj-lt"/>
              <a:buAutoNum type="arabicPeriod"/>
            </a:pPr>
            <a:r>
              <a:rPr lang="en-US" dirty="0" smtClean="0"/>
              <a:t>Test </a:t>
            </a:r>
            <a:r>
              <a:rPr lang="en-US" dirty="0"/>
              <a:t>for significance of the regression slope </a:t>
            </a:r>
            <a:r>
              <a:rPr lang="en-US" dirty="0" smtClean="0"/>
              <a:t>coefficient at 95%</a:t>
            </a:r>
          </a:p>
          <a:p>
            <a:pPr marL="342900" indent="-342900">
              <a:buFont typeface="+mj-lt"/>
              <a:buAutoNum type="arabicPeriod"/>
            </a:pPr>
            <a:r>
              <a:rPr lang="en-US" dirty="0" smtClean="0"/>
              <a:t>Confidence interval estimate for the regression slope at 95%</a:t>
            </a:r>
          </a:p>
        </p:txBody>
      </p:sp>
      <p:sp>
        <p:nvSpPr>
          <p:cNvPr id="3" name="TextBox 2"/>
          <p:cNvSpPr txBox="1"/>
          <p:nvPr/>
        </p:nvSpPr>
        <p:spPr>
          <a:xfrm>
            <a:off x="838200" y="685800"/>
            <a:ext cx="1300356" cy="369332"/>
          </a:xfrm>
          <a:prstGeom prst="rect">
            <a:avLst/>
          </a:prstGeom>
          <a:noFill/>
        </p:spPr>
        <p:txBody>
          <a:bodyPr wrap="none" rtlCol="0">
            <a:spAutoFit/>
          </a:bodyPr>
          <a:lstStyle/>
          <a:p>
            <a:r>
              <a:rPr lang="en-US" b="1" dirty="0" smtClean="0"/>
              <a:t>PROBLEM:</a:t>
            </a:r>
            <a:endParaRPr lang="en-US" b="1" dirty="0"/>
          </a:p>
        </p:txBody>
      </p:sp>
    </p:spTree>
    <p:extLst>
      <p:ext uri="{BB962C8B-B14F-4D97-AF65-F5344CB8AC3E}">
        <p14:creationId xmlns:p14="http://schemas.microsoft.com/office/powerpoint/2010/main" val="1903521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3" name="Rectangle 2"/>
          <p:cNvSpPr/>
          <p:nvPr/>
        </p:nvSpPr>
        <p:spPr>
          <a:xfrm>
            <a:off x="1" y="4114800"/>
            <a:ext cx="1828800" cy="5334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5865" y="5486400"/>
            <a:ext cx="4628535" cy="4572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5865" y="4381500"/>
            <a:ext cx="3790335" cy="4191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57173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4" name="Rectangle 3"/>
          <p:cNvSpPr/>
          <p:nvPr/>
        </p:nvSpPr>
        <p:spPr>
          <a:xfrm>
            <a:off x="95865" y="6248400"/>
            <a:ext cx="3465871" cy="5334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257800" y="2895600"/>
            <a:ext cx="3886200" cy="2862322"/>
          </a:xfrm>
          <a:prstGeom prst="rect">
            <a:avLst/>
          </a:prstGeom>
          <a:noFill/>
        </p:spPr>
        <p:txBody>
          <a:bodyPr wrap="square" rtlCol="0">
            <a:spAutoFit/>
          </a:bodyPr>
          <a:lstStyle/>
          <a:p>
            <a:r>
              <a:rPr lang="en-US" b="1" u="sng" dirty="0" smtClean="0"/>
              <a:t>Summary for CI estimate for regression slope:</a:t>
            </a:r>
          </a:p>
          <a:p>
            <a:r>
              <a:rPr lang="en-US" dirty="0" smtClean="0"/>
              <a:t>Thus</a:t>
            </a:r>
            <a:r>
              <a:rPr lang="en-US" dirty="0"/>
              <a:t>, at the 95% confidence level, based on the sample data, the analysts for the car company</a:t>
            </a:r>
          </a:p>
          <a:p>
            <a:r>
              <a:rPr lang="en-US" dirty="0"/>
              <a:t>can conclude that a 1-unit increase in horsepower will result in a drop in mileage by an </a:t>
            </a:r>
            <a:r>
              <a:rPr lang="en-US" dirty="0" smtClean="0"/>
              <a:t>average amount </a:t>
            </a:r>
            <a:r>
              <a:rPr lang="en-US" dirty="0"/>
              <a:t>between </a:t>
            </a:r>
            <a:r>
              <a:rPr lang="en-US" dirty="0" smtClean="0"/>
              <a:t>0.012 and </a:t>
            </a:r>
            <a:r>
              <a:rPr lang="en-US" dirty="0"/>
              <a:t>0.045 miles per gallon.</a:t>
            </a:r>
          </a:p>
        </p:txBody>
      </p:sp>
    </p:spTree>
    <p:extLst>
      <p:ext uri="{BB962C8B-B14F-4D97-AF65-F5344CB8AC3E}">
        <p14:creationId xmlns:p14="http://schemas.microsoft.com/office/powerpoint/2010/main" val="40003935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699" y="1905000"/>
            <a:ext cx="5687315" cy="34009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055259"/>
            <a:ext cx="6373115" cy="623911"/>
          </a:xfrm>
          <a:prstGeom prst="rect">
            <a:avLst/>
          </a:prstGeom>
        </p:spPr>
      </p:pic>
    </p:spTree>
    <p:extLst>
      <p:ext uri="{BB962C8B-B14F-4D97-AF65-F5344CB8AC3E}">
        <p14:creationId xmlns:p14="http://schemas.microsoft.com/office/powerpoint/2010/main" val="27038736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685800"/>
            <a:ext cx="3265638" cy="369332"/>
          </a:xfrm>
          <a:prstGeom prst="rect">
            <a:avLst/>
          </a:prstGeom>
          <a:noFill/>
        </p:spPr>
        <p:txBody>
          <a:bodyPr wrap="none" rtlCol="0">
            <a:spAutoFit/>
          </a:bodyPr>
          <a:lstStyle/>
          <a:p>
            <a:r>
              <a:rPr lang="en-US" dirty="0" smtClean="0"/>
              <a:t>Solution via R-programming</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371600"/>
            <a:ext cx="7467600" cy="3657600"/>
          </a:xfrm>
          <a:prstGeom prst="rect">
            <a:avLst/>
          </a:prstGeom>
        </p:spPr>
      </p:pic>
      <p:sp>
        <p:nvSpPr>
          <p:cNvPr id="8" name="Rectangle 7"/>
          <p:cNvSpPr/>
          <p:nvPr/>
        </p:nvSpPr>
        <p:spPr>
          <a:xfrm>
            <a:off x="685800" y="3886200"/>
            <a:ext cx="1524000" cy="7620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505200" y="2590800"/>
            <a:ext cx="2514600" cy="3810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8852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38200"/>
            <a:ext cx="7024744" cy="877336"/>
          </a:xfrm>
        </p:spPr>
        <p:txBody>
          <a:bodyPr/>
          <a:lstStyle/>
          <a:p>
            <a:r>
              <a:rPr lang="en-US" dirty="0" smtClean="0">
                <a:solidFill>
                  <a:schemeClr val="tx1"/>
                </a:solidFill>
              </a:rPr>
              <a:t>CORRELATION COEFFICIENT</a:t>
            </a:r>
            <a:endParaRPr lang="en-US" dirty="0">
              <a:solidFill>
                <a:schemeClr val="tx1"/>
              </a:solidFill>
            </a:endParaRPr>
          </a:p>
        </p:txBody>
      </p:sp>
      <p:sp>
        <p:nvSpPr>
          <p:cNvPr id="3" name="Content Placeholder 2"/>
          <p:cNvSpPr>
            <a:spLocks noGrp="1"/>
          </p:cNvSpPr>
          <p:nvPr>
            <p:ph idx="1"/>
          </p:nvPr>
        </p:nvSpPr>
        <p:spPr>
          <a:xfrm>
            <a:off x="1066800" y="1905000"/>
            <a:ext cx="7315200" cy="4343400"/>
          </a:xfrm>
        </p:spPr>
        <p:txBody>
          <a:bodyPr>
            <a:normAutofit lnSpcReduction="10000"/>
          </a:bodyPr>
          <a:lstStyle/>
          <a:p>
            <a:r>
              <a:rPr lang="en-US" dirty="0" smtClean="0"/>
              <a:t>A quantitative </a:t>
            </a:r>
            <a:r>
              <a:rPr lang="en-US" dirty="0"/>
              <a:t>measure of the strength of </a:t>
            </a:r>
            <a:r>
              <a:rPr lang="en-US" dirty="0" smtClean="0"/>
              <a:t>the linear </a:t>
            </a:r>
            <a:r>
              <a:rPr lang="en-US" dirty="0"/>
              <a:t>relationship between two </a:t>
            </a:r>
            <a:r>
              <a:rPr lang="en-US" dirty="0" smtClean="0"/>
              <a:t>variables.</a:t>
            </a:r>
          </a:p>
          <a:p>
            <a:r>
              <a:rPr lang="en-US" dirty="0" smtClean="0"/>
              <a:t>The correlation </a:t>
            </a:r>
            <a:r>
              <a:rPr lang="en-US" dirty="0"/>
              <a:t>ranges from </a:t>
            </a:r>
            <a:r>
              <a:rPr lang="en-US" dirty="0" smtClean="0">
                <a:solidFill>
                  <a:srgbClr val="FF0000"/>
                </a:solidFill>
              </a:rPr>
              <a:t>-1.0 </a:t>
            </a:r>
            <a:r>
              <a:rPr lang="en-US" dirty="0">
                <a:solidFill>
                  <a:srgbClr val="FF0000"/>
                </a:solidFill>
              </a:rPr>
              <a:t>to </a:t>
            </a:r>
            <a:r>
              <a:rPr lang="en-US" dirty="0" smtClean="0">
                <a:solidFill>
                  <a:srgbClr val="FF0000"/>
                </a:solidFill>
              </a:rPr>
              <a:t>+1.0</a:t>
            </a:r>
            <a:r>
              <a:rPr lang="en-US" dirty="0"/>
              <a:t>. </a:t>
            </a:r>
            <a:endParaRPr lang="en-US" dirty="0" smtClean="0"/>
          </a:p>
          <a:p>
            <a:pPr lvl="1"/>
            <a:r>
              <a:rPr lang="en-US" dirty="0" smtClean="0"/>
              <a:t>A</a:t>
            </a:r>
            <a:r>
              <a:rPr lang="en-US" dirty="0"/>
              <a:t>	</a:t>
            </a:r>
            <a:r>
              <a:rPr lang="en-US" dirty="0" smtClean="0"/>
              <a:t>correlation </a:t>
            </a:r>
            <a:r>
              <a:rPr lang="en-US" dirty="0"/>
              <a:t>of 1.0 indicates a perfect </a:t>
            </a:r>
            <a:r>
              <a:rPr lang="en-US" dirty="0" smtClean="0"/>
              <a:t>linear relationship </a:t>
            </a:r>
          </a:p>
          <a:p>
            <a:pPr lvl="1"/>
            <a:r>
              <a:rPr lang="en-US" dirty="0" smtClean="0"/>
              <a:t>A </a:t>
            </a:r>
            <a:r>
              <a:rPr lang="en-US" dirty="0"/>
              <a:t>correlation of 0 </a:t>
            </a:r>
            <a:r>
              <a:rPr lang="en-US" dirty="0" smtClean="0"/>
              <a:t>indicates no </a:t>
            </a:r>
            <a:r>
              <a:rPr lang="en-US" dirty="0"/>
              <a:t>linear relationship</a:t>
            </a:r>
            <a:r>
              <a:rPr lang="en-US" dirty="0" smtClean="0"/>
              <a:t>.</a:t>
            </a:r>
          </a:p>
          <a:p>
            <a:r>
              <a:rPr lang="en-US" dirty="0" smtClean="0"/>
              <a:t>The more correlation differs from 0.0, the </a:t>
            </a:r>
            <a:r>
              <a:rPr lang="en-US" dirty="0" smtClean="0">
                <a:solidFill>
                  <a:srgbClr val="FF0000"/>
                </a:solidFill>
              </a:rPr>
              <a:t>stronger</a:t>
            </a:r>
            <a:r>
              <a:rPr lang="en-US" dirty="0" smtClean="0"/>
              <a:t> the linear relationship between the two variables.</a:t>
            </a:r>
          </a:p>
          <a:p>
            <a:r>
              <a:rPr lang="en-US" dirty="0" smtClean="0"/>
              <a:t>Sign (+ or -) of the correlation coefficient indicates the </a:t>
            </a:r>
            <a:r>
              <a:rPr lang="en-US" dirty="0" smtClean="0">
                <a:solidFill>
                  <a:srgbClr val="FF0000"/>
                </a:solidFill>
              </a:rPr>
              <a:t>direction</a:t>
            </a:r>
            <a:r>
              <a:rPr lang="en-US" dirty="0" smtClean="0"/>
              <a:t> of relationship</a:t>
            </a:r>
            <a:endParaRPr lang="en-US" dirty="0"/>
          </a:p>
        </p:txBody>
      </p:sp>
    </p:spTree>
    <p:extLst>
      <p:ext uri="{BB962C8B-B14F-4D97-AF65-F5344CB8AC3E}">
        <p14:creationId xmlns:p14="http://schemas.microsoft.com/office/powerpoint/2010/main" val="31618783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752600"/>
            <a:ext cx="6637468" cy="1362075"/>
          </a:xfrm>
        </p:spPr>
        <p:txBody>
          <a:bodyPr>
            <a:normAutofit/>
          </a:bodyPr>
          <a:lstStyle/>
          <a:p>
            <a:pPr algn="ctr"/>
            <a:r>
              <a:rPr lang="en-US" sz="7200" dirty="0" smtClean="0">
                <a:latin typeface="Arial Rounded MT Bold" panose="020F0704030504030204" pitchFamily="34" charset="0"/>
              </a:rPr>
              <a:t>THANK YOU</a:t>
            </a:r>
            <a:endParaRPr lang="en-US" sz="7200" dirty="0">
              <a:latin typeface="Arial Rounded MT Bold" panose="020F0704030504030204" pitchFamily="34" charset="0"/>
            </a:endParaRPr>
          </a:p>
        </p:txBody>
      </p:sp>
      <p:sp>
        <p:nvSpPr>
          <p:cNvPr id="3" name="Text Placeholder 2"/>
          <p:cNvSpPr>
            <a:spLocks noGrp="1"/>
          </p:cNvSpPr>
          <p:nvPr>
            <p:ph type="body" idx="1"/>
          </p:nvPr>
        </p:nvSpPr>
        <p:spPr/>
        <p:txBody>
          <a:bodyPr/>
          <a:lstStyle/>
          <a:p>
            <a:pPr algn="ctr"/>
            <a:r>
              <a:rPr lang="en-US" b="1" dirty="0" smtClean="0">
                <a:solidFill>
                  <a:schemeClr val="tx1"/>
                </a:solidFill>
                <a:effectLst>
                  <a:outerShdw blurRad="38100" dist="38100" dir="2700000" algn="tl">
                    <a:srgbClr val="000000">
                      <a:alpha val="43137"/>
                    </a:srgbClr>
                  </a:outerShdw>
                </a:effectLst>
              </a:rPr>
              <a:t>Do more exercise!!!!</a:t>
            </a:r>
            <a:endParaRPr lang="en-US"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25676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760" y="609600"/>
            <a:ext cx="7024744" cy="877336"/>
          </a:xfrm>
        </p:spPr>
        <p:txBody>
          <a:bodyPr/>
          <a:lstStyle/>
          <a:p>
            <a:r>
              <a:rPr lang="en-US" dirty="0" smtClean="0">
                <a:solidFill>
                  <a:schemeClr val="tx1"/>
                </a:solidFill>
              </a:rPr>
              <a:t>CORRELATION COEFFICIENT</a:t>
            </a:r>
            <a:endParaRPr lang="en-US" dirty="0">
              <a:solidFill>
                <a:schemeClr val="tx1"/>
              </a:solidFill>
            </a:endParaRPr>
          </a:p>
        </p:txBody>
      </p:sp>
      <mc:AlternateContent xmlns:mc="http://schemas.openxmlformats.org/markup-compatibility/2006" xmlns:a14="http://schemas.microsoft.com/office/drawing/2010/main">
        <mc:Choice Requires="a14">
          <p:sp>
            <p:nvSpPr>
              <p:cNvPr id="3" name="TextBox 2"/>
              <p:cNvSpPr txBox="1"/>
              <p:nvPr/>
            </p:nvSpPr>
            <p:spPr>
              <a:xfrm>
                <a:off x="533400" y="1999418"/>
                <a:ext cx="4491101" cy="9723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𝑟</m:t>
                      </m:r>
                      <m:r>
                        <a:rPr lang="en-US" b="0" i="1" smtClean="0">
                          <a:latin typeface="Cambria Math"/>
                        </a:rPr>
                        <m:t>=</m:t>
                      </m:r>
                      <m:f>
                        <m:fPr>
                          <m:ctrlPr>
                            <a:rPr lang="en-US" b="0" i="1" smtClean="0">
                              <a:latin typeface="Cambria Math"/>
                            </a:rPr>
                          </m:ctrlPr>
                        </m:fPr>
                        <m:num>
                          <m:r>
                            <a:rPr lang="en-US" b="0" i="1" smtClean="0">
                              <a:latin typeface="Cambria Math"/>
                            </a:rPr>
                            <m:t>𝑛</m:t>
                          </m:r>
                          <m:nary>
                            <m:naryPr>
                              <m:chr m:val="∑"/>
                              <m:subHide m:val="on"/>
                              <m:supHide m:val="on"/>
                              <m:ctrlPr>
                                <a:rPr lang="en-US" b="0" i="1" smtClean="0">
                                  <a:latin typeface="Cambria Math"/>
                                </a:rPr>
                              </m:ctrlPr>
                            </m:naryPr>
                            <m:sub/>
                            <m:sup/>
                            <m:e>
                              <m:r>
                                <a:rPr lang="en-US" b="0" i="1" smtClean="0">
                                  <a:latin typeface="Cambria Math"/>
                                </a:rPr>
                                <m:t>𝑥𝑦</m:t>
                              </m:r>
                              <m:r>
                                <a:rPr lang="en-US" b="0" i="1" smtClean="0">
                                  <a:latin typeface="Cambria Math"/>
                                </a:rPr>
                                <m:t>−</m:t>
                              </m:r>
                              <m:nary>
                                <m:naryPr>
                                  <m:chr m:val="∑"/>
                                  <m:subHide m:val="on"/>
                                  <m:supHide m:val="on"/>
                                  <m:ctrlPr>
                                    <a:rPr lang="en-US" b="0" i="1" smtClean="0">
                                      <a:latin typeface="Cambria Math"/>
                                    </a:rPr>
                                  </m:ctrlPr>
                                </m:naryPr>
                                <m:sub/>
                                <m:sup/>
                                <m:e>
                                  <m:r>
                                    <a:rPr lang="en-US" b="0" i="1" smtClean="0">
                                      <a:latin typeface="Cambria Math"/>
                                    </a:rPr>
                                    <m:t>𝑥</m:t>
                                  </m:r>
                                  <m:nary>
                                    <m:naryPr>
                                      <m:chr m:val="∑"/>
                                      <m:subHide m:val="on"/>
                                      <m:supHide m:val="on"/>
                                      <m:ctrlPr>
                                        <a:rPr lang="en-US" b="0" i="1" smtClean="0">
                                          <a:latin typeface="Cambria Math"/>
                                        </a:rPr>
                                      </m:ctrlPr>
                                    </m:naryPr>
                                    <m:sub/>
                                    <m:sup/>
                                    <m:e>
                                      <m:r>
                                        <a:rPr lang="en-US" b="0" i="1" smtClean="0">
                                          <a:latin typeface="Cambria Math"/>
                                        </a:rPr>
                                        <m:t>𝑦</m:t>
                                      </m:r>
                                    </m:e>
                                  </m:nary>
                                </m:e>
                              </m:nary>
                            </m:e>
                          </m:nary>
                        </m:num>
                        <m:den>
                          <m:rad>
                            <m:radPr>
                              <m:degHide m:val="on"/>
                              <m:ctrlPr>
                                <a:rPr lang="en-US" b="0" i="1" smtClean="0">
                                  <a:latin typeface="Cambria Math"/>
                                </a:rPr>
                              </m:ctrlPr>
                            </m:radPr>
                            <m:deg/>
                            <m:e>
                              <m:r>
                                <a:rPr lang="en-US" b="0" i="1" smtClean="0">
                                  <a:latin typeface="Cambria Math"/>
                                </a:rPr>
                                <m:t>[</m:t>
                              </m:r>
                              <m:r>
                                <a:rPr lang="en-US" b="0" i="1" smtClean="0">
                                  <a:latin typeface="Cambria Math"/>
                                </a:rPr>
                                <m:t>𝑛</m:t>
                              </m:r>
                              <m:r>
                                <a:rPr lang="en-US" b="0" i="1" smtClean="0">
                                  <a:latin typeface="Cambria Math"/>
                                </a:rPr>
                                <m:t>(</m:t>
                              </m:r>
                              <m:nary>
                                <m:naryPr>
                                  <m:chr m:val="∑"/>
                                  <m:subHide m:val="on"/>
                                  <m:supHide m:val="on"/>
                                  <m:ctrlPr>
                                    <a:rPr lang="en-US" b="0" i="1" smtClean="0">
                                      <a:latin typeface="Cambria Math"/>
                                    </a:rPr>
                                  </m:ctrlPr>
                                </m:naryPr>
                                <m:sub/>
                                <m:sup/>
                                <m:e>
                                  <m:sSup>
                                    <m:sSupPr>
                                      <m:ctrlPr>
                                        <a:rPr lang="en-US" b="0" i="1" smtClean="0">
                                          <a:latin typeface="Cambria Math"/>
                                        </a:rPr>
                                      </m:ctrlPr>
                                    </m:sSupPr>
                                    <m:e>
                                      <m:r>
                                        <a:rPr lang="en-US" b="0" i="1" smtClean="0">
                                          <a:latin typeface="Cambria Math"/>
                                        </a:rPr>
                                        <m:t>𝑥</m:t>
                                      </m:r>
                                    </m:e>
                                    <m:sup>
                                      <m:r>
                                        <a:rPr lang="en-US" b="0" i="1" smtClean="0">
                                          <a:latin typeface="Cambria Math"/>
                                        </a:rPr>
                                        <m:t>2</m:t>
                                      </m:r>
                                    </m:sup>
                                  </m:sSup>
                                  <m:r>
                                    <a:rPr lang="en-US" b="0" i="1" smtClean="0">
                                      <a:latin typeface="Cambria Math"/>
                                    </a:rPr>
                                    <m:t>)−(</m:t>
                                  </m:r>
                                  <m:sSup>
                                    <m:sSupPr>
                                      <m:ctrlPr>
                                        <a:rPr lang="en-US" b="0" i="1" smtClean="0">
                                          <a:latin typeface="Cambria Math"/>
                                        </a:rPr>
                                      </m:ctrlPr>
                                    </m:sSupPr>
                                    <m:e>
                                      <m:nary>
                                        <m:naryPr>
                                          <m:chr m:val="∑"/>
                                          <m:subHide m:val="on"/>
                                          <m:supHide m:val="on"/>
                                          <m:ctrlPr>
                                            <a:rPr lang="en-US" b="0" i="1" smtClean="0">
                                              <a:latin typeface="Cambria Math"/>
                                            </a:rPr>
                                          </m:ctrlPr>
                                        </m:naryPr>
                                        <m:sub/>
                                        <m:sup/>
                                        <m:e>
                                          <m:r>
                                            <a:rPr lang="en-US" b="0" i="1" smtClean="0">
                                              <a:latin typeface="Cambria Math"/>
                                            </a:rPr>
                                            <m:t>𝑥</m:t>
                                          </m:r>
                                          <m:r>
                                            <a:rPr lang="en-US" b="0" i="1" smtClean="0">
                                              <a:latin typeface="Cambria Math"/>
                                            </a:rPr>
                                            <m:t>)</m:t>
                                          </m:r>
                                        </m:e>
                                      </m:nary>
                                    </m:e>
                                    <m:sup>
                                      <m:r>
                                        <a:rPr lang="en-US" b="0" i="1" smtClean="0">
                                          <a:latin typeface="Cambria Math"/>
                                        </a:rPr>
                                        <m:t>2</m:t>
                                      </m:r>
                                    </m:sup>
                                  </m:sSup>
                                  <m:r>
                                    <a:rPr lang="en-US" b="0" i="1" smtClean="0">
                                      <a:latin typeface="Cambria Math"/>
                                    </a:rPr>
                                    <m:t>][</m:t>
                                  </m:r>
                                  <m:r>
                                    <a:rPr lang="en-US" b="0" i="1" smtClean="0">
                                      <a:latin typeface="Cambria Math"/>
                                    </a:rPr>
                                    <m:t>𝑛</m:t>
                                  </m:r>
                                  <m:r>
                                    <a:rPr lang="en-US" b="0" i="1" smtClean="0">
                                      <a:latin typeface="Cambria Math"/>
                                    </a:rPr>
                                    <m:t>(</m:t>
                                  </m:r>
                                  <m:nary>
                                    <m:naryPr>
                                      <m:chr m:val="∑"/>
                                      <m:subHide m:val="on"/>
                                      <m:supHide m:val="on"/>
                                      <m:ctrlPr>
                                        <a:rPr lang="en-US" b="0" i="1" smtClean="0">
                                          <a:latin typeface="Cambria Math"/>
                                        </a:rPr>
                                      </m:ctrlPr>
                                    </m:naryPr>
                                    <m:sub/>
                                    <m:sup/>
                                    <m:e>
                                      <m:sSup>
                                        <m:sSupPr>
                                          <m:ctrlPr>
                                            <a:rPr lang="en-US" b="0" i="1" smtClean="0">
                                              <a:latin typeface="Cambria Math"/>
                                            </a:rPr>
                                          </m:ctrlPr>
                                        </m:sSupPr>
                                        <m:e>
                                          <m:r>
                                            <a:rPr lang="en-US" b="0" i="1" smtClean="0">
                                              <a:latin typeface="Cambria Math"/>
                                            </a:rPr>
                                            <m:t>𝑦</m:t>
                                          </m:r>
                                        </m:e>
                                        <m:sup>
                                          <m:r>
                                            <a:rPr lang="en-US" b="0" i="1" smtClean="0">
                                              <a:latin typeface="Cambria Math"/>
                                            </a:rPr>
                                            <m:t>2</m:t>
                                          </m:r>
                                        </m:sup>
                                      </m:sSup>
                                      <m:r>
                                        <a:rPr lang="en-US" b="0" i="1" smtClean="0">
                                          <a:latin typeface="Cambria Math"/>
                                        </a:rPr>
                                        <m:t>)−(</m:t>
                                      </m:r>
                                      <m:nary>
                                        <m:naryPr>
                                          <m:chr m:val="∑"/>
                                          <m:subHide m:val="on"/>
                                          <m:supHide m:val="on"/>
                                          <m:ctrlPr>
                                            <a:rPr lang="en-US" b="0" i="1" smtClean="0">
                                              <a:latin typeface="Cambria Math"/>
                                            </a:rPr>
                                          </m:ctrlPr>
                                        </m:naryPr>
                                        <m:sub/>
                                        <m:sup/>
                                        <m:e>
                                          <m:sSup>
                                            <m:sSupPr>
                                              <m:ctrlPr>
                                                <a:rPr lang="en-US" b="0" i="1" smtClean="0">
                                                  <a:latin typeface="Cambria Math"/>
                                                </a:rPr>
                                              </m:ctrlPr>
                                            </m:sSupPr>
                                            <m:e>
                                              <m:r>
                                                <a:rPr lang="en-US" b="0" i="1" smtClean="0">
                                                  <a:latin typeface="Cambria Math"/>
                                                </a:rPr>
                                                <m:t>𝑦</m:t>
                                              </m:r>
                                              <m:r>
                                                <a:rPr lang="en-US" b="0" i="1" smtClean="0">
                                                  <a:latin typeface="Cambria Math"/>
                                                </a:rPr>
                                                <m:t>)</m:t>
                                              </m:r>
                                            </m:e>
                                            <m:sup>
                                              <m:r>
                                                <a:rPr lang="en-US" b="0" i="1" smtClean="0">
                                                  <a:latin typeface="Cambria Math"/>
                                                </a:rPr>
                                                <m:t>2</m:t>
                                              </m:r>
                                            </m:sup>
                                          </m:sSup>
                                          <m:r>
                                            <a:rPr lang="en-US" b="0" i="1" smtClean="0">
                                              <a:latin typeface="Cambria Math"/>
                                            </a:rPr>
                                            <m:t>]</m:t>
                                          </m:r>
                                        </m:e>
                                      </m:nary>
                                    </m:e>
                                  </m:nary>
                                </m:e>
                              </m:nary>
                            </m:e>
                          </m:rad>
                        </m:den>
                      </m:f>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533400" y="1999418"/>
                <a:ext cx="4491101" cy="972382"/>
              </a:xfrm>
              <a:prstGeom prst="rect">
                <a:avLst/>
              </a:prstGeom>
              <a:blipFill rotWithShape="1">
                <a:blip r:embed="rId3"/>
                <a:stretch>
                  <a:fillRect/>
                </a:stretch>
              </a:blipFill>
            </p:spPr>
            <p:txBody>
              <a:bodyPr/>
              <a:lstStyle/>
              <a:p>
                <a:r>
                  <a:rPr lang="en-US">
                    <a:noFill/>
                  </a:rPr>
                  <a:t> </a:t>
                </a:r>
              </a:p>
            </p:txBody>
          </p:sp>
        </mc:Fallback>
      </mc:AlternateContent>
      <p:sp>
        <p:nvSpPr>
          <p:cNvPr id="4" name="TextBox 3"/>
          <p:cNvSpPr txBox="1"/>
          <p:nvPr/>
        </p:nvSpPr>
        <p:spPr>
          <a:xfrm>
            <a:off x="1143000" y="3200400"/>
            <a:ext cx="5410455" cy="1477328"/>
          </a:xfrm>
          <a:prstGeom prst="rect">
            <a:avLst/>
          </a:prstGeom>
          <a:noFill/>
        </p:spPr>
        <p:txBody>
          <a:bodyPr wrap="none" rtlCol="0">
            <a:spAutoFit/>
          </a:bodyPr>
          <a:lstStyle/>
          <a:p>
            <a:r>
              <a:rPr lang="en-US" dirty="0" smtClean="0"/>
              <a:t>where:</a:t>
            </a:r>
          </a:p>
          <a:p>
            <a:r>
              <a:rPr lang="en-US" dirty="0"/>
              <a:t>	</a:t>
            </a:r>
            <a:r>
              <a:rPr lang="en-US" i="1" dirty="0" smtClean="0"/>
              <a:t>r</a:t>
            </a:r>
            <a:r>
              <a:rPr lang="en-US" dirty="0" smtClean="0"/>
              <a:t>  = Sample correlation coefficient</a:t>
            </a:r>
          </a:p>
          <a:p>
            <a:r>
              <a:rPr lang="en-US" dirty="0"/>
              <a:t>	</a:t>
            </a:r>
            <a:r>
              <a:rPr lang="en-US" i="1" dirty="0" smtClean="0"/>
              <a:t>n</a:t>
            </a:r>
            <a:r>
              <a:rPr lang="en-US" dirty="0" smtClean="0"/>
              <a:t> = Sample size</a:t>
            </a:r>
          </a:p>
          <a:p>
            <a:r>
              <a:rPr lang="en-US" dirty="0"/>
              <a:t>	</a:t>
            </a:r>
            <a:r>
              <a:rPr lang="en-US" i="1" dirty="0" smtClean="0"/>
              <a:t>x</a:t>
            </a:r>
            <a:r>
              <a:rPr lang="en-US" dirty="0" smtClean="0"/>
              <a:t>  = value of the independent variable</a:t>
            </a:r>
          </a:p>
          <a:p>
            <a:r>
              <a:rPr lang="en-US" i="1" dirty="0" smtClean="0"/>
              <a:t>	y</a:t>
            </a:r>
            <a:r>
              <a:rPr lang="en-US" dirty="0" smtClean="0"/>
              <a:t>  </a:t>
            </a:r>
            <a:r>
              <a:rPr lang="en-US" dirty="0"/>
              <a:t>= value of the </a:t>
            </a:r>
            <a:r>
              <a:rPr lang="en-US" dirty="0" smtClean="0"/>
              <a:t>dependent </a:t>
            </a:r>
            <a:r>
              <a:rPr lang="en-US" dirty="0"/>
              <a:t>variable</a:t>
            </a:r>
          </a:p>
        </p:txBody>
      </p:sp>
      <p:sp>
        <p:nvSpPr>
          <p:cNvPr id="5" name="Line Callout 2 (Border and Accent Bar) 4"/>
          <p:cNvSpPr/>
          <p:nvPr/>
        </p:nvSpPr>
        <p:spPr>
          <a:xfrm>
            <a:off x="990600" y="5105400"/>
            <a:ext cx="2514600" cy="943391"/>
          </a:xfrm>
          <a:prstGeom prst="accentBorderCallout2">
            <a:avLst>
              <a:gd name="adj1" fmla="val 18750"/>
              <a:gd name="adj2" fmla="val -8333"/>
              <a:gd name="adj3" fmla="val 18750"/>
              <a:gd name="adj4" fmla="val -16667"/>
              <a:gd name="adj5" fmla="val -276355"/>
              <a:gd name="adj6" fmla="val 40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also called as Pearson Product Moment Correlation</a:t>
            </a:r>
            <a:endParaRPr lang="en-US" dirty="0">
              <a:solidFill>
                <a:schemeClr val="tx1"/>
              </a:solidFill>
            </a:endParaRPr>
          </a:p>
        </p:txBody>
      </p:sp>
      <p:sp>
        <p:nvSpPr>
          <p:cNvPr id="6" name="TextBox 5"/>
          <p:cNvSpPr txBox="1"/>
          <p:nvPr/>
        </p:nvSpPr>
        <p:spPr>
          <a:xfrm>
            <a:off x="4110100" y="5105400"/>
            <a:ext cx="4424299" cy="1200329"/>
          </a:xfrm>
          <a:prstGeom prst="rect">
            <a:avLst/>
          </a:prstGeom>
          <a:noFill/>
        </p:spPr>
        <p:txBody>
          <a:bodyPr wrap="square" rtlCol="0">
            <a:spAutoFit/>
          </a:bodyPr>
          <a:lstStyle/>
          <a:p>
            <a:r>
              <a:rPr lang="en-US" dirty="0" smtClean="0">
                <a:solidFill>
                  <a:srgbClr val="FF0000"/>
                </a:solidFill>
              </a:rPr>
              <a:t>However, because the calculations are rather tedious and long, need to have computer/statistical tool to perform the computation.</a:t>
            </a:r>
            <a:endParaRPr lang="en-US" dirty="0">
              <a:solidFill>
                <a:srgbClr val="FF0000"/>
              </a:solidFill>
            </a:endParaRPr>
          </a:p>
        </p:txBody>
      </p:sp>
      <mc:AlternateContent xmlns:mc="http://schemas.openxmlformats.org/markup-compatibility/2006" xmlns:a14="http://schemas.microsoft.com/office/drawing/2010/main">
        <mc:Choice Requires="a14">
          <p:sp>
            <p:nvSpPr>
              <p:cNvPr id="7" name="TextBox 6"/>
              <p:cNvSpPr txBox="1"/>
              <p:nvPr/>
            </p:nvSpPr>
            <p:spPr>
              <a:xfrm>
                <a:off x="5481701" y="2029898"/>
                <a:ext cx="3174010" cy="9723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𝑟</m:t>
                      </m:r>
                      <m:r>
                        <a:rPr lang="en-US" b="0" i="1" smtClean="0">
                          <a:latin typeface="Cambria Math"/>
                        </a:rPr>
                        <m:t>=</m:t>
                      </m:r>
                      <m:f>
                        <m:fPr>
                          <m:ctrlPr>
                            <a:rPr lang="en-US" b="0" i="1" smtClean="0">
                              <a:latin typeface="Cambria Math"/>
                            </a:rPr>
                          </m:ctrlPr>
                        </m:fPr>
                        <m:num>
                          <m:nary>
                            <m:naryPr>
                              <m:chr m:val="∑"/>
                              <m:subHide m:val="on"/>
                              <m:supHide m:val="on"/>
                              <m:ctrlPr>
                                <a:rPr lang="en-US" b="0" i="1" smtClean="0">
                                  <a:latin typeface="Cambria Math"/>
                                </a:rPr>
                              </m:ctrlPr>
                            </m:naryPr>
                            <m:sub/>
                            <m:sup/>
                            <m:e>
                              <m:r>
                                <a:rPr lang="en-US" b="0" i="1" smtClean="0">
                                  <a:latin typeface="Cambria Math"/>
                                </a:rPr>
                                <m:t>(</m:t>
                              </m:r>
                              <m:r>
                                <a:rPr lang="en-US" b="0" i="1" smtClean="0">
                                  <a:latin typeface="Cambria Math"/>
                                </a:rPr>
                                <m:t>𝑥</m:t>
                              </m:r>
                              <m:r>
                                <a:rPr lang="en-US" b="0" i="1" smtClean="0">
                                  <a:latin typeface="Cambria Math"/>
                                </a:rPr>
                                <m:t>−</m:t>
                              </m:r>
                              <m:acc>
                                <m:accPr>
                                  <m:chr m:val="̅"/>
                                  <m:ctrlPr>
                                    <a:rPr lang="en-US" b="0" i="1" smtClean="0">
                                      <a:latin typeface="Cambria Math"/>
                                    </a:rPr>
                                  </m:ctrlPr>
                                </m:accPr>
                                <m:e>
                                  <m:r>
                                    <a:rPr lang="en-US" b="0" i="1" smtClean="0">
                                      <a:latin typeface="Cambria Math"/>
                                    </a:rPr>
                                    <m:t>𝑥</m:t>
                                  </m:r>
                                </m:e>
                              </m:acc>
                              <m:r>
                                <a:rPr lang="en-US" b="0" i="1" smtClean="0">
                                  <a:latin typeface="Cambria Math"/>
                                </a:rPr>
                                <m:t>)(</m:t>
                              </m:r>
                              <m:r>
                                <a:rPr lang="en-US" b="0" i="1" smtClean="0">
                                  <a:latin typeface="Cambria Math"/>
                                </a:rPr>
                                <m:t>𝑦</m:t>
                              </m:r>
                              <m:r>
                                <a:rPr lang="en-US" b="0" i="1" smtClean="0">
                                  <a:latin typeface="Cambria Math"/>
                                </a:rPr>
                                <m:t>−</m:t>
                              </m:r>
                              <m:acc>
                                <m:accPr>
                                  <m:chr m:val="̅"/>
                                  <m:ctrlPr>
                                    <a:rPr lang="en-US" b="0" i="1" smtClean="0">
                                      <a:latin typeface="Cambria Math"/>
                                    </a:rPr>
                                  </m:ctrlPr>
                                </m:accPr>
                                <m:e>
                                  <m:r>
                                    <a:rPr lang="en-US" b="0" i="1" smtClean="0">
                                      <a:latin typeface="Cambria Math"/>
                                    </a:rPr>
                                    <m:t>𝑦</m:t>
                                  </m:r>
                                </m:e>
                              </m:acc>
                              <m:r>
                                <a:rPr lang="en-US" b="0" i="1" smtClean="0">
                                  <a:latin typeface="Cambria Math"/>
                                </a:rPr>
                                <m:t>)</m:t>
                              </m:r>
                            </m:e>
                          </m:nary>
                        </m:num>
                        <m:den>
                          <m:rad>
                            <m:radPr>
                              <m:degHide m:val="on"/>
                              <m:ctrlPr>
                                <a:rPr lang="en-US" b="0" i="1" smtClean="0">
                                  <a:latin typeface="Cambria Math"/>
                                </a:rPr>
                              </m:ctrlPr>
                            </m:radPr>
                            <m:deg/>
                            <m:e>
                              <m:r>
                                <a:rPr lang="en-US" b="0" i="1" smtClean="0">
                                  <a:latin typeface="Cambria Math"/>
                                </a:rPr>
                                <m:t>[</m:t>
                              </m:r>
                              <m:nary>
                                <m:naryPr>
                                  <m:chr m:val="∑"/>
                                  <m:subHide m:val="on"/>
                                  <m:supHide m:val="on"/>
                                  <m:ctrlPr>
                                    <a:rPr lang="en-US" b="0" i="1" smtClean="0">
                                      <a:latin typeface="Cambria Math"/>
                                    </a:rPr>
                                  </m:ctrlPr>
                                </m:naryPr>
                                <m:sub/>
                                <m:sup/>
                                <m:e>
                                  <m:d>
                                    <m:dPr>
                                      <m:endChr m:val="]"/>
                                      <m:ctrlPr>
                                        <a:rPr lang="en-US" b="0" i="1" smtClean="0">
                                          <a:latin typeface="Cambria Math"/>
                                        </a:rPr>
                                      </m:ctrlPr>
                                    </m:dPr>
                                    <m:e>
                                      <m:sSup>
                                        <m:sSupPr>
                                          <m:ctrlPr>
                                            <a:rPr lang="en-US" b="0" i="1" smtClean="0">
                                              <a:latin typeface="Cambria Math"/>
                                            </a:rPr>
                                          </m:ctrlPr>
                                        </m:sSupPr>
                                        <m:e>
                                          <m:r>
                                            <a:rPr lang="en-US" b="0" i="1" smtClean="0">
                                              <a:latin typeface="Cambria Math"/>
                                            </a:rPr>
                                            <m:t>𝑥</m:t>
                                          </m:r>
                                          <m:r>
                                            <a:rPr lang="en-US" b="0" i="1" smtClean="0">
                                              <a:latin typeface="Cambria Math"/>
                                            </a:rPr>
                                            <m:t>−</m:t>
                                          </m:r>
                                          <m:acc>
                                            <m:accPr>
                                              <m:chr m:val="̅"/>
                                              <m:ctrlPr>
                                                <a:rPr lang="en-US" b="0" i="1" smtClean="0">
                                                  <a:latin typeface="Cambria Math"/>
                                                </a:rPr>
                                              </m:ctrlPr>
                                            </m:accPr>
                                            <m:e>
                                              <m:r>
                                                <a:rPr lang="en-US" b="0" i="1" smtClean="0">
                                                  <a:latin typeface="Cambria Math"/>
                                                </a:rPr>
                                                <m:t>𝑥</m:t>
                                              </m:r>
                                              <m:r>
                                                <a:rPr lang="en-US" b="0" i="1" smtClean="0">
                                                  <a:latin typeface="Cambria Math"/>
                                                </a:rPr>
                                                <m:t>)</m:t>
                                              </m:r>
                                            </m:e>
                                          </m:acc>
                                        </m:e>
                                        <m:sup>
                                          <m:r>
                                            <a:rPr lang="en-US" b="0" i="1" smtClean="0">
                                              <a:latin typeface="Cambria Math"/>
                                            </a:rPr>
                                            <m:t>2</m:t>
                                          </m:r>
                                        </m:sup>
                                      </m:sSup>
                                    </m:e>
                                  </m:d>
                                  <m:r>
                                    <a:rPr lang="en-US" b="0" i="1" smtClean="0">
                                      <a:latin typeface="Cambria Math"/>
                                    </a:rPr>
                                    <m:t>[</m:t>
                                  </m:r>
                                  <m:nary>
                                    <m:naryPr>
                                      <m:chr m:val="∑"/>
                                      <m:subHide m:val="on"/>
                                      <m:supHide m:val="on"/>
                                      <m:ctrlPr>
                                        <a:rPr lang="en-US" b="0" i="1" smtClean="0">
                                          <a:latin typeface="Cambria Math"/>
                                        </a:rPr>
                                      </m:ctrlPr>
                                    </m:naryPr>
                                    <m:sub/>
                                    <m:sup/>
                                    <m:e>
                                      <m:r>
                                        <a:rPr lang="en-US" b="0" i="1" smtClean="0">
                                          <a:latin typeface="Cambria Math"/>
                                        </a:rPr>
                                        <m:t>(</m:t>
                                      </m:r>
                                      <m:r>
                                        <a:rPr lang="en-US" b="0" i="1" smtClean="0">
                                          <a:latin typeface="Cambria Math"/>
                                        </a:rPr>
                                        <m:t>𝑦</m:t>
                                      </m:r>
                                      <m:r>
                                        <a:rPr lang="en-US" b="0" i="1" smtClean="0">
                                          <a:latin typeface="Cambria Math"/>
                                        </a:rPr>
                                        <m:t>−</m:t>
                                      </m:r>
                                      <m:sSup>
                                        <m:sSupPr>
                                          <m:ctrlPr>
                                            <a:rPr lang="en-US" b="0" i="1" smtClean="0">
                                              <a:latin typeface="Cambria Math"/>
                                            </a:rPr>
                                          </m:ctrlPr>
                                        </m:sSupPr>
                                        <m:e>
                                          <m:acc>
                                            <m:accPr>
                                              <m:chr m:val="̅"/>
                                              <m:ctrlPr>
                                                <a:rPr lang="en-US" b="0" i="1" smtClean="0">
                                                  <a:latin typeface="Cambria Math"/>
                                                </a:rPr>
                                              </m:ctrlPr>
                                            </m:accPr>
                                            <m:e>
                                              <m:r>
                                                <a:rPr lang="en-US" b="0" i="1" smtClean="0">
                                                  <a:latin typeface="Cambria Math"/>
                                                </a:rPr>
                                                <m:t>𝑦</m:t>
                                              </m:r>
                                              <m:r>
                                                <a:rPr lang="en-US" b="0" i="1" smtClean="0">
                                                  <a:latin typeface="Cambria Math"/>
                                                </a:rPr>
                                                <m:t>)</m:t>
                                              </m:r>
                                            </m:e>
                                          </m:acc>
                                        </m:e>
                                        <m:sup>
                                          <m:r>
                                            <a:rPr lang="en-US" b="0" i="1" smtClean="0">
                                              <a:latin typeface="Cambria Math"/>
                                            </a:rPr>
                                            <m:t>2</m:t>
                                          </m:r>
                                        </m:sup>
                                      </m:sSup>
                                      <m:r>
                                        <a:rPr lang="en-US" b="0" i="1" smtClean="0">
                                          <a:latin typeface="Cambria Math"/>
                                        </a:rPr>
                                        <m:t>]</m:t>
                                      </m:r>
                                    </m:e>
                                  </m:nary>
                                </m:e>
                              </m:nary>
                            </m:e>
                          </m:rad>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481701" y="2029898"/>
                <a:ext cx="3174010" cy="972382"/>
              </a:xfrm>
              <a:prstGeom prst="rect">
                <a:avLst/>
              </a:prstGeom>
              <a:blipFill rotWithShape="1">
                <a:blip r:embed="rId4"/>
                <a:stretch>
                  <a:fillRect/>
                </a:stretch>
              </a:blipFill>
            </p:spPr>
            <p:txBody>
              <a:bodyPr/>
              <a:lstStyle/>
              <a:p>
                <a:r>
                  <a:rPr lang="en-US">
                    <a:noFill/>
                  </a:rPr>
                  <a:t> </a:t>
                </a:r>
              </a:p>
            </p:txBody>
          </p:sp>
        </mc:Fallback>
      </mc:AlternateContent>
      <p:sp>
        <p:nvSpPr>
          <p:cNvPr id="8" name="TextBox 7"/>
          <p:cNvSpPr txBox="1"/>
          <p:nvPr/>
        </p:nvSpPr>
        <p:spPr>
          <a:xfrm>
            <a:off x="4919348" y="2300943"/>
            <a:ext cx="524503" cy="369332"/>
          </a:xfrm>
          <a:prstGeom prst="rect">
            <a:avLst/>
          </a:prstGeom>
          <a:noFill/>
        </p:spPr>
        <p:txBody>
          <a:bodyPr wrap="none" rtlCol="0">
            <a:spAutoFit/>
          </a:bodyPr>
          <a:lstStyle/>
          <a:p>
            <a:r>
              <a:rPr lang="en-US" dirty="0" smtClean="0"/>
              <a:t>OR</a:t>
            </a:r>
            <a:endParaRPr lang="en-US" dirty="0"/>
          </a:p>
        </p:txBody>
      </p:sp>
    </p:spTree>
    <p:extLst>
      <p:ext uri="{BB962C8B-B14F-4D97-AF65-F5344CB8AC3E}">
        <p14:creationId xmlns:p14="http://schemas.microsoft.com/office/powerpoint/2010/main" val="2373534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772400" cy="990600"/>
          </a:xfrm>
        </p:spPr>
        <p:txBody>
          <a:bodyPr>
            <a:normAutofit fontScale="90000"/>
          </a:bodyPr>
          <a:lstStyle/>
          <a:p>
            <a:pPr algn="ctr"/>
            <a:r>
              <a:rPr lang="en-US" dirty="0" smtClean="0">
                <a:solidFill>
                  <a:schemeClr val="tx1"/>
                </a:solidFill>
              </a:rPr>
              <a:t>SIGNIFICANCE TEST FOR THE CORRELATION</a:t>
            </a:r>
            <a:endParaRPr lang="en-US" dirty="0">
              <a:solidFill>
                <a:schemeClr val="tx1"/>
              </a:solidFill>
            </a:endParaRPr>
          </a:p>
        </p:txBody>
      </p:sp>
      <p:sp>
        <p:nvSpPr>
          <p:cNvPr id="3" name="Content Placeholder 2"/>
          <p:cNvSpPr>
            <a:spLocks noGrp="1"/>
          </p:cNvSpPr>
          <p:nvPr>
            <p:ph idx="1"/>
          </p:nvPr>
        </p:nvSpPr>
        <p:spPr>
          <a:xfrm>
            <a:off x="609600" y="1981201"/>
            <a:ext cx="7772400" cy="2895599"/>
          </a:xfrm>
        </p:spPr>
        <p:txBody>
          <a:bodyPr>
            <a:normAutofit fontScale="92500"/>
          </a:bodyPr>
          <a:lstStyle/>
          <a:p>
            <a:r>
              <a:rPr lang="en-US" b="1" dirty="0" smtClean="0">
                <a:solidFill>
                  <a:schemeClr val="tx1"/>
                </a:solidFill>
              </a:rPr>
              <a:t>What it is?: </a:t>
            </a:r>
            <a:r>
              <a:rPr lang="en-US" dirty="0" smtClean="0"/>
              <a:t>a hypothesis testing to determine whether there exists relationship between the variables. </a:t>
            </a:r>
          </a:p>
          <a:p>
            <a:r>
              <a:rPr lang="en-US" dirty="0" smtClean="0"/>
              <a:t>Hypothesis: using the </a:t>
            </a:r>
            <a:r>
              <a:rPr lang="en-US" dirty="0" smtClean="0">
                <a:sym typeface="Symbol"/>
              </a:rPr>
              <a:t> (rho) notation</a:t>
            </a:r>
            <a:endParaRPr lang="en-US" dirty="0" smtClean="0"/>
          </a:p>
          <a:p>
            <a:pPr marL="68580" indent="0">
              <a:buNone/>
            </a:pPr>
            <a:r>
              <a:rPr lang="en-US" dirty="0"/>
              <a:t>	</a:t>
            </a:r>
            <a:r>
              <a:rPr lang="en-US" dirty="0" smtClean="0"/>
              <a:t>		H</a:t>
            </a:r>
            <a:r>
              <a:rPr lang="en-US" baseline="-25000" dirty="0" smtClean="0"/>
              <a:t>0</a:t>
            </a:r>
            <a:r>
              <a:rPr lang="en-US" dirty="0" smtClean="0"/>
              <a:t>: </a:t>
            </a:r>
            <a:r>
              <a:rPr lang="en-US" dirty="0" smtClean="0">
                <a:sym typeface="Symbol"/>
              </a:rPr>
              <a:t> = 0 (no correlation)</a:t>
            </a:r>
          </a:p>
          <a:p>
            <a:pPr marL="68580" indent="0">
              <a:buNone/>
            </a:pPr>
            <a:r>
              <a:rPr lang="en-US" dirty="0" smtClean="0">
                <a:sym typeface="Symbol"/>
              </a:rPr>
              <a:t>			H</a:t>
            </a:r>
            <a:r>
              <a:rPr lang="en-US" baseline="-25000" dirty="0" smtClean="0">
                <a:sym typeface="Symbol"/>
              </a:rPr>
              <a:t>A</a:t>
            </a:r>
            <a:r>
              <a:rPr lang="en-US" dirty="0" smtClean="0">
                <a:sym typeface="Symbol"/>
              </a:rPr>
              <a:t>:  ≠ 0 (correlation exists)</a:t>
            </a:r>
          </a:p>
          <a:p>
            <a:r>
              <a:rPr lang="en-US" dirty="0" smtClean="0">
                <a:sym typeface="Symbol"/>
              </a:rPr>
              <a:t>Test statistics for </a:t>
            </a:r>
          </a:p>
          <a:p>
            <a:pPr marL="68580" indent="0">
              <a:buNone/>
            </a:pPr>
            <a:r>
              <a:rPr lang="en-US" dirty="0">
                <a:sym typeface="Symbol"/>
              </a:rPr>
              <a:t> </a:t>
            </a:r>
            <a:r>
              <a:rPr lang="en-US" dirty="0" smtClean="0">
                <a:sym typeface="Symbol"/>
              </a:rPr>
              <a:t>   correlation: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1000"/>
            <a:ext cx="5267975" cy="2324339"/>
          </a:xfrm>
          <a:prstGeom prst="rect">
            <a:avLst/>
          </a:prstGeom>
        </p:spPr>
      </p:pic>
    </p:spTree>
    <p:extLst>
      <p:ext uri="{BB962C8B-B14F-4D97-AF65-F5344CB8AC3E}">
        <p14:creationId xmlns:p14="http://schemas.microsoft.com/office/powerpoint/2010/main" val="3996019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628" y="838200"/>
            <a:ext cx="7024744" cy="914400"/>
          </a:xfrm>
        </p:spPr>
        <p:txBody>
          <a:bodyPr>
            <a:normAutofit fontScale="90000"/>
          </a:bodyPr>
          <a:lstStyle/>
          <a:p>
            <a:pPr algn="ctr"/>
            <a:r>
              <a:rPr lang="en-US" dirty="0" smtClean="0">
                <a:solidFill>
                  <a:schemeClr val="tx1"/>
                </a:solidFill>
              </a:rPr>
              <a:t>SIGNIFICANCE TEST FOR THE CORRELATION</a:t>
            </a:r>
            <a:endParaRPr lang="en-US" dirty="0">
              <a:solidFill>
                <a:schemeClr val="tx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828800"/>
                <a:ext cx="4114800" cy="4572000"/>
              </a:xfrm>
            </p:spPr>
            <p:txBody>
              <a:bodyPr>
                <a:normAutofit fontScale="92500" lnSpcReduction="20000"/>
              </a:bodyPr>
              <a:lstStyle/>
              <a:p>
                <a:pPr marL="68580" lvl="2" indent="0">
                  <a:buNone/>
                </a:pPr>
                <a:r>
                  <a:rPr lang="en-US" b="1" dirty="0" smtClean="0">
                    <a:solidFill>
                      <a:schemeClr val="tx1"/>
                    </a:solidFill>
                  </a:rPr>
                  <a:t>Decision rule: </a:t>
                </a:r>
                <a:r>
                  <a:rPr lang="en-US" dirty="0"/>
                  <a:t>calculate a t value and compare it to the critical value, </a:t>
                </a:r>
                <a14:m>
                  <m:oMath xmlns:m="http://schemas.openxmlformats.org/officeDocument/2006/math">
                    <m:r>
                      <a:rPr lang="en-US" i="1">
                        <a:latin typeface="Cambria Math"/>
                      </a:rPr>
                      <m:t>𝑡</m:t>
                    </m:r>
                  </m:oMath>
                </a14:m>
                <a:r>
                  <a:rPr lang="en-US" dirty="0"/>
                  <a:t> in the t-distribution </a:t>
                </a:r>
                <a:r>
                  <a:rPr lang="en-US" dirty="0" smtClean="0"/>
                  <a:t>table. S</a:t>
                </a:r>
                <a:r>
                  <a:rPr lang="en-US" dirty="0" smtClean="0">
                    <a:solidFill>
                      <a:schemeClr val="tx1"/>
                    </a:solidFill>
                  </a:rPr>
                  <a:t>ince it involve with 2 tailed;</a:t>
                </a:r>
              </a:p>
              <a:p>
                <a:pPr lvl="1"/>
                <a:r>
                  <a:rPr lang="en-US" b="1" dirty="0" smtClean="0">
                    <a:solidFill>
                      <a:schemeClr val="tx1"/>
                    </a:solidFill>
                  </a:rPr>
                  <a:t>Lower tail</a:t>
                </a:r>
              </a:p>
              <a:p>
                <a:pPr lvl="2">
                  <a:buFont typeface="Wingdings" panose="05000000000000000000" pitchFamily="2" charset="2"/>
                  <a:buChar char="Ø"/>
                </a:pPr>
                <a:r>
                  <a:rPr lang="en-US" dirty="0" smtClean="0"/>
                  <a:t>if </a:t>
                </a:r>
                <a:r>
                  <a:rPr lang="en-US" dirty="0"/>
                  <a:t>the -</a:t>
                </a:r>
                <a14:m>
                  <m:oMath xmlns:m="http://schemas.openxmlformats.org/officeDocument/2006/math">
                    <m:r>
                      <a:rPr lang="en-US" b="0" i="1" smtClean="0">
                        <a:latin typeface="Cambria Math"/>
                      </a:rPr>
                      <m:t>𝑡</m:t>
                    </m:r>
                  </m:oMath>
                </a14:m>
                <a:r>
                  <a:rPr lang="en-US" dirty="0">
                    <a:sym typeface="Symbol"/>
                  </a:rPr>
                  <a:t> </a:t>
                </a:r>
                <a:r>
                  <a:rPr lang="en-US" dirty="0"/>
                  <a:t> critical value, -</a:t>
                </a:r>
                <a14:m>
                  <m:oMath xmlns:m="http://schemas.openxmlformats.org/officeDocument/2006/math">
                    <m:sSub>
                      <m:sSubPr>
                        <m:ctrlPr>
                          <a:rPr lang="en-US" i="1">
                            <a:latin typeface="Cambria Math"/>
                          </a:rPr>
                        </m:ctrlPr>
                      </m:sSubPr>
                      <m:e>
                        <m:r>
                          <a:rPr lang="en-US" b="0" i="1" smtClean="0">
                            <a:latin typeface="Cambria Math"/>
                          </a:rPr>
                          <m:t>𝑡</m:t>
                        </m:r>
                      </m:e>
                      <m:sub>
                        <m:r>
                          <a:rPr lang="en-US" i="1">
                            <a:latin typeface="Cambria Math"/>
                            <a:ea typeface="Cambria Math"/>
                          </a:rPr>
                          <m:t>𝛼</m:t>
                        </m:r>
                        <m:r>
                          <a:rPr lang="en-US" b="0" i="1" smtClean="0">
                            <a:latin typeface="Cambria Math"/>
                            <a:ea typeface="Cambria Math"/>
                          </a:rPr>
                          <m:t>/2</m:t>
                        </m:r>
                      </m:sub>
                    </m:sSub>
                  </m:oMath>
                </a14:m>
                <a:r>
                  <a:rPr lang="en-US" dirty="0"/>
                  <a:t> therefore accept H</a:t>
                </a:r>
                <a:r>
                  <a:rPr lang="en-US" baseline="-25000" dirty="0"/>
                  <a:t>o</a:t>
                </a:r>
                <a:endParaRPr lang="en-US" dirty="0"/>
              </a:p>
              <a:p>
                <a:pPr lvl="2">
                  <a:buFont typeface="Wingdings" panose="05000000000000000000" pitchFamily="2" charset="2"/>
                  <a:buChar char="Ø"/>
                </a:pPr>
                <a:r>
                  <a:rPr lang="en-US" dirty="0"/>
                  <a:t>if the -</a:t>
                </a:r>
                <a14:m>
                  <m:oMath xmlns:m="http://schemas.openxmlformats.org/officeDocument/2006/math">
                    <m:r>
                      <a:rPr lang="en-US" b="0" i="1" smtClean="0">
                        <a:latin typeface="Cambria Math"/>
                      </a:rPr>
                      <m:t>𝑡</m:t>
                    </m:r>
                  </m:oMath>
                </a14:m>
                <a:r>
                  <a:rPr lang="en-US" dirty="0">
                    <a:sym typeface="Symbol"/>
                  </a:rPr>
                  <a:t> &lt;</a:t>
                </a:r>
                <a:r>
                  <a:rPr lang="en-US" dirty="0"/>
                  <a:t> critical value, -</a:t>
                </a:r>
                <a14:m>
                  <m:oMath xmlns:m="http://schemas.openxmlformats.org/officeDocument/2006/math">
                    <m:sSub>
                      <m:sSubPr>
                        <m:ctrlPr>
                          <a:rPr lang="en-US" i="1">
                            <a:latin typeface="Cambria Math"/>
                          </a:rPr>
                        </m:ctrlPr>
                      </m:sSubPr>
                      <m:e>
                        <m:r>
                          <a:rPr lang="en-US" i="1">
                            <a:latin typeface="Cambria Math"/>
                          </a:rPr>
                          <m:t>𝑡</m:t>
                        </m:r>
                      </m:e>
                      <m:sub>
                        <m:r>
                          <a:rPr lang="en-US" i="1">
                            <a:latin typeface="Cambria Math"/>
                            <a:ea typeface="Cambria Math"/>
                          </a:rPr>
                          <m:t>𝛼</m:t>
                        </m:r>
                        <m:r>
                          <a:rPr lang="en-US" i="1">
                            <a:latin typeface="Cambria Math"/>
                            <a:ea typeface="Cambria Math"/>
                          </a:rPr>
                          <m:t>/2</m:t>
                        </m:r>
                      </m:sub>
                    </m:sSub>
                  </m:oMath>
                </a14:m>
                <a:r>
                  <a:rPr lang="en-US" dirty="0"/>
                  <a:t>therefore reject H</a:t>
                </a:r>
                <a:r>
                  <a:rPr lang="en-US" baseline="-25000" dirty="0"/>
                  <a:t>o</a:t>
                </a:r>
              </a:p>
              <a:p>
                <a:pPr lvl="1"/>
                <a:r>
                  <a:rPr lang="en-US" b="1" dirty="0" smtClean="0">
                    <a:solidFill>
                      <a:schemeClr val="tx1"/>
                    </a:solidFill>
                  </a:rPr>
                  <a:t>Upper </a:t>
                </a:r>
                <a:r>
                  <a:rPr lang="en-US" b="1" dirty="0">
                    <a:solidFill>
                      <a:schemeClr val="tx1"/>
                    </a:solidFill>
                  </a:rPr>
                  <a:t>tail</a:t>
                </a:r>
              </a:p>
              <a:p>
                <a:pPr lvl="2">
                  <a:buFont typeface="Wingdings" panose="05000000000000000000" pitchFamily="2" charset="2"/>
                  <a:buChar char="Ø"/>
                </a:pPr>
                <a:r>
                  <a:rPr lang="en-US" dirty="0"/>
                  <a:t>if the </a:t>
                </a:r>
                <a14:m>
                  <m:oMath xmlns:m="http://schemas.openxmlformats.org/officeDocument/2006/math">
                    <m:r>
                      <a:rPr lang="en-US" i="1">
                        <a:latin typeface="Cambria Math"/>
                      </a:rPr>
                      <m:t>𝑡</m:t>
                    </m:r>
                  </m:oMath>
                </a14:m>
                <a:r>
                  <a:rPr lang="en-US" dirty="0">
                    <a:sym typeface="Symbol"/>
                  </a:rPr>
                  <a:t> </a:t>
                </a:r>
                <a:r>
                  <a:rPr lang="en-US" dirty="0"/>
                  <a:t> critical value,</a:t>
                </a:r>
                <a14:m>
                  <m:oMath xmlns:m="http://schemas.openxmlformats.org/officeDocument/2006/math">
                    <m:sSub>
                      <m:sSubPr>
                        <m:ctrlPr>
                          <a:rPr lang="en-US" i="1">
                            <a:latin typeface="Cambria Math"/>
                          </a:rPr>
                        </m:ctrlPr>
                      </m:sSubPr>
                      <m:e>
                        <m:r>
                          <a:rPr lang="en-US" i="1">
                            <a:latin typeface="Cambria Math"/>
                          </a:rPr>
                          <m:t>𝑡</m:t>
                        </m:r>
                      </m:e>
                      <m:sub>
                        <m:r>
                          <a:rPr lang="en-US" i="1">
                            <a:latin typeface="Cambria Math"/>
                            <a:ea typeface="Cambria Math"/>
                          </a:rPr>
                          <m:t>𝛼</m:t>
                        </m:r>
                        <m:r>
                          <a:rPr lang="en-US" i="1">
                            <a:latin typeface="Cambria Math"/>
                            <a:ea typeface="Cambria Math"/>
                          </a:rPr>
                          <m:t>/2</m:t>
                        </m:r>
                      </m:sub>
                    </m:sSub>
                  </m:oMath>
                </a14:m>
                <a:r>
                  <a:rPr lang="en-US" dirty="0"/>
                  <a:t>therefore </a:t>
                </a:r>
                <a:r>
                  <a:rPr lang="en-US" dirty="0" smtClean="0"/>
                  <a:t>reject </a:t>
                </a:r>
                <a:r>
                  <a:rPr lang="en-US" dirty="0"/>
                  <a:t>H</a:t>
                </a:r>
                <a:r>
                  <a:rPr lang="en-US" baseline="-25000" dirty="0"/>
                  <a:t>o</a:t>
                </a:r>
                <a:endParaRPr lang="en-US" dirty="0"/>
              </a:p>
              <a:p>
                <a:pPr lvl="2">
                  <a:buFont typeface="Wingdings" panose="05000000000000000000" pitchFamily="2" charset="2"/>
                  <a:buChar char="Ø"/>
                </a:pPr>
                <a:r>
                  <a:rPr lang="en-US" dirty="0"/>
                  <a:t>if the </a:t>
                </a:r>
                <a14:m>
                  <m:oMath xmlns:m="http://schemas.openxmlformats.org/officeDocument/2006/math">
                    <m:r>
                      <a:rPr lang="en-US" i="1">
                        <a:latin typeface="Cambria Math"/>
                      </a:rPr>
                      <m:t>𝑡</m:t>
                    </m:r>
                  </m:oMath>
                </a14:m>
                <a:r>
                  <a:rPr lang="en-US" dirty="0">
                    <a:sym typeface="Symbol"/>
                  </a:rPr>
                  <a:t> &lt;</a:t>
                </a:r>
                <a:r>
                  <a:rPr lang="en-US" dirty="0"/>
                  <a:t> critical value,</a:t>
                </a:r>
                <a14:m>
                  <m:oMath xmlns:m="http://schemas.openxmlformats.org/officeDocument/2006/math">
                    <m:sSub>
                      <m:sSubPr>
                        <m:ctrlPr>
                          <a:rPr lang="en-US" i="1">
                            <a:latin typeface="Cambria Math"/>
                          </a:rPr>
                        </m:ctrlPr>
                      </m:sSubPr>
                      <m:e>
                        <m:r>
                          <a:rPr lang="en-US" i="1">
                            <a:latin typeface="Cambria Math"/>
                          </a:rPr>
                          <m:t>𝑡</m:t>
                        </m:r>
                      </m:e>
                      <m:sub>
                        <m:r>
                          <a:rPr lang="en-US" i="1">
                            <a:latin typeface="Cambria Math"/>
                            <a:ea typeface="Cambria Math"/>
                          </a:rPr>
                          <m:t>𝛼</m:t>
                        </m:r>
                        <m:r>
                          <a:rPr lang="en-US" i="1">
                            <a:latin typeface="Cambria Math"/>
                            <a:ea typeface="Cambria Math"/>
                          </a:rPr>
                          <m:t>/2</m:t>
                        </m:r>
                      </m:sub>
                    </m:sSub>
                  </m:oMath>
                </a14:m>
                <a:r>
                  <a:rPr lang="en-US" dirty="0"/>
                  <a:t>therefore </a:t>
                </a:r>
                <a:r>
                  <a:rPr lang="en-US" dirty="0" smtClean="0"/>
                  <a:t>accept </a:t>
                </a:r>
                <a:r>
                  <a:rPr lang="en-US" dirty="0"/>
                  <a:t>H</a:t>
                </a:r>
                <a:r>
                  <a:rPr lang="en-US" baseline="-25000" dirty="0"/>
                  <a:t>o</a:t>
                </a:r>
              </a:p>
              <a:p>
                <a:pPr lvl="1"/>
                <a:endParaRPr lang="en-US" dirty="0" smtClean="0">
                  <a:sym typeface="Symbo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828800"/>
                <a:ext cx="4114800" cy="4572000"/>
              </a:xfrm>
              <a:blipFill rotWithShape="1">
                <a:blip r:embed="rId2"/>
                <a:stretch>
                  <a:fillRect t="-2000" r="-2519"/>
                </a:stretch>
              </a:blipFill>
            </p:spPr>
            <p:txBody>
              <a:bodyPr/>
              <a:lstStyle/>
              <a:p>
                <a:r>
                  <a:rPr lang="en-US">
                    <a:noFill/>
                  </a:rPr>
                  <a:t> </a:t>
                </a:r>
              </a:p>
            </p:txBody>
          </p:sp>
        </mc:Fallback>
      </mc:AlternateContent>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667000"/>
            <a:ext cx="4038600" cy="2743200"/>
          </a:xfrm>
          <a:prstGeom prst="rect">
            <a:avLst/>
          </a:prstGeom>
        </p:spPr>
      </p:pic>
    </p:spTree>
    <p:extLst>
      <p:ext uri="{BB962C8B-B14F-4D97-AF65-F5344CB8AC3E}">
        <p14:creationId xmlns:p14="http://schemas.microsoft.com/office/powerpoint/2010/main" val="2807966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838200"/>
            <a:ext cx="7924800" cy="724936"/>
          </a:xfrm>
        </p:spPr>
        <p:txBody>
          <a:bodyPr>
            <a:normAutofit fontScale="90000"/>
          </a:bodyPr>
          <a:lstStyle/>
          <a:p>
            <a:r>
              <a:rPr lang="en-US" dirty="0" smtClean="0"/>
              <a:t>CORRELATION ANALYSIS- EXAMPLE</a:t>
            </a:r>
            <a:endParaRPr lang="en-US" dirty="0"/>
          </a:p>
        </p:txBody>
      </p:sp>
      <p:sp>
        <p:nvSpPr>
          <p:cNvPr id="5" name="TextBox 4"/>
          <p:cNvSpPr txBox="1"/>
          <p:nvPr/>
        </p:nvSpPr>
        <p:spPr>
          <a:xfrm>
            <a:off x="533400" y="1526085"/>
            <a:ext cx="7772400" cy="2862322"/>
          </a:xfrm>
          <a:prstGeom prst="rect">
            <a:avLst/>
          </a:prstGeom>
          <a:noFill/>
        </p:spPr>
        <p:txBody>
          <a:bodyPr wrap="square" rtlCol="0">
            <a:spAutoFit/>
          </a:bodyPr>
          <a:lstStyle/>
          <a:p>
            <a:pPr algn="just"/>
            <a:r>
              <a:rPr lang="en-US" dirty="0"/>
              <a:t>A student intern at the </a:t>
            </a:r>
            <a:r>
              <a:rPr lang="en-US" dirty="0" smtClean="0"/>
              <a:t>investment firm </a:t>
            </a:r>
            <a:r>
              <a:rPr lang="en-US" dirty="0"/>
              <a:t>of McMillan &amp; Associates </a:t>
            </a:r>
            <a:r>
              <a:rPr lang="en-US" dirty="0" smtClean="0"/>
              <a:t>was given </a:t>
            </a:r>
            <a:r>
              <a:rPr lang="en-US" dirty="0"/>
              <a:t>the assignment </a:t>
            </a:r>
            <a:r>
              <a:rPr lang="en-US" dirty="0" smtClean="0"/>
              <a:t>of determining </a:t>
            </a:r>
            <a:r>
              <a:rPr lang="en-US" dirty="0"/>
              <a:t>whether there is a </a:t>
            </a:r>
            <a:r>
              <a:rPr lang="en-US" dirty="0" smtClean="0"/>
              <a:t>positive correlation </a:t>
            </a:r>
            <a:r>
              <a:rPr lang="en-US" dirty="0"/>
              <a:t>between </a:t>
            </a:r>
            <a:r>
              <a:rPr lang="en-US" dirty="0" smtClean="0"/>
              <a:t>the number </a:t>
            </a:r>
            <a:r>
              <a:rPr lang="en-US" dirty="0"/>
              <a:t>of individual stocks in a </a:t>
            </a:r>
            <a:r>
              <a:rPr lang="en-US" dirty="0" smtClean="0"/>
              <a:t>client’s portfolio and the annual </a:t>
            </a:r>
            <a:r>
              <a:rPr lang="en-US" dirty="0"/>
              <a:t>rate of return </a:t>
            </a:r>
            <a:r>
              <a:rPr lang="en-US" dirty="0" smtClean="0"/>
              <a:t> for </a:t>
            </a:r>
            <a:r>
              <a:rPr lang="en-US" dirty="0"/>
              <a:t>the portfolio. </a:t>
            </a:r>
            <a:r>
              <a:rPr lang="en-US" dirty="0" smtClean="0"/>
              <a:t>The intern </a:t>
            </a:r>
            <a:r>
              <a:rPr lang="en-US" dirty="0"/>
              <a:t>selected </a:t>
            </a:r>
            <a:r>
              <a:rPr lang="en-US" dirty="0" smtClean="0"/>
              <a:t>a simple </a:t>
            </a:r>
            <a:r>
              <a:rPr lang="en-US" dirty="0"/>
              <a:t>random sample of </a:t>
            </a:r>
            <a:r>
              <a:rPr lang="en-US" dirty="0" smtClean="0"/>
              <a:t>10 </a:t>
            </a:r>
            <a:r>
              <a:rPr lang="en-US" dirty="0"/>
              <a:t>client portfolios </a:t>
            </a:r>
            <a:r>
              <a:rPr lang="en-US" dirty="0" smtClean="0"/>
              <a:t>and determined</a:t>
            </a:r>
            <a:r>
              <a:rPr lang="en-US" dirty="0"/>
              <a:t> </a:t>
            </a:r>
            <a:r>
              <a:rPr lang="en-US" dirty="0" smtClean="0"/>
              <a:t>the </a:t>
            </a:r>
            <a:r>
              <a:rPr lang="en-US" dirty="0"/>
              <a:t>number of individual company stocks and </a:t>
            </a:r>
            <a:r>
              <a:rPr lang="en-US" dirty="0" smtClean="0"/>
              <a:t>the annual </a:t>
            </a:r>
            <a:r>
              <a:rPr lang="en-US" dirty="0"/>
              <a:t>rate </a:t>
            </a:r>
            <a:r>
              <a:rPr lang="en-US" dirty="0" smtClean="0"/>
              <a:t>of return </a:t>
            </a:r>
            <a:r>
              <a:rPr lang="en-US" dirty="0"/>
              <a:t>earned by the client on his or her portfolio. </a:t>
            </a:r>
            <a:r>
              <a:rPr lang="en-US" dirty="0" smtClean="0"/>
              <a:t>To determine </a:t>
            </a:r>
            <a:r>
              <a:rPr lang="en-US" dirty="0"/>
              <a:t>whether there is a </a:t>
            </a:r>
            <a:r>
              <a:rPr lang="en-US" dirty="0" smtClean="0"/>
              <a:t>statistically significant positive correlation </a:t>
            </a:r>
            <a:r>
              <a:rPr lang="en-US" dirty="0"/>
              <a:t>between the two </a:t>
            </a:r>
            <a:r>
              <a:rPr lang="en-US" dirty="0" smtClean="0"/>
              <a:t>variables. </a:t>
            </a:r>
            <a:r>
              <a:rPr lang="en-US" dirty="0"/>
              <a:t>The following sample </a:t>
            </a:r>
            <a:r>
              <a:rPr lang="en-US" dirty="0" smtClean="0"/>
              <a:t>data were </a:t>
            </a:r>
            <a:r>
              <a:rPr lang="en-US" dirty="0"/>
              <a:t>obtained: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4191000"/>
            <a:ext cx="42672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25143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2327</TotalTime>
  <Words>2751</Words>
  <Application>Microsoft Office PowerPoint</Application>
  <PresentationFormat>On-screen Show (4:3)</PresentationFormat>
  <Paragraphs>260</Paragraphs>
  <Slides>50</Slides>
  <Notes>2</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Austin</vt:lpstr>
      <vt:lpstr>LINEAR REGRESSION AND CORRELATION ANALYSIS</vt:lpstr>
      <vt:lpstr>WHY NEED TO KNOW?</vt:lpstr>
      <vt:lpstr>PowerPoint Presentation</vt:lpstr>
      <vt:lpstr>CORRELATION ANALYSIS</vt:lpstr>
      <vt:lpstr>CORRELATION COEFFICIENT</vt:lpstr>
      <vt:lpstr>CORRELATION COEFFICIENT</vt:lpstr>
      <vt:lpstr>SIGNIFICANCE TEST FOR THE CORRELATION</vt:lpstr>
      <vt:lpstr>SIGNIFICANCE TEST FOR THE CORRELATION</vt:lpstr>
      <vt:lpstr>CORRELATION ANALYSIS- EXAMPLE</vt:lpstr>
      <vt:lpstr>PowerPoint Presentation</vt:lpstr>
      <vt:lpstr>PowerPoint Presentation</vt:lpstr>
      <vt:lpstr>CORRELATION ANALYSIS- EXAMPLE (R-programming)</vt:lpstr>
      <vt:lpstr>PowerPoint Presentation</vt:lpstr>
      <vt:lpstr>PowerPoint Presentation</vt:lpstr>
      <vt:lpstr>SIMPLE LINEAR REGRESSION ANALYSIS</vt:lpstr>
      <vt:lpstr>THE REGRESSION MODEL &amp; ASSUMPTIONS</vt:lpstr>
      <vt:lpstr>THE REGRESSION MODEL &amp; ASSUMPTIONS</vt:lpstr>
      <vt:lpstr>THE REGRESSION MODEL &amp; ASSUMPTIONS</vt:lpstr>
      <vt:lpstr>THE REGRESSION MODEL &amp; ASSUMPTIONS</vt:lpstr>
      <vt:lpstr>REGRESSION ANALYSIS</vt:lpstr>
      <vt:lpstr>PowerPoint Presentation</vt:lpstr>
      <vt:lpstr>REGRESSION ANALYSIS</vt:lpstr>
      <vt:lpstr>RESIDUAL ANALYSIS</vt:lpstr>
      <vt:lpstr>PowerPoint Presentation</vt:lpstr>
      <vt:lpstr>SIMPLE REGRESSION ANALYSIS- EXAMPLE (R-programming)</vt:lpstr>
      <vt:lpstr>PowerPoint Presentation</vt:lpstr>
      <vt:lpstr>PowerPoint Presentation</vt:lpstr>
      <vt:lpstr>PowerPoint Presentation</vt:lpstr>
      <vt:lpstr>REGRESSION ANALYSIS PLOT</vt:lpstr>
      <vt:lpstr>SIGNIFICANCE TEST IN REGRESSION ANALYSIS</vt:lpstr>
      <vt:lpstr>SIGNIFICANCE TEST FOR THE CORRELATION OF DETERMINATION, R^2</vt:lpstr>
      <vt:lpstr>SIGNIFICANCE TEST FOR THE CORRELATION OF DETERMINATION, R^2</vt:lpstr>
      <vt:lpstr>SIGNIFICANCE TEST FOR THE CORRELATION OF DETERMINATION, R^2</vt:lpstr>
      <vt:lpstr>PowerPoint Presentation</vt:lpstr>
      <vt:lpstr>SIGNIFICANCE TEST FOR THE CORRELATION OF DETERMINATION, R^2</vt:lpstr>
      <vt:lpstr>SIGNIFICANCE TEST FOR THE CORRELATION OF DETERMINATION, R^2</vt:lpstr>
      <vt:lpstr>PowerPoint Presentation</vt:lpstr>
      <vt:lpstr>PowerPoint Presentation</vt:lpstr>
      <vt:lpstr>PowerPoint Presentation</vt:lpstr>
      <vt:lpstr>SIGNIFICANCE TEST OF THE REGRESSION SLOPE COEFFICIENT</vt:lpstr>
      <vt:lpstr>PowerPoint Presentation</vt:lpstr>
      <vt:lpstr>SIGNIFICANCE TEST OF THE REGRESSION SLOPE COEFFICIENT</vt:lpstr>
      <vt:lpstr>PowerPoint Presentation</vt:lpstr>
      <vt:lpstr>CONFIDENCE INTERVAL ESTIMATE FOR THE REGRESSION SLOPE</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AND CORRELATION ANALYSIS</dc:title>
  <dc:creator>User</dc:creator>
  <cp:lastModifiedBy>User</cp:lastModifiedBy>
  <cp:revision>80</cp:revision>
  <dcterms:created xsi:type="dcterms:W3CDTF">2017-03-08T10:31:55Z</dcterms:created>
  <dcterms:modified xsi:type="dcterms:W3CDTF">2017-03-16T01:45:24Z</dcterms:modified>
</cp:coreProperties>
</file>