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69" r:id="rId17"/>
    <p:sldId id="272" r:id="rId18"/>
    <p:sldId id="273" r:id="rId19"/>
    <p:sldId id="274" r:id="rId20"/>
    <p:sldId id="278" r:id="rId21"/>
    <p:sldId id="275" r:id="rId22"/>
    <p:sldId id="279" r:id="rId23"/>
    <p:sldId id="276" r:id="rId24"/>
    <p:sldId id="280" r:id="rId25"/>
    <p:sldId id="277" r:id="rId26"/>
    <p:sldId id="281" r:id="rId27"/>
    <p:sldId id="282" r:id="rId28"/>
    <p:sldId id="283" r:id="rId29"/>
    <p:sldId id="285" r:id="rId30"/>
    <p:sldId id="286" r:id="rId31"/>
    <p:sldId id="284" r:id="rId32"/>
    <p:sldId id="290" r:id="rId33"/>
    <p:sldId id="287" r:id="rId34"/>
    <p:sldId id="288" r:id="rId35"/>
    <p:sldId id="289" r:id="rId36"/>
    <p:sldId id="291" r:id="rId37"/>
    <p:sldId id="292" r:id="rId38"/>
  </p:sldIdLst>
  <p:sldSz cx="12188825" cy="6858000"/>
  <p:notesSz cx="6858000" cy="9144000"/>
  <p:defaultTextStyle>
    <a:defPPr rtl="0">
      <a:defRPr lang="hr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rednji stil 3 - Isticanj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Srednji stil 1 - Isticanj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4599" autoAdjust="0"/>
  </p:normalViewPr>
  <p:slideViewPr>
    <p:cSldViewPr>
      <p:cViewPr varScale="1">
        <p:scale>
          <a:sx n="85" d="100"/>
          <a:sy n="85" d="100"/>
        </p:scale>
        <p:origin x="754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131F9-05FE-49DE-92C8-6B812B9BB146}" type="datetime1">
              <a:rPr lang="hr-HR" smtClean="0"/>
              <a:t>23.5.2023.</a:t>
            </a:fld>
            <a:endParaRPr lang="hr-HR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277FB5-421B-48D0-A6B8-3E99BFD14656}" type="datetime1">
              <a:rPr lang="hr-HR" smtClean="0"/>
              <a:t>23.5.2023.</a:t>
            </a:fld>
            <a:endParaRPr lang="hr-HR" dirty="0"/>
          </a:p>
        </p:txBody>
      </p:sp>
      <p:sp>
        <p:nvSpPr>
          <p:cNvPr id="4" name="Rezervirano mjesto za sliku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r-HR" dirty="0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-HR" dirty="0"/>
              <a:t>Kliknite da biste uredili stilove teksta matrice</a:t>
            </a:r>
          </a:p>
          <a:p>
            <a:pPr lvl="1" rtl="0"/>
            <a:r>
              <a:rPr lang="hr-HR" dirty="0"/>
              <a:t>Druga razina</a:t>
            </a:r>
          </a:p>
          <a:p>
            <a:pPr lvl="2" rtl="0"/>
            <a:r>
              <a:rPr lang="hr-HR" dirty="0"/>
              <a:t>Treća razina</a:t>
            </a:r>
          </a:p>
          <a:p>
            <a:pPr lvl="3" rtl="0"/>
            <a:r>
              <a:rPr lang="hr-HR" dirty="0"/>
              <a:t>Četvrta razina</a:t>
            </a:r>
          </a:p>
          <a:p>
            <a:pPr lvl="4" rtl="0"/>
            <a:r>
              <a:rPr lang="hr-HR" dirty="0"/>
              <a:t>Peta razina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379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hr-HR" dirty="0"/>
              <a:t>Kliknite da biste uredili stil naslova matrice</a:t>
            </a:r>
          </a:p>
        </p:txBody>
      </p:sp>
      <p:grpSp>
        <p:nvGrpSpPr>
          <p:cNvPr id="256" name="crta" descr="Slika crt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Prostoručni oblik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58" name="Prostoručni oblik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59" name="Prostoručni oblik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0" name="Prostoručni oblik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1" name="Prostoručni oblik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2" name="Prostoručni oblik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3" name="Prostoručni oblik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4" name="Prostoručni oblik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5" name="Prostoručni oblik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6" name="Prostoručni oblik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7" name="Prostoručni oblik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8" name="Prostoručni oblik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9" name="Prostoručni oblik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0" name="Prostoručni oblik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1" name="Prostoručni oblik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2" name="Prostoručni oblik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3" name="Prostoručni oblik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4" name="Prostoručni oblik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5" name="Prostoručni oblik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6" name="Prostoručni oblik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7" name="Prostoručni oblik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8" name="Prostoručni oblik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9" name="Prostoručni oblik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0" name="Prostoručni oblik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1" name="Prostoručni oblik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2" name="Prostoručni oblik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3" name="Prostoručni oblik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4" name="Prostoručni oblik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5" name="Prostoručni oblik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6" name="Prostoručni oblik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7" name="Prostoručni oblik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8" name="Prostoručni oblik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9" name="Prostoručni oblik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0" name="Prostoručni oblik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1" name="Prostoručni oblik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2" name="Prostoručni oblik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3" name="Prostoručni oblik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4" name="Prostoručni oblik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5" name="Prostoručni oblik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6" name="Prostoručni oblik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7" name="Prostoručni oblik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8" name="Prostoručni oblik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9" name="Prostoručni oblik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0" name="Prostoručni oblik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1" name="Prostoručni oblik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2" name="Prostoručni oblik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3" name="Prostoručni oblik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4" name="Prostoručni oblik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5" name="Prostoručni oblik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6" name="Prostoručni oblik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7" name="Prostoručni oblik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8" name="Prostoručni oblik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9" name="Prostoručni oblik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0" name="Prostoručni oblik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1" name="Prostoručni oblik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2" name="Prostoručni oblik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3" name="Prostoručni oblik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4" name="Prostoručni oblik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5" name="Prostoručni oblik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6" name="Prostoručni oblik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7" name="Prostoručni oblik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8" name="Prostoručni oblik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9" name="Prostoručni oblik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0" name="Prostoručni oblik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1" name="Prostoručni oblik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2" name="Prostoručni oblik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3" name="Prostoručni oblik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4" name="Prostoručni oblik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5" name="Prostoručni oblik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6" name="Prostoručni oblik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7" name="Prostoručni oblik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8" name="Prostoručni oblik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9" name="Prostoručni oblik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0" name="Prostoručni oblik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1" name="Prostoručni oblik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2" name="Prostoručni oblik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3" name="Prostoručni oblik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4" name="Prostoručni oblik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5" name="Prostoručni oblik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6" name="Prostoručni oblik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7" name="Prostoručni oblik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8" name="Prostoručni oblik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9" name="Prostoručni oblik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0" name="Prostoručni oblik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1" name="Prostoručni oblik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2" name="Prostoručni oblik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3" name="Prostoručni oblik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4" name="Prostoručni oblik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5" name="Prostoručni oblik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6" name="Prostoručni oblik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7" name="Prostoručni oblik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8" name="Prostoručni oblik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9" name="Prostoručni oblik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0" name="Prostoručni oblik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1" name="Prostoručni oblik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2" name="Prostoručni oblik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3" name="Prostoručni oblik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4" name="Prostoručni oblik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5" name="Prostoručni oblik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6" name="Prostoručni oblik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7" name="Prostoručni oblik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8" name="Prostoručni oblik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9" name="Prostoručni oblik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0" name="Prostoručni oblik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1" name="Prostoručni oblik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2" name="Prostoručni oblik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3" name="Prostoručni oblik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4" name="Prostoručni oblik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5" name="Prostoručni oblik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6" name="Prostoručni oblik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7" name="Prostoručni oblik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8" name="Prostoručni oblik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9" name="Prostoručni oblik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0" name="Prostoručni oblik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1" name="Prostoručni oblik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2" name="Prostoručni oblik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3" name="Prostoručni oblik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4" name="Prostoručni oblik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5" name="Prostoručni oblik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6" name="Prostoručni oblik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7" name="Prostoručni oblik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8" name="Prostoručni oblik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9" name="Prostoručni oblik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</p:grp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r-HR"/>
              <a:t>Kliknite da biste uredili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7" name="crta" descr="Slika crt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Prostoručni oblik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9" name="Prostoručni oblik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0" name="Prostoručni oblik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1" name="Prostoručni oblik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2" name="Prostoručni oblik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3" name="Prostoručni oblik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4" name="Prostoručni oblik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5" name="Prostoručni oblik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" name="Prostoručni oblik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" name="Prostoručni oblik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" name="Prostoručni oblik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" name="Prostoručni oblik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" name="Prostoručni oblik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" name="Prostoručni oblik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" name="Prostoručni oblik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" name="Prostoručni oblik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4" name="Prostoručni oblik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5" name="Prostoručni oblik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6" name="Prostoručni oblik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7" name="Prostoručni oblik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8" name="Prostoručni oblik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9" name="Prostoručni oblik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0" name="Prostoručni oblik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1" name="Prostoručni oblik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2" name="Prostoručni oblik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3" name="Prostoručni oblik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4" name="Prostoručni oblik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5" name="Prostoručni oblik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6" name="Prostoručni oblik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7" name="Prostoručni oblik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8" name="Prostoručni oblik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9" name="Prostoručni oblik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0" name="Prostoručni oblik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1" name="Prostoručni oblik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2" name="Prostoručni oblik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3" name="Prostoručni oblik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4" name="Prostoručni oblik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5" name="Prostoručni oblik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6" name="Prostoručni oblik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7" name="Prostoručni oblik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8" name="Prostoručni oblik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9" name="Prostoručni oblik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0" name="Prostoručni oblik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1" name="Prostoručni oblik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2" name="Prostoručni oblik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3" name="Prostoručni oblik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4" name="Prostoručni oblik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5" name="Prostoručni oblik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6" name="Prostoručni oblik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7" name="Prostoručni oblik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8" name="Prostoručni oblik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9" name="Prostoručni oblik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0" name="Prostoručni oblik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1" name="Prostoručni oblik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2" name="Prostoručni oblik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3" name="Prostoručni oblik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4" name="Prostoručni oblik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5" name="Prostoručni oblik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6" name="Prostoručni oblik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7" name="Prostoručni oblik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8" name="Prostoručni oblik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9" name="Prostoručni oblik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0" name="Prostoručni oblik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1" name="Prostoručni oblik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2" name="Prostoručni oblik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3" name="Prostoručni oblik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4" name="Prostoručni oblik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5" name="Prostoručni oblik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6" name="Prostoručni oblik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7" name="Prostoručni oblik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8" name="Prostoručni oblik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9" name="Prostoručni oblik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80" name="Prostoručni oblik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81" name="Prostoručni oblik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</p:grp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F569CE-0776-4156-A833-53D066A9A27C}" type="datetime1">
              <a:rPr lang="hr-HR" smtClean="0"/>
              <a:t>23.5.2023.</a:t>
            </a:fld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7" name="crta" descr="Slika crt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Prostoručni oblik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9" name="Prostoručni oblik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0" name="Prostoručni oblik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1" name="Prostoručni oblik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2" name="Prostoručni oblik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3" name="Prostoručni oblik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4" name="Prostoručni oblik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5" name="Prostoručni oblik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" name="Prostoručni oblik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" name="Prostoručni oblik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" name="Prostoručni oblik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" name="Prostoručni oblik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" name="Prostoručni oblik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" name="Prostoručni oblik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" name="Prostoručni oblik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" name="Prostoručni oblik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4" name="Prostoručni oblik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5" name="Prostoručni oblik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6" name="Prostoručni oblik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7" name="Prostoručni oblik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8" name="Prostoručni oblik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9" name="Prostoručni oblik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0" name="Prostoručni oblik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1" name="Prostoručni oblik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2" name="Prostoručni oblik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3" name="Prostoručni oblik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4" name="Prostoručni oblik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5" name="Prostoručni oblik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6" name="Prostoručni oblik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7" name="Prostoručni oblik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8" name="Prostoručni oblik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9" name="Prostoručni oblik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0" name="Prostoručni oblik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1" name="Prostoručni oblik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2" name="Prostoručni oblik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3" name="Prostoručni oblik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4" name="Prostoručni oblik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5" name="Prostoručni oblik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6" name="Prostoručni oblik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7" name="Prostoručni oblik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8" name="Prostoručni oblik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9" name="Prostoručni oblik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0" name="Prostoručni oblik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1" name="Prostoručni oblik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2" name="Prostoručni oblik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3" name="Prostoručni oblik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4" name="Prostoručni oblik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5" name="Prostoručni oblik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6" name="Prostoručni oblik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7" name="Prostoručni oblik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8" name="Prostoručni oblik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9" name="Prostoručni oblik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0" name="Prostoručni oblik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1" name="Prostoručni oblik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2" name="Prostoručni oblik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3" name="Prostoručni oblik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4" name="Prostoručni oblik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5" name="Prostoručni oblik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6" name="Prostoručni oblik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7" name="Prostoručni oblik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8" name="Prostoručni oblik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9" name="Prostoručni oblik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0" name="Prostoručni oblik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1" name="Prostoručni oblik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2" name="Prostoručni oblik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3" name="Prostoručni oblik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4" name="Prostoručni oblik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5" name="Prostoručni oblik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6" name="Prostoručni oblik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7" name="Prostoručni oblik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8" name="Prostoručni oblik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9" name="Prostoručni oblik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80" name="Prostoručni oblik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81" name="Prostoručni oblik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</p:grpSp>
      <p:sp>
        <p:nvSpPr>
          <p:cNvPr id="3" name="Okomiti tekst s rezerviranim mjestom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r-HR" dirty="0"/>
              <a:t>Kliknite da biste uredili stilove teksta matrice</a:t>
            </a:r>
          </a:p>
          <a:p>
            <a:pPr lvl="1" rtl="0"/>
            <a:r>
              <a:rPr lang="hr-HR" dirty="0"/>
              <a:t>Druga razina</a:t>
            </a:r>
          </a:p>
          <a:p>
            <a:pPr lvl="2" rtl="0"/>
            <a:r>
              <a:rPr lang="hr-HR" dirty="0"/>
              <a:t>Treća razina</a:t>
            </a:r>
          </a:p>
          <a:p>
            <a:pPr lvl="3" rtl="0"/>
            <a:r>
              <a:rPr lang="hr-HR" dirty="0"/>
              <a:t>Četvrta razina</a:t>
            </a:r>
          </a:p>
          <a:p>
            <a:pPr lvl="4" rtl="0"/>
            <a:r>
              <a:rPr lang="hr-HR" dirty="0"/>
              <a:t>Peta razina</a:t>
            </a:r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50D940-9584-4E15-A4F3-9801683B5B01}" type="datetime1">
              <a:rPr lang="hr-HR" smtClean="0"/>
              <a:t>23.5.2023.</a:t>
            </a:fld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167" name="crta" descr="Slika crt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Prostoručni oblik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9" name="Prostoručni oblik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0" name="Prostoručni oblik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1" name="Prostoručni oblik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2" name="Prostoručni oblik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3" name="Prostoručni oblik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4" name="Prostoručni oblik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5" name="Prostoručni oblik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6" name="Prostoručni oblik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7" name="Prostoručni oblik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8" name="Prostoručni oblik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9" name="Prostoručni oblik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0" name="Prostoručni oblik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1" name="Prostoručni oblik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2" name="Prostoručni oblik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3" name="Prostoručni oblik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4" name="Prostoručni oblik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5" name="Prostoručni oblik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6" name="Prostoručni oblik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7" name="Prostoručni oblik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8" name="Prostoručni oblik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9" name="Prostoručni oblik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0" name="Prostoručni oblik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1" name="Prostoručni oblik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2" name="Prostoručni oblik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3" name="Prostoručni oblik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4" name="Prostoručni oblik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5" name="Prostoručni oblik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6" name="Prostoručni oblik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7" name="Prostoručni oblik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8" name="Prostoručni oblik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9" name="Prostoručni oblik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0" name="Prostoručni oblik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1" name="Prostoručni oblik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2" name="Prostoručni oblik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3" name="Prostoručni oblik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4" name="Prostoručni oblik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5" name="Prostoručni oblik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6" name="Prostoručni oblik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7" name="Prostoručni oblik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8" name="Prostoručni oblik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9" name="Prostoručni oblik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0" name="Prostoručni oblik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1" name="Prostoručni oblik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2" name="Prostoručni oblik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3" name="Prostoručni oblik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4" name="Prostoručni oblik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5" name="Prostoručni oblik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6" name="Prostoručni oblik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7" name="Prostoručni oblik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8" name="Prostoručni oblik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9" name="Prostoručni oblik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0" name="Prostoručni oblik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1" name="Prostoručni oblik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2" name="Prostoručni oblik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3" name="Prostoručni oblik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4" name="Prostoručni oblik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5" name="Prostoručni oblik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6" name="Prostoručni oblik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7" name="Prostoručni oblik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8" name="Prostoručni oblik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9" name="Prostoručni oblik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0" name="Prostoručni oblik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1" name="Prostoručni oblik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2" name="Prostoručni oblik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3" name="Prostoručni oblik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4" name="Prostoručni oblik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5" name="Prostoručni oblik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6" name="Prostoručni oblik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7" name="Prostoručni oblik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8" name="Prostoručni oblik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9" name="Prostoručni oblik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40" name="Prostoručni oblik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41" name="Prostoručni oblik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</p:grp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E3CCFE-DB4E-4A11-830D-A5FFDAA28995}" type="datetime1">
              <a:rPr lang="hr-HR" smtClean="0"/>
              <a:t>23.5.2023.</a:t>
            </a:fld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255" name="crta" descr="Slika crt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Prostoručni oblik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57" name="Prostoručni oblik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58" name="Prostoručni oblik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59" name="Prostoručni oblik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0" name="Prostoručni oblik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1" name="Prostoručni oblik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2" name="Prostoručni oblik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3" name="Prostoručni oblik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4" name="Prostoručni oblik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5" name="Prostoručni oblik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6" name="Prostoručni oblik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7" name="Prostoručni oblik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8" name="Prostoručni oblik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9" name="Prostoručni oblik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0" name="Prostoručni oblik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1" name="Prostoručni oblik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2" name="Prostoručni oblik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3" name="Prostoručni oblik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4" name="Prostoručni oblik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5" name="Prostoručni oblik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6" name="Prostoručni oblik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7" name="Prostoručni oblik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8" name="Prostoručni oblik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9" name="Prostoručni oblik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0" name="Prostoručni oblik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1" name="Prostoručni oblik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2" name="Prostoručni oblik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3" name="Prostoručni oblik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4" name="Prostoručni oblik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5" name="Prostoručni oblik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6" name="Prostoručni oblik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7" name="Prostoručni oblik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8" name="Prostoručni oblik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9" name="Prostoručni oblik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0" name="Prostoručni oblik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1" name="Prostoručni oblik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2" name="Prostoručni oblik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3" name="Prostoručni oblik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4" name="Prostoručni oblik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5" name="Prostoručni oblik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6" name="Prostoručni oblik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7" name="Prostoručni oblik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8" name="Prostoručni oblik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9" name="Prostoručni oblik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0" name="Prostoručni oblik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1" name="Prostoručni oblik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2" name="Prostoručni oblik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3" name="Prostoručni oblik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4" name="Prostoručni oblik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5" name="Prostoručni oblik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6" name="Prostoručni oblik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7" name="Prostoručni oblik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8" name="Prostoručni oblik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9" name="Prostoručni oblik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0" name="Prostoručni oblik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1" name="Prostoručni oblik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2" name="Prostoručni oblik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3" name="Prostoručni oblik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4" name="Prostoručni oblik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5" name="Prostoručni oblik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6" name="Prostoručni oblik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7" name="Prostoručni oblik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8" name="Prostoručni oblik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9" name="Prostoručni oblik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0" name="Prostoručni oblik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1" name="Prostoručni oblik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2" name="Prostoručni oblik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3" name="Prostoručni oblik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4" name="Prostoručni oblik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5" name="Prostoručni oblik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6" name="Prostoručni oblik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7" name="Prostoručni oblik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8" name="Prostoručni oblik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9" name="Prostoručni oblik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0" name="Prostoručni oblik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1" name="Prostoručni oblik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2" name="Prostoručni oblik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3" name="Prostoručni oblik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4" name="Prostoručni oblik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5" name="Prostoručni oblik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6" name="Prostoručni oblik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7" name="Prostoručni oblik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8" name="Prostoručni oblik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9" name="Prostoručni oblik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0" name="Prostoručni oblik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1" name="Prostoručni oblik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2" name="Prostoručni oblik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3" name="Prostoručni oblik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4" name="Prostoručni oblik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5" name="Prostoručni oblik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6" name="Prostoručni oblik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7" name="Prostoručni oblik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8" name="Prostoručni oblik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9" name="Prostoručni oblik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0" name="Prostoručni oblik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1" name="Prostoručni oblik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2" name="Prostoručni oblik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3" name="Prostoručni oblik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4" name="Prostoručni oblik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5" name="Prostoručni oblik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6" name="Prostoručni oblik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7" name="Prostoručni oblik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8" name="Prostoručni oblik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9" name="Prostoručni oblik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0" name="Prostoručni oblik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1" name="Prostoručni oblik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2" name="Prostoručni oblik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3" name="Prostoručni oblik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4" name="Prostoručni oblik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5" name="Prostoručni oblik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6" name="Prostoručni oblik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7" name="Prostoručni oblik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8" name="Prostoručni oblik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9" name="Prostoručni oblik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0" name="Prostoručni oblik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1" name="Prostoručni oblik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2" name="Prostoručni oblik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3" name="Prostoručni oblik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4" name="Prostoručni oblik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5" name="Prostoručni oblik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6" name="Prostoručni oblik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7" name="Prostoručni oblik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8" name="Prostoručni oblik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</p:grp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209287-0F25-401D-AF0E-3D21B214D69D}" type="datetime1">
              <a:rPr lang="hr-HR" smtClean="0"/>
              <a:t>23.5.2023.</a:t>
            </a:fld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158" name="crta" descr="Slika crt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Prostoručni oblik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0" name="Prostoručni oblik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1" name="Prostoručni oblik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2" name="Prostoručni oblik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3" name="Prostoručni oblik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4" name="Prostoručni oblik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5" name="Prostoručni oblik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6" name="Prostoručni oblik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7" name="Prostoručni oblik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8" name="Prostoručni oblik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9" name="Prostoručni oblik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0" name="Prostoručni oblik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1" name="Prostoručni oblik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2" name="Prostoručni oblik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3" name="Prostoručni oblik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4" name="Prostoručni oblik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5" name="Prostoručni oblik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6" name="Prostoručni oblik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7" name="Prostoručni oblik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8" name="Prostoručni oblik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9" name="Prostoručni oblik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0" name="Prostoručni oblik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1" name="Prostoručni oblik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2" name="Prostoručni oblik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3" name="Prostoručni oblik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4" name="Prostoručni oblik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5" name="Prostoručni oblik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6" name="Prostoručni oblik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7" name="Prostoručni oblik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8" name="Prostoručni oblik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9" name="Prostoručni oblik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0" name="Prostoručni oblik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1" name="Prostoručni oblik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2" name="Prostoručni oblik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3" name="Prostoručni oblik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4" name="Prostoručni oblik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5" name="Prostoručni oblik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6" name="Prostoručni oblik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7" name="Prostoručni oblik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8" name="Prostoručni oblik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9" name="Prostoručni oblik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0" name="Prostoručni oblik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1" name="Prostoručni oblik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2" name="Prostoručni oblik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3" name="Prostoručni oblik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4" name="Prostoručni oblik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5" name="Prostoručni oblik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6" name="Prostoručni oblik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7" name="Prostoručni oblik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8" name="Prostoručni oblik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9" name="Prostoručni oblik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0" name="Prostoručni oblik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1" name="Prostoručni oblik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2" name="Prostoručni oblik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3" name="Prostoručni oblik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4" name="Prostoručni oblik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5" name="Prostoručni oblik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6" name="Prostoručni oblik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7" name="Prostoručni oblik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8" name="Prostoručni oblik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9" name="Prostoručni oblik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0" name="Prostoručni oblik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1" name="Prostoručni oblik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2" name="Prostoručni oblik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3" name="Prostoručni oblik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4" name="Prostoručni oblik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5" name="Prostoručni oblik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6" name="Prostoručni oblik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7" name="Prostoručni oblik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8" name="Prostoručni oblik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9" name="Prostoručni oblik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0" name="Prostoručni oblik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1" name="Prostoručni oblik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2" name="Prostoručni oblik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</p:grpSp>
      <p:sp>
        <p:nvSpPr>
          <p:cNvPr id="3" name="Rezervirano mjesto za sadržaj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96AA99-9553-4153-BC7E-03D77CAB714E}" type="datetime1">
              <a:rPr lang="hr-HR" smtClean="0"/>
              <a:t>23.5.2023.</a:t>
            </a:fld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160" name="crta" descr="Slika crt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Prostoručni oblik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2" name="Prostoručni oblik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3" name="Prostoručni oblik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4" name="Prostoručni oblik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5" name="Prostoručni oblik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6" name="Prostoručni oblik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7" name="Prostoručni oblik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8" name="Prostoručni oblik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9" name="Prostoručni oblik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0" name="Prostoručni oblik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1" name="Prostoručni oblik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2" name="Prostoručni oblik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3" name="Prostoručni oblik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4" name="Prostoručni oblik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5" name="Prostoručni oblik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6" name="Prostoručni oblik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7" name="Prostoručni oblik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8" name="Prostoručni oblik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9" name="Prostoručni oblik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0" name="Prostoručni oblik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1" name="Prostoručni oblik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2" name="Prostoručni oblik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3" name="Prostoručni oblik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4" name="Prostoručni oblik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5" name="Prostoručni oblik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6" name="Prostoručni oblik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7" name="Prostoručni oblik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8" name="Prostoručni oblik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9" name="Prostoručni oblik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0" name="Prostoručni oblik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1" name="Prostoručni oblik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2" name="Prostoručni oblik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3" name="Prostoručni oblik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4" name="Prostoručni oblik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5" name="Prostoručni oblik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6" name="Prostoručni oblik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7" name="Prostoručni oblik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8" name="Prostoručni oblik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9" name="Prostoručni oblik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0" name="Prostoručni oblik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1" name="Prostoručni oblik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2" name="Prostoručni oblik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3" name="Prostoručni oblik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4" name="Prostoručni oblik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5" name="Prostoručni oblik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6" name="Prostoručni oblik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7" name="Prostoručni oblik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8" name="Prostoručni oblik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9" name="Prostoručni oblik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0" name="Prostoručni oblik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1" name="Prostoručni oblik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2" name="Prostoručni oblik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3" name="Prostoručni oblik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4" name="Prostoručni oblik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5" name="Prostoručni oblik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6" name="Prostoručni oblik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7" name="Prostoručni oblik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8" name="Prostoručni oblik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9" name="Prostoručni oblik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0" name="Prostoručni oblik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1" name="Prostoručni oblik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2" name="Prostoručni oblik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3" name="Prostoručni oblik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4" name="Prostoručni oblik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5" name="Prostoručni oblik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6" name="Prostoručni oblik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7" name="Prostoručni oblik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8" name="Prostoručni oblik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9" name="Prostoručni oblik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0" name="Prostoručni oblik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1" name="Prostoručni oblik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2" name="Prostoručni oblik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3" name="Prostoručni oblik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4" name="Prostoručni oblik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</p:grp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5" name="Rezervirano mjesto za tekst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AEF402-B967-4332-81B2-53A28E205671}" type="datetime1">
              <a:rPr lang="hr-HR" smtClean="0"/>
              <a:t>23.5.2023.</a:t>
            </a:fld>
            <a:endParaRPr lang="hr-HR" dirty="0"/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85" name="Rezervirano mjesto za sadržaj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156" name="crta" descr="Slika crt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Prostoručni oblik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58" name="Prostoručni oblik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59" name="Prostoručni oblik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0" name="Prostoručni oblik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1" name="Prostoručni oblik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2" name="Prostoručni oblik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3" name="Prostoručni oblik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4" name="Prostoručni oblik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5" name="Prostoručni oblik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6" name="Prostoručni oblik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7" name="Prostoručni oblik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8" name="Prostoručni oblik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9" name="Prostoručni oblik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0" name="Prostoručni oblik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1" name="Prostoručni oblik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2" name="Prostoručni oblik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3" name="Prostoručni oblik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4" name="Prostoručni oblik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5" name="Prostoručni oblik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6" name="Prostoručni oblik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7" name="Prostoručni oblik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8" name="Prostoručni oblik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9" name="Prostoručni oblik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0" name="Prostoručni oblik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1" name="Prostoručni oblik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2" name="Prostoručni oblik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3" name="Prostoručni oblik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4" name="Prostoručni oblik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5" name="Prostoručni oblik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6" name="Prostoručni oblik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7" name="Prostoručni oblik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8" name="Prostoručni oblik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9" name="Prostoručni oblik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0" name="Prostoručni oblik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1" name="Prostoručni oblik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2" name="Prostoručni oblik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3" name="Prostoručni oblik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4" name="Prostoručni oblik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5" name="Prostoručni oblik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6" name="Prostoručni oblik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7" name="Prostoručni oblik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8" name="Prostoručni oblik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9" name="Prostoručni oblik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0" name="Prostoručni oblik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1" name="Prostoručni oblik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2" name="Prostoručni oblik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3" name="Prostoručni oblik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4" name="Prostoručni oblik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5" name="Prostoručni oblik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6" name="Prostoručni oblik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7" name="Prostoručni oblik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8" name="Prostoručni oblik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9" name="Prostoručni oblik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0" name="Prostoručni oblik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1" name="Prostoručni oblik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2" name="Prostoručni oblik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3" name="Prostoručni oblik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4" name="Prostoručni oblik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5" name="Prostoručni oblik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6" name="Prostoručni oblik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7" name="Prostoručni oblik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8" name="Prostoručni oblik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9" name="Prostoručni oblik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0" name="Prostoručni oblik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1" name="Prostoručni oblik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2" name="Prostoručni oblik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3" name="Prostoručni oblik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4" name="Prostoručni oblik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5" name="Prostoručni oblik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6" name="Prostoručni oblik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7" name="Prostoručni oblik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8" name="Prostoručni oblik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9" name="Prostoručni oblik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0" name="Prostoručni oblik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</p:grpSp>
      <p:sp>
        <p:nvSpPr>
          <p:cNvPr id="4" name="Rezervirano mjesto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C308E6-EE8E-4531-A3EB-39BBFBB81FE8}" type="datetime1">
              <a:rPr lang="hr-HR" smtClean="0"/>
              <a:t>23.5.2023.</a:t>
            </a:fld>
            <a:endParaRPr lang="hr-HR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2" name="Rezervirano mjesto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F82672-D62C-4FC9-9B1C-0B16EE5F5739}" type="datetime1">
              <a:rPr lang="hr-HR" smtClean="0"/>
              <a:t>23.5.2023.</a:t>
            </a:fld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grpSp>
        <p:nvGrpSpPr>
          <p:cNvPr id="615" name="okvir" descr="Slika okvira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a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a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Prostoručni oblik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Prostoručni oblik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Prostoručni oblik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a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Prostoručni oblik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Prostoručni oblik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Prostoručni oblik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a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a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Prostoručni oblik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Prostoručni oblik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Prostoručni oblik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a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Prostoručni oblik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Prostoručni oblik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Prostoručni oblik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779344-90CE-4489-A779-78C916EF3703}" type="datetime1">
              <a:rPr lang="hr-HR" smtClean="0"/>
              <a:t>23.5.2023.</a:t>
            </a:fld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za sliku 2" descr="Prazno rezervirano mjesto za dodavanje slike. Kliknite rezervirano mjesto i odaberite sliku koju želite dodati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r-HR" dirty="0"/>
              <a:t>Kliknite ikonu da biste dodali  sliku</a:t>
            </a:r>
          </a:p>
        </p:txBody>
      </p:sp>
      <p:grpSp>
        <p:nvGrpSpPr>
          <p:cNvPr id="614" name="okvir" descr="Slika okvira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a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a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Prostoručni oblik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Prostoručni oblik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Prostoručni oblik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a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Prostoručni oblik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Prostoručni oblik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Prostoručni oblik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a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a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Prostoručni oblik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Prostoručni oblik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Prostoručni oblik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a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Prostoručni oblik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Prostoručni oblik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Prostoručni oblik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Prostoručni oblik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Prostoručni oblik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Prostoručni oblik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Prostoručni oblik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Prostoručni oblik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Prostoručni oblik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Prostoručni oblik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Prostoručni oblik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Prostoručni oblik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Prostoručni oblik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Prostoručni oblik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Prostoručni oblik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Prostoručni oblik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Prostoručni oblik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Prostoručni oblik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Prostoručni oblik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Prostoručni oblik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Prostoručni oblik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Prostoručni oblik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Prostoručni oblik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Prostoručni oblik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Prostoručni oblik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Prostoručni oblik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Prostoručni oblik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Prostoručni oblik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Prostoručni oblik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Prostoručni oblik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Prostoručni oblik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Prostoručni oblik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Prostoručni oblik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Prostoručni oblik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Prostoručni oblik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Prostoručni oblik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Prostoručni oblik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Prostoručni oblik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Prostoručni oblik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Prostoručni oblik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Prostoručni oblik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Prostoručni oblik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Prostoručni oblik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Prostoručni oblik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Prostoručni oblik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Prostoručni oblik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Prostoručni oblik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Prostoručni oblik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Prostoručni oblik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Prostoručni oblik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Prostoručni oblik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Prostoručni oblik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Prostoručni oblik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Prostoručni oblik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Prostoručni oblik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Prostoručni oblik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Prostoručni oblik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Prostoručni oblik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Prostoručni oblik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Prostoručni oblik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Prostoručni oblik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Prostoručni oblik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Prostoručni oblik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Prostoručni oblik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Prostoručni oblik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Prostoručni oblik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Prostoručni oblik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Prostoručni oblik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Prostoručni oblik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Prostoručni oblik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Prostoručni oblik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Prostoručni oblik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Prostoručni oblik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Prostoručni oblik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F7218-2603-494F-AB8D-F606DD96D41D}" type="datetime1">
              <a:rPr lang="hr-HR" smtClean="0"/>
              <a:t>23.5.2023.</a:t>
            </a:fld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r-HR" noProof="0" dirty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r-HR" noProof="0" dirty="0"/>
              <a:t>Kliknite da biste uredili stilove teksta matrice</a:t>
            </a:r>
          </a:p>
          <a:p>
            <a:pPr lvl="1" rtl="0"/>
            <a:r>
              <a:rPr lang="hr-HR" noProof="0" dirty="0"/>
              <a:t>Druga razina</a:t>
            </a:r>
          </a:p>
          <a:p>
            <a:pPr lvl="2" rtl="0"/>
            <a:r>
              <a:rPr lang="hr-HR" noProof="0" dirty="0"/>
              <a:t>Treća razina</a:t>
            </a:r>
          </a:p>
          <a:p>
            <a:pPr lvl="3" rtl="0"/>
            <a:r>
              <a:rPr lang="hr-HR" noProof="0" dirty="0"/>
              <a:t>Četvrta razina</a:t>
            </a:r>
          </a:p>
          <a:p>
            <a:pPr lvl="4" rtl="0"/>
            <a:r>
              <a:rPr lang="hr-HR" noProof="0" dirty="0"/>
              <a:t>Peta razina</a:t>
            </a:r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F9FFDCE-2C48-42C0-9884-A5D8995316E5}" type="datetime1">
              <a:rPr lang="hr-HR" noProof="0" smtClean="0"/>
              <a:t>23.5.2023.</a:t>
            </a:fld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r-HR" dirty="0"/>
              <a:t>NAT i DHCP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r-HR" dirty="0"/>
              <a:t>Nikola Vidović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5F3FAF8-3C02-2597-CCAB-69CFA43F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Snimanje komunikacije sa DHCP serverom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C28A56C-609A-E80E-C26F-64BB5FDE1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Budući da se komunikacija sa serverom odvija prilikom spajanja na mrežu, potrebno je prvo ukloniti računalo sa mreže(isključiti </a:t>
            </a:r>
            <a:r>
              <a:rPr lang="hr-HR" dirty="0" err="1"/>
              <a:t>wi-fi</a:t>
            </a:r>
            <a:r>
              <a:rPr lang="hr-HR" dirty="0"/>
              <a:t> ili iskopčati </a:t>
            </a:r>
            <a:r>
              <a:rPr lang="hr-HR" dirty="0" err="1"/>
              <a:t>ethernet</a:t>
            </a:r>
            <a:r>
              <a:rPr lang="hr-HR" dirty="0"/>
              <a:t> kabel)</a:t>
            </a:r>
          </a:p>
          <a:p>
            <a:r>
              <a:rPr lang="hr-HR" dirty="0"/>
              <a:t>Pokrenuti snimanje u </a:t>
            </a:r>
            <a:r>
              <a:rPr lang="hr-HR" dirty="0" err="1"/>
              <a:t>Wiresharku</a:t>
            </a:r>
            <a:endParaRPr lang="hr-HR" dirty="0"/>
          </a:p>
          <a:p>
            <a:r>
              <a:rPr lang="hr-HR" dirty="0"/>
              <a:t>Ponovno spojiti računalo na mrežu</a:t>
            </a:r>
          </a:p>
        </p:txBody>
      </p:sp>
    </p:spTree>
    <p:extLst>
      <p:ext uri="{BB962C8B-B14F-4D97-AF65-F5344CB8AC3E}">
        <p14:creationId xmlns:p14="http://schemas.microsoft.com/office/powerpoint/2010/main" val="114802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454ADB-58A4-0DAB-60C2-4A6A8D76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snimanja u </a:t>
            </a:r>
            <a:r>
              <a:rPr lang="hr-HR" dirty="0" err="1"/>
              <a:t>Wiresharku</a:t>
            </a:r>
            <a:endParaRPr lang="hr-HR" dirty="0"/>
          </a:p>
        </p:txBody>
      </p:sp>
      <p:pic>
        <p:nvPicPr>
          <p:cNvPr id="12" name="Rezervirano mjesto sadržaja 11">
            <a:extLst>
              <a:ext uri="{FF2B5EF4-FFF2-40B4-BE49-F238E27FC236}">
                <a16:creationId xmlns:a16="http://schemas.microsoft.com/office/drawing/2014/main" id="{914FD304-B50D-66C8-576A-E72E07827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3" y="2852936"/>
            <a:ext cx="10975417" cy="1020761"/>
          </a:xfrm>
        </p:spPr>
      </p:pic>
    </p:spTree>
    <p:extLst>
      <p:ext uri="{BB962C8B-B14F-4D97-AF65-F5344CB8AC3E}">
        <p14:creationId xmlns:p14="http://schemas.microsoft.com/office/powerpoint/2010/main" val="255015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DD9E93-41F0-CA64-B6FD-7C32BB5B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snimanja u </a:t>
            </a:r>
            <a:r>
              <a:rPr lang="hr-HR" dirty="0" err="1"/>
              <a:t>Wiresharku</a:t>
            </a:r>
            <a:endParaRPr lang="hr-HR" dirty="0"/>
          </a:p>
        </p:txBody>
      </p:sp>
      <p:pic>
        <p:nvPicPr>
          <p:cNvPr id="7" name="Rezervirano mjesto sadržaja 6">
            <a:extLst>
              <a:ext uri="{FF2B5EF4-FFF2-40B4-BE49-F238E27FC236}">
                <a16:creationId xmlns:a16="http://schemas.microsoft.com/office/drawing/2014/main" id="{CE6DE9B7-B9F9-47DB-EA80-AF7D02F17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867" y="1988840"/>
            <a:ext cx="7705090" cy="4040233"/>
          </a:xfrm>
        </p:spPr>
      </p:pic>
    </p:spTree>
    <p:extLst>
      <p:ext uri="{BB962C8B-B14F-4D97-AF65-F5344CB8AC3E}">
        <p14:creationId xmlns:p14="http://schemas.microsoft.com/office/powerpoint/2010/main" val="249434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DD9E93-41F0-CA64-B6FD-7C32BB5B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snimanja u </a:t>
            </a:r>
            <a:r>
              <a:rPr lang="hr-HR" dirty="0" err="1"/>
              <a:t>Wiresharku</a:t>
            </a:r>
            <a:endParaRPr lang="hr-HR" dirty="0"/>
          </a:p>
        </p:txBody>
      </p:sp>
      <p:pic>
        <p:nvPicPr>
          <p:cNvPr id="9" name="Rezervirano mjesto sadržaja 8">
            <a:extLst>
              <a:ext uri="{FF2B5EF4-FFF2-40B4-BE49-F238E27FC236}">
                <a16:creationId xmlns:a16="http://schemas.microsoft.com/office/drawing/2014/main" id="{12F6A110-C392-7039-AA40-E529F3753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80" y="1844824"/>
            <a:ext cx="9625464" cy="4028802"/>
          </a:xfrm>
        </p:spPr>
      </p:pic>
    </p:spTree>
    <p:extLst>
      <p:ext uri="{BB962C8B-B14F-4D97-AF65-F5344CB8AC3E}">
        <p14:creationId xmlns:p14="http://schemas.microsoft.com/office/powerpoint/2010/main" val="5637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DD9E93-41F0-CA64-B6FD-7C32BB5B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snimanja u </a:t>
            </a:r>
            <a:r>
              <a:rPr lang="hr-HR" dirty="0" err="1"/>
              <a:t>Wiresharku</a:t>
            </a:r>
            <a:endParaRPr lang="hr-HR" dirty="0"/>
          </a:p>
        </p:txBody>
      </p:sp>
      <p:pic>
        <p:nvPicPr>
          <p:cNvPr id="10" name="Rezervirano mjesto sadržaja 9">
            <a:extLst>
              <a:ext uri="{FF2B5EF4-FFF2-40B4-BE49-F238E27FC236}">
                <a16:creationId xmlns:a16="http://schemas.microsoft.com/office/drawing/2014/main" id="{14918894-6F3F-006E-9C94-C6078AD01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77" y="2204864"/>
            <a:ext cx="8312070" cy="3587192"/>
          </a:xfrm>
        </p:spPr>
      </p:pic>
    </p:spTree>
    <p:extLst>
      <p:ext uri="{BB962C8B-B14F-4D97-AF65-F5344CB8AC3E}">
        <p14:creationId xmlns:p14="http://schemas.microsoft.com/office/powerpoint/2010/main" val="381210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DD9E93-41F0-CA64-B6FD-7C32BB5B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snimanja u </a:t>
            </a:r>
            <a:r>
              <a:rPr lang="hr-HR" dirty="0" err="1"/>
              <a:t>Wiresharku</a:t>
            </a:r>
            <a:endParaRPr lang="hr-HR" dirty="0"/>
          </a:p>
        </p:txBody>
      </p:sp>
      <p:pic>
        <p:nvPicPr>
          <p:cNvPr id="12" name="Rezervirano mjesto sadržaja 11">
            <a:extLst>
              <a:ext uri="{FF2B5EF4-FFF2-40B4-BE49-F238E27FC236}">
                <a16:creationId xmlns:a16="http://schemas.microsoft.com/office/drawing/2014/main" id="{DD535336-0E8C-9AD7-B4B5-10632798C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76" y="1713869"/>
            <a:ext cx="4248472" cy="4869493"/>
          </a:xfrm>
        </p:spPr>
      </p:pic>
    </p:spTree>
    <p:extLst>
      <p:ext uri="{BB962C8B-B14F-4D97-AF65-F5344CB8AC3E}">
        <p14:creationId xmlns:p14="http://schemas.microsoft.com/office/powerpoint/2010/main" val="130845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DD9E93-41F0-CA64-B6FD-7C32BB5B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 snimanja u </a:t>
            </a:r>
            <a:r>
              <a:rPr lang="hr-HR" dirty="0" err="1"/>
              <a:t>Wiresharku</a:t>
            </a:r>
            <a:endParaRPr lang="hr-HR" dirty="0"/>
          </a:p>
        </p:txBody>
      </p:sp>
      <p:pic>
        <p:nvPicPr>
          <p:cNvPr id="11" name="Rezervirano mjesto sadržaja 10">
            <a:extLst>
              <a:ext uri="{FF2B5EF4-FFF2-40B4-BE49-F238E27FC236}">
                <a16:creationId xmlns:a16="http://schemas.microsoft.com/office/drawing/2014/main" id="{B2824A92-0992-E7F2-DD79-EA0F8E014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52" y="2060848"/>
            <a:ext cx="6759919" cy="3738440"/>
          </a:xfrm>
        </p:spPr>
      </p:pic>
    </p:spTree>
    <p:extLst>
      <p:ext uri="{BB962C8B-B14F-4D97-AF65-F5344CB8AC3E}">
        <p14:creationId xmlns:p14="http://schemas.microsoft.com/office/powerpoint/2010/main" val="248685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70EDA66-70B0-F031-4396-6F2477E8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 sa podacima u terminalu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F2E9E1B7-1806-B993-3BD6-21F930DCD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2348880"/>
            <a:ext cx="8666936" cy="3794891"/>
          </a:xfr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E4264843-6F61-83D0-B371-7792522D98E9}"/>
              </a:ext>
            </a:extLst>
          </p:cNvPr>
          <p:cNvSpPr txBox="1"/>
          <p:nvPr/>
        </p:nvSpPr>
        <p:spPr>
          <a:xfrm>
            <a:off x="1522414" y="1772816"/>
            <a:ext cx="165462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sz="2400" dirty="0" err="1"/>
              <a:t>ipconfig</a:t>
            </a:r>
            <a:r>
              <a:rPr lang="hr-HR" sz="2400" dirty="0"/>
              <a:t> /</a:t>
            </a:r>
            <a:r>
              <a:rPr lang="hr-HR" sz="2400" dirty="0" err="1"/>
              <a:t>all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54904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07089C4-3B99-37FD-D7E7-EC1221BF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NAT?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A5A61BA-FF7A-561C-BF32-0421EA65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Network </a:t>
            </a:r>
            <a:r>
              <a:rPr lang="hr-HR" dirty="0" err="1"/>
              <a:t>Address</a:t>
            </a:r>
            <a:r>
              <a:rPr lang="hr-HR" dirty="0"/>
              <a:t> </a:t>
            </a:r>
            <a:r>
              <a:rPr lang="hr-HR" dirty="0" err="1"/>
              <a:t>Translation</a:t>
            </a:r>
            <a:endParaRPr lang="hr-HR" dirty="0"/>
          </a:p>
          <a:p>
            <a:r>
              <a:rPr lang="hr-HR" dirty="0"/>
              <a:t>NAT je postupak pri kojem </a:t>
            </a:r>
            <a:r>
              <a:rPr lang="hr-HR" dirty="0" err="1"/>
              <a:t>router</a:t>
            </a:r>
            <a:r>
              <a:rPr lang="hr-HR" dirty="0"/>
              <a:t> prevodi privatnu IP adresu u javnu IP adresu i obratno</a:t>
            </a:r>
          </a:p>
          <a:p>
            <a:r>
              <a:rPr lang="hr-HR" dirty="0"/>
              <a:t>Vrste  NAT-a:</a:t>
            </a:r>
          </a:p>
          <a:p>
            <a:pPr lvl="1"/>
            <a:r>
              <a:rPr lang="hr-HR" dirty="0"/>
              <a:t>SNAT (</a:t>
            </a:r>
            <a:r>
              <a:rPr lang="hr-HR" dirty="0" err="1"/>
              <a:t>Static</a:t>
            </a:r>
            <a:r>
              <a:rPr lang="hr-HR" dirty="0"/>
              <a:t> NAT)</a:t>
            </a:r>
          </a:p>
          <a:p>
            <a:pPr lvl="1"/>
            <a:r>
              <a:rPr lang="hr-HR" dirty="0"/>
              <a:t>DNAT (</a:t>
            </a:r>
            <a:r>
              <a:rPr lang="hr-HR" dirty="0" err="1"/>
              <a:t>Dynamic</a:t>
            </a:r>
            <a:r>
              <a:rPr lang="hr-HR" dirty="0"/>
              <a:t> NAT/IP </a:t>
            </a:r>
            <a:r>
              <a:rPr lang="hr-HR" dirty="0" err="1"/>
              <a:t>masquerading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PAT (Port </a:t>
            </a:r>
            <a:r>
              <a:rPr lang="hr-HR" dirty="0" err="1"/>
              <a:t>Address</a:t>
            </a:r>
            <a:r>
              <a:rPr lang="hr-HR" dirty="0"/>
              <a:t> </a:t>
            </a:r>
            <a:r>
              <a:rPr lang="hr-HR" dirty="0" err="1"/>
              <a:t>Translation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Port </a:t>
            </a:r>
            <a:r>
              <a:rPr lang="hr-HR" dirty="0" err="1"/>
              <a:t>forwarding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0461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04F596-9B63-6C06-60A0-22F25F3C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SNAT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97076462-61FA-C323-07C2-2C3BC03D1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901416"/>
            <a:ext cx="7589208" cy="4267200"/>
          </a:xfr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F52F14C8-7D83-A188-35CB-47FBE700A26A}"/>
              </a:ext>
            </a:extLst>
          </p:cNvPr>
          <p:cNvSpPr txBox="1"/>
          <p:nvPr/>
        </p:nvSpPr>
        <p:spPr>
          <a:xfrm>
            <a:off x="9568995" y="2718036"/>
            <a:ext cx="2194832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sz="2400" dirty="0"/>
              <a:t>Ove privatne IP 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adrese se uvijek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mapiraju u iste 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javne i obrnuto</a:t>
            </a:r>
          </a:p>
        </p:txBody>
      </p:sp>
    </p:spTree>
    <p:extLst>
      <p:ext uri="{BB962C8B-B14F-4D97-AF65-F5344CB8AC3E}">
        <p14:creationId xmlns:p14="http://schemas.microsoft.com/office/powerpoint/2010/main" val="39016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4BD5B2-25EE-20E8-7445-EB72B245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77F1989-DC89-B397-BDB4-20E52D4349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Što je DHCP?</a:t>
            </a:r>
          </a:p>
          <a:p>
            <a:r>
              <a:rPr lang="hr-HR" dirty="0"/>
              <a:t>Kako funkcionira DHCP?</a:t>
            </a:r>
          </a:p>
          <a:p>
            <a:r>
              <a:rPr lang="hr-HR" dirty="0"/>
              <a:t>Poruke između klijenta i DHCP servera</a:t>
            </a:r>
          </a:p>
          <a:p>
            <a:r>
              <a:rPr lang="hr-HR" dirty="0"/>
              <a:t>Pojašnjenje rada DHCP servera</a:t>
            </a:r>
          </a:p>
          <a:p>
            <a:r>
              <a:rPr lang="hr-HR" dirty="0"/>
              <a:t>Snimanje komunikacije sa DHCP serverom</a:t>
            </a:r>
          </a:p>
          <a:p>
            <a:r>
              <a:rPr lang="hr-HR" dirty="0"/>
              <a:t>Rezultati snimanja u </a:t>
            </a:r>
            <a:r>
              <a:rPr lang="hr-HR" dirty="0" err="1"/>
              <a:t>Wiresharku</a:t>
            </a:r>
            <a:endParaRPr lang="hr-HR" dirty="0"/>
          </a:p>
          <a:p>
            <a:r>
              <a:rPr lang="hr-HR" dirty="0"/>
              <a:t>Usporedba sa podacima u terminalu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A1E5D70B-76F4-5B9D-A915-2769287335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Što je NAT?</a:t>
            </a:r>
          </a:p>
          <a:p>
            <a:r>
              <a:rPr lang="hr-HR" dirty="0"/>
              <a:t>SNAT</a:t>
            </a:r>
          </a:p>
          <a:p>
            <a:r>
              <a:rPr lang="hr-HR" dirty="0"/>
              <a:t>DNAT</a:t>
            </a:r>
          </a:p>
          <a:p>
            <a:r>
              <a:rPr lang="hr-HR" dirty="0"/>
              <a:t>PAT</a:t>
            </a:r>
          </a:p>
          <a:p>
            <a:r>
              <a:rPr lang="hr-HR" dirty="0"/>
              <a:t>Port </a:t>
            </a:r>
            <a:r>
              <a:rPr lang="hr-HR" dirty="0" err="1"/>
              <a:t>forwarding</a:t>
            </a:r>
            <a:endParaRPr lang="hr-HR" dirty="0"/>
          </a:p>
          <a:p>
            <a:r>
              <a:rPr lang="hr-HR" dirty="0"/>
              <a:t>Vizualizacija u Cisco </a:t>
            </a:r>
            <a:r>
              <a:rPr lang="hr-HR" dirty="0" err="1"/>
              <a:t>Packet</a:t>
            </a:r>
            <a:r>
              <a:rPr lang="hr-HR" dirty="0"/>
              <a:t> </a:t>
            </a:r>
            <a:r>
              <a:rPr lang="hr-HR" dirty="0" err="1"/>
              <a:t>Traceru</a:t>
            </a:r>
            <a:endParaRPr lang="hr-HR" dirty="0"/>
          </a:p>
          <a:p>
            <a:r>
              <a:rPr lang="hr-HR" dirty="0"/>
              <a:t>Zaključak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3994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8C7C3F8-B95F-51D3-34FE-9BA7330D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SNAT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D05BBDE-CCD9-DB4E-522F-36314B07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Mapiranje 1 na 1</a:t>
            </a:r>
          </a:p>
          <a:p>
            <a:r>
              <a:rPr lang="hr-HR" dirty="0"/>
              <a:t>Omogućuje da računalo ima svoju jedinstvenu privatnu i javnu IP adresu</a:t>
            </a:r>
          </a:p>
          <a:p>
            <a:r>
              <a:rPr lang="hr-HR" dirty="0"/>
              <a:t>Ovaj pristup se slabo koristi jer nema nikakve uštede javnih IP adresa</a:t>
            </a:r>
          </a:p>
          <a:p>
            <a:r>
              <a:rPr lang="hr-HR" dirty="0"/>
              <a:t>Većinom se koristi se za nadolazeći mrežni promet</a:t>
            </a:r>
          </a:p>
        </p:txBody>
      </p:sp>
    </p:spTree>
    <p:extLst>
      <p:ext uri="{BB962C8B-B14F-4D97-AF65-F5344CB8AC3E}">
        <p14:creationId xmlns:p14="http://schemas.microsoft.com/office/powerpoint/2010/main" val="252340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04F596-9B63-6C06-60A0-22F25F3C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DNAT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97076462-61FA-C323-07C2-2C3BC03D1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414" y="1901416"/>
            <a:ext cx="7589208" cy="4267200"/>
          </a:xfr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F52F14C8-7D83-A188-35CB-47FBE700A26A}"/>
              </a:ext>
            </a:extLst>
          </p:cNvPr>
          <p:cNvSpPr txBox="1"/>
          <p:nvPr/>
        </p:nvSpPr>
        <p:spPr>
          <a:xfrm>
            <a:off x="9354193" y="2991653"/>
            <a:ext cx="2624436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sz="2400" dirty="0"/>
              <a:t>Ove privatne IP 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adrese se mapiraju 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u nasumične 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javne adrese iz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određeno opsega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I obrnuto</a:t>
            </a:r>
          </a:p>
        </p:txBody>
      </p:sp>
    </p:spTree>
    <p:extLst>
      <p:ext uri="{BB962C8B-B14F-4D97-AF65-F5344CB8AC3E}">
        <p14:creationId xmlns:p14="http://schemas.microsoft.com/office/powerpoint/2010/main" val="224078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FB95E54-C36A-03FB-12BD-C71582E7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DNAT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E738352-46C3-F318-131D-100714FE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Mapiranje N na N</a:t>
            </a:r>
          </a:p>
          <a:p>
            <a:r>
              <a:rPr lang="hr-HR" dirty="0"/>
              <a:t>Omogućuje računalima na privatnoj mreži da pristupe internetu preko nasumične javne IP adrese iz određenog raspona</a:t>
            </a:r>
          </a:p>
          <a:p>
            <a:r>
              <a:rPr lang="hr-HR" dirty="0"/>
              <a:t>Ovakav pristup se još naziva maskiranje (eng. </a:t>
            </a:r>
            <a:r>
              <a:rPr lang="hr-HR" dirty="0" err="1"/>
              <a:t>Masquerading</a:t>
            </a:r>
            <a:r>
              <a:rPr lang="hr-HR" dirty="0"/>
              <a:t>) jer „maskira” privatne IP adrese javnim IP adresama i poboljšava sigurnost mreže</a:t>
            </a:r>
          </a:p>
          <a:p>
            <a:r>
              <a:rPr lang="hr-HR" dirty="0"/>
              <a:t>Većinom se koristi za odlazeći mrežni promet</a:t>
            </a:r>
          </a:p>
        </p:txBody>
      </p:sp>
    </p:spTree>
    <p:extLst>
      <p:ext uri="{BB962C8B-B14F-4D97-AF65-F5344CB8AC3E}">
        <p14:creationId xmlns:p14="http://schemas.microsoft.com/office/powerpoint/2010/main" val="151049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56F01D1-8A72-A1AC-0901-9E812792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PAT</a:t>
            </a:r>
          </a:p>
        </p:txBody>
      </p:sp>
      <p:pic>
        <p:nvPicPr>
          <p:cNvPr id="9" name="Rezervirano mjesto sadržaja 8">
            <a:extLst>
              <a:ext uri="{FF2B5EF4-FFF2-40B4-BE49-F238E27FC236}">
                <a16:creationId xmlns:a16="http://schemas.microsoft.com/office/drawing/2014/main" id="{9C13F8FE-4A52-70B3-BCDC-5D5EA744B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844824"/>
            <a:ext cx="7589208" cy="4267200"/>
          </a:xfr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AF931DC4-7B8B-8322-CCC9-67E5832EC6A3}"/>
              </a:ext>
            </a:extLst>
          </p:cNvPr>
          <p:cNvSpPr txBox="1"/>
          <p:nvPr/>
        </p:nvSpPr>
        <p:spPr>
          <a:xfrm>
            <a:off x="9183472" y="1844824"/>
            <a:ext cx="2956259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sz="2400" dirty="0"/>
              <a:t>Svakom procesu 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prijenosa podataka se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dodjeljuje nasumični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port na </a:t>
            </a:r>
            <a:r>
              <a:rPr lang="hr-HR" sz="2400" dirty="0" err="1"/>
              <a:t>routeru</a:t>
            </a:r>
            <a:r>
              <a:rPr lang="hr-HR" sz="2400" dirty="0"/>
              <a:t>, a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IP adresa računala se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zamijeni sa </a:t>
            </a:r>
          </a:p>
          <a:p>
            <a:pPr>
              <a:lnSpc>
                <a:spcPct val="90000"/>
              </a:lnSpc>
            </a:pPr>
            <a:r>
              <a:rPr lang="hr-HR" sz="2400" dirty="0" err="1"/>
              <a:t>routerovom</a:t>
            </a:r>
            <a:r>
              <a:rPr lang="hr-HR" sz="2400" dirty="0"/>
              <a:t> adresom.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Ovi podaci se nalaze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u NAT tablici koja se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nalazi na </a:t>
            </a:r>
            <a:r>
              <a:rPr lang="hr-HR" sz="2400" dirty="0" err="1"/>
              <a:t>routeru</a:t>
            </a:r>
            <a:r>
              <a:rPr lang="hr-HR" sz="2400" dirty="0"/>
              <a:t>.</a:t>
            </a:r>
          </a:p>
          <a:p>
            <a:pPr>
              <a:lnSpc>
                <a:spcPct val="90000"/>
              </a:lnSpc>
            </a:pPr>
            <a:endParaRPr lang="hr-HR" sz="2400" dirty="0"/>
          </a:p>
          <a:p>
            <a:pPr>
              <a:lnSpc>
                <a:spcPct val="90000"/>
              </a:lnSpc>
            </a:pP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5060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A65B43-6ADB-9FE7-DA67-78461DCE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PAT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E607B0C-BFF5-1A1A-1832-A6FFA13B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Mapiranje N na 1</a:t>
            </a:r>
          </a:p>
          <a:p>
            <a:r>
              <a:rPr lang="hr-HR" dirty="0"/>
              <a:t>Omogućava računalu na privatnoj mreži da pristupi internetu preko </a:t>
            </a:r>
            <a:r>
              <a:rPr lang="hr-HR" dirty="0" err="1"/>
              <a:t>routerove</a:t>
            </a:r>
            <a:r>
              <a:rPr lang="hr-HR" dirty="0"/>
              <a:t> javne IP adrese i nasumičnog porta</a:t>
            </a:r>
          </a:p>
          <a:p>
            <a:r>
              <a:rPr lang="hr-HR" dirty="0"/>
              <a:t>Svaka sesija je jedinstvena</a:t>
            </a:r>
          </a:p>
          <a:p>
            <a:r>
              <a:rPr lang="hr-HR" dirty="0"/>
              <a:t>Dok se koriste, podaci o sesijama se čuvaju u NAT tablici</a:t>
            </a:r>
          </a:p>
          <a:p>
            <a:r>
              <a:rPr lang="hr-HR" dirty="0"/>
              <a:t>Kada sesija završi podaci se brišu iz tablice i oslobađa se port</a:t>
            </a:r>
          </a:p>
          <a:p>
            <a:r>
              <a:rPr lang="hr-HR" dirty="0"/>
              <a:t>Ova metoda je jako korisna jer koristimo samo jednu IP adresu, a TCP/IP port broj ima 2^16 = 65 536 kombinacija(neki portovi su uvijek zauzeti jer se preko njih izvršavaju neki drugi protokoli, no ostali su slobodni za PAT)</a:t>
            </a:r>
          </a:p>
          <a:p>
            <a:r>
              <a:rPr lang="hr-HR" dirty="0"/>
              <a:t>Većinom se koristi za odlazeći mrežni promet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497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56F01D1-8A72-A1AC-0901-9E812792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Port </a:t>
            </a:r>
            <a:r>
              <a:rPr lang="hr-HR" dirty="0" err="1"/>
              <a:t>forwarding</a:t>
            </a:r>
            <a:endParaRPr lang="hr-HR" dirty="0"/>
          </a:p>
        </p:txBody>
      </p:sp>
      <p:pic>
        <p:nvPicPr>
          <p:cNvPr id="9" name="Rezervirano mjesto sadržaja 8">
            <a:extLst>
              <a:ext uri="{FF2B5EF4-FFF2-40B4-BE49-F238E27FC236}">
                <a16:creationId xmlns:a16="http://schemas.microsoft.com/office/drawing/2014/main" id="{9C13F8FE-4A52-70B3-BCDC-5D5EA744B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414" y="1844824"/>
            <a:ext cx="7589208" cy="4267200"/>
          </a:xfr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AF931DC4-7B8B-8322-CCC9-67E5832EC6A3}"/>
              </a:ext>
            </a:extLst>
          </p:cNvPr>
          <p:cNvSpPr txBox="1"/>
          <p:nvPr/>
        </p:nvSpPr>
        <p:spPr>
          <a:xfrm>
            <a:off x="9183472" y="1844824"/>
            <a:ext cx="3034805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sz="2400" dirty="0"/>
              <a:t>Svaka privatna IP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adresa ima svoj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port na </a:t>
            </a:r>
            <a:r>
              <a:rPr lang="hr-HR" sz="2400" dirty="0" err="1"/>
              <a:t>routeru</a:t>
            </a:r>
            <a:r>
              <a:rPr lang="hr-HR" sz="2400" dirty="0"/>
              <a:t>.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Pri slanju podataka na 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internet se koristi IP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adresa </a:t>
            </a:r>
            <a:r>
              <a:rPr lang="hr-HR" sz="2400" dirty="0" err="1"/>
              <a:t>routera</a:t>
            </a:r>
            <a:r>
              <a:rPr lang="hr-H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02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CA9087-0C5C-B3DA-641A-C5BCE553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Port </a:t>
            </a:r>
            <a:r>
              <a:rPr lang="hr-HR" dirty="0" err="1"/>
              <a:t>forwarding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72EB6DC-49DD-FDD8-1299-1D94AF76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Mapiranje N na 1</a:t>
            </a:r>
          </a:p>
          <a:p>
            <a:r>
              <a:rPr lang="hr-HR" dirty="0"/>
              <a:t>Omogućava računalu na privatnoj mreži da pristupi internetu preko </a:t>
            </a:r>
            <a:r>
              <a:rPr lang="hr-HR" dirty="0" err="1"/>
              <a:t>routerove</a:t>
            </a:r>
            <a:r>
              <a:rPr lang="hr-HR" dirty="0"/>
              <a:t> IP adrese i određenog porta</a:t>
            </a:r>
          </a:p>
          <a:p>
            <a:r>
              <a:rPr lang="hr-HR" dirty="0"/>
              <a:t>Razlikuje se od PAT-a po tome što se portovi ne dodjeljuju nasumično, nego su fiksni</a:t>
            </a:r>
          </a:p>
          <a:p>
            <a:r>
              <a:rPr lang="hr-HR" dirty="0"/>
              <a:t>Većinom se koristi za nadolazeći mrežni promet</a:t>
            </a:r>
          </a:p>
        </p:txBody>
      </p:sp>
    </p:spTree>
    <p:extLst>
      <p:ext uri="{BB962C8B-B14F-4D97-AF65-F5344CB8AC3E}">
        <p14:creationId xmlns:p14="http://schemas.microsoft.com/office/powerpoint/2010/main" val="194501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46418C-5BA2-914B-6E33-CA6A65B3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Vizualizacija u Cisco </a:t>
            </a:r>
            <a:r>
              <a:rPr lang="hr-HR" dirty="0" err="1"/>
              <a:t>Packet</a:t>
            </a:r>
            <a:r>
              <a:rPr lang="hr-HR" dirty="0"/>
              <a:t> </a:t>
            </a:r>
            <a:r>
              <a:rPr lang="hr-HR" dirty="0" err="1"/>
              <a:t>Traceru</a:t>
            </a:r>
            <a:endParaRPr lang="hr-HR" dirty="0"/>
          </a:p>
        </p:txBody>
      </p:sp>
      <p:pic>
        <p:nvPicPr>
          <p:cNvPr id="9" name="Rezervirano mjesto sadržaja 8">
            <a:extLst>
              <a:ext uri="{FF2B5EF4-FFF2-40B4-BE49-F238E27FC236}">
                <a16:creationId xmlns:a16="http://schemas.microsoft.com/office/drawing/2014/main" id="{40E6DD99-A6CE-DB17-4A26-0F232CD9A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70" y="1905000"/>
            <a:ext cx="8571886" cy="4267200"/>
          </a:xfrm>
        </p:spPr>
      </p:pic>
    </p:spTree>
    <p:extLst>
      <p:ext uri="{BB962C8B-B14F-4D97-AF65-F5344CB8AC3E}">
        <p14:creationId xmlns:p14="http://schemas.microsoft.com/office/powerpoint/2010/main" val="67798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46418C-5BA2-914B-6E33-CA6A65B3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Vizualizacija u Cisco </a:t>
            </a:r>
            <a:r>
              <a:rPr lang="hr-HR" dirty="0" err="1"/>
              <a:t>Packet</a:t>
            </a:r>
            <a:r>
              <a:rPr lang="hr-HR" dirty="0"/>
              <a:t> </a:t>
            </a:r>
            <a:r>
              <a:rPr lang="hr-HR" dirty="0" err="1"/>
              <a:t>Traceru</a:t>
            </a:r>
            <a:endParaRPr lang="hr-HR" dirty="0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F6559A09-55AF-68AF-48C6-332C34E2A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Imamo tri mreže:</a:t>
            </a:r>
          </a:p>
          <a:p>
            <a:pPr marL="731520" lvl="1" indent="-457200">
              <a:buFont typeface="+mj-lt"/>
              <a:buAutoNum type="arabicPeriod"/>
            </a:pPr>
            <a:r>
              <a:rPr lang="hr-HR" dirty="0"/>
              <a:t>10.0.0.0/8 – između </a:t>
            </a:r>
            <a:r>
              <a:rPr lang="hr-HR" dirty="0" err="1"/>
              <a:t>routera</a:t>
            </a:r>
            <a:endParaRPr lang="hr-HR" dirty="0"/>
          </a:p>
          <a:p>
            <a:pPr marL="731520" lvl="1" indent="-457200">
              <a:buFont typeface="+mj-lt"/>
              <a:buAutoNum type="arabicPeriod"/>
            </a:pPr>
            <a:r>
              <a:rPr lang="hr-HR" dirty="0"/>
              <a:t>172.16.0.0/16 - između  </a:t>
            </a:r>
            <a:r>
              <a:rPr lang="hr-HR" dirty="0" err="1"/>
              <a:t>routera</a:t>
            </a:r>
            <a:r>
              <a:rPr lang="hr-HR" dirty="0"/>
              <a:t> i servera</a:t>
            </a:r>
          </a:p>
          <a:p>
            <a:pPr marL="731520" lvl="1" indent="-457200">
              <a:buFont typeface="+mj-lt"/>
              <a:buAutoNum type="arabicPeriod"/>
            </a:pPr>
            <a:r>
              <a:rPr lang="hr-HR" dirty="0"/>
              <a:t>192.168.0.0/24 – između računala i </a:t>
            </a:r>
            <a:r>
              <a:rPr lang="hr-HR" dirty="0" err="1"/>
              <a:t>routera</a:t>
            </a:r>
            <a:endParaRPr lang="hr-HR" dirty="0"/>
          </a:p>
          <a:p>
            <a:r>
              <a:rPr lang="hr-HR" dirty="0"/>
              <a:t>Na prvoj mreži ne radimo NAT-a</a:t>
            </a:r>
          </a:p>
          <a:p>
            <a:r>
              <a:rPr lang="hr-HR" dirty="0"/>
              <a:t>Na drugoj mreži radimo statički NAT</a:t>
            </a:r>
          </a:p>
          <a:p>
            <a:r>
              <a:rPr lang="hr-HR" dirty="0"/>
              <a:t>Na trećoj mreži radimo PAT</a:t>
            </a:r>
          </a:p>
        </p:txBody>
      </p:sp>
    </p:spTree>
    <p:extLst>
      <p:ext uri="{BB962C8B-B14F-4D97-AF65-F5344CB8AC3E}">
        <p14:creationId xmlns:p14="http://schemas.microsoft.com/office/powerpoint/2010/main" val="90409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0ADD796-CB91-32D4-DC57-C0D542E9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Vizualizacija u Cisco </a:t>
            </a:r>
            <a:r>
              <a:rPr lang="hr-HR" dirty="0" err="1"/>
              <a:t>Packet</a:t>
            </a:r>
            <a:r>
              <a:rPr lang="hr-HR" dirty="0"/>
              <a:t> </a:t>
            </a:r>
            <a:r>
              <a:rPr lang="hr-HR" dirty="0" err="1"/>
              <a:t>Traceru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B3D7A12-5E85-46BC-EA3C-CEA9C243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Testovi:</a:t>
            </a:r>
          </a:p>
          <a:p>
            <a:pPr lvl="1"/>
            <a:r>
              <a:rPr lang="hr-HR" dirty="0"/>
              <a:t>Ping sa računala 192.168.0.3 =&gt; 172.16.0.2</a:t>
            </a:r>
          </a:p>
          <a:p>
            <a:pPr lvl="1"/>
            <a:r>
              <a:rPr lang="hr-HR" dirty="0"/>
              <a:t>Ping sa računala 192.168.0.3 =&gt; 10.0.0.2</a:t>
            </a:r>
          </a:p>
          <a:p>
            <a:pPr lvl="1"/>
            <a:r>
              <a:rPr lang="hr-HR" dirty="0"/>
              <a:t>Ulazak na stranicu na serveru preko preglednika sa računala 192.168.0.2</a:t>
            </a:r>
          </a:p>
          <a:p>
            <a:pPr lvl="1"/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3602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6AC716-A3CA-D048-EBAA-4EA2DAF5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DHCP?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5805AC4-6F41-AEB9-F8B9-45E1DBA6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Dynamic Host Configuration Protocol</a:t>
            </a:r>
          </a:p>
          <a:p>
            <a:r>
              <a:rPr lang="hr-HR" dirty="0"/>
              <a:t>Mrežni protokol za dodjelu privatnih IP adresa i ostalih mrežnih postavki kao npr. gateway, subnet mask, te DNS server</a:t>
            </a:r>
          </a:p>
          <a:p>
            <a:r>
              <a:rPr lang="hr-HR" dirty="0"/>
              <a:t>Korištenjem DHCP-a olakšava se konfiguracija mreže jer se postavke ne moraju unositi ručno</a:t>
            </a:r>
          </a:p>
          <a:p>
            <a:r>
              <a:rPr lang="hr-HR" dirty="0"/>
              <a:t>1993. RFC1531</a:t>
            </a:r>
          </a:p>
          <a:p>
            <a:r>
              <a:rPr lang="hr-HR" dirty="0"/>
              <a:t>Produljenje života IPv4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3541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3BE3D55-2664-DF71-121C-3A6D3A8D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Vizualizacija u Cisco </a:t>
            </a:r>
            <a:r>
              <a:rPr lang="hr-HR" dirty="0" err="1"/>
              <a:t>Packet</a:t>
            </a:r>
            <a:r>
              <a:rPr lang="hr-HR" dirty="0"/>
              <a:t> </a:t>
            </a:r>
            <a:r>
              <a:rPr lang="hr-HR" dirty="0" err="1"/>
              <a:t>Traceru</a:t>
            </a:r>
            <a:r>
              <a:rPr lang="hr-HR" dirty="0"/>
              <a:t> (prvi </a:t>
            </a:r>
            <a:r>
              <a:rPr lang="hr-HR" dirty="0" err="1"/>
              <a:t>ping</a:t>
            </a:r>
            <a:r>
              <a:rPr lang="hr-HR" dirty="0"/>
              <a:t>)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120FC84A-E02A-DF57-64AF-2CB53B769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87" y="2204864"/>
            <a:ext cx="9024649" cy="3725068"/>
          </a:xfrm>
        </p:spPr>
      </p:pic>
    </p:spTree>
    <p:extLst>
      <p:ext uri="{BB962C8B-B14F-4D97-AF65-F5344CB8AC3E}">
        <p14:creationId xmlns:p14="http://schemas.microsoft.com/office/powerpoint/2010/main" val="97895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D6E39B-EEBA-9DCB-79CA-FFCA159D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Vizualizacija u Cisco </a:t>
            </a:r>
            <a:r>
              <a:rPr lang="hr-HR" dirty="0" err="1"/>
              <a:t>Packet</a:t>
            </a:r>
            <a:r>
              <a:rPr lang="hr-HR" dirty="0"/>
              <a:t> </a:t>
            </a:r>
            <a:r>
              <a:rPr lang="hr-HR" dirty="0" err="1"/>
              <a:t>Traceru</a:t>
            </a:r>
            <a:r>
              <a:rPr lang="hr-HR" dirty="0"/>
              <a:t> (prvi </a:t>
            </a:r>
            <a:r>
              <a:rPr lang="hr-HR" dirty="0" err="1"/>
              <a:t>ping</a:t>
            </a:r>
            <a:r>
              <a:rPr lang="hr-HR" dirty="0"/>
              <a:t>)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3362C320-1BC9-7865-181D-91917BDD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Router</a:t>
            </a:r>
            <a:r>
              <a:rPr lang="hr-HR" dirty="0"/>
              <a:t> C</a:t>
            </a:r>
          </a:p>
        </p:txBody>
      </p:sp>
      <p:pic>
        <p:nvPicPr>
          <p:cNvPr id="9" name="Rezervirano mjesto sadržaja 8">
            <a:extLst>
              <a:ext uri="{FF2B5EF4-FFF2-40B4-BE49-F238E27FC236}">
                <a16:creationId xmlns:a16="http://schemas.microsoft.com/office/drawing/2014/main" id="{DEA9572A-1DF1-C88F-A2BF-E088DFA344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2492896"/>
            <a:ext cx="3930844" cy="4267200"/>
          </a:xfrm>
        </p:spPr>
      </p:pic>
      <p:sp>
        <p:nvSpPr>
          <p:cNvPr id="6" name="Rezervirano mjesto teksta 5">
            <a:extLst>
              <a:ext uri="{FF2B5EF4-FFF2-40B4-BE49-F238E27FC236}">
                <a16:creationId xmlns:a16="http://schemas.microsoft.com/office/drawing/2014/main" id="{44970BE1-F89B-A7F4-F057-2C405D0FE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Rezervirano mjesto sadržaja 12">
            <a:extLst>
              <a:ext uri="{FF2B5EF4-FFF2-40B4-BE49-F238E27FC236}">
                <a16:creationId xmlns:a16="http://schemas.microsoft.com/office/drawing/2014/main" id="{B9634092-60AD-FB42-B7D1-36EB6168F4E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hr-HR" dirty="0"/>
              <a:t>Računalo šalje </a:t>
            </a:r>
            <a:r>
              <a:rPr lang="hr-HR" dirty="0" err="1"/>
              <a:t>ping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878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D6E39B-EEBA-9DCB-79CA-FFCA159D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Vizualizacija u Cisco </a:t>
            </a:r>
            <a:r>
              <a:rPr lang="hr-HR" dirty="0" err="1"/>
              <a:t>Packet</a:t>
            </a:r>
            <a:r>
              <a:rPr lang="hr-HR" dirty="0"/>
              <a:t> </a:t>
            </a:r>
            <a:r>
              <a:rPr lang="hr-HR" dirty="0" err="1"/>
              <a:t>Traceru</a:t>
            </a:r>
            <a:r>
              <a:rPr lang="hr-HR" dirty="0"/>
              <a:t> (prvi </a:t>
            </a:r>
            <a:r>
              <a:rPr lang="hr-HR" dirty="0" err="1"/>
              <a:t>ping</a:t>
            </a:r>
            <a:r>
              <a:rPr lang="hr-HR" dirty="0"/>
              <a:t>)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3362C320-1BC9-7865-181D-91917BDD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Router</a:t>
            </a:r>
            <a:r>
              <a:rPr lang="hr-HR" dirty="0"/>
              <a:t> B</a:t>
            </a:r>
          </a:p>
        </p:txBody>
      </p:sp>
      <p:sp>
        <p:nvSpPr>
          <p:cNvPr id="6" name="Rezervirano mjesto teksta 5">
            <a:extLst>
              <a:ext uri="{FF2B5EF4-FFF2-40B4-BE49-F238E27FC236}">
                <a16:creationId xmlns:a16="http://schemas.microsoft.com/office/drawing/2014/main" id="{44970BE1-F89B-A7F4-F057-2C405D0FE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12" name="Rezervirano mjesto sadržaja 11">
            <a:extLst>
              <a:ext uri="{FF2B5EF4-FFF2-40B4-BE49-F238E27FC236}">
                <a16:creationId xmlns:a16="http://schemas.microsoft.com/office/drawing/2014/main" id="{BF8E32D5-7212-4D88-1726-AFD9A8B213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64904"/>
            <a:ext cx="3818553" cy="4148177"/>
          </a:xfrm>
        </p:spPr>
      </p:pic>
      <p:sp>
        <p:nvSpPr>
          <p:cNvPr id="8" name="Rezervirano mjesto sadržaja 7">
            <a:extLst>
              <a:ext uri="{FF2B5EF4-FFF2-40B4-BE49-F238E27FC236}">
                <a16:creationId xmlns:a16="http://schemas.microsoft.com/office/drawing/2014/main" id="{E1DCE8D3-2373-2260-E2E5-413EE71D4E2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hr-HR" dirty="0" err="1"/>
              <a:t>Router</a:t>
            </a:r>
            <a:r>
              <a:rPr lang="hr-HR" dirty="0"/>
              <a:t> B prima </a:t>
            </a:r>
            <a:r>
              <a:rPr lang="hr-HR" dirty="0" err="1"/>
              <a:t>ping</a:t>
            </a:r>
            <a:r>
              <a:rPr lang="hr-HR" dirty="0"/>
              <a:t>, no vraća negativan odgovor </a:t>
            </a:r>
          </a:p>
          <a:p>
            <a:r>
              <a:rPr lang="hr-HR" dirty="0"/>
              <a:t>Adresa 172.16.0.2 je </a:t>
            </a:r>
            <a:r>
              <a:rPr lang="hr-HR" u="sng" dirty="0">
                <a:solidFill>
                  <a:srgbClr val="FF0000"/>
                </a:solidFill>
              </a:rPr>
              <a:t>privatna</a:t>
            </a:r>
            <a:r>
              <a:rPr lang="hr-HR" dirty="0"/>
              <a:t> pa </a:t>
            </a:r>
            <a:r>
              <a:rPr lang="hr-HR" dirty="0" err="1"/>
              <a:t>router</a:t>
            </a:r>
            <a:r>
              <a:rPr lang="hr-HR" dirty="0"/>
              <a:t> B odgovara da ne postoji takva adresa</a:t>
            </a:r>
          </a:p>
        </p:txBody>
      </p:sp>
    </p:spTree>
    <p:extLst>
      <p:ext uri="{BB962C8B-B14F-4D97-AF65-F5344CB8AC3E}">
        <p14:creationId xmlns:p14="http://schemas.microsoft.com/office/powerpoint/2010/main" val="118201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646491-D1DD-D19D-D25F-2BD1C0DF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Vizualizacija u Cisco </a:t>
            </a:r>
            <a:r>
              <a:rPr lang="hr-HR" dirty="0" err="1"/>
              <a:t>Packet</a:t>
            </a:r>
            <a:r>
              <a:rPr lang="hr-HR" dirty="0"/>
              <a:t> </a:t>
            </a:r>
            <a:r>
              <a:rPr lang="hr-HR" dirty="0" err="1"/>
              <a:t>Traceru</a:t>
            </a:r>
            <a:r>
              <a:rPr lang="hr-HR" dirty="0"/>
              <a:t> (drugi </a:t>
            </a:r>
            <a:r>
              <a:rPr lang="hr-HR" dirty="0" err="1"/>
              <a:t>ping</a:t>
            </a:r>
            <a:r>
              <a:rPr lang="hr-HR" dirty="0"/>
              <a:t>)</a:t>
            </a:r>
          </a:p>
        </p:txBody>
      </p:sp>
      <p:pic>
        <p:nvPicPr>
          <p:cNvPr id="9" name="Rezervirano mjesto sadržaja 8">
            <a:extLst>
              <a:ext uri="{FF2B5EF4-FFF2-40B4-BE49-F238E27FC236}">
                <a16:creationId xmlns:a16="http://schemas.microsoft.com/office/drawing/2014/main" id="{F4674DD9-D33F-485D-9629-851DAB060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59" y="1916832"/>
            <a:ext cx="9355506" cy="4568506"/>
          </a:xfrm>
        </p:spPr>
      </p:pic>
    </p:spTree>
    <p:extLst>
      <p:ext uri="{BB962C8B-B14F-4D97-AF65-F5344CB8AC3E}">
        <p14:creationId xmlns:p14="http://schemas.microsoft.com/office/powerpoint/2010/main" val="121088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646491-D1DD-D19D-D25F-2BD1C0DF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Vizualizacija u Cisco </a:t>
            </a:r>
            <a:r>
              <a:rPr lang="hr-HR" dirty="0" err="1"/>
              <a:t>Packet</a:t>
            </a:r>
            <a:r>
              <a:rPr lang="hr-HR" dirty="0"/>
              <a:t> </a:t>
            </a:r>
            <a:r>
              <a:rPr lang="hr-HR" dirty="0" err="1"/>
              <a:t>Traceru</a:t>
            </a:r>
            <a:r>
              <a:rPr lang="hr-HR" dirty="0"/>
              <a:t> (drugi </a:t>
            </a:r>
            <a:r>
              <a:rPr lang="hr-HR" dirty="0" err="1"/>
              <a:t>ping</a:t>
            </a:r>
            <a:r>
              <a:rPr lang="hr-HR" dirty="0"/>
              <a:t>)</a:t>
            </a:r>
          </a:p>
        </p:txBody>
      </p:sp>
      <p:sp>
        <p:nvSpPr>
          <p:cNvPr id="7" name="Rezervirano mjesto teksta 6">
            <a:extLst>
              <a:ext uri="{FF2B5EF4-FFF2-40B4-BE49-F238E27FC236}">
                <a16:creationId xmlns:a16="http://schemas.microsoft.com/office/drawing/2014/main" id="{87BC6695-D7EA-DF55-DB7E-C14D7F160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 serveru</a:t>
            </a:r>
          </a:p>
        </p:txBody>
      </p:sp>
      <p:pic>
        <p:nvPicPr>
          <p:cNvPr id="13" name="Rezervirano mjesto sadržaja 12">
            <a:extLst>
              <a:ext uri="{FF2B5EF4-FFF2-40B4-BE49-F238E27FC236}">
                <a16:creationId xmlns:a16="http://schemas.microsoft.com/office/drawing/2014/main" id="{8597339A-DC32-4F61-B703-71973A732C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413" y="2492896"/>
            <a:ext cx="3785077" cy="4249187"/>
          </a:xfrm>
        </p:spPr>
      </p:pic>
      <p:sp>
        <p:nvSpPr>
          <p:cNvPr id="10" name="Rezervirano mjesto teksta 9">
            <a:extLst>
              <a:ext uri="{FF2B5EF4-FFF2-40B4-BE49-F238E27FC236}">
                <a16:creationId xmlns:a16="http://schemas.microsoft.com/office/drawing/2014/main" id="{2A8BF603-CFCC-0CE7-7CD8-8C98D4C5C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1" name="Rezervirano mjesto sadržaja 10">
            <a:extLst>
              <a:ext uri="{FF2B5EF4-FFF2-40B4-BE49-F238E27FC236}">
                <a16:creationId xmlns:a16="http://schemas.microsoft.com/office/drawing/2014/main" id="{8B2355AD-0DBD-DAF9-86C9-0E13DB4DC2C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hr-HR" dirty="0" err="1"/>
              <a:t>Router</a:t>
            </a:r>
            <a:r>
              <a:rPr lang="hr-HR" dirty="0"/>
              <a:t> B je proslijedio </a:t>
            </a:r>
            <a:r>
              <a:rPr lang="hr-HR" dirty="0" err="1"/>
              <a:t>ping</a:t>
            </a:r>
            <a:r>
              <a:rPr lang="hr-HR" dirty="0"/>
              <a:t> do servera </a:t>
            </a:r>
          </a:p>
          <a:p>
            <a:r>
              <a:rPr lang="hr-HR" dirty="0"/>
              <a:t>Server odgovara </a:t>
            </a:r>
            <a:r>
              <a:rPr lang="hr-HR" dirty="0" err="1"/>
              <a:t>routeru</a:t>
            </a:r>
            <a:r>
              <a:rPr lang="hr-HR" dirty="0"/>
              <a:t> C jer je od njega stigla poruka</a:t>
            </a:r>
          </a:p>
        </p:txBody>
      </p:sp>
    </p:spTree>
    <p:extLst>
      <p:ext uri="{BB962C8B-B14F-4D97-AF65-F5344CB8AC3E}">
        <p14:creationId xmlns:p14="http://schemas.microsoft.com/office/powerpoint/2010/main" val="12574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646491-D1DD-D19D-D25F-2BD1C0DF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Vizualizacija u Cisco </a:t>
            </a:r>
            <a:r>
              <a:rPr lang="hr-HR" dirty="0" err="1"/>
              <a:t>Packet</a:t>
            </a:r>
            <a:r>
              <a:rPr lang="hr-HR" dirty="0"/>
              <a:t> </a:t>
            </a:r>
            <a:r>
              <a:rPr lang="hr-HR" dirty="0" err="1"/>
              <a:t>Traceru</a:t>
            </a:r>
            <a:r>
              <a:rPr lang="hr-HR" dirty="0"/>
              <a:t> (drugi </a:t>
            </a:r>
            <a:r>
              <a:rPr lang="hr-HR" dirty="0" err="1"/>
              <a:t>ping</a:t>
            </a:r>
            <a:r>
              <a:rPr lang="hr-HR" dirty="0"/>
              <a:t>)</a:t>
            </a:r>
          </a:p>
        </p:txBody>
      </p:sp>
      <p:sp>
        <p:nvSpPr>
          <p:cNvPr id="7" name="Rezervirano mjesto teksta 6">
            <a:extLst>
              <a:ext uri="{FF2B5EF4-FFF2-40B4-BE49-F238E27FC236}">
                <a16:creationId xmlns:a16="http://schemas.microsoft.com/office/drawing/2014/main" id="{87BC6695-D7EA-DF55-DB7E-C14D7F160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 računalu</a:t>
            </a:r>
          </a:p>
        </p:txBody>
      </p:sp>
      <p:pic>
        <p:nvPicPr>
          <p:cNvPr id="13" name="Rezervirano mjesto sadržaja 12">
            <a:extLst>
              <a:ext uri="{FF2B5EF4-FFF2-40B4-BE49-F238E27FC236}">
                <a16:creationId xmlns:a16="http://schemas.microsoft.com/office/drawing/2014/main" id="{8597339A-DC32-4F61-B703-71973A732C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413" y="2492896"/>
            <a:ext cx="3785077" cy="4249187"/>
          </a:xfrm>
        </p:spPr>
      </p:pic>
      <p:sp>
        <p:nvSpPr>
          <p:cNvPr id="10" name="Rezervirano mjesto teksta 9">
            <a:extLst>
              <a:ext uri="{FF2B5EF4-FFF2-40B4-BE49-F238E27FC236}">
                <a16:creationId xmlns:a16="http://schemas.microsoft.com/office/drawing/2014/main" id="{2A8BF603-CFCC-0CE7-7CD8-8C98D4C5C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1" name="Rezervirano mjesto sadržaja 10">
            <a:extLst>
              <a:ext uri="{FF2B5EF4-FFF2-40B4-BE49-F238E27FC236}">
                <a16:creationId xmlns:a16="http://schemas.microsoft.com/office/drawing/2014/main" id="{8B2355AD-0DBD-DAF9-86C9-0E13DB4DC2C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hr-HR" dirty="0"/>
              <a:t>Računalo je dobilo odgovor</a:t>
            </a:r>
          </a:p>
          <a:p>
            <a:r>
              <a:rPr lang="hr-HR" dirty="0"/>
              <a:t>Izvorišna adresa iz prošlog se promijenila u adresu </a:t>
            </a:r>
            <a:r>
              <a:rPr lang="hr-HR" dirty="0" err="1"/>
              <a:t>routera</a:t>
            </a:r>
            <a:r>
              <a:rPr lang="hr-HR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79716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D1150B9-67B8-792A-98E0-0E572ED1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Vizualizacija u Cisco </a:t>
            </a:r>
            <a:r>
              <a:rPr lang="hr-HR" dirty="0" err="1"/>
              <a:t>Packet</a:t>
            </a:r>
            <a:r>
              <a:rPr lang="hr-HR" dirty="0"/>
              <a:t> </a:t>
            </a:r>
            <a:r>
              <a:rPr lang="hr-HR" dirty="0" err="1"/>
              <a:t>Traceru</a:t>
            </a:r>
            <a:r>
              <a:rPr lang="hr-HR" dirty="0"/>
              <a:t> (pristupanje web stranici)</a:t>
            </a:r>
          </a:p>
        </p:txBody>
      </p:sp>
      <p:pic>
        <p:nvPicPr>
          <p:cNvPr id="10" name="Rezervirano mjesto sadržaja 9">
            <a:extLst>
              <a:ext uri="{FF2B5EF4-FFF2-40B4-BE49-F238E27FC236}">
                <a16:creationId xmlns:a16="http://schemas.microsoft.com/office/drawing/2014/main" id="{04E16CDF-C61F-1C29-A515-26696BCA3D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0" y="2636912"/>
            <a:ext cx="5762702" cy="3164490"/>
          </a:xfrm>
        </p:spPr>
      </p:pic>
      <p:pic>
        <p:nvPicPr>
          <p:cNvPr id="12" name="Rezervirano mjesto sadržaja 11">
            <a:extLst>
              <a:ext uri="{FF2B5EF4-FFF2-40B4-BE49-F238E27FC236}">
                <a16:creationId xmlns:a16="http://schemas.microsoft.com/office/drawing/2014/main" id="{EC5D15A7-79AC-DF1D-443F-A32133815B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75" y="2636912"/>
            <a:ext cx="5555440" cy="3164490"/>
          </a:xfrm>
        </p:spPr>
      </p:pic>
    </p:spTree>
    <p:extLst>
      <p:ext uri="{BB962C8B-B14F-4D97-AF65-F5344CB8AC3E}">
        <p14:creationId xmlns:p14="http://schemas.microsoft.com/office/powerpoint/2010/main" val="403376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2BEA976-AC88-34C1-34E3-5FE8B6C9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5" name="Rezervirano mjesto sadržaja 4">
            <a:extLst>
              <a:ext uri="{FF2B5EF4-FFF2-40B4-BE49-F238E27FC236}">
                <a16:creationId xmlns:a16="http://schemas.microsoft.com/office/drawing/2014/main" id="{1A41FDBA-5FC0-3ACF-F7E4-E351E593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NAT i DHCP su nezamjenjivi alati u svijetu mrežnog inženjeringa i osiguravaju ispravno funkcioniranje i povezivanje uređaja u mrežama diljem svijeta</a:t>
            </a:r>
          </a:p>
          <a:p>
            <a:r>
              <a:rPr lang="hr-HR" dirty="0"/>
              <a:t>U kombinaciji, NAT i DHCP igraju ključnu ulogu u upravljanju IP adresama i olakšavanju komunikacije između računalnih mreža</a:t>
            </a:r>
          </a:p>
        </p:txBody>
      </p:sp>
    </p:spTree>
    <p:extLst>
      <p:ext uri="{BB962C8B-B14F-4D97-AF65-F5344CB8AC3E}">
        <p14:creationId xmlns:p14="http://schemas.microsoft.com/office/powerpoint/2010/main" val="297151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0D4F07D-6B2B-543C-0B7F-2A75324A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Kako DHCP funkcionira?</a:t>
            </a:r>
          </a:p>
        </p:txBody>
      </p:sp>
      <p:pic>
        <p:nvPicPr>
          <p:cNvPr id="9" name="Rezervirano mjesto slike 8">
            <a:extLst>
              <a:ext uri="{FF2B5EF4-FFF2-40B4-BE49-F238E27FC236}">
                <a16:creationId xmlns:a16="http://schemas.microsoft.com/office/drawing/2014/main" id="{D4DC859B-675E-C873-D72A-70448C3D9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28" y="1730214"/>
            <a:ext cx="5752368" cy="4853148"/>
          </a:xfrm>
        </p:spPr>
      </p:pic>
    </p:spTree>
    <p:extLst>
      <p:ext uri="{BB962C8B-B14F-4D97-AF65-F5344CB8AC3E}">
        <p14:creationId xmlns:p14="http://schemas.microsoft.com/office/powerpoint/2010/main" val="48304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B26453B-9CB9-EEC2-1739-1EE157DC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Poruke između klijenta i DHCP servera</a:t>
            </a:r>
          </a:p>
        </p:txBody>
      </p:sp>
      <p:graphicFrame>
        <p:nvGraphicFramePr>
          <p:cNvPr id="4" name="Tablica 4">
            <a:extLst>
              <a:ext uri="{FF2B5EF4-FFF2-40B4-BE49-F238E27FC236}">
                <a16:creationId xmlns:a16="http://schemas.microsoft.com/office/drawing/2014/main" id="{75B8447B-86DE-F359-9A2F-5945E58A9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961295"/>
              </p:ext>
            </p:extLst>
          </p:nvPr>
        </p:nvGraphicFramePr>
        <p:xfrm>
          <a:off x="1522413" y="1905000"/>
          <a:ext cx="9143998" cy="41167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571999">
                  <a:extLst>
                    <a:ext uri="{9D8B030D-6E8A-4147-A177-3AD203B41FA5}">
                      <a16:colId xmlns:a16="http://schemas.microsoft.com/office/drawing/2014/main" val="2319892303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287751534"/>
                    </a:ext>
                  </a:extLst>
                </a:gridCol>
              </a:tblGrid>
              <a:tr h="550540">
                <a:tc>
                  <a:txBody>
                    <a:bodyPr/>
                    <a:lstStyle/>
                    <a:p>
                      <a:pPr algn="ctr"/>
                      <a:r>
                        <a:rPr lang="hr-HR" sz="2800" dirty="0"/>
                        <a:t>Poruka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800" dirty="0"/>
                        <a:t>Značenje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280733"/>
                  </a:ext>
                </a:extLst>
              </a:tr>
              <a:tr h="550540">
                <a:tc>
                  <a:txBody>
                    <a:bodyPr/>
                    <a:lstStyle/>
                    <a:p>
                      <a:pPr algn="ctr"/>
                      <a:r>
                        <a:rPr lang="hr-H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DHCPDISCOVER</a:t>
                      </a:r>
                      <a:endParaRPr lang="hr-HR" sz="2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</a:rPr>
                        <a:t>Poruka kojom klijent traži DHCP server na mreži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660965"/>
                  </a:ext>
                </a:extLst>
              </a:tr>
              <a:tr h="550540">
                <a:tc>
                  <a:txBody>
                    <a:bodyPr/>
                    <a:lstStyle/>
                    <a:p>
                      <a:pPr algn="ctr"/>
                      <a:r>
                        <a:rPr lang="hr-H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DHCPOFFER</a:t>
                      </a:r>
                      <a:endParaRPr lang="hr-HR" sz="2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Poruka servera klijentu, koja sadrži ponudu konfiguracijskih parametara kao odgovor na DHCPDISCOVER.</a:t>
                      </a:r>
                      <a:endParaRPr lang="hr-H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761112"/>
                  </a:ext>
                </a:extLst>
              </a:tr>
              <a:tr h="550540">
                <a:tc>
                  <a:txBody>
                    <a:bodyPr/>
                    <a:lstStyle/>
                    <a:p>
                      <a:pPr algn="ctr"/>
                      <a:r>
                        <a:rPr lang="hr-H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DHCPREQUEST</a:t>
                      </a:r>
                      <a:endParaRPr lang="hr-HR" sz="2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Klijentova poruka serverima koja zahtjeva ponuđene parametre od jednog od servera te implicitno odbija ponude ostalih ili potvrđuje ispravnost prethodno dodijeljene adrese nakon npr. ponovnog pokretanja sustava, ili produžuje najam (</a:t>
                      </a:r>
                      <a:r>
                        <a:rPr lang="hr-H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lease</a:t>
                      </a:r>
                      <a:r>
                        <a:rPr lang="hr-H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određene mrežne adrese.</a:t>
                      </a:r>
                      <a:endParaRPr lang="hr-H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48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87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B26453B-9CB9-EEC2-1739-1EE157DC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Poruke između računala i DHCP servera</a:t>
            </a:r>
          </a:p>
        </p:txBody>
      </p:sp>
      <p:graphicFrame>
        <p:nvGraphicFramePr>
          <p:cNvPr id="4" name="Tablica 4">
            <a:extLst>
              <a:ext uri="{FF2B5EF4-FFF2-40B4-BE49-F238E27FC236}">
                <a16:creationId xmlns:a16="http://schemas.microsoft.com/office/drawing/2014/main" id="{75B8447B-86DE-F359-9A2F-5945E58A9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855687"/>
              </p:ext>
            </p:extLst>
          </p:nvPr>
        </p:nvGraphicFramePr>
        <p:xfrm>
          <a:off x="1522414" y="1735142"/>
          <a:ext cx="9143998" cy="48482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571999">
                  <a:extLst>
                    <a:ext uri="{9D8B030D-6E8A-4147-A177-3AD203B41FA5}">
                      <a16:colId xmlns:a16="http://schemas.microsoft.com/office/drawing/2014/main" val="2319892303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287751534"/>
                    </a:ext>
                  </a:extLst>
                </a:gridCol>
              </a:tblGrid>
              <a:tr h="550540">
                <a:tc>
                  <a:txBody>
                    <a:bodyPr/>
                    <a:lstStyle/>
                    <a:p>
                      <a:pPr algn="ctr"/>
                      <a:r>
                        <a:rPr lang="hr-HR" sz="2800" dirty="0"/>
                        <a:t>Poruka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800" dirty="0"/>
                        <a:t>Značenje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280733"/>
                  </a:ext>
                </a:extLst>
              </a:tr>
              <a:tr h="550540">
                <a:tc>
                  <a:txBody>
                    <a:bodyPr/>
                    <a:lstStyle/>
                    <a:p>
                      <a:pPr algn="ctr"/>
                      <a:r>
                        <a:rPr lang="hr-H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DHCPACK</a:t>
                      </a:r>
                      <a:endParaRPr lang="hr-HR" sz="2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Poruka servera klijentu s parametrima konfiguracije koji sadrže dodijeljenu adresu.</a:t>
                      </a:r>
                      <a:endParaRPr lang="hr-H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660965"/>
                  </a:ext>
                </a:extLst>
              </a:tr>
              <a:tr h="550540">
                <a:tc>
                  <a:txBody>
                    <a:bodyPr/>
                    <a:lstStyle/>
                    <a:p>
                      <a:pPr algn="ctr"/>
                      <a:r>
                        <a:rPr lang="hr-H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DHCPNAK</a:t>
                      </a:r>
                      <a:endParaRPr lang="hr-HR" sz="2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dirty="0">
                          <a:effectLst/>
                        </a:rPr>
                        <a:t>Poruka servera klijentu koja obavještava klijenta da mu adresa nije dobra (npr. klijent je prešao u drugi subnet) ili mu je najam adrese istekao.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761112"/>
                  </a:ext>
                </a:extLst>
              </a:tr>
              <a:tr h="550540">
                <a:tc>
                  <a:txBody>
                    <a:bodyPr/>
                    <a:lstStyle/>
                    <a:p>
                      <a:pPr algn="ctr"/>
                      <a:r>
                        <a:rPr lang="hr-H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DHCPDECLINE</a:t>
                      </a:r>
                      <a:endParaRPr lang="hr-HR" sz="2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dirty="0" err="1">
                          <a:effectLst/>
                        </a:rPr>
                        <a:t>Klijentova</a:t>
                      </a:r>
                      <a:r>
                        <a:rPr lang="hr-HR" dirty="0">
                          <a:effectLst/>
                        </a:rPr>
                        <a:t> poruka serveru o odbijanju ponuđene adrese (npr. klijent je ustanovio da se adresa već koristi).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480055"/>
                  </a:ext>
                </a:extLst>
              </a:tr>
              <a:tr h="550540">
                <a:tc>
                  <a:txBody>
                    <a:bodyPr/>
                    <a:lstStyle/>
                    <a:p>
                      <a:pPr algn="ctr"/>
                      <a:r>
                        <a:rPr lang="hr-H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DHCPRELEASE</a:t>
                      </a:r>
                      <a:endParaRPr lang="hr-HR" sz="2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dirty="0">
                          <a:effectLst/>
                        </a:rPr>
                        <a:t>Poruka klijenta serveru da odustaje od mrežne adrese i otkazuje preostali najam (</a:t>
                      </a:r>
                      <a:r>
                        <a:rPr lang="hr-HR" dirty="0" err="1">
                          <a:effectLst/>
                        </a:rPr>
                        <a:t>lease</a:t>
                      </a:r>
                      <a:r>
                        <a:rPr lang="hr-HR" dirty="0">
                          <a:effectLst/>
                        </a:rPr>
                        <a:t>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597538"/>
                  </a:ext>
                </a:extLst>
              </a:tr>
              <a:tr h="550540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>
                          <a:effectLst/>
                        </a:rPr>
                        <a:t>DHCPINFORM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dirty="0">
                          <a:effectLst/>
                        </a:rPr>
                        <a:t>Poruka klijenta serveru, u kojoj se traže samo parametri konfiguracije (klijent već ima konfiguriranu mrežnu adresu).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567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1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58B4DDD-0A19-7E43-F0CA-E54DFC7A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Pojašnjenje rada DHCP servera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35BE483-BD86-CF3A-B3B0-AAE6E962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Routeri</a:t>
            </a:r>
            <a:r>
              <a:rPr lang="hr-HR" dirty="0"/>
              <a:t> obično obavljaju ulogu DHCP servera</a:t>
            </a:r>
          </a:p>
          <a:p>
            <a:r>
              <a:rPr lang="hr-HR" dirty="0"/>
              <a:t>DHCP server se konfigurira tako da se odredi raspon IP adresa koje server može dati klijentima</a:t>
            </a:r>
          </a:p>
          <a:p>
            <a:r>
              <a:rPr lang="hr-HR" dirty="0"/>
              <a:t>Možemo zamisliti da su te IP adrese bicikli koji se iznajmljuju</a:t>
            </a:r>
          </a:p>
        </p:txBody>
      </p:sp>
    </p:spTree>
    <p:extLst>
      <p:ext uri="{BB962C8B-B14F-4D97-AF65-F5344CB8AC3E}">
        <p14:creationId xmlns:p14="http://schemas.microsoft.com/office/powerpoint/2010/main" val="33519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EF5CC8-AC83-4E7F-D042-D04DC32D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Pojašnjenje rada DHCP servera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B016013-8BF5-422D-0A9B-A0D4F635A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Imamo tri bicikla</a:t>
            </a:r>
          </a:p>
          <a:p>
            <a:r>
              <a:rPr lang="hr-HR" dirty="0"/>
              <a:t>Svaka osoba može iznajmiti samo jedan bicikl na određeni vremenski period</a:t>
            </a:r>
          </a:p>
          <a:p>
            <a:r>
              <a:rPr lang="hr-HR" dirty="0"/>
              <a:t>Ako osoba želi koristiti bicikl duže, onda mora produžiti najam</a:t>
            </a:r>
          </a:p>
          <a:p>
            <a:r>
              <a:rPr lang="hr-HR" dirty="0"/>
              <a:t>Ako nema slobodnih bicikla, tada se bicikl ne može iznajmiti</a:t>
            </a:r>
          </a:p>
          <a:p>
            <a:r>
              <a:rPr lang="hr-HR" dirty="0"/>
              <a:t>Kada osoba vrati bicikl ili prekine najam, tada se bicikl može iznajmiti nekoj drugoj osobi</a:t>
            </a:r>
          </a:p>
        </p:txBody>
      </p:sp>
    </p:spTree>
    <p:extLst>
      <p:ext uri="{BB962C8B-B14F-4D97-AF65-F5344CB8AC3E}">
        <p14:creationId xmlns:p14="http://schemas.microsoft.com/office/powerpoint/2010/main" val="90546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EF5CC8-AC83-4E7F-D042-D04DC32D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Pojašnjenje rada DHCP servera</a:t>
            </a:r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2E055561-A0BF-39BB-E6A5-5718A6431969}"/>
              </a:ext>
            </a:extLst>
          </p:cNvPr>
          <p:cNvSpPr/>
          <p:nvPr/>
        </p:nvSpPr>
        <p:spPr>
          <a:xfrm>
            <a:off x="1551320" y="3396715"/>
            <a:ext cx="24657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r-H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10.0.0.2</a:t>
            </a:r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5C1AB332-44E9-D397-C7FE-CE1FA8E3DB82}"/>
              </a:ext>
            </a:extLst>
          </p:cNvPr>
          <p:cNvSpPr/>
          <p:nvPr/>
        </p:nvSpPr>
        <p:spPr>
          <a:xfrm>
            <a:off x="1842264" y="4057561"/>
            <a:ext cx="18437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r-H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10.0.0.3</a:t>
            </a:r>
            <a:endParaRPr lang="hr-H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Pravokutnik: zaobljeni kutovi 8">
            <a:extLst>
              <a:ext uri="{FF2B5EF4-FFF2-40B4-BE49-F238E27FC236}">
                <a16:creationId xmlns:a16="http://schemas.microsoft.com/office/drawing/2014/main" id="{4EF5735B-4E49-DC19-433C-90209D189022}"/>
              </a:ext>
            </a:extLst>
          </p:cNvPr>
          <p:cNvSpPr/>
          <p:nvPr/>
        </p:nvSpPr>
        <p:spPr>
          <a:xfrm>
            <a:off x="3781095" y="3436418"/>
            <a:ext cx="2660349" cy="150477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DHCP server</a:t>
            </a:r>
          </a:p>
        </p:txBody>
      </p:sp>
      <p:sp>
        <p:nvSpPr>
          <p:cNvPr id="10" name="Elipsa 9">
            <a:extLst>
              <a:ext uri="{FF2B5EF4-FFF2-40B4-BE49-F238E27FC236}">
                <a16:creationId xmlns:a16="http://schemas.microsoft.com/office/drawing/2014/main" id="{B0FD1006-9323-E771-9318-9B1A6B02C0F8}"/>
              </a:ext>
            </a:extLst>
          </p:cNvPr>
          <p:cNvSpPr/>
          <p:nvPr/>
        </p:nvSpPr>
        <p:spPr>
          <a:xfrm>
            <a:off x="8846176" y="1676047"/>
            <a:ext cx="1584176" cy="158417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Računalo 1</a:t>
            </a:r>
          </a:p>
        </p:txBody>
      </p:sp>
      <p:sp>
        <p:nvSpPr>
          <p:cNvPr id="11" name="Elipsa 10">
            <a:extLst>
              <a:ext uri="{FF2B5EF4-FFF2-40B4-BE49-F238E27FC236}">
                <a16:creationId xmlns:a16="http://schemas.microsoft.com/office/drawing/2014/main" id="{47132CDD-4AEF-7BF9-7642-6BD9A010E8BE}"/>
              </a:ext>
            </a:extLst>
          </p:cNvPr>
          <p:cNvSpPr/>
          <p:nvPr/>
        </p:nvSpPr>
        <p:spPr>
          <a:xfrm>
            <a:off x="8846176" y="3396715"/>
            <a:ext cx="1584176" cy="158417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Računalo 2</a:t>
            </a:r>
          </a:p>
        </p:txBody>
      </p:sp>
      <p:sp>
        <p:nvSpPr>
          <p:cNvPr id="12" name="Elipsa 11">
            <a:extLst>
              <a:ext uri="{FF2B5EF4-FFF2-40B4-BE49-F238E27FC236}">
                <a16:creationId xmlns:a16="http://schemas.microsoft.com/office/drawing/2014/main" id="{EFCC0D35-771C-75D6-B727-684817E5E7B0}"/>
              </a:ext>
            </a:extLst>
          </p:cNvPr>
          <p:cNvSpPr/>
          <p:nvPr/>
        </p:nvSpPr>
        <p:spPr>
          <a:xfrm>
            <a:off x="8846176" y="5117383"/>
            <a:ext cx="1584176" cy="158417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Računalo 3</a:t>
            </a:r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087395D0-B802-A51B-4126-40D4CAC01BF8}"/>
              </a:ext>
            </a:extLst>
          </p:cNvPr>
          <p:cNvSpPr txBox="1"/>
          <p:nvPr/>
        </p:nvSpPr>
        <p:spPr>
          <a:xfrm>
            <a:off x="6794457" y="2283468"/>
            <a:ext cx="198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sz="2000" dirty="0"/>
              <a:t>DHCPDISCOVER</a:t>
            </a:r>
          </a:p>
        </p:txBody>
      </p:sp>
      <p:cxnSp>
        <p:nvCxnSpPr>
          <p:cNvPr id="15" name="Ravni poveznik 14">
            <a:extLst>
              <a:ext uri="{FF2B5EF4-FFF2-40B4-BE49-F238E27FC236}">
                <a16:creationId xmlns:a16="http://schemas.microsoft.com/office/drawing/2014/main" id="{1B162412-059A-BDBA-EE64-67D35047FFF8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6441444" y="2468135"/>
            <a:ext cx="2404732" cy="1720668"/>
          </a:xfrm>
          <a:prstGeom prst="line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Ravni poveznik 16">
            <a:extLst>
              <a:ext uri="{FF2B5EF4-FFF2-40B4-BE49-F238E27FC236}">
                <a16:creationId xmlns:a16="http://schemas.microsoft.com/office/drawing/2014/main" id="{CF00ADCF-6851-9D1A-D96B-7262DCA88A31}"/>
              </a:ext>
            </a:extLst>
          </p:cNvPr>
          <p:cNvCxnSpPr>
            <a:stCxn id="9" idx="3"/>
            <a:endCxn id="11" idx="2"/>
          </p:cNvCxnSpPr>
          <p:nvPr/>
        </p:nvCxnSpPr>
        <p:spPr>
          <a:xfrm>
            <a:off x="6441444" y="4188803"/>
            <a:ext cx="2404732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Ravni poveznik 18">
            <a:extLst>
              <a:ext uri="{FF2B5EF4-FFF2-40B4-BE49-F238E27FC236}">
                <a16:creationId xmlns:a16="http://schemas.microsoft.com/office/drawing/2014/main" id="{C29AA4D3-2928-1559-0A92-398E983DA73C}"/>
              </a:ext>
            </a:extLst>
          </p:cNvPr>
          <p:cNvCxnSpPr>
            <a:stCxn id="9" idx="3"/>
            <a:endCxn id="12" idx="2"/>
          </p:cNvCxnSpPr>
          <p:nvPr/>
        </p:nvCxnSpPr>
        <p:spPr>
          <a:xfrm>
            <a:off x="6441444" y="4188803"/>
            <a:ext cx="2404732" cy="1720668"/>
          </a:xfrm>
          <a:prstGeom prst="line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kstniOkvir 25">
            <a:extLst>
              <a:ext uri="{FF2B5EF4-FFF2-40B4-BE49-F238E27FC236}">
                <a16:creationId xmlns:a16="http://schemas.microsoft.com/office/drawing/2014/main" id="{A5E8BA95-65C4-6672-BABE-D308AC5192A1}"/>
              </a:ext>
            </a:extLst>
          </p:cNvPr>
          <p:cNvSpPr txBox="1"/>
          <p:nvPr/>
        </p:nvSpPr>
        <p:spPr>
          <a:xfrm>
            <a:off x="4328844" y="298768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sz="2000" dirty="0"/>
              <a:t>DHCPOFFER</a:t>
            </a:r>
          </a:p>
        </p:txBody>
      </p:sp>
      <p:sp>
        <p:nvSpPr>
          <p:cNvPr id="27" name="TekstniOkvir 26">
            <a:extLst>
              <a:ext uri="{FF2B5EF4-FFF2-40B4-BE49-F238E27FC236}">
                <a16:creationId xmlns:a16="http://schemas.microsoft.com/office/drawing/2014/main" id="{171D61A5-5DE7-A5DB-AC69-49297A18458D}"/>
              </a:ext>
            </a:extLst>
          </p:cNvPr>
          <p:cNvSpPr txBox="1"/>
          <p:nvPr/>
        </p:nvSpPr>
        <p:spPr>
          <a:xfrm>
            <a:off x="6794457" y="2276872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sz="2000" dirty="0"/>
              <a:t>DHCPREQUEST</a:t>
            </a:r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E9B644B5-322F-CEBD-F646-056F178B03CC}"/>
              </a:ext>
            </a:extLst>
          </p:cNvPr>
          <p:cNvSpPr txBox="1"/>
          <p:nvPr/>
        </p:nvSpPr>
        <p:spPr>
          <a:xfrm>
            <a:off x="4328844" y="2990958"/>
            <a:ext cx="127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sz="2000" dirty="0"/>
              <a:t>DHCPACK</a:t>
            </a:r>
          </a:p>
        </p:txBody>
      </p:sp>
      <p:sp>
        <p:nvSpPr>
          <p:cNvPr id="29" name="TekstniOkvir 28">
            <a:extLst>
              <a:ext uri="{FF2B5EF4-FFF2-40B4-BE49-F238E27FC236}">
                <a16:creationId xmlns:a16="http://schemas.microsoft.com/office/drawing/2014/main" id="{02401FF7-1484-A653-C5E8-4E122C3FC5D7}"/>
              </a:ext>
            </a:extLst>
          </p:cNvPr>
          <p:cNvSpPr txBox="1"/>
          <p:nvPr/>
        </p:nvSpPr>
        <p:spPr>
          <a:xfrm>
            <a:off x="6695438" y="5909471"/>
            <a:ext cx="17123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sz="2400" dirty="0"/>
              <a:t>Isti proces…</a:t>
            </a:r>
          </a:p>
        </p:txBody>
      </p: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0D0D137A-9470-FF2D-934C-E9B02128D06C}"/>
              </a:ext>
            </a:extLst>
          </p:cNvPr>
          <p:cNvSpPr txBox="1"/>
          <p:nvPr/>
        </p:nvSpPr>
        <p:spPr>
          <a:xfrm>
            <a:off x="236136" y="3677894"/>
            <a:ext cx="146065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sz="2400" dirty="0"/>
              <a:t>Slobodne 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adrese: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D8ACDCA3-5762-76D8-000B-8B200BAACDB2}"/>
              </a:ext>
            </a:extLst>
          </p:cNvPr>
          <p:cNvSpPr txBox="1"/>
          <p:nvPr/>
        </p:nvSpPr>
        <p:spPr>
          <a:xfrm>
            <a:off x="7001603" y="3818367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sz="2000" dirty="0"/>
              <a:t>DHCPREQUEST</a:t>
            </a:r>
            <a:endParaRPr lang="hr-HR" sz="2400" dirty="0"/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2D72DDA4-E5EE-3A34-5810-B5FA1854D480}"/>
              </a:ext>
            </a:extLst>
          </p:cNvPr>
          <p:cNvSpPr txBox="1"/>
          <p:nvPr/>
        </p:nvSpPr>
        <p:spPr>
          <a:xfrm>
            <a:off x="4332515" y="299423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sz="2000" dirty="0">
                <a:solidFill>
                  <a:srgbClr val="FF0000"/>
                </a:solidFill>
              </a:rPr>
              <a:t>DHCPNAK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0C52DA0C-C9EC-9936-8ECC-D4848A0A5838}"/>
              </a:ext>
            </a:extLst>
          </p:cNvPr>
          <p:cNvSpPr txBox="1"/>
          <p:nvPr/>
        </p:nvSpPr>
        <p:spPr>
          <a:xfrm>
            <a:off x="7001603" y="3843542"/>
            <a:ext cx="18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sz="2000" dirty="0"/>
              <a:t>Ponovni zahtjev</a:t>
            </a:r>
          </a:p>
        </p:txBody>
      </p:sp>
    </p:spTree>
    <p:extLst>
      <p:ext uri="{BB962C8B-B14F-4D97-AF65-F5344CB8AC3E}">
        <p14:creationId xmlns:p14="http://schemas.microsoft.com/office/powerpoint/2010/main" val="318223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912E-6 -2.59259E-6 L 0.10614 -0.19328 L 0.39567 -0.19861 " pathEditMode="relative" rAng="0" ptsTypes="A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84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602E-6 -1.48148E-6 L 0.08844 0.2382 L 0.40922 0.24236 " pathEditMode="relative" rAng="0" ptsTypes="AAA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1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714 0.24236 L 0.08857 0.23958 L -0.00091 0.00162 " pathEditMode="relative" ptsTypes="AAA">
                                      <p:cBhvr>
                                        <p:cTn id="7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163E-8 -4.07407E-6 L 0.09013 0.27385 L 0.40583 0.28033 L 0.42185 -0.0699 " pathEditMode="relative" rAng="0" ptsTypes="AAAA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86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/>
      <p:bldP spid="5" grpId="1"/>
      <p:bldP spid="5" grpId="2"/>
      <p:bldP spid="12" grpId="0" animBg="1"/>
      <p:bldP spid="13" grpId="0"/>
      <p:bldP spid="13" grpId="1"/>
      <p:bldP spid="26" grpId="0"/>
      <p:bldP spid="26" grpId="1"/>
      <p:bldP spid="26" grpId="2"/>
      <p:bldP spid="26" grpId="3"/>
      <p:bldP spid="27" grpId="0"/>
      <p:bldP spid="27" grpId="1"/>
      <p:bldP spid="28" grpId="0"/>
      <p:bldP spid="28" grpId="1"/>
      <p:bldP spid="29" grpId="0"/>
      <p:bldP spid="29" grpId="1"/>
      <p:bldP spid="31" grpId="0"/>
      <p:bldP spid="31" grpId="1"/>
      <p:bldP spid="32" grpId="0"/>
      <p:bldP spid="32" grpId="1"/>
      <p:bldP spid="33" grpId="0"/>
      <p:bldP spid="33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kolska ploč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7_TF02804846_TF02804846" id="{A5489B6C-81BC-479F-9848-A82C7F5662CB}" vid="{446BF683-5578-459A-BFDA-67523B809D0D}"/>
    </a:ext>
  </a:extLst>
</a:theme>
</file>

<file path=ppt/theme/theme2.xml><?xml version="1.0" encoding="utf-8"?>
<a:theme xmlns:a="http://schemas.openxmlformats.org/drawingml/2006/main" name="Tema sustava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sustava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Obrazovna prezentacija s motivom školske ploče (široki zaslon)</Template>
  <TotalTime>658</TotalTime>
  <Words>1092</Words>
  <Application>Microsoft Office PowerPoint</Application>
  <PresentationFormat>Prilagođeno</PresentationFormat>
  <Paragraphs>183</Paragraphs>
  <Slides>37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37</vt:i4>
      </vt:variant>
    </vt:vector>
  </HeadingPairs>
  <TitlesOfParts>
    <vt:vector size="41" baseType="lpstr">
      <vt:lpstr>Arial</vt:lpstr>
      <vt:lpstr>Consolas</vt:lpstr>
      <vt:lpstr>Corbel</vt:lpstr>
      <vt:lpstr>Školska ploča 16 x 9</vt:lpstr>
      <vt:lpstr>NAT i DHCP</vt:lpstr>
      <vt:lpstr>Sadržaj</vt:lpstr>
      <vt:lpstr>Što je DHCP?</vt:lpstr>
      <vt:lpstr>Kako DHCP funkcionira?</vt:lpstr>
      <vt:lpstr>Poruke između klijenta i DHCP servera</vt:lpstr>
      <vt:lpstr>Poruke između računala i DHCP servera</vt:lpstr>
      <vt:lpstr>Pojašnjenje rada DHCP servera</vt:lpstr>
      <vt:lpstr>Pojašnjenje rada DHCP servera</vt:lpstr>
      <vt:lpstr>Pojašnjenje rada DHCP servera</vt:lpstr>
      <vt:lpstr>Snimanje komunikacije sa DHCP serverom</vt:lpstr>
      <vt:lpstr>Rezultati snimanja u Wiresharku</vt:lpstr>
      <vt:lpstr>Rezultati snimanja u Wiresharku</vt:lpstr>
      <vt:lpstr>Rezultati snimanja u Wiresharku</vt:lpstr>
      <vt:lpstr>Rezultati snimanja u Wiresharku</vt:lpstr>
      <vt:lpstr>Rezultati snimanja u Wiresharku</vt:lpstr>
      <vt:lpstr>Rezultati snimanja u Wiresharku</vt:lpstr>
      <vt:lpstr>Usporedba sa podacima u terminalu</vt:lpstr>
      <vt:lpstr>Što je NAT?</vt:lpstr>
      <vt:lpstr>SNAT</vt:lpstr>
      <vt:lpstr>SNAT</vt:lpstr>
      <vt:lpstr>DNAT</vt:lpstr>
      <vt:lpstr>DNAT</vt:lpstr>
      <vt:lpstr>PAT</vt:lpstr>
      <vt:lpstr>PAT</vt:lpstr>
      <vt:lpstr>Port forwarding</vt:lpstr>
      <vt:lpstr>Port forwarding</vt:lpstr>
      <vt:lpstr>Vizualizacija u Cisco Packet Traceru</vt:lpstr>
      <vt:lpstr>Vizualizacija u Cisco Packet Traceru</vt:lpstr>
      <vt:lpstr>Vizualizacija u Cisco Packet Traceru</vt:lpstr>
      <vt:lpstr>Vizualizacija u Cisco Packet Traceru (prvi ping)</vt:lpstr>
      <vt:lpstr>Vizualizacija u Cisco Packet Traceru (prvi ping)</vt:lpstr>
      <vt:lpstr>Vizualizacija u Cisco Packet Traceru (prvi ping)</vt:lpstr>
      <vt:lpstr>Vizualizacija u Cisco Packet Traceru (drugi ping)</vt:lpstr>
      <vt:lpstr>Vizualizacija u Cisco Packet Traceru (drugi ping)</vt:lpstr>
      <vt:lpstr>Vizualizacija u Cisco Packet Traceru (drugi ping)</vt:lpstr>
      <vt:lpstr>Vizualizacija u Cisco Packet Traceru (pristupanje web stranici)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 i DHCP</dc:title>
  <dc:creator>Nikola Vidović</dc:creator>
  <cp:lastModifiedBy>Nikola Vidović</cp:lastModifiedBy>
  <cp:revision>5</cp:revision>
  <dcterms:created xsi:type="dcterms:W3CDTF">2023-05-20T19:32:07Z</dcterms:created>
  <dcterms:modified xsi:type="dcterms:W3CDTF">2023-05-22T22:55:23Z</dcterms:modified>
</cp:coreProperties>
</file>