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8A6A0D1.xml" ContentType="application/vnd.ms-powerpoint.comments+xml"/>
  <Override PartName="/ppt/comments/modernComment_102_8BA75C4A.xml" ContentType="application/vnd.ms-powerpoint.comments+xml"/>
  <Override PartName="/ppt/comments/modernComment_104_26622407.xml" ContentType="application/vnd.ms-powerpoint.comments+xml"/>
  <Override PartName="/ppt/comments/modernComment_10A_C3365BD9.xml" ContentType="application/vnd.ms-powerpoint.comments+xml"/>
  <Override PartName="/ppt/comments/modernComment_103_97A3B9D5.xml" ContentType="application/vnd.ms-powerpoint.comments+xml"/>
  <Override PartName="/ppt/comments/modernComment_108_B26A44BD.xml" ContentType="application/vnd.ms-powerpoint.comments+xml"/>
  <Override PartName="/ppt/comments/modernComment_105_8F5AAFBC.xml" ContentType="application/vnd.ms-powerpoint.comments+xml"/>
  <Override PartName="/ppt/comments/modernComment_114_D5B0435D.xml" ContentType="application/vnd.ms-powerpoint.comments+xml"/>
  <Override PartName="/ppt/comments/modernComment_109_90CAC9DF.xml" ContentType="application/vnd.ms-powerpoint.comments+xml"/>
  <Override PartName="/ppt/comments/modernComment_115_27ED40B2.xml" ContentType="application/vnd.ms-powerpoint.comments+xml"/>
  <Override PartName="/ppt/comments/modernComment_106_70249D5D.xml" ContentType="application/vnd.ms-powerpoint.comments+xml"/>
  <Override PartName="/ppt/comments/modernComment_107_2EF2BE3E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D_A7658BB3.xml" ContentType="application/vnd.ms-powerpoint.comments+xml"/>
  <Override PartName="/ppt/comments/modernComment_116_7F530643.xml" ContentType="application/vnd.ms-powerpoint.comments+xml"/>
  <Override PartName="/ppt/comments/modernComment_117_22D5318B.xml" ContentType="application/vnd.ms-powerpoint.comments+xml"/>
  <Override PartName="/ppt/comments/modernComment_10E_9BC5E272.xml" ContentType="application/vnd.ms-powerpoint.comments+xml"/>
  <Override PartName="/ppt/comments/modernComment_10C_C9C1CDBE.xml" ContentType="application/vnd.ms-powerpoint.comments+xml"/>
  <Override PartName="/ppt/comments/modernComment_10F_59E01FFD.xml" ContentType="application/vnd.ms-powerpoint.comments+xml"/>
  <Override PartName="/ppt/comments/modernComment_110_3CDA320C.xml" ContentType="application/vnd.ms-powerpoint.comments+xml"/>
  <Override PartName="/ppt/comments/modernComment_113_BF35A11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66" r:id="rId8"/>
    <p:sldId id="259" r:id="rId9"/>
    <p:sldId id="264" r:id="rId10"/>
    <p:sldId id="261" r:id="rId11"/>
    <p:sldId id="276" r:id="rId12"/>
    <p:sldId id="265" r:id="rId13"/>
    <p:sldId id="277" r:id="rId14"/>
    <p:sldId id="262" r:id="rId15"/>
    <p:sldId id="263" r:id="rId16"/>
    <p:sldId id="269" r:id="rId17"/>
    <p:sldId id="278" r:id="rId18"/>
    <p:sldId id="279" r:id="rId19"/>
    <p:sldId id="270" r:id="rId20"/>
    <p:sldId id="268" r:id="rId21"/>
    <p:sldId id="271" r:id="rId22"/>
    <p:sldId id="272" r:id="rId23"/>
    <p:sldId id="275" r:id="rId24"/>
    <p:sldId id="257" r:id="rId2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CB116B-27E9-7B08-841C-EF73CC81370A}" name="Blagica Hrsto" initials="BH" userId="S::bhrsto@pmfst.hr::490d7a34-9d6d-4437-82be-165ee1de2b17" providerId="AD"/>
  <p188:author id="{9043349D-CA4F-8D64-A7D1-709976EC4E2E}" name="Marija Karoglan" initials="MK" userId="S::mkaroglan@pmfst.hr::b9600d81-c333-4e31-b9e7-20dbde10f82b" providerId="AD"/>
  <p188:author id="{0711C7CB-12B6-1993-D4C3-227FCBAAB95C}" name="Gost korisnik" initials="Gk" userId="S::urn:spo:anon#29411ac5f00593066338458209fb9b0cbc1c1a0032008877e7a651523eb76307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367"/>
    <a:srgbClr val="EB4E2F"/>
    <a:srgbClr val="F44034"/>
    <a:srgbClr val="4BB14F"/>
    <a:srgbClr val="FFC208"/>
    <a:srgbClr val="FF0000"/>
    <a:srgbClr val="4F242F"/>
    <a:srgbClr val="562E6E"/>
    <a:srgbClr val="5C303B"/>
    <a:srgbClr val="DB7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6561F-8204-92C0-1CA7-89E692501000}" v="9" dt="2023-11-29T20:31:20.208"/>
    <p1510:client id="{93AF2579-07DB-46E6-9A81-3844EE248EFA}" v="5" dt="2023-11-30T15:53:33.486"/>
    <p1510:client id="{DC1BA40B-59F9-3644-4BDC-2F3A983B64AD}" v="58" dt="2023-11-29T19:48:42.857"/>
    <p1510:client id="{E4952FEB-AC9C-4276-BF27-4CC50274930E}" v="2" dt="2023-11-29T16:16:48.471"/>
    <p1510:client id="{F7463114-10EF-D3B2-4D0E-70EE0819E5CF}" v="106" dt="2023-11-29T18:49:50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00_8A6A0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416367-1BB4-FC43-B142-3BF02E294198}" authorId="{9043349D-CA4F-8D64-A7D1-709976EC4E2E}" created="2023-11-29T16:03:57.416">
    <pc:sldMkLst xmlns:pc="http://schemas.microsoft.com/office/powerpoint/2013/main/command">
      <pc:docMk/>
      <pc:sldMk cId="145137873" sldId="256"/>
    </pc:sldMkLst>
    <p188:txBody>
      <a:bodyPr/>
      <a:lstStyle/>
      <a:p>
        <a:r>
          <a:rPr lang="sr-Latn-RS"/>
          <a:t>Marta</a:t>
        </a:r>
      </a:p>
    </p188:txBody>
  </p188:cm>
</p188:cmLst>
</file>

<file path=ppt/comments/modernComment_102_8BA75C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110A8A-0087-8848-8B8C-0581FEDDE7E7}" authorId="{9043349D-CA4F-8D64-A7D1-709976EC4E2E}" created="2023-11-29T16:04:21.8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43001162" sldId="258"/>
      <ac:picMk id="5" creationId="{9D5A213B-FF96-9BD5-6C18-A3908850FEBC}"/>
    </ac:deMkLst>
    <p188:txBody>
      <a:bodyPr/>
      <a:lstStyle/>
      <a:p>
        <a:r>
          <a:rPr lang="sr-Latn-RS"/>
          <a:t>Marta</a:t>
        </a:r>
      </a:p>
    </p188:txBody>
  </p188:cm>
</p188:cmLst>
</file>

<file path=ppt/comments/modernComment_103_97A3B9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0B67B7-6A82-D749-A6FA-93FD05E8A2C5}" authorId="{9043349D-CA4F-8D64-A7D1-709976EC4E2E}" created="2023-11-29T16:04:49.992">
    <pc:sldMkLst xmlns:pc="http://schemas.microsoft.com/office/powerpoint/2013/main/command">
      <pc:docMk/>
      <pc:sldMk cId="2544089557" sldId="259"/>
    </pc:sldMkLst>
    <p188:txBody>
      <a:bodyPr/>
      <a:lstStyle/>
      <a:p>
        <a:r>
          <a:rPr lang="sr-Latn-RS"/>
          <a:t>Marija</a:t>
        </a:r>
      </a:p>
    </p188:txBody>
  </p188:cm>
</p188:cmLst>
</file>

<file path=ppt/comments/modernComment_104_266224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65062A-EAC8-0F40-9E9F-3826919DEC4B}" authorId="{9043349D-CA4F-8D64-A7D1-709976EC4E2E}" created="2023-11-29T16:04:32.51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43965959" sldId="260"/>
      <ac:picMk id="9" creationId="{C18878E0-8648-9480-9480-6B8396FB42B8}"/>
    </ac:deMkLst>
    <p188:txBody>
      <a:bodyPr/>
      <a:lstStyle/>
      <a:p>
        <a:r>
          <a:rPr lang="sr-Latn-RS"/>
          <a:t>Marta</a:t>
        </a:r>
      </a:p>
    </p188:txBody>
  </p188:cm>
</p188:cmLst>
</file>

<file path=ppt/comments/modernComment_105_8F5AAF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C57355-96E1-4193-ADB9-41899FC9653C}" authorId="{9043349D-CA4F-8D64-A7D1-709976EC4E2E}" created="2023-11-28T09:57:14.405">
    <pc:sldMkLst xmlns:pc="http://schemas.microsoft.com/office/powerpoint/2013/main/command">
      <pc:docMk/>
      <pc:sldMk cId="2405085116" sldId="261"/>
    </pc:sldMkLst>
    <p188:replyLst>
      <p188:reply id="{CDC42793-8CF8-475F-A892-26B240D58311}" authorId="{0711C7CB-12B6-1993-D4C3-227FCBAAB95C}" created="2023-11-28T10:06:17.002">
        <p188:txBody>
          <a:bodyPr/>
          <a:lstStyle/>
          <a:p>
            <a:r>
              <a:rPr lang="en-US"/>
              <a:t>pa je li ovaj slajd povise tome sluzi?</a:t>
            </a:r>
          </a:p>
        </p188:txBody>
      </p188:reply>
      <p188:reply id="{8E30165B-C109-4A86-A089-D424A256603D}" authorId="{9043349D-CA4F-8D64-A7D1-709976EC4E2E}" created="2023-11-28T10:06:39.748">
        <p188:txBody>
          <a:bodyPr/>
          <a:lstStyle/>
          <a:p>
            <a:r>
              <a:rPr lang="hr-HR"/>
              <a:t>Poštovani Gost Korisnik, to je dodano naknadno, ja cu dodat
</a:t>
            </a:r>
          </a:p>
        </p188:txBody>
      </p188:reply>
      <p188:reply id="{B232CF19-EB47-C443-89AE-A1E8F2E1B60E}" authorId="{9043349D-CA4F-8D64-A7D1-709976EC4E2E}" created="2023-11-29T16:06:02.461">
        <p188:txBody>
          <a:bodyPr/>
          <a:lstStyle/>
          <a:p>
            <a:r>
              <a:rPr lang="sr-Latn-RS"/>
              <a:t>Marija</a:t>
            </a:r>
          </a:p>
        </p188:txBody>
      </p188:reply>
    </p188:replyLst>
    <p188:txBody>
      <a:bodyPr/>
      <a:lstStyle/>
      <a:p>
        <a:r>
          <a:rPr lang="hr-HR"/>
          <a:t>Tribaš prvo definirat i objasnit elemente grafa da bi ovo imalo smisla</a:t>
        </a:r>
      </a:p>
    </p188:txBody>
  </p188:cm>
  <p188:cm id="{6EE3B8CD-0E8F-8244-A368-99BA984672A7}" authorId="{9043349D-CA4F-8D64-A7D1-709976EC4E2E}" created="2023-11-29T16:05:08.614">
    <pc:sldMkLst xmlns:pc="http://schemas.microsoft.com/office/powerpoint/2013/main/command">
      <pc:docMk/>
      <pc:sldMk cId="2405085116" sldId="261"/>
    </pc:sldMkLst>
    <p188:replyLst>
      <p188:reply id="{BD90669E-553B-419F-BB01-D953E173D490}" authorId="{4ACB116B-27E9-7B08-841C-EF73CC81370A}" created="2023-11-29T16:16:48.471">
        <p188:txBody>
          <a:bodyPr/>
          <a:lstStyle/>
          <a:p>
            <a:r>
              <a:rPr lang="en-US"/>
              <a:t>na ovo</a:t>
            </a:r>
          </a:p>
        </p188:txBody>
      </p188:reply>
      <p188:reply id="{E0565461-9A91-4430-BE30-D563EF63CF9F}" authorId="{9043349D-CA4F-8D64-A7D1-709976EC4E2E}" created="2023-11-29T18:18:48.419">
        <p188:txBody>
          <a:bodyPr/>
          <a:lstStyle/>
          <a:p>
            <a:r>
              <a:rPr lang="hr-HR"/>
              <a:t>aj ti onda</a:t>
            </a:r>
          </a:p>
        </p188:txBody>
      </p188:reply>
    </p188:replyLst>
    <p188:txBody>
      <a:bodyPr/>
      <a:lstStyle/>
      <a:p>
        <a:r>
          <a:rPr lang="sr-Latn-RS"/>
          <a:t>Marija</a:t>
        </a:r>
      </a:p>
    </p188:txBody>
  </p188:cm>
</p188:cmLst>
</file>

<file path=ppt/comments/modernComment_106_70249D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123470-8D8F-3C4D-8E72-5039E8BF1E06}" authorId="{9043349D-CA4F-8D64-A7D1-709976EC4E2E}" created="2023-11-29T16:07:54.460">
    <pc:sldMkLst xmlns:pc="http://schemas.microsoft.com/office/powerpoint/2013/main/command">
      <pc:docMk/>
      <pc:sldMk cId="1881447773" sldId="262"/>
    </pc:sldMkLst>
    <p188:txBody>
      <a:bodyPr/>
      <a:lstStyle/>
      <a:p>
        <a:r>
          <a:rPr lang="sr-Latn-RS"/>
          <a:t>Marta</a:t>
        </a:r>
      </a:p>
    </p188:txBody>
  </p188:cm>
</p188:cmLst>
</file>

<file path=ppt/comments/modernComment_107_2EF2BE3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8FD82A-24A4-FF41-A455-A1739AB30F34}" authorId="{9043349D-CA4F-8D64-A7D1-709976EC4E2E}" created="2023-11-29T16:08:00.553">
    <pc:sldMkLst xmlns:pc="http://schemas.microsoft.com/office/powerpoint/2013/main/command">
      <pc:docMk/>
      <pc:sldMk cId="787660350" sldId="263"/>
    </pc:sldMkLst>
    <p188:txBody>
      <a:bodyPr/>
      <a:lstStyle/>
      <a:p>
        <a:r>
          <a:rPr lang="sr-Latn-RS"/>
          <a:t>Nikola</a:t>
        </a:r>
      </a:p>
    </p188:txBody>
  </p188:cm>
</p188:cmLst>
</file>

<file path=ppt/comments/modernComment_108_B26A44B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D9D8B0-6BF6-6A48-BAEC-8D967E39C4E3}" authorId="{9043349D-CA4F-8D64-A7D1-709976EC4E2E}" created="2023-11-29T16:05:02.3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93308861" sldId="264"/>
      <ac:grpSpMk id="25" creationId="{55B64C0E-0F24-0D8B-A0F7-3E2FD7FAA42C}"/>
    </ac:deMkLst>
    <p188:txBody>
      <a:bodyPr/>
      <a:lstStyle/>
      <a:p>
        <a:r>
          <a:rPr lang="sr-Latn-RS"/>
          <a:t>Marija</a:t>
        </a:r>
      </a:p>
    </p188:txBody>
  </p188:cm>
</p188:cmLst>
</file>

<file path=ppt/comments/modernComment_109_90CAC9D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B66712-3861-E144-AAA2-335618FE8C28}" authorId="{9043349D-CA4F-8D64-A7D1-709976EC4E2E}" created="2023-11-29T16:06:41.363">
    <pc:sldMkLst xmlns:pc="http://schemas.microsoft.com/office/powerpoint/2013/main/command">
      <pc:docMk/>
      <pc:sldMk cId="2429209055" sldId="265"/>
    </pc:sldMkLst>
    <p188:txBody>
      <a:bodyPr/>
      <a:lstStyle/>
      <a:p>
        <a:r>
          <a:rPr lang="sr-Latn-RS"/>
          <a:t>Blagica</a:t>
        </a:r>
      </a:p>
    </p188:txBody>
  </p188:cm>
</p188:cmLst>
</file>

<file path=ppt/comments/modernComment_10A_C3365B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4A9EFF-F59E-614D-BFE8-180DCCF88F08}" authorId="{9043349D-CA4F-8D64-A7D1-709976EC4E2E}" created="2023-11-29T16:04:42.441">
    <pc:sldMkLst xmlns:pc="http://schemas.microsoft.com/office/powerpoint/2013/main/command">
      <pc:docMk/>
      <pc:sldMk cId="3275119577" sldId="266"/>
    </pc:sldMkLst>
    <p188:txBody>
      <a:bodyPr/>
      <a:lstStyle/>
      <a:p>
        <a:r>
          <a:rPr lang="sr-Latn-RS"/>
          <a:t>Marta</a:t>
        </a:r>
      </a:p>
    </p188:txBody>
  </p188:cm>
</p188:cmLst>
</file>

<file path=ppt/comments/modernComment_10C_C9C1CDB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0808ED-C668-7949-B900-F4830F356780}" authorId="{9043349D-CA4F-8D64-A7D1-709976EC4E2E}" created="2023-11-29T16:08:56.617">
    <pc:sldMkLst xmlns:pc="http://schemas.microsoft.com/office/powerpoint/2013/main/command">
      <pc:docMk/>
      <pc:sldMk cId="3384921534" sldId="268"/>
    </pc:sldMkLst>
    <p188:txBody>
      <a:bodyPr/>
      <a:lstStyle/>
      <a:p>
        <a:r>
          <a:rPr lang="sr-Latn-RS"/>
          <a:t>Nikola</a:t>
        </a:r>
      </a:p>
    </p188:txBody>
  </p188:cm>
</p188:cmLst>
</file>

<file path=ppt/comments/modernComment_10D_A7658B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363D58-86F3-C64D-85AD-90BD26787D93}" authorId="{9043349D-CA4F-8D64-A7D1-709976EC4E2E}" created="2023-11-29T16:08:08.825">
    <pc:sldMkLst xmlns:pc="http://schemas.microsoft.com/office/powerpoint/2013/main/command">
      <pc:docMk/>
      <pc:sldMk cId="2808449971" sldId="269"/>
    </pc:sldMkLst>
    <p188:txBody>
      <a:bodyPr/>
      <a:lstStyle/>
      <a:p>
        <a:r>
          <a:rPr lang="sr-Latn-RS"/>
          <a:t>Nikola</a:t>
        </a:r>
      </a:p>
    </p188:txBody>
  </p188:cm>
</p188:cmLst>
</file>

<file path=ppt/comments/modernComment_10E_9BC5E2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03CE45-5962-7949-B632-0F692CD384CE}" authorId="{9043349D-CA4F-8D64-A7D1-709976EC4E2E}" created="2023-11-29T16:08:50.645">
    <pc:sldMkLst xmlns:pc="http://schemas.microsoft.com/office/powerpoint/2013/main/command">
      <pc:docMk/>
      <pc:sldMk cId="2613437042" sldId="270"/>
    </pc:sldMkLst>
    <p188:txBody>
      <a:bodyPr/>
      <a:lstStyle/>
      <a:p>
        <a:r>
          <a:rPr lang="sr-Latn-RS"/>
          <a:t>Nikola</a:t>
        </a:r>
      </a:p>
    </p188:txBody>
  </p188:cm>
</p188:cmLst>
</file>

<file path=ppt/comments/modernComment_10F_59E01F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E12530-5BAE-1D4F-B2B5-32F2519C86C4}" authorId="{9043349D-CA4F-8D64-A7D1-709976EC4E2E}" created="2023-11-29T16:09:05.970">
    <pc:sldMkLst xmlns:pc="http://schemas.microsoft.com/office/powerpoint/2013/main/command">
      <pc:docMk/>
      <pc:sldMk cId="1507860477" sldId="271"/>
    </pc:sldMkLst>
    <p188:txBody>
      <a:bodyPr/>
      <a:lstStyle/>
      <a:p>
        <a:r>
          <a:rPr lang="sr-Latn-RS"/>
          <a:t>Nikola</a:t>
        </a:r>
      </a:p>
    </p188:txBody>
  </p188:cm>
</p188:cmLst>
</file>

<file path=ppt/comments/modernComment_110_3CDA32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476C6A-CC1D-F741-83A6-F793455B7E04}" authorId="{9043349D-CA4F-8D64-A7D1-709976EC4E2E}" created="2023-11-29T16:09:17.665">
    <pc:sldMkLst xmlns:pc="http://schemas.microsoft.com/office/powerpoint/2013/main/command">
      <pc:docMk/>
      <pc:sldMk cId="1020932620" sldId="272"/>
    </pc:sldMkLst>
    <p188:txBody>
      <a:bodyPr/>
      <a:lstStyle/>
      <a:p>
        <a:r>
          <a:rPr lang="sr-Latn-RS"/>
          <a:t>Nikola</a:t>
        </a:r>
      </a:p>
    </p188:txBody>
  </p188:cm>
</p188:cmLst>
</file>

<file path=ppt/comments/modernComment_113_BF35A1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8BB74C-EBAB-DC4B-9C1B-0E85CB41FC09}" authorId="{9043349D-CA4F-8D64-A7D1-709976EC4E2E}" created="2023-11-29T16:09:23.664">
    <pc:sldMkLst xmlns:pc="http://schemas.microsoft.com/office/powerpoint/2013/main/command">
      <pc:docMk/>
      <pc:sldMk cId="3207962911" sldId="275"/>
    </pc:sldMkLst>
    <p188:txBody>
      <a:bodyPr/>
      <a:lstStyle/>
      <a:p>
        <a:r>
          <a:rPr lang="sr-Latn-RS"/>
          <a:t>Nikola</a:t>
        </a:r>
      </a:p>
    </p188:txBody>
  </p188:cm>
</p188:cmLst>
</file>

<file path=ppt/comments/modernComment_114_D5B043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EFB57E-C1F6-7944-BF8D-06335811A364}" authorId="{9043349D-CA4F-8D64-A7D1-709976EC4E2E}" created="2023-11-29T16:06:31.745">
    <pc:sldMkLst xmlns:pc="http://schemas.microsoft.com/office/powerpoint/2013/main/command">
      <pc:docMk/>
      <pc:sldMk cId="3585098589" sldId="276"/>
    </pc:sldMkLst>
    <p188:txBody>
      <a:bodyPr/>
      <a:lstStyle/>
      <a:p>
        <a:r>
          <a:rPr lang="sr-Latn-RS"/>
          <a:t>Blagica</a:t>
        </a:r>
      </a:p>
    </p188:txBody>
  </p188:cm>
</p188:cmLst>
</file>

<file path=ppt/comments/modernComment_115_27ED40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94B26E-2A55-1B4F-A6B7-1E19A25A8BC9}" authorId="{9043349D-CA4F-8D64-A7D1-709976EC4E2E}" created="2023-11-29T16:07:02.107">
    <pc:sldMkLst xmlns:pc="http://schemas.microsoft.com/office/powerpoint/2013/main/command">
      <pc:docMk/>
      <pc:sldMk cId="669860018" sldId="277"/>
    </pc:sldMkLst>
    <p188:txBody>
      <a:bodyPr/>
      <a:lstStyle/>
      <a:p>
        <a:r>
          <a:rPr lang="sr-Latn-RS"/>
          <a:t>Blagica</a:t>
        </a:r>
      </a:p>
    </p188:txBody>
  </p188:cm>
</p188:cmLst>
</file>

<file path=ppt/comments/modernComment_116_7F5306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490878-F51C-D049-A0CA-B9830B302C54}" authorId="{9043349D-CA4F-8D64-A7D1-709976EC4E2E}" created="2023-11-29T16:07:34.490">
    <pc:sldMkLst xmlns:pc="http://schemas.microsoft.com/office/powerpoint/2013/main/command">
      <pc:docMk/>
      <pc:sldMk cId="2136147523" sldId="278"/>
    </pc:sldMkLst>
    <p188:txBody>
      <a:bodyPr/>
      <a:lstStyle/>
      <a:p>
        <a:r>
          <a:rPr lang="sr-Latn-RS"/>
          <a:t>Marija</a:t>
        </a:r>
      </a:p>
    </p188:txBody>
  </p188:cm>
</p188:cmLst>
</file>

<file path=ppt/comments/modernComment_117_22D531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D0A087-D49A-9946-9563-9A75B0B123A9}" authorId="{9043349D-CA4F-8D64-A7D1-709976EC4E2E}" created="2023-11-29T16:07:41.778">
    <pc:sldMkLst xmlns:pc="http://schemas.microsoft.com/office/powerpoint/2013/main/command">
      <pc:docMk/>
      <pc:sldMk cId="584397195" sldId="279"/>
    </pc:sldMkLst>
    <p188:txBody>
      <a:bodyPr/>
      <a:lstStyle/>
      <a:p>
        <a:r>
          <a:rPr lang="sr-Latn-RS"/>
          <a:t>Marija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42BD9-D437-456F-9129-5FA423E7515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25ACF7-A7A2-48F6-93DB-C0162B216C2D}">
      <dgm:prSet/>
      <dgm:spPr/>
      <dgm:t>
        <a:bodyPr/>
        <a:lstStyle/>
        <a:p>
          <a:r>
            <a:rPr lang="hr-HR" b="1" err="1">
              <a:latin typeface="Consolas"/>
            </a:rPr>
            <a:t>CodeMetrics</a:t>
          </a:r>
          <a:r>
            <a:rPr lang="hr-HR" b="1">
              <a:latin typeface="Consolas"/>
            </a:rPr>
            <a:t> </a:t>
          </a:r>
          <a:r>
            <a:rPr lang="hr-HR">
              <a:latin typeface="Consolas"/>
            </a:rPr>
            <a:t>(JS, TS)</a:t>
          </a:r>
          <a:endParaRPr lang="en-US">
            <a:latin typeface="Consolas"/>
          </a:endParaRPr>
        </a:p>
      </dgm:t>
    </dgm:pt>
    <dgm:pt modelId="{CA03D5E7-C3E6-45B4-843D-00C2517E824D}" type="parTrans" cxnId="{E712E976-FA99-4720-9975-59EBB524A888}">
      <dgm:prSet/>
      <dgm:spPr/>
      <dgm:t>
        <a:bodyPr/>
        <a:lstStyle/>
        <a:p>
          <a:endParaRPr lang="en-US"/>
        </a:p>
      </dgm:t>
    </dgm:pt>
    <dgm:pt modelId="{7A4AFB18-FEA9-4DFE-994A-C5C1C0119230}" type="sibTrans" cxnId="{E712E976-FA99-4720-9975-59EBB524A888}">
      <dgm:prSet/>
      <dgm:spPr/>
      <dgm:t>
        <a:bodyPr/>
        <a:lstStyle/>
        <a:p>
          <a:endParaRPr lang="en-US"/>
        </a:p>
      </dgm:t>
    </dgm:pt>
    <dgm:pt modelId="{8D2D883E-3D04-4216-A1D0-818464283DD4}">
      <dgm:prSet/>
      <dgm:spPr/>
      <dgm:t>
        <a:bodyPr/>
        <a:lstStyle/>
        <a:p>
          <a:r>
            <a:rPr lang="hr-HR" b="1" err="1">
              <a:latin typeface="Consolas"/>
            </a:rPr>
            <a:t>CodeScene</a:t>
          </a:r>
          <a:r>
            <a:rPr lang="hr-HR" b="1">
              <a:latin typeface="Consolas"/>
            </a:rPr>
            <a:t> </a:t>
          </a:r>
          <a:r>
            <a:rPr lang="hr-HR">
              <a:latin typeface="Consolas"/>
            </a:rPr>
            <a:t>(JS, TS, C/C++, C#, Python, </a:t>
          </a:r>
          <a:r>
            <a:rPr lang="hr-HR" err="1">
              <a:latin typeface="Consolas"/>
            </a:rPr>
            <a:t>Rust</a:t>
          </a:r>
          <a:r>
            <a:rPr lang="hr-HR">
              <a:latin typeface="Consolas"/>
            </a:rPr>
            <a:t>, Java, Swift…)</a:t>
          </a:r>
          <a:endParaRPr lang="en-US">
            <a:latin typeface="Consolas"/>
          </a:endParaRPr>
        </a:p>
      </dgm:t>
    </dgm:pt>
    <dgm:pt modelId="{3D3D2BFB-928C-45DC-8BB7-9514565312CC}" type="parTrans" cxnId="{DA953EE9-DCAA-4AF9-9325-2A0EC7E5A372}">
      <dgm:prSet/>
      <dgm:spPr/>
      <dgm:t>
        <a:bodyPr/>
        <a:lstStyle/>
        <a:p>
          <a:endParaRPr lang="en-US"/>
        </a:p>
      </dgm:t>
    </dgm:pt>
    <dgm:pt modelId="{942068E4-90E9-406B-BCC9-E06F1E1BECE8}" type="sibTrans" cxnId="{DA953EE9-DCAA-4AF9-9325-2A0EC7E5A372}">
      <dgm:prSet/>
      <dgm:spPr/>
      <dgm:t>
        <a:bodyPr/>
        <a:lstStyle/>
        <a:p>
          <a:endParaRPr lang="en-US"/>
        </a:p>
      </dgm:t>
    </dgm:pt>
    <dgm:pt modelId="{C2B8C568-4D78-42A1-9808-0434FF26E807}">
      <dgm:prSet/>
      <dgm:spPr/>
      <dgm:t>
        <a:bodyPr/>
        <a:lstStyle/>
        <a:p>
          <a:r>
            <a:rPr lang="hr-HR" b="1" err="1">
              <a:latin typeface="Consolas"/>
            </a:rPr>
            <a:t>Codalyze</a:t>
          </a:r>
          <a:r>
            <a:rPr lang="hr-HR" b="1">
              <a:latin typeface="Consolas"/>
            </a:rPr>
            <a:t> </a:t>
          </a:r>
          <a:r>
            <a:rPr lang="hr-HR">
              <a:latin typeface="Consolas"/>
            </a:rPr>
            <a:t>(JS, Java, C++, C#, Python, PHP, Swift, Ruby…)</a:t>
          </a:r>
          <a:endParaRPr lang="en-US">
            <a:latin typeface="Consolas"/>
          </a:endParaRPr>
        </a:p>
      </dgm:t>
    </dgm:pt>
    <dgm:pt modelId="{8CC69C08-51E0-4F95-A9DC-3FA6A0EBF363}" type="parTrans" cxnId="{936A0F70-AEC3-4FA0-9995-0203ECC70549}">
      <dgm:prSet/>
      <dgm:spPr/>
      <dgm:t>
        <a:bodyPr/>
        <a:lstStyle/>
        <a:p>
          <a:endParaRPr lang="en-US"/>
        </a:p>
      </dgm:t>
    </dgm:pt>
    <dgm:pt modelId="{388C0E15-DA52-4D0E-A7BA-AC7003D44D56}" type="sibTrans" cxnId="{936A0F70-AEC3-4FA0-9995-0203ECC70549}">
      <dgm:prSet/>
      <dgm:spPr/>
      <dgm:t>
        <a:bodyPr/>
        <a:lstStyle/>
        <a:p>
          <a:endParaRPr lang="en-US"/>
        </a:p>
      </dgm:t>
    </dgm:pt>
    <dgm:pt modelId="{DF511A2D-827C-452E-81FA-CE43B4A00227}" type="pres">
      <dgm:prSet presAssocID="{1ED42BD9-D437-456F-9129-5FA423E7515B}" presName="vert0" presStyleCnt="0">
        <dgm:presLayoutVars>
          <dgm:dir/>
          <dgm:animOne val="branch"/>
          <dgm:animLvl val="lvl"/>
        </dgm:presLayoutVars>
      </dgm:prSet>
      <dgm:spPr/>
    </dgm:pt>
    <dgm:pt modelId="{89806115-BF4F-4027-82A9-C1886DCC62C5}" type="pres">
      <dgm:prSet presAssocID="{6425ACF7-A7A2-48F6-93DB-C0162B216C2D}" presName="thickLine" presStyleLbl="alignNode1" presStyleIdx="0" presStyleCnt="3"/>
      <dgm:spPr/>
    </dgm:pt>
    <dgm:pt modelId="{86231092-7ED4-4E21-8FAA-7B661F7404EF}" type="pres">
      <dgm:prSet presAssocID="{6425ACF7-A7A2-48F6-93DB-C0162B216C2D}" presName="horz1" presStyleCnt="0"/>
      <dgm:spPr/>
    </dgm:pt>
    <dgm:pt modelId="{A5544CCC-5EBA-452F-99B9-7069BB749106}" type="pres">
      <dgm:prSet presAssocID="{6425ACF7-A7A2-48F6-93DB-C0162B216C2D}" presName="tx1" presStyleLbl="revTx" presStyleIdx="0" presStyleCnt="3"/>
      <dgm:spPr/>
    </dgm:pt>
    <dgm:pt modelId="{F6282BA4-04E9-4782-B554-B6F8A7D8A4EA}" type="pres">
      <dgm:prSet presAssocID="{6425ACF7-A7A2-48F6-93DB-C0162B216C2D}" presName="vert1" presStyleCnt="0"/>
      <dgm:spPr/>
    </dgm:pt>
    <dgm:pt modelId="{CE7F9602-7C31-4E1E-8263-D1174B9A9DC0}" type="pres">
      <dgm:prSet presAssocID="{8D2D883E-3D04-4216-A1D0-818464283DD4}" presName="thickLine" presStyleLbl="alignNode1" presStyleIdx="1" presStyleCnt="3"/>
      <dgm:spPr/>
    </dgm:pt>
    <dgm:pt modelId="{2088DF98-7C34-46A6-926E-8495D01AD056}" type="pres">
      <dgm:prSet presAssocID="{8D2D883E-3D04-4216-A1D0-818464283DD4}" presName="horz1" presStyleCnt="0"/>
      <dgm:spPr/>
    </dgm:pt>
    <dgm:pt modelId="{FA765B4B-522C-4E27-B03D-8E2D506E9E2E}" type="pres">
      <dgm:prSet presAssocID="{8D2D883E-3D04-4216-A1D0-818464283DD4}" presName="tx1" presStyleLbl="revTx" presStyleIdx="1" presStyleCnt="3"/>
      <dgm:spPr/>
    </dgm:pt>
    <dgm:pt modelId="{FDE6E7ED-F162-4EDC-9458-0FFBED614444}" type="pres">
      <dgm:prSet presAssocID="{8D2D883E-3D04-4216-A1D0-818464283DD4}" presName="vert1" presStyleCnt="0"/>
      <dgm:spPr/>
    </dgm:pt>
    <dgm:pt modelId="{312EFEC7-07B7-439A-A6AD-0DBAA1359D26}" type="pres">
      <dgm:prSet presAssocID="{C2B8C568-4D78-42A1-9808-0434FF26E807}" presName="thickLine" presStyleLbl="alignNode1" presStyleIdx="2" presStyleCnt="3"/>
      <dgm:spPr/>
    </dgm:pt>
    <dgm:pt modelId="{CD5A2EE5-9074-43E5-B1ED-EAD1E27EEBC9}" type="pres">
      <dgm:prSet presAssocID="{C2B8C568-4D78-42A1-9808-0434FF26E807}" presName="horz1" presStyleCnt="0"/>
      <dgm:spPr/>
    </dgm:pt>
    <dgm:pt modelId="{888BD4A0-2FE1-4230-8F3F-C8779E8A393A}" type="pres">
      <dgm:prSet presAssocID="{C2B8C568-4D78-42A1-9808-0434FF26E807}" presName="tx1" presStyleLbl="revTx" presStyleIdx="2" presStyleCnt="3"/>
      <dgm:spPr/>
    </dgm:pt>
    <dgm:pt modelId="{086C0EFB-BA44-4E91-AC0C-4EEDA6A6ADB4}" type="pres">
      <dgm:prSet presAssocID="{C2B8C568-4D78-42A1-9808-0434FF26E807}" presName="vert1" presStyleCnt="0"/>
      <dgm:spPr/>
    </dgm:pt>
  </dgm:ptLst>
  <dgm:cxnLst>
    <dgm:cxn modelId="{936A0F70-AEC3-4FA0-9995-0203ECC70549}" srcId="{1ED42BD9-D437-456F-9129-5FA423E7515B}" destId="{C2B8C568-4D78-42A1-9808-0434FF26E807}" srcOrd="2" destOrd="0" parTransId="{8CC69C08-51E0-4F95-A9DC-3FA6A0EBF363}" sibTransId="{388C0E15-DA52-4D0E-A7BA-AC7003D44D56}"/>
    <dgm:cxn modelId="{713D7D71-D2CD-4B87-A20D-2FB49989036B}" type="presOf" srcId="{6425ACF7-A7A2-48F6-93DB-C0162B216C2D}" destId="{A5544CCC-5EBA-452F-99B9-7069BB749106}" srcOrd="0" destOrd="0" presId="urn:microsoft.com/office/officeart/2008/layout/LinedList"/>
    <dgm:cxn modelId="{E712E976-FA99-4720-9975-59EBB524A888}" srcId="{1ED42BD9-D437-456F-9129-5FA423E7515B}" destId="{6425ACF7-A7A2-48F6-93DB-C0162B216C2D}" srcOrd="0" destOrd="0" parTransId="{CA03D5E7-C3E6-45B4-843D-00C2517E824D}" sibTransId="{7A4AFB18-FEA9-4DFE-994A-C5C1C0119230}"/>
    <dgm:cxn modelId="{2124B457-CA6F-4FE3-9511-F21C7F920CD8}" type="presOf" srcId="{8D2D883E-3D04-4216-A1D0-818464283DD4}" destId="{FA765B4B-522C-4E27-B03D-8E2D506E9E2E}" srcOrd="0" destOrd="0" presId="urn:microsoft.com/office/officeart/2008/layout/LinedList"/>
    <dgm:cxn modelId="{29A426AA-5C3E-4AEB-8DFA-335B78CF6A65}" type="presOf" srcId="{C2B8C568-4D78-42A1-9808-0434FF26E807}" destId="{888BD4A0-2FE1-4230-8F3F-C8779E8A393A}" srcOrd="0" destOrd="0" presId="urn:microsoft.com/office/officeart/2008/layout/LinedList"/>
    <dgm:cxn modelId="{0EF7B3AD-3EE5-4390-A1FD-7052EC90670D}" type="presOf" srcId="{1ED42BD9-D437-456F-9129-5FA423E7515B}" destId="{DF511A2D-827C-452E-81FA-CE43B4A00227}" srcOrd="0" destOrd="0" presId="urn:microsoft.com/office/officeart/2008/layout/LinedList"/>
    <dgm:cxn modelId="{DA953EE9-DCAA-4AF9-9325-2A0EC7E5A372}" srcId="{1ED42BD9-D437-456F-9129-5FA423E7515B}" destId="{8D2D883E-3D04-4216-A1D0-818464283DD4}" srcOrd="1" destOrd="0" parTransId="{3D3D2BFB-928C-45DC-8BB7-9514565312CC}" sibTransId="{942068E4-90E9-406B-BCC9-E06F1E1BECE8}"/>
    <dgm:cxn modelId="{F65C50A8-1A2D-473A-9013-84F6B0A3E359}" type="presParOf" srcId="{DF511A2D-827C-452E-81FA-CE43B4A00227}" destId="{89806115-BF4F-4027-82A9-C1886DCC62C5}" srcOrd="0" destOrd="0" presId="urn:microsoft.com/office/officeart/2008/layout/LinedList"/>
    <dgm:cxn modelId="{4BBDAA1B-82C6-4BAA-BA9A-5453C3740AE4}" type="presParOf" srcId="{DF511A2D-827C-452E-81FA-CE43B4A00227}" destId="{86231092-7ED4-4E21-8FAA-7B661F7404EF}" srcOrd="1" destOrd="0" presId="urn:microsoft.com/office/officeart/2008/layout/LinedList"/>
    <dgm:cxn modelId="{0A1778CE-7CD4-4FD8-B0E6-76E1973D7D83}" type="presParOf" srcId="{86231092-7ED4-4E21-8FAA-7B661F7404EF}" destId="{A5544CCC-5EBA-452F-99B9-7069BB749106}" srcOrd="0" destOrd="0" presId="urn:microsoft.com/office/officeart/2008/layout/LinedList"/>
    <dgm:cxn modelId="{E16693D6-5128-4132-BC9D-B42EF8345554}" type="presParOf" srcId="{86231092-7ED4-4E21-8FAA-7B661F7404EF}" destId="{F6282BA4-04E9-4782-B554-B6F8A7D8A4EA}" srcOrd="1" destOrd="0" presId="urn:microsoft.com/office/officeart/2008/layout/LinedList"/>
    <dgm:cxn modelId="{09DB107F-CFFD-440B-BF4C-D2D4497AC081}" type="presParOf" srcId="{DF511A2D-827C-452E-81FA-CE43B4A00227}" destId="{CE7F9602-7C31-4E1E-8263-D1174B9A9DC0}" srcOrd="2" destOrd="0" presId="urn:microsoft.com/office/officeart/2008/layout/LinedList"/>
    <dgm:cxn modelId="{AE4FFD37-2987-4049-B7F0-4FD1E67AEFEE}" type="presParOf" srcId="{DF511A2D-827C-452E-81FA-CE43B4A00227}" destId="{2088DF98-7C34-46A6-926E-8495D01AD056}" srcOrd="3" destOrd="0" presId="urn:microsoft.com/office/officeart/2008/layout/LinedList"/>
    <dgm:cxn modelId="{88710CC2-E608-4D5D-8E25-39364569A15F}" type="presParOf" srcId="{2088DF98-7C34-46A6-926E-8495D01AD056}" destId="{FA765B4B-522C-4E27-B03D-8E2D506E9E2E}" srcOrd="0" destOrd="0" presId="urn:microsoft.com/office/officeart/2008/layout/LinedList"/>
    <dgm:cxn modelId="{CCD387C3-4558-492B-9191-28698AD3AFE0}" type="presParOf" srcId="{2088DF98-7C34-46A6-926E-8495D01AD056}" destId="{FDE6E7ED-F162-4EDC-9458-0FFBED614444}" srcOrd="1" destOrd="0" presId="urn:microsoft.com/office/officeart/2008/layout/LinedList"/>
    <dgm:cxn modelId="{A2213DAE-2529-4819-A105-82A44FF3745D}" type="presParOf" srcId="{DF511A2D-827C-452E-81FA-CE43B4A00227}" destId="{312EFEC7-07B7-439A-A6AD-0DBAA1359D26}" srcOrd="4" destOrd="0" presId="urn:microsoft.com/office/officeart/2008/layout/LinedList"/>
    <dgm:cxn modelId="{D3E9E078-D25F-4EE1-942D-AE45F02F6AB4}" type="presParOf" srcId="{DF511A2D-827C-452E-81FA-CE43B4A00227}" destId="{CD5A2EE5-9074-43E5-B1ED-EAD1E27EEBC9}" srcOrd="5" destOrd="0" presId="urn:microsoft.com/office/officeart/2008/layout/LinedList"/>
    <dgm:cxn modelId="{6B1DA90E-E389-43A0-AC6D-AA008FAFB369}" type="presParOf" srcId="{CD5A2EE5-9074-43E5-B1ED-EAD1E27EEBC9}" destId="{888BD4A0-2FE1-4230-8F3F-C8779E8A393A}" srcOrd="0" destOrd="0" presId="urn:microsoft.com/office/officeart/2008/layout/LinedList"/>
    <dgm:cxn modelId="{2F129E37-114B-46C2-BF2B-F6F9B82B8606}" type="presParOf" srcId="{CD5A2EE5-9074-43E5-B1ED-EAD1E27EEBC9}" destId="{086C0EFB-BA44-4E91-AC0C-4EEDA6A6AD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06115-BF4F-4027-82A9-C1886DCC62C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4CCC-5EBA-452F-99B9-7069BB749106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800" b="1" kern="1200" err="1">
              <a:latin typeface="Consolas"/>
            </a:rPr>
            <a:t>CodeMetrics</a:t>
          </a:r>
          <a:r>
            <a:rPr lang="hr-HR" sz="3800" b="1" kern="1200">
              <a:latin typeface="Consolas"/>
            </a:rPr>
            <a:t> </a:t>
          </a:r>
          <a:r>
            <a:rPr lang="hr-HR" sz="3800" kern="1200">
              <a:latin typeface="Consolas"/>
            </a:rPr>
            <a:t>(JS, TS)</a:t>
          </a:r>
          <a:endParaRPr lang="en-US" sz="3800" kern="1200">
            <a:latin typeface="Consolas"/>
          </a:endParaRPr>
        </a:p>
      </dsp:txBody>
      <dsp:txXfrm>
        <a:off x="0" y="2703"/>
        <a:ext cx="6900512" cy="1843578"/>
      </dsp:txXfrm>
    </dsp:sp>
    <dsp:sp modelId="{CE7F9602-7C31-4E1E-8263-D1174B9A9DC0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65B4B-522C-4E27-B03D-8E2D506E9E2E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800" b="1" kern="1200" err="1">
              <a:latin typeface="Consolas"/>
            </a:rPr>
            <a:t>CodeScene</a:t>
          </a:r>
          <a:r>
            <a:rPr lang="hr-HR" sz="3800" b="1" kern="1200">
              <a:latin typeface="Consolas"/>
            </a:rPr>
            <a:t> </a:t>
          </a:r>
          <a:r>
            <a:rPr lang="hr-HR" sz="3800" kern="1200">
              <a:latin typeface="Consolas"/>
            </a:rPr>
            <a:t>(JS, TS, C/C++, C#, Python, </a:t>
          </a:r>
          <a:r>
            <a:rPr lang="hr-HR" sz="3800" kern="1200" err="1">
              <a:latin typeface="Consolas"/>
            </a:rPr>
            <a:t>Rust</a:t>
          </a:r>
          <a:r>
            <a:rPr lang="hr-HR" sz="3800" kern="1200">
              <a:latin typeface="Consolas"/>
            </a:rPr>
            <a:t>, Java, Swift…)</a:t>
          </a:r>
          <a:endParaRPr lang="en-US" sz="3800" kern="1200">
            <a:latin typeface="Consolas"/>
          </a:endParaRPr>
        </a:p>
      </dsp:txBody>
      <dsp:txXfrm>
        <a:off x="0" y="1846281"/>
        <a:ext cx="6900512" cy="1843578"/>
      </dsp:txXfrm>
    </dsp:sp>
    <dsp:sp modelId="{312EFEC7-07B7-439A-A6AD-0DBAA1359D2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BD4A0-2FE1-4230-8F3F-C8779E8A393A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800" b="1" kern="1200" err="1">
              <a:latin typeface="Consolas"/>
            </a:rPr>
            <a:t>Codalyze</a:t>
          </a:r>
          <a:r>
            <a:rPr lang="hr-HR" sz="3800" b="1" kern="1200">
              <a:latin typeface="Consolas"/>
            </a:rPr>
            <a:t> </a:t>
          </a:r>
          <a:r>
            <a:rPr lang="hr-HR" sz="3800" kern="1200">
              <a:latin typeface="Consolas"/>
            </a:rPr>
            <a:t>(JS, Java, C++, C#, Python, PHP, Swift, Ruby…)</a:t>
          </a:r>
          <a:endParaRPr lang="en-US" sz="3800" kern="1200">
            <a:latin typeface="Consolas"/>
          </a:endParaRP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040F60-C9DD-A73F-28BE-5DF9FCDA2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4E290C1-0A16-4D78-37FA-A1ACEE69E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231C4A9-359A-7919-2640-F84B7CE3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7360D8B-7BC0-7243-794A-A91D2375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41259D2-33A7-C9D1-D522-1A16B243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89815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90D8BD-4314-C69A-B218-5407E314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EA0D8BAB-A8E2-58D3-33E3-7CBD5517C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DEE2FFC-DDDA-86C6-3AD5-AC32FB35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75A1C19-FB46-DC47-5C17-D4868C52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1F23203-FDFB-601E-1C2A-849DF2BD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680197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3FFB4747-5268-1DE3-4E5B-BCFF367C0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3E3A776-DC16-5CDC-FEAB-61918EE17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DA838BB-097F-A745-FA3A-2F28FCE7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9085F05-B225-A1FC-3E06-88FC0A7B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955A4F9-FF28-2B89-D893-399CC025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199720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77662E-1397-8D6A-3658-E37247EF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8179936-EA12-B19E-2F06-ED18F07C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523B3A6-CAE8-1D16-0BE2-D6BD4469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0FE6979-505C-EC03-23FB-7237A3C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87209AB-E2ED-84DF-4E07-30FAF477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87453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92525D-CF30-21C6-B8B8-E88B2D5A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1E53F83-065C-5E5D-EA5F-66EFD086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9F85E07-3D99-0ED5-C346-57280DC9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603AA38-9377-8CFC-8FCF-FC88475A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4D340BF-B131-0C6B-2F88-D049E9A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97385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93EE5E-0A96-680E-BE4A-1890FD54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C72B4CF-8EE2-C6E2-2268-E4DF1D16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575183C-F4F9-A051-99B2-ECC9FF31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210A204-7089-4BA8-22AC-D450C11B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69B74DD-2782-EAF3-996D-63976559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C058688-5CBF-C6C4-D27E-2143AC54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19860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870958-5860-6F5D-58DE-5DA8E860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9367A1B-28BF-F156-8A90-3C12BE58D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5A94188-7728-630D-2D20-B67D3D348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AE9218AA-B993-E457-C41F-9544BE62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AAE7BD14-6B4F-2CF8-7496-66C1FC517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A694B28C-0D5F-6B4D-4A36-543F8930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EBCD4EB0-F832-FDFD-CE44-444F2AB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AB0E03B-68CC-0E23-B816-FB70235B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5969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552D1C-E893-1FA8-D28E-9E247327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BBB36EC7-9BC1-1D1C-1DB6-B235D836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ED68854C-37CA-D674-3DEE-DAAC0B9A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002F31AC-9708-BD5C-D47B-D12A57D2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40852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458EDFD-52C4-3E28-F353-BE886D61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F0C4520B-703F-FA3C-ABF4-14C100FD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7888240-A236-688E-AB5E-27A9BACF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529676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53BD30-3A77-4E2D-CF0F-F2503E62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024EC57-41EC-0AB5-5C26-A8662C12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DA81AE13-9655-00E5-B878-89D96D28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30F1151-3535-71C2-86D9-9264B98B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A05D493-BA2A-1C73-0069-9E7AC22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C834175-4003-60F4-6E45-CD4B71C8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765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C2BE44-5A78-97BC-1174-56235AA5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AAEC19E5-577C-DBB1-7313-8CDD3C3C2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6A3A306-D35A-A9E2-4C87-D92E52F8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B45541A-DD3A-A95B-5106-FC33C47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A261E77-A30E-A34D-18E4-7CC4EAD8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90002-D505-38F3-2220-7A7FA349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88840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E502E21A-F712-1F9A-DBFB-8792F1A5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0BE3BC5-DD94-8F56-0875-7D5A5BFD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A8E1B58-A7B1-D5B7-07AD-69779358E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3E1E-3ABC-40EA-A9A9-22C6BCC83BC2}" type="datetimeFigureOut">
              <a:rPr lang="hr-HR" smtClean="0"/>
              <a:t>3.12.2023.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B760D13-5CB0-DE5E-68CD-9852E3771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7F3C9AA-C1E5-8241-D5B1-DEC83A55B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7197-8A0B-4F24-B25B-63211D340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67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8A6A0D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8/10/relationships/comments" Target="../comments/modernComment_115_27ED40B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06_70249D5D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7_2EF2BE3E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8/10/relationships/comments" Target="../comments/modernComment_10D_A7658BB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116_7F5306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8/10/relationships/comments" Target="../comments/modernComment_117_22D5318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getting-started" TargetMode="External"/><Relationship Id="rId2" Type="http://schemas.microsoft.com/office/2018/10/relationships/comments" Target="../comments/modernComment_10E_9BC5E27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8/10/relationships/comments" Target="../comments/modernComment_10C_C9C1CDB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8/10/relationships/comments" Target="../comments/modernComment_10F_59E01FFD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microsoft.com/office/2018/10/relationships/comments" Target="../comments/modernComment_110_3CDA320C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8BA75C4A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microsoft.com/office/2018/10/relationships/comments" Target="../comments/modernComment_113_BF35A11F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y.com/en_cn/consulting/is-your-greatest-risk-the-complexity-of-your-cyber-strategy" TargetMode="External"/><Relationship Id="rId13" Type="http://schemas.openxmlformats.org/officeDocument/2006/relationships/hyperlink" Target="https://www.softwaretestinghelp.com/tools/top-40-static-code-analysis-tools/" TargetMode="External"/><Relationship Id="rId3" Type="http://schemas.openxmlformats.org/officeDocument/2006/relationships/hyperlink" Target="https://blog.codacy.com/an-in-depth-explanation-of-code-complexity" TargetMode="External"/><Relationship Id="rId7" Type="http://schemas.openxmlformats.org/officeDocument/2006/relationships/hyperlink" Target="https://www.javatpoint.com/software-engineering-cyclomatic-complexity" TargetMode="External"/><Relationship Id="rId12" Type="http://schemas.openxmlformats.org/officeDocument/2006/relationships/hyperlink" Target="https://duecode.io/blog/metric-based-code-complexity-analysis-how-effective-is-it/" TargetMode="External"/><Relationship Id="rId17" Type="http://schemas.openxmlformats.org/officeDocument/2006/relationships/hyperlink" Target="https://www.iconpacks.net" TargetMode="External"/><Relationship Id="rId2" Type="http://schemas.openxmlformats.org/officeDocument/2006/relationships/hyperlink" Target="https://www.springboottutorial.com/code-quality-what-is-code-complexity" TargetMode="External"/><Relationship Id="rId16" Type="http://schemas.openxmlformats.org/officeDocument/2006/relationships/hyperlink" Target="https://craftofcoding.wordpress.com/2017/06/18/coding-a-small-note-on-cyclomatic-complex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visualstudio/code-quality/code-metrics-cyclomatic-complexity?view=vs-2022" TargetMode="External"/><Relationship Id="rId11" Type="http://schemas.openxmlformats.org/officeDocument/2006/relationships/hyperlink" Target="https://www.rapitasystems.com/rapicover-free-trial2?gad_source=1&amp;gclid=EAIaIQobChMI_63v86_mggMVXbZoCR2h4gFxEAAYBCAAEgLVBfD_BwE" TargetMode="External"/><Relationship Id="rId5" Type="http://schemas.openxmlformats.org/officeDocument/2006/relationships/hyperlink" Target="https://pmpl.cs.ui.ac.id/2021/exercise3/" TargetMode="External"/><Relationship Id="rId15" Type="http://schemas.openxmlformats.org/officeDocument/2006/relationships/hyperlink" Target="https://www.geeksforgeeks.org/software-engineering-control-flow-graph-cfg/" TargetMode="External"/><Relationship Id="rId10" Type="http://schemas.openxmlformats.org/officeDocument/2006/relationships/hyperlink" Target="https://eslint.org/" TargetMode="External"/><Relationship Id="rId4" Type="http://schemas.openxmlformats.org/officeDocument/2006/relationships/hyperlink" Target="https://www.geeksforgeeks.org/cyclomatic-complexity/" TargetMode="External"/><Relationship Id="rId9" Type="http://schemas.openxmlformats.org/officeDocument/2006/relationships/hyperlink" Target="https://www.jstor.org/stable/resrep10469" TargetMode="External"/><Relationship Id="rId14" Type="http://schemas.openxmlformats.org/officeDocument/2006/relationships/hyperlink" Target="https://docs.codeclimate.com/docs/cognitive-complex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4_2662240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microsoft.com/office/2018/10/relationships/comments" Target="../comments/modernComment_10A_C3365BD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3_97A3B9D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08_B26A44BD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microsoft.com/office/2018/10/relationships/comments" Target="../comments/modernComment_105_8F5AAFBC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114_D5B0435D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microsoft.com/office/2018/10/relationships/comments" Target="../comments/modernComment_109_90CAC9D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svjetlo, tama, Jantar, osvjetljenje&#10;&#10;Opis je automatski generiran">
            <a:extLst>
              <a:ext uri="{FF2B5EF4-FFF2-40B4-BE49-F238E27FC236}">
                <a16:creationId xmlns:a16="http://schemas.microsoft.com/office/drawing/2014/main" id="{A20164F8-B047-A8AA-9E89-63717320A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0" t="20034" r="850" b="17148"/>
          <a:stretch/>
        </p:blipFill>
        <p:spPr>
          <a:xfrm>
            <a:off x="4213957" y="-216795"/>
            <a:ext cx="8260992" cy="5154212"/>
          </a:xfrm>
          <a:prstGeom prst="rect">
            <a:avLst/>
          </a:prstGeom>
        </p:spPr>
      </p:pic>
      <p:pic>
        <p:nvPicPr>
          <p:cNvPr id="4" name="Slika 3" descr="Slika na kojoj se prikazuje snimka zaslona, dijagram, simetrija, crno&#10;&#10;Opis je automatski generiran">
            <a:extLst>
              <a:ext uri="{FF2B5EF4-FFF2-40B4-BE49-F238E27FC236}">
                <a16:creationId xmlns:a16="http://schemas.microsoft.com/office/drawing/2014/main" id="{D839B5BB-B683-2EB5-67FF-1DDAD9765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58" y="1672107"/>
            <a:ext cx="5040138" cy="5048518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24742D3C-B366-63F1-BFBE-06482AAC0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478" y="3129320"/>
            <a:ext cx="6611155" cy="106751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hr-HR" err="1">
                <a:latin typeface="Consolas"/>
              </a:rPr>
              <a:t>Code</a:t>
            </a:r>
            <a:r>
              <a:rPr lang="hr-HR" dirty="0">
                <a:latin typeface="Consolas"/>
              </a:rPr>
              <a:t> </a:t>
            </a:r>
            <a:r>
              <a:rPr lang="hr-HR" err="1">
                <a:latin typeface="Consolas"/>
              </a:rPr>
              <a:t>Complexity</a:t>
            </a:r>
            <a:endParaRPr lang="hr-HR">
              <a:latin typeface="Consolas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ECAF1C8-44B0-AB8E-C649-B3674BD8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577" y="4986517"/>
            <a:ext cx="2790423" cy="187041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>
                <a:latin typeface="Consolas"/>
              </a:rPr>
              <a:t>Marta Kokić</a:t>
            </a:r>
          </a:p>
          <a:p>
            <a:r>
              <a:rPr lang="hr-HR" dirty="0">
                <a:latin typeface="Consolas"/>
              </a:rPr>
              <a:t>Nikola Vidović</a:t>
            </a:r>
          </a:p>
          <a:p>
            <a:r>
              <a:rPr lang="hr-HR" err="1">
                <a:latin typeface="Consolas"/>
              </a:rPr>
              <a:t>Blagica</a:t>
            </a:r>
            <a:r>
              <a:rPr lang="hr-HR" dirty="0">
                <a:latin typeface="Consolas"/>
              </a:rPr>
              <a:t> </a:t>
            </a:r>
            <a:r>
              <a:rPr lang="hr-HR" err="1">
                <a:latin typeface="Consolas"/>
              </a:rPr>
              <a:t>Hrsto</a:t>
            </a:r>
            <a:endParaRPr lang="hr-HR">
              <a:latin typeface="Consolas"/>
            </a:endParaRPr>
          </a:p>
          <a:p>
            <a:r>
              <a:rPr lang="hr-HR" dirty="0">
                <a:latin typeface="Consolas"/>
              </a:rPr>
              <a:t>Marija </a:t>
            </a:r>
            <a:r>
              <a:rPr lang="hr-HR" err="1">
                <a:latin typeface="Consolas"/>
              </a:rPr>
              <a:t>Karoglan</a:t>
            </a:r>
            <a:endParaRPr lang="hr-HR">
              <a:latin typeface="Consolas"/>
            </a:endParaRP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BD3B598B-D943-7309-5804-CDF1E9519173}"/>
              </a:ext>
            </a:extLst>
          </p:cNvPr>
          <p:cNvSpPr txBox="1"/>
          <p:nvPr/>
        </p:nvSpPr>
        <p:spPr>
          <a:xfrm>
            <a:off x="5323224" y="24291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137873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FB1AB63A-B296-FBCB-F749-AE59E57C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1" y="217264"/>
            <a:ext cx="3165315" cy="6888421"/>
          </a:xfrm>
          <a:prstGeom prst="rect">
            <a:avLst/>
          </a:prstGeom>
        </p:spPr>
      </p:pic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CD06B39A-3620-6BCA-A357-FD2C8AC7A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611" y="227788"/>
            <a:ext cx="6092412" cy="5472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65599-4315-9EE0-EA70-50C9C256EA2A}"/>
              </a:ext>
            </a:extLst>
          </p:cNvPr>
          <p:cNvSpPr txBox="1"/>
          <p:nvPr/>
        </p:nvSpPr>
        <p:spPr>
          <a:xfrm>
            <a:off x="8393301" y="5858681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cs typeface="Calibri"/>
              </a:rPr>
              <a:t>M=E-N+2</a:t>
            </a:r>
          </a:p>
          <a:p>
            <a:r>
              <a:rPr lang="en-US" sz="2000" b="1">
                <a:cs typeface="Calibri"/>
              </a:rPr>
              <a:t>M=14-11+2=5</a:t>
            </a:r>
          </a:p>
        </p:txBody>
      </p:sp>
    </p:spTree>
    <p:extLst>
      <p:ext uri="{BB962C8B-B14F-4D97-AF65-F5344CB8AC3E}">
        <p14:creationId xmlns:p14="http://schemas.microsoft.com/office/powerpoint/2010/main" val="669860018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3C0722-6AA7-7E37-8E97-09B8B9E1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3" y="224"/>
            <a:ext cx="12018134" cy="1336295"/>
          </a:xfrm>
        </p:spPr>
        <p:txBody>
          <a:bodyPr/>
          <a:lstStyle/>
          <a:p>
            <a:r>
              <a:rPr lang="hr-HR" sz="4000" dirty="0">
                <a:latin typeface="Consolas"/>
              </a:rPr>
              <a:t>Prednosti i mane </a:t>
            </a:r>
            <a:r>
              <a:rPr lang="hr-HR" sz="4000" err="1">
                <a:latin typeface="Consolas"/>
              </a:rPr>
              <a:t>ciklomatske</a:t>
            </a:r>
            <a:r>
              <a:rPr lang="hr-HR" sz="4000" dirty="0">
                <a:latin typeface="Consolas"/>
              </a:rPr>
              <a:t> kompleksnosti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FC0DD9D-2A49-1DAB-BB1D-5DB863BE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439" y="2931062"/>
            <a:ext cx="4140558" cy="3192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>
                <a:latin typeface="Consolas"/>
              </a:rPr>
              <a:t>Može se koristiti kao kvalitativna metrika</a:t>
            </a:r>
          </a:p>
          <a:p>
            <a:r>
              <a:rPr lang="hr-HR" dirty="0">
                <a:latin typeface="Consolas"/>
              </a:rPr>
              <a:t>Pomaže u procesu testiranja</a:t>
            </a:r>
            <a:endParaRPr lang="hr-HR" dirty="0">
              <a:latin typeface="Consolas"/>
              <a:ea typeface="Calibri"/>
              <a:cs typeface="Calibri"/>
            </a:endParaRPr>
          </a:p>
          <a:p>
            <a:r>
              <a:rPr lang="hr-HR" dirty="0">
                <a:latin typeface="Consolas"/>
              </a:rPr>
              <a:t>Lako primjenjiva</a:t>
            </a:r>
            <a:endParaRPr lang="hr-HR" dirty="0">
              <a:latin typeface="Consolas"/>
              <a:ea typeface="Calibri"/>
              <a:cs typeface="Calibri"/>
            </a:endParaRPr>
          </a:p>
          <a:p>
            <a:endParaRPr lang="hr-HR" dirty="0">
              <a:latin typeface="Consolas"/>
            </a:endParaRPr>
          </a:p>
          <a:p>
            <a:endParaRPr lang="hr-HR" dirty="0">
              <a:latin typeface="Consolas"/>
              <a:ea typeface="Calibri"/>
              <a:cs typeface="Calibri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126F294F-BD5A-C83C-651D-0C3359CE2C17}"/>
              </a:ext>
            </a:extLst>
          </p:cNvPr>
          <p:cNvSpPr txBox="1"/>
          <p:nvPr/>
        </p:nvSpPr>
        <p:spPr>
          <a:xfrm>
            <a:off x="6165760" y="2473816"/>
            <a:ext cx="5683875" cy="2803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hr-HR" sz="2800" dirty="0">
              <a:latin typeface="Consola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hr-HR" sz="2800">
                <a:latin typeface="Consolas"/>
              </a:rPr>
              <a:t>Računa samo kompleksnost koda, a ne i podataka</a:t>
            </a:r>
            <a:endParaRPr lang="hr-HR" sz="2800" dirty="0">
              <a:latin typeface="Consola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hr-HR" sz="2800">
                <a:solidFill>
                  <a:srgbClr val="000000"/>
                </a:solidFill>
                <a:latin typeface="Consolas"/>
              </a:rPr>
              <a:t>Pretjerana optimizacija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hr-HR" sz="2800">
                <a:latin typeface="Consolas"/>
              </a:rPr>
              <a:t>Može</a:t>
            </a:r>
            <a:r>
              <a:rPr lang="hr-HR" sz="2800" dirty="0">
                <a:latin typeface="Consolas"/>
              </a:rPr>
              <a:t> davati krive brojke kompleksnosti</a:t>
            </a:r>
            <a:endParaRPr lang="hr-HR" sz="2800">
              <a:latin typeface="Consolas"/>
            </a:endParaRPr>
          </a:p>
        </p:txBody>
      </p:sp>
      <p:pic>
        <p:nvPicPr>
          <p:cNvPr id="5" name="Slika 4" descr="Slika na kojoj se prikazuje simbol, krug&#10;&#10;Opis je automatski generiran">
            <a:extLst>
              <a:ext uri="{FF2B5EF4-FFF2-40B4-BE49-F238E27FC236}">
                <a16:creationId xmlns:a16="http://schemas.microsoft.com/office/drawing/2014/main" id="{E20553B8-A80F-1143-F2F4-417D261A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48" y="1432775"/>
            <a:ext cx="1202029" cy="1202029"/>
          </a:xfrm>
          <a:prstGeom prst="rect">
            <a:avLst/>
          </a:prstGeom>
        </p:spPr>
      </p:pic>
      <p:pic>
        <p:nvPicPr>
          <p:cNvPr id="6" name="Slika 5" descr="Slika na kojoj se prikazuje krug, snimka zaslona, šarenilo, grafika&#10;&#10;Opis je automatski generiran">
            <a:extLst>
              <a:ext uri="{FF2B5EF4-FFF2-40B4-BE49-F238E27FC236}">
                <a16:creationId xmlns:a16="http://schemas.microsoft.com/office/drawing/2014/main" id="{D8825B4C-D641-BC04-EC35-7D55FF747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887" y="1432774"/>
            <a:ext cx="1202029" cy="11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7773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FD2E66A-BC45-EFC6-8D99-FB20B0C3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hr-HR" sz="3400">
                <a:latin typeface="Consolas"/>
              </a:rPr>
              <a:t>Softveri za procjenu kompleksnosti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Rezervirano mjesto sadržaja 2">
            <a:extLst>
              <a:ext uri="{FF2B5EF4-FFF2-40B4-BE49-F238E27FC236}">
                <a16:creationId xmlns:a16="http://schemas.microsoft.com/office/drawing/2014/main" id="{15155D04-3B60-6F23-C39D-5C4A6F172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11728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7660350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D906B7-D20D-0DC6-401A-2EF6923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onsolas"/>
              </a:rPr>
              <a:t>Instalacija softvera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A8F6882-C2BE-9558-7464-5B042164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>
                <a:latin typeface="Consolas"/>
              </a:rPr>
              <a:t>Mi ćemo koristiti </a:t>
            </a:r>
            <a:r>
              <a:rPr lang="hr-HR" b="1" err="1">
                <a:latin typeface="Consolas"/>
              </a:rPr>
              <a:t>CodeMetrics</a:t>
            </a:r>
            <a:endParaRPr lang="hr-HR" b="1">
              <a:latin typeface="Consolas"/>
            </a:endParaRPr>
          </a:p>
          <a:p>
            <a:endParaRPr lang="hr-HR">
              <a:latin typeface="Consolas"/>
            </a:endParaRPr>
          </a:p>
        </p:txBody>
      </p:sp>
      <p:pic>
        <p:nvPicPr>
          <p:cNvPr id="5" name="Slika 4" descr="Slika na kojoj se prikazuje snimka zaslona, tekst, softver, Multimedijski softver&#10;&#10;Opis je automatski generiran">
            <a:extLst>
              <a:ext uri="{FF2B5EF4-FFF2-40B4-BE49-F238E27FC236}">
                <a16:creationId xmlns:a16="http://schemas.microsoft.com/office/drawing/2014/main" id="{7DFAB5A2-A763-679A-0CA8-3AC11E9B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76" y="2427616"/>
            <a:ext cx="3086502" cy="3884284"/>
          </a:xfrm>
          <a:prstGeom prst="rect">
            <a:avLst/>
          </a:prstGeom>
        </p:spPr>
      </p:pic>
      <p:pic>
        <p:nvPicPr>
          <p:cNvPr id="7" name="Slika 6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C18656AF-4953-6BDD-6B40-2BAE4B426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605"/>
            <a:ext cx="4237087" cy="3871295"/>
          </a:xfrm>
          <a:prstGeom prst="rect">
            <a:avLst/>
          </a:prstGeom>
        </p:spPr>
      </p:pic>
      <p:sp>
        <p:nvSpPr>
          <p:cNvPr id="10" name="Pravokutnik 9">
            <a:extLst>
              <a:ext uri="{FF2B5EF4-FFF2-40B4-BE49-F238E27FC236}">
                <a16:creationId xmlns:a16="http://schemas.microsoft.com/office/drawing/2014/main" id="{F2062BC5-08F4-0980-861D-CAD922860D70}"/>
              </a:ext>
            </a:extLst>
          </p:cNvPr>
          <p:cNvSpPr/>
          <p:nvPr/>
        </p:nvSpPr>
        <p:spPr>
          <a:xfrm>
            <a:off x="1691976" y="4640826"/>
            <a:ext cx="2617265" cy="471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2EAA891D-0C16-8A04-ED4B-83981905825F}"/>
              </a:ext>
            </a:extLst>
          </p:cNvPr>
          <p:cNvSpPr/>
          <p:nvPr/>
        </p:nvSpPr>
        <p:spPr>
          <a:xfrm>
            <a:off x="6677292" y="3077401"/>
            <a:ext cx="984750" cy="471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913ABEA7-D32D-7EFD-1E5F-A785C14A7B57}"/>
              </a:ext>
            </a:extLst>
          </p:cNvPr>
          <p:cNvSpPr/>
          <p:nvPr/>
        </p:nvSpPr>
        <p:spPr>
          <a:xfrm>
            <a:off x="9732579" y="3867806"/>
            <a:ext cx="600508" cy="315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08449971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0BC014-EE03-2148-1779-6B05C3FB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solidFill>
                  <a:schemeClr val="bg1"/>
                </a:solidFill>
                <a:latin typeface="Consolas"/>
                <a:cs typeface="Calibri Light"/>
              </a:rPr>
              <a:t>Specifikacije programa</a:t>
            </a:r>
          </a:p>
        </p:txBody>
      </p:sp>
      <p:pic>
        <p:nvPicPr>
          <p:cNvPr id="4" name="Rezervirano mjesto sadržaja 3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564FD2E3-E102-DAB9-4932-B18E8D891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159" y="1683791"/>
            <a:ext cx="5492330" cy="4876800"/>
          </a:xfrm>
        </p:spPr>
      </p:pic>
      <p:pic>
        <p:nvPicPr>
          <p:cNvPr id="5" name="Slika 4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A00A7A3C-7D2A-A239-33B7-A808F59C6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200" y="3007995"/>
            <a:ext cx="3604932" cy="2212601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1752CE58-2549-6BEB-CEC4-E24A83C0C274}"/>
              </a:ext>
            </a:extLst>
          </p:cNvPr>
          <p:cNvSpPr/>
          <p:nvPr/>
        </p:nvSpPr>
        <p:spPr>
          <a:xfrm>
            <a:off x="6989669" y="2339227"/>
            <a:ext cx="403411" cy="39220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269E4D6C-DD7A-ED27-FBE0-4FE3154DC680}"/>
              </a:ext>
            </a:extLst>
          </p:cNvPr>
          <p:cNvSpPr/>
          <p:nvPr/>
        </p:nvSpPr>
        <p:spPr>
          <a:xfrm>
            <a:off x="6989669" y="3571874"/>
            <a:ext cx="403411" cy="392205"/>
          </a:xfrm>
          <a:prstGeom prst="rect">
            <a:avLst/>
          </a:prstGeom>
          <a:solidFill>
            <a:srgbClr val="F44034"/>
          </a:solidFill>
          <a:ln>
            <a:solidFill>
              <a:srgbClr val="F440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BE3ACE7F-780D-80D5-8D20-2550C78D2C03}"/>
              </a:ext>
            </a:extLst>
          </p:cNvPr>
          <p:cNvSpPr/>
          <p:nvPr/>
        </p:nvSpPr>
        <p:spPr>
          <a:xfrm>
            <a:off x="6989668" y="4737284"/>
            <a:ext cx="403411" cy="392205"/>
          </a:xfrm>
          <a:prstGeom prst="rect">
            <a:avLst/>
          </a:prstGeom>
          <a:solidFill>
            <a:srgbClr val="4BB14F"/>
          </a:solidFill>
          <a:ln>
            <a:solidFill>
              <a:srgbClr val="4BB1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3D62D8A8-AD17-375D-6F42-7E7A95D360AC}"/>
              </a:ext>
            </a:extLst>
          </p:cNvPr>
          <p:cNvSpPr/>
          <p:nvPr/>
        </p:nvSpPr>
        <p:spPr>
          <a:xfrm>
            <a:off x="6989669" y="5835462"/>
            <a:ext cx="403411" cy="392205"/>
          </a:xfrm>
          <a:prstGeom prst="rect">
            <a:avLst/>
          </a:prstGeom>
          <a:solidFill>
            <a:srgbClr val="FFC208"/>
          </a:solidFill>
          <a:ln>
            <a:solidFill>
              <a:srgbClr val="FFC2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1" name="Ravni poveznik sa strelicom 10">
            <a:extLst>
              <a:ext uri="{FF2B5EF4-FFF2-40B4-BE49-F238E27FC236}">
                <a16:creationId xmlns:a16="http://schemas.microsoft.com/office/drawing/2014/main" id="{8A29F891-F19D-5966-0F86-3870D4D606CB}"/>
              </a:ext>
            </a:extLst>
          </p:cNvPr>
          <p:cNvCxnSpPr/>
          <p:nvPr/>
        </p:nvCxnSpPr>
        <p:spPr>
          <a:xfrm>
            <a:off x="7585821" y="2610411"/>
            <a:ext cx="623049" cy="690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sa strelicom 11">
            <a:extLst>
              <a:ext uri="{FF2B5EF4-FFF2-40B4-BE49-F238E27FC236}">
                <a16:creationId xmlns:a16="http://schemas.microsoft.com/office/drawing/2014/main" id="{6FB7C808-FD53-7DB8-16C2-B9047DFCCBBB}"/>
              </a:ext>
            </a:extLst>
          </p:cNvPr>
          <p:cNvCxnSpPr>
            <a:cxnSpLocks/>
          </p:cNvCxnSpPr>
          <p:nvPr/>
        </p:nvCxnSpPr>
        <p:spPr>
          <a:xfrm>
            <a:off x="7529793" y="3775822"/>
            <a:ext cx="701487" cy="17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vni poveznik sa strelicom 12">
            <a:extLst>
              <a:ext uri="{FF2B5EF4-FFF2-40B4-BE49-F238E27FC236}">
                <a16:creationId xmlns:a16="http://schemas.microsoft.com/office/drawing/2014/main" id="{B36C4D3E-A241-E596-BABA-462D632D04FE}"/>
              </a:ext>
            </a:extLst>
          </p:cNvPr>
          <p:cNvCxnSpPr>
            <a:cxnSpLocks/>
          </p:cNvCxnSpPr>
          <p:nvPr/>
        </p:nvCxnSpPr>
        <p:spPr>
          <a:xfrm flipV="1">
            <a:off x="7540997" y="4589368"/>
            <a:ext cx="656665" cy="3854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8889CE57-07B1-1677-D393-9A1493764831}"/>
              </a:ext>
            </a:extLst>
          </p:cNvPr>
          <p:cNvCxnSpPr>
            <a:cxnSpLocks/>
          </p:cNvCxnSpPr>
          <p:nvPr/>
        </p:nvCxnSpPr>
        <p:spPr>
          <a:xfrm flipV="1">
            <a:off x="7552203" y="5261721"/>
            <a:ext cx="623048" cy="7888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6A3B3D86-0390-B5AF-5A8F-CC2B01DE5831}"/>
              </a:ext>
            </a:extLst>
          </p:cNvPr>
          <p:cNvCxnSpPr>
            <a:cxnSpLocks/>
          </p:cNvCxnSpPr>
          <p:nvPr/>
        </p:nvCxnSpPr>
        <p:spPr>
          <a:xfrm flipV="1">
            <a:off x="6375585" y="2505074"/>
            <a:ext cx="488579" cy="3294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9659E3C-C5E0-7E15-965A-8180420A0333}"/>
              </a:ext>
            </a:extLst>
          </p:cNvPr>
          <p:cNvCxnSpPr>
            <a:cxnSpLocks/>
          </p:cNvCxnSpPr>
          <p:nvPr/>
        </p:nvCxnSpPr>
        <p:spPr>
          <a:xfrm flipV="1">
            <a:off x="6375585" y="3771338"/>
            <a:ext cx="488579" cy="3294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4D69624F-E8B6-5809-3FFF-51175EA1E1B6}"/>
              </a:ext>
            </a:extLst>
          </p:cNvPr>
          <p:cNvCxnSpPr>
            <a:cxnSpLocks/>
          </p:cNvCxnSpPr>
          <p:nvPr/>
        </p:nvCxnSpPr>
        <p:spPr>
          <a:xfrm flipV="1">
            <a:off x="6375584" y="4925544"/>
            <a:ext cx="488579" cy="3294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vni poveznik sa strelicom 17">
            <a:extLst>
              <a:ext uri="{FF2B5EF4-FFF2-40B4-BE49-F238E27FC236}">
                <a16:creationId xmlns:a16="http://schemas.microsoft.com/office/drawing/2014/main" id="{65D08BF1-E8E1-6482-47D0-EE3E90A7BAE4}"/>
              </a:ext>
            </a:extLst>
          </p:cNvPr>
          <p:cNvCxnSpPr>
            <a:cxnSpLocks/>
          </p:cNvCxnSpPr>
          <p:nvPr/>
        </p:nvCxnSpPr>
        <p:spPr>
          <a:xfrm flipV="1">
            <a:off x="6375585" y="6001309"/>
            <a:ext cx="488579" cy="3294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47523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267675-63E7-2FE0-3190-6D292B1D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8446" cy="1336295"/>
          </a:xfrm>
        </p:spPr>
        <p:txBody>
          <a:bodyPr/>
          <a:lstStyle/>
          <a:p>
            <a:r>
              <a:rPr lang="hr-HR">
                <a:solidFill>
                  <a:schemeClr val="bg1"/>
                </a:solidFill>
                <a:latin typeface="Consolas"/>
                <a:cs typeface="Calibri Light"/>
              </a:rPr>
              <a:t>Primjeri</a:t>
            </a:r>
            <a:endParaRPr lang="hr-HR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4" name="Rezervirano mjesto sadržaja 3" descr="Slika na kojoj se prikazuje tekst, snimka zaslona, softver, zaslon&#10;&#10;Opis je automatski generiran">
            <a:extLst>
              <a:ext uri="{FF2B5EF4-FFF2-40B4-BE49-F238E27FC236}">
                <a16:creationId xmlns:a16="http://schemas.microsoft.com/office/drawing/2014/main" id="{A1785061-FF93-9E6E-458E-682F85380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2387" y="263013"/>
            <a:ext cx="4708387" cy="6416582"/>
          </a:xfrm>
        </p:spPr>
      </p:pic>
      <p:pic>
        <p:nvPicPr>
          <p:cNvPr id="5" name="Slika 4" descr="Slika na kojoj se prikazuje tekst, snimka zaslona, softver, zaslon&#10;&#10;Opis je automatski generiran">
            <a:extLst>
              <a:ext uri="{FF2B5EF4-FFF2-40B4-BE49-F238E27FC236}">
                <a16:creationId xmlns:a16="http://schemas.microsoft.com/office/drawing/2014/main" id="{3EDA9972-51E3-6EC2-CAA8-98180238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8" y="2185147"/>
            <a:ext cx="5814172" cy="4146176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610FB90F-18AB-D43F-63FE-E9717AC97BBB}"/>
              </a:ext>
            </a:extLst>
          </p:cNvPr>
          <p:cNvSpPr/>
          <p:nvPr/>
        </p:nvSpPr>
        <p:spPr>
          <a:xfrm>
            <a:off x="1583028" y="3608767"/>
            <a:ext cx="2629436" cy="225380"/>
          </a:xfrm>
          <a:prstGeom prst="rect">
            <a:avLst/>
          </a:prstGeom>
          <a:noFill/>
          <a:ln w="28575">
            <a:solidFill>
              <a:srgbClr val="4BB14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6304744B-B5B9-DAAB-35F5-702FF37FEF73}"/>
              </a:ext>
            </a:extLst>
          </p:cNvPr>
          <p:cNvSpPr/>
          <p:nvPr/>
        </p:nvSpPr>
        <p:spPr>
          <a:xfrm>
            <a:off x="7818549" y="1322767"/>
            <a:ext cx="2629436" cy="225380"/>
          </a:xfrm>
          <a:prstGeom prst="rect">
            <a:avLst/>
          </a:prstGeom>
          <a:noFill/>
          <a:ln w="28575">
            <a:solidFill>
              <a:srgbClr val="F4403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4397195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526B45-A2B9-AAEE-2443-4084ED5D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Consolas"/>
              </a:rPr>
              <a:t>Zadaci</a:t>
            </a:r>
            <a:endParaRPr lang="hr-HR" dirty="0">
              <a:latin typeface="Consolas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88579A0-8AA6-16F8-F469-08E24303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>
                <a:latin typeface="Consolas"/>
              </a:rPr>
              <a:t>3 zadatka</a:t>
            </a:r>
          </a:p>
          <a:p>
            <a:r>
              <a:rPr lang="hr-HR">
                <a:latin typeface="Consolas"/>
              </a:rPr>
              <a:t>Smanjiti kompleksnost, ne pokvariti djelovanje funkcije</a:t>
            </a:r>
          </a:p>
          <a:p>
            <a:r>
              <a:rPr lang="hr-HR">
                <a:latin typeface="Consolas"/>
              </a:rPr>
              <a:t>zadN.js i zadN.test.js</a:t>
            </a:r>
          </a:p>
          <a:p>
            <a:r>
              <a:rPr lang="hr-HR">
                <a:solidFill>
                  <a:srgbClr val="00B050"/>
                </a:solidFill>
                <a:latin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https://jestjs.io/docs/getting-started</a:t>
            </a:r>
            <a:r>
              <a:rPr lang="hr-HR">
                <a:latin typeface="Consolas"/>
              </a:rPr>
              <a:t> (ako ne radi testiranje funkcije)</a:t>
            </a:r>
          </a:p>
          <a:p>
            <a:endParaRPr lang="hr-HR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3437042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129CB3-12F6-A2CC-AA35-EEC3F1B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Consolas"/>
              </a:rPr>
              <a:t>Rješenje prvog zadatka</a:t>
            </a:r>
          </a:p>
        </p:txBody>
      </p:sp>
      <p:pic>
        <p:nvPicPr>
          <p:cNvPr id="6" name="Slika 5" descr="Slika na kojoj se prikazuje tekst, snimka zaslona, softver&#10;&#10;Opis je automatski generiran">
            <a:extLst>
              <a:ext uri="{FF2B5EF4-FFF2-40B4-BE49-F238E27FC236}">
                <a16:creationId xmlns:a16="http://schemas.microsoft.com/office/drawing/2014/main" id="{64660FCF-B169-425C-3ABA-7CE7A8D8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51" y="1464379"/>
            <a:ext cx="5531671" cy="5145142"/>
          </a:xfrm>
          <a:prstGeom prst="rect">
            <a:avLst/>
          </a:prstGeom>
        </p:spPr>
      </p:pic>
      <p:pic>
        <p:nvPicPr>
          <p:cNvPr id="8" name="Slika 7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62D52DE2-6DD3-199C-C3A9-7A41098AC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" y="1464379"/>
            <a:ext cx="6158096" cy="40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1534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129CB3-12F6-A2CC-AA35-EEC3F1B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Consolas"/>
              </a:rPr>
              <a:t>Rješenje drugog zadatka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64660FCF-B169-425C-3ABA-7CE7A8D8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651" y="1401418"/>
            <a:ext cx="5718608" cy="5104212"/>
          </a:xfrm>
          <a:prstGeom prst="rect">
            <a:avLst/>
          </a:prstGeom>
        </p:spPr>
      </p:pic>
      <p:pic>
        <p:nvPicPr>
          <p:cNvPr id="4" name="Slika 3" descr="Slika na kojoj se prikazuje tekst, snimka zaslona, zaslon, softver&#10;&#10;Opis je automatski generiran">
            <a:extLst>
              <a:ext uri="{FF2B5EF4-FFF2-40B4-BE49-F238E27FC236}">
                <a16:creationId xmlns:a16="http://schemas.microsoft.com/office/drawing/2014/main" id="{979915E5-69CE-FDF3-0437-44BFF6517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5" y="1401418"/>
            <a:ext cx="5942595" cy="40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0477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129CB3-12F6-A2CC-AA35-EEC3F1B4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993" y="-4667"/>
            <a:ext cx="7265895" cy="1359178"/>
          </a:xfrm>
        </p:spPr>
        <p:txBody>
          <a:bodyPr>
            <a:normAutofit/>
          </a:bodyPr>
          <a:lstStyle/>
          <a:p>
            <a:r>
              <a:rPr lang="hr-HR">
                <a:latin typeface="Consolas"/>
              </a:rPr>
              <a:t>Rješenje trećeg zadatka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64660FCF-B169-425C-3ABA-7CE7A8D8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973" y="1118961"/>
            <a:ext cx="8971018" cy="57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32620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9D6FEEB-D292-4F67-F3DB-9D53D0C4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hr-HR" dirty="0">
                <a:latin typeface="Consolas"/>
              </a:rPr>
              <a:t>Što je </a:t>
            </a:r>
            <a:r>
              <a:rPr lang="hr-HR" err="1">
                <a:latin typeface="Consolas"/>
              </a:rPr>
              <a:t>code</a:t>
            </a:r>
            <a:r>
              <a:rPr lang="hr-HR" dirty="0">
                <a:latin typeface="Consolas"/>
              </a:rPr>
              <a:t> </a:t>
            </a:r>
            <a:r>
              <a:rPr lang="hr-HR" err="1">
                <a:latin typeface="Consolas"/>
              </a:rPr>
              <a:t>complexity</a:t>
            </a:r>
            <a:r>
              <a:rPr lang="hr-HR" dirty="0">
                <a:latin typeface="Consolas"/>
              </a:rPr>
              <a:t>?</a:t>
            </a:r>
          </a:p>
        </p:txBody>
      </p:sp>
      <p:pic>
        <p:nvPicPr>
          <p:cNvPr id="6" name="Slika 5" descr="Slika na kojoj se prikazuje krug&#10;&#10;Opis je automatski generiran">
            <a:extLst>
              <a:ext uri="{FF2B5EF4-FFF2-40B4-BE49-F238E27FC236}">
                <a16:creationId xmlns:a16="http://schemas.microsoft.com/office/drawing/2014/main" id="{B9ECE5DD-8AB8-11E3-2A8E-20A8FD731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4" name="Slika 3" descr="Slika na kojoj se prikazuje ukrasni isječci, dizajn, umjetničko djelo&#10;&#10;Opis je automatski generiran">
            <a:extLst>
              <a:ext uri="{FF2B5EF4-FFF2-40B4-BE49-F238E27FC236}">
                <a16:creationId xmlns:a16="http://schemas.microsoft.com/office/drawing/2014/main" id="{C2C27FDA-DDC4-13D0-F29B-4EA0FEBC13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9A0067-1DF1-7E98-77FF-F7691593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z="2400" dirty="0">
                <a:latin typeface="Consolas"/>
              </a:rPr>
              <a:t>Kvantitativna mjera kompleksnosti koda</a:t>
            </a:r>
          </a:p>
          <a:p>
            <a:r>
              <a:rPr lang="hr-HR" sz="2400" err="1">
                <a:latin typeface="Consolas"/>
              </a:rPr>
              <a:t>Ciklomatska</a:t>
            </a:r>
            <a:r>
              <a:rPr lang="hr-HR" sz="2400" dirty="0">
                <a:latin typeface="Consolas"/>
              </a:rPr>
              <a:t> i kognitivna kompleksnost</a:t>
            </a:r>
          </a:p>
          <a:p>
            <a:r>
              <a:rPr lang="hr-HR" sz="2400" dirty="0">
                <a:latin typeface="Consolas"/>
              </a:rPr>
              <a:t>Kognitivna -&gt; razumijevanje</a:t>
            </a:r>
          </a:p>
          <a:p>
            <a:r>
              <a:rPr lang="hr-HR" sz="2400" err="1">
                <a:latin typeface="Consolas"/>
              </a:rPr>
              <a:t>Ciklomatska</a:t>
            </a:r>
            <a:r>
              <a:rPr lang="hr-HR" sz="2400" dirty="0">
                <a:latin typeface="Consolas"/>
              </a:rPr>
              <a:t> -&gt; testiranje</a:t>
            </a:r>
          </a:p>
          <a:p>
            <a:r>
              <a:rPr lang="hr-HR" sz="2400">
                <a:latin typeface="Consolas"/>
              </a:rPr>
              <a:t>Benefiti</a:t>
            </a:r>
            <a:r>
              <a:rPr lang="hr-HR" sz="2400" dirty="0">
                <a:latin typeface="Consolas"/>
              </a:rPr>
              <a:t>:</a:t>
            </a:r>
            <a:endParaRPr lang="hr-HR" sz="2400">
              <a:latin typeface="Consolas"/>
            </a:endParaRPr>
          </a:p>
          <a:p>
            <a:pPr lvl="1"/>
            <a:r>
              <a:rPr lang="hr-HR">
                <a:latin typeface="Consolas"/>
              </a:rPr>
              <a:t>Smanjeni troškovi i rizici</a:t>
            </a:r>
          </a:p>
          <a:p>
            <a:pPr lvl="1"/>
            <a:r>
              <a:rPr lang="hr-HR">
                <a:latin typeface="Consolas"/>
                <a:cs typeface="Arial"/>
              </a:rPr>
              <a:t>Veća predvidljivost</a:t>
            </a:r>
          </a:p>
          <a:p>
            <a:pPr lvl="1"/>
            <a:r>
              <a:rPr lang="hr-HR">
                <a:latin typeface="Consolas"/>
                <a:cs typeface="Arial"/>
              </a:rPr>
              <a:t>Bolji testovi</a:t>
            </a:r>
          </a:p>
          <a:p>
            <a:pPr lvl="1"/>
            <a:r>
              <a:rPr lang="hr-HR">
                <a:latin typeface="Consolas"/>
                <a:cs typeface="Arial"/>
              </a:rPr>
              <a:t>Pomaže programerima naučiti</a:t>
            </a:r>
          </a:p>
        </p:txBody>
      </p:sp>
    </p:spTree>
    <p:extLst>
      <p:ext uri="{BB962C8B-B14F-4D97-AF65-F5344CB8AC3E}">
        <p14:creationId xmlns:p14="http://schemas.microsoft.com/office/powerpoint/2010/main" val="2343001162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129CB3-12F6-A2CC-AA35-EEC3F1B4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818" y="73772"/>
            <a:ext cx="7400365" cy="1347974"/>
          </a:xfrm>
        </p:spPr>
        <p:txBody>
          <a:bodyPr/>
          <a:lstStyle/>
          <a:p>
            <a:r>
              <a:rPr lang="hr-HR">
                <a:latin typeface="Consolas"/>
              </a:rPr>
              <a:t>Rješenje trećeg zadatka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64660FCF-B169-425C-3ABA-7CE7A8D8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87" y="1477396"/>
            <a:ext cx="11890771" cy="51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62911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5EFDC8-E90C-F40C-519F-57A83A91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Consolas"/>
              </a:rPr>
              <a:t>Linkovi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185DD4-7011-9091-2ABC-8EB8C8B3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hr-HR">
                <a:latin typeface="Consolas"/>
                <a:hlinkClick r:id="rId2"/>
              </a:rPr>
              <a:t>https://www.springboottutorial.com/code-quality-what-is-code-complexity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3"/>
              </a:rPr>
              <a:t>https://blog.codacy.com/an-in-depth-explanation-of-code-complexity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4"/>
              </a:rPr>
              <a:t>https://www.geeksforgeeks.org/cyclomatic-complexity/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ea typeface="+mn-lt"/>
                <a:cs typeface="+mn-lt"/>
                <a:hlinkClick r:id="rId5"/>
              </a:rPr>
              <a:t>https://pmpl.cs.ui.ac.id/2021/exercise3/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ea typeface="+mn-lt"/>
                <a:cs typeface="+mn-lt"/>
              </a:rPr>
              <a:t>https://jellyfish.co/library/cyclomatic-complexity/</a:t>
            </a:r>
            <a:endParaRPr lang="hr-HR">
              <a:latin typeface="Consolas"/>
              <a:cs typeface="Calibri" panose="020F0502020204030204"/>
            </a:endParaRPr>
          </a:p>
          <a:p>
            <a:r>
              <a:rPr lang="hr-HR">
                <a:latin typeface="Consolas"/>
                <a:hlinkClick r:id="rId6"/>
              </a:rPr>
              <a:t>https://learn.microsoft.com/en-us/visualstudio/code-quality/code-metrics-cyclomatic-complexity?view=vs-2022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7"/>
              </a:rPr>
              <a:t>https://www.javatpoint.com/software-engineering-cyclomatic-complexity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8"/>
              </a:rPr>
              <a:t>https://www.ey.com/en_cn/consulting/is-your-greatest-risk-the-complexity-of-your-cyber-strategy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9"/>
              </a:rPr>
              <a:t>https://www.jstor.org/stable/resrep10469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10"/>
              </a:rPr>
              <a:t>https://eslint.org/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11"/>
              </a:rPr>
              <a:t>https://www.rapitasystems.com/rapicover-free-trial2?gad_source=1&amp;gclid=EAIaIQobChMI_63v86_mggMVXbZoCR2h4gFxEAAYBCAAEgLVBfD_BwE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12"/>
              </a:rPr>
              <a:t>https://duecode.io/blog/metric-based-code-complexity-analysis-how-effective-is-it/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13"/>
              </a:rPr>
              <a:t>https://www.softwaretestinghelp.com/tools/top-40-static-code-analysis-tools/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14"/>
              </a:rPr>
              <a:t>https://docs.codeclimate.com/docs/cognitive-complexity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15"/>
              </a:rPr>
              <a:t>https://www.geeksforgeeks.org/software-engineering-control-flow-graph-cfg/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hlinkClick r:id="rId16"/>
              </a:rPr>
              <a:t>https://craftofcoding.wordpress.com/2017/06/18/coding-a-small-note-on-cyclomatic-complexity/</a:t>
            </a:r>
            <a:endParaRPr lang="hr-HR">
              <a:latin typeface="Consolas"/>
            </a:endParaRPr>
          </a:p>
          <a:p>
            <a:r>
              <a:rPr lang="hr-HR">
                <a:latin typeface="Consolas"/>
                <a:cs typeface="Calibri"/>
                <a:hlinkClick r:id="rId17"/>
              </a:rPr>
              <a:t>https://www.iconpacks.net</a:t>
            </a:r>
            <a:endParaRPr lang="hr-HR">
              <a:latin typeface="Consolas"/>
              <a:cs typeface="Calibri"/>
            </a:endParaRPr>
          </a:p>
          <a:p>
            <a:endParaRPr lang="hr-HR">
              <a:latin typeface="Consolas"/>
              <a:cs typeface="Calibri"/>
            </a:endParaRPr>
          </a:p>
          <a:p>
            <a:endParaRPr lang="hr-HR">
              <a:latin typeface="Consolas"/>
              <a:cs typeface="Calibri"/>
            </a:endParaRPr>
          </a:p>
          <a:p>
            <a:endParaRPr lang="hr-HR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8649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38CC3D-FBF2-C374-FD0D-46A78B48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56868" cy="1336295"/>
          </a:xfrm>
          <a:solidFill>
            <a:srgbClr val="4F242F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Consolas"/>
              </a:rPr>
              <a:t>Kognitivna kompleksnost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593AB2-B7CE-4A68-8F65-13164C88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9404" cy="4512323"/>
          </a:xfrm>
          <a:solidFill>
            <a:srgbClr val="4F242F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>
                <a:solidFill>
                  <a:schemeClr val="bg1"/>
                </a:solidFill>
                <a:latin typeface="Consolas"/>
                <a:cs typeface="Calibri"/>
              </a:rPr>
              <a:t>Mjera </a:t>
            </a:r>
            <a:r>
              <a:rPr lang="hr-HR">
                <a:solidFill>
                  <a:schemeClr val="bg1"/>
                </a:solidFill>
                <a:latin typeface="Consolas"/>
                <a:cs typeface="Calibri"/>
              </a:rPr>
              <a:t>razumljivosti </a:t>
            </a:r>
            <a:r>
              <a:rPr lang="hr-HR" dirty="0">
                <a:solidFill>
                  <a:schemeClr val="bg1"/>
                </a:solidFill>
                <a:latin typeface="Consolas"/>
                <a:cs typeface="Calibri"/>
              </a:rPr>
              <a:t>koda</a:t>
            </a:r>
          </a:p>
          <a:p>
            <a:r>
              <a:rPr lang="hr" err="1">
                <a:solidFill>
                  <a:srgbClr val="E8EAED"/>
                </a:solidFill>
                <a:latin typeface="Consolas"/>
                <a:cs typeface="Calibri"/>
              </a:rPr>
              <a:t>Refaktoriranje</a:t>
            </a:r>
            <a:r>
              <a:rPr lang="hr">
                <a:solidFill>
                  <a:srgbClr val="E8EAED"/>
                </a:solidFill>
                <a:latin typeface="Consolas"/>
                <a:cs typeface="Calibri"/>
              </a:rPr>
              <a:t> koda prema kvaliteti i čitljivosti</a:t>
            </a:r>
          </a:p>
          <a:p>
            <a:r>
              <a:rPr lang="hr">
                <a:solidFill>
                  <a:srgbClr val="E8EAED"/>
                </a:solidFill>
                <a:latin typeface="Consolas"/>
                <a:cs typeface="Calibri"/>
              </a:rPr>
              <a:t>Skraćivanje koda</a:t>
            </a:r>
          </a:p>
          <a:p>
            <a:r>
              <a:rPr lang="hr">
                <a:solidFill>
                  <a:srgbClr val="E8EAED"/>
                </a:solidFill>
                <a:latin typeface="Consolas"/>
                <a:cs typeface="Calibri"/>
              </a:rPr>
              <a:t>Složenost raste prekidom u linearnom toku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878E0-8648-9480-9480-6B8396FB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71" y="2652441"/>
            <a:ext cx="5844861" cy="28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959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AF96F-E70F-5D67-6AD7-61E207F64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" r="191" b="-769"/>
          <a:stretch/>
        </p:blipFill>
        <p:spPr>
          <a:xfrm>
            <a:off x="1176753" y="454457"/>
            <a:ext cx="4527486" cy="1119540"/>
          </a:xfrm>
          <a:prstGeom prst="rect">
            <a:avLst/>
          </a:prstGeom>
        </p:spPr>
      </p:pic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E93EBE05-2561-AA2B-8AB8-9B4CAD85F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2457" y="555171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C53F99-26C4-F7C1-A640-8442112B3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285" y="489138"/>
            <a:ext cx="4288970" cy="1231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D6E61-FAD5-355F-6EFE-AF6ECFD6442E}"/>
              </a:ext>
            </a:extLst>
          </p:cNvPr>
          <p:cNvSpPr txBox="1"/>
          <p:nvPr/>
        </p:nvSpPr>
        <p:spPr>
          <a:xfrm>
            <a:off x="495299" y="753836"/>
            <a:ext cx="6857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latin typeface="Consolas"/>
                <a:ea typeface="Calibri"/>
                <a:cs typeface="Calibri"/>
              </a:rPr>
              <a:t>1)</a:t>
            </a:r>
            <a:endParaRPr lang="en-US" sz="2800">
              <a:latin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2C702-0153-568D-3A67-74FEB00C7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657" y="1785258"/>
            <a:ext cx="4528457" cy="2166257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71C51C92-8E07-2FA9-69F1-2A3794BFF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67788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87E17-8330-674E-90E8-3FF596E9A7F3}"/>
              </a:ext>
            </a:extLst>
          </p:cNvPr>
          <p:cNvSpPr txBox="1"/>
          <p:nvPr/>
        </p:nvSpPr>
        <p:spPr>
          <a:xfrm>
            <a:off x="495299" y="2680607"/>
            <a:ext cx="6857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latin typeface="Consolas"/>
                <a:ea typeface="Calibri"/>
                <a:cs typeface="Calibri"/>
              </a:rPr>
              <a:t>2)</a:t>
            </a:r>
            <a:endParaRPr lang="en-US" sz="2800">
              <a:latin typeface="Consolas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249A47B-89A4-B864-6E43-C678DB6EA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402286" y="2014814"/>
            <a:ext cx="3450771" cy="223124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94034B-AA24-249A-A139-40E858589A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7" t="2222" b="444"/>
          <a:stretch/>
        </p:blipFill>
        <p:spPr>
          <a:xfrm>
            <a:off x="1121538" y="4040483"/>
            <a:ext cx="4645095" cy="23746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39EF18-AF22-D855-E040-7D07DC8C586C}"/>
              </a:ext>
            </a:extLst>
          </p:cNvPr>
          <p:cNvSpPr txBox="1"/>
          <p:nvPr/>
        </p:nvSpPr>
        <p:spPr>
          <a:xfrm>
            <a:off x="495299" y="5053692"/>
            <a:ext cx="6857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latin typeface="Consolas"/>
                <a:ea typeface="Calibri"/>
                <a:cs typeface="Calibri"/>
              </a:rPr>
              <a:t>3)</a:t>
            </a:r>
            <a:endParaRPr lang="en-US" sz="2800">
              <a:latin typeface="Consolas"/>
            </a:endParaRPr>
          </a:p>
        </p:txBody>
      </p:sp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03F63C6B-38CE-2290-C876-67B119A55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852373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5B956E-A3E6-AD77-B384-F4AB7AD83D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2593" y="4818837"/>
            <a:ext cx="4166839" cy="8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19577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6C4108-B854-E18F-8365-BED5E1F7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96389" cy="1336295"/>
          </a:xfrm>
        </p:spPr>
        <p:txBody>
          <a:bodyPr/>
          <a:lstStyle/>
          <a:p>
            <a:r>
              <a:rPr lang="hr-HR" err="1">
                <a:latin typeface="Consolas"/>
              </a:rPr>
              <a:t>Ciklomatska</a:t>
            </a:r>
            <a:r>
              <a:rPr lang="hr-HR" dirty="0">
                <a:latin typeface="Consolas"/>
              </a:rPr>
              <a:t> kompleksnost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42413E6-917A-D89C-292F-90BD8B59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22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r-HR" dirty="0">
                <a:latin typeface="Consolas"/>
              </a:rPr>
              <a:t>1976. -&gt; Thomas J. </a:t>
            </a:r>
            <a:r>
              <a:rPr lang="hr-HR" err="1">
                <a:latin typeface="Consolas"/>
              </a:rPr>
              <a:t>McCabe</a:t>
            </a:r>
            <a:r>
              <a:rPr lang="hr-HR" dirty="0">
                <a:latin typeface="Consolas"/>
              </a:rPr>
              <a:t> Sr.</a:t>
            </a:r>
          </a:p>
          <a:p>
            <a:r>
              <a:rPr lang="hr-HR" dirty="0">
                <a:latin typeface="Consolas"/>
                <a:cs typeface="Calibri"/>
              </a:rPr>
              <a:t>Kvantitativna mjera broja linearno nezavisnih putova u </a:t>
            </a:r>
            <a:r>
              <a:rPr lang="hr-HR">
                <a:latin typeface="Consolas"/>
                <a:cs typeface="Calibri"/>
              </a:rPr>
              <a:t>kodu</a:t>
            </a:r>
            <a:endParaRPr lang="hr-HR" dirty="0">
              <a:latin typeface="Consolas"/>
              <a:cs typeface="Calibri"/>
            </a:endParaRPr>
          </a:p>
          <a:p>
            <a:r>
              <a:rPr lang="hr-HR" b="1" err="1">
                <a:latin typeface="Consolas"/>
                <a:cs typeface="Calibri"/>
              </a:rPr>
              <a:t>Control</a:t>
            </a:r>
            <a:r>
              <a:rPr lang="hr-HR" b="1" dirty="0">
                <a:latin typeface="Consolas"/>
                <a:cs typeface="Calibri"/>
              </a:rPr>
              <a:t> </a:t>
            </a:r>
            <a:r>
              <a:rPr lang="hr-HR" b="1" err="1">
                <a:latin typeface="Consolas"/>
                <a:cs typeface="Calibri"/>
              </a:rPr>
              <a:t>Flow</a:t>
            </a:r>
            <a:r>
              <a:rPr lang="hr-HR" b="1" dirty="0">
                <a:latin typeface="Consolas"/>
                <a:cs typeface="Calibri"/>
              </a:rPr>
              <a:t> </a:t>
            </a:r>
            <a:r>
              <a:rPr lang="hr-HR" b="1" err="1">
                <a:latin typeface="Consolas"/>
                <a:cs typeface="Calibri"/>
              </a:rPr>
              <a:t>Graph</a:t>
            </a:r>
            <a:r>
              <a:rPr lang="hr-HR" dirty="0">
                <a:latin typeface="Consolas"/>
                <a:cs typeface="Calibri"/>
              </a:rPr>
              <a:t> -&gt; grafički prikaz svih mogućih putova koji se mogu prijeći prilikom izvršavanja programa</a:t>
            </a:r>
          </a:p>
          <a:p>
            <a:r>
              <a:rPr lang="hr-HR" dirty="0">
                <a:latin typeface="Consolas"/>
                <a:cs typeface="Calibri"/>
              </a:rPr>
              <a:t>Veći broj -&gt; veća kompleksnost</a:t>
            </a:r>
          </a:p>
          <a:p>
            <a:r>
              <a:rPr lang="hr-HR" dirty="0">
                <a:latin typeface="Consolas"/>
                <a:cs typeface="Calibri"/>
              </a:rPr>
              <a:t>Veća kompleksnost -&gt; veća vjerojatnost greške i otežano izvršavanje koda</a:t>
            </a:r>
          </a:p>
        </p:txBody>
      </p:sp>
      <p:pic>
        <p:nvPicPr>
          <p:cNvPr id="4" name="Slika 3" descr="Slika na kojoj se prikazuje grafika, šarenilo, krug, ukrasni isječci&#10;&#10;Opis je automatski generiran">
            <a:extLst>
              <a:ext uri="{FF2B5EF4-FFF2-40B4-BE49-F238E27FC236}">
                <a16:creationId xmlns:a16="http://schemas.microsoft.com/office/drawing/2014/main" id="{3EA5DC46-6429-639C-4CCA-D8038E8B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135" y="2240923"/>
            <a:ext cx="2376153" cy="2376153"/>
          </a:xfrm>
          <a:prstGeom prst="rect">
            <a:avLst/>
          </a:prstGeom>
        </p:spPr>
      </p:pic>
      <p:pic>
        <p:nvPicPr>
          <p:cNvPr id="5" name="Slika 4" descr="Slika na kojoj se prikazuje grafika, šarenilo, krug, grafički dizajn&#10;&#10;Opis je automatski generiran">
            <a:extLst>
              <a:ext uri="{FF2B5EF4-FFF2-40B4-BE49-F238E27FC236}">
                <a16:creationId xmlns:a16="http://schemas.microsoft.com/office/drawing/2014/main" id="{DDBD13D0-C7DA-D8F3-42D3-B239E14F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136" y="4441065"/>
            <a:ext cx="2462013" cy="247274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DD71F555-E5AC-CD54-1E20-08D4ADFF3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135" y="-2146"/>
            <a:ext cx="2376153" cy="23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9557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0532D1-7474-DCD6-6227-3DF469A3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876" y="365125"/>
            <a:ext cx="7682248" cy="1325563"/>
          </a:xfrm>
        </p:spPr>
        <p:txBody>
          <a:bodyPr/>
          <a:lstStyle/>
          <a:p>
            <a:r>
              <a:rPr lang="hr-HR" dirty="0">
                <a:solidFill>
                  <a:srgbClr val="00B050"/>
                </a:solidFill>
                <a:latin typeface="Consolas"/>
              </a:rPr>
              <a:t>&lt;kontrolni </a:t>
            </a:r>
            <a:r>
              <a:rPr lang="hr-HR" err="1">
                <a:solidFill>
                  <a:srgbClr val="00B050"/>
                </a:solidFill>
                <a:latin typeface="Consolas"/>
              </a:rPr>
              <a:t>tokovni</a:t>
            </a:r>
            <a:r>
              <a:rPr lang="hr-HR" dirty="0">
                <a:solidFill>
                  <a:srgbClr val="00B050"/>
                </a:solidFill>
                <a:latin typeface="Consolas"/>
              </a:rPr>
              <a:t> graf&gt;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64E6B1-6E09-F3D6-D298-D03BA6D8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00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>
                <a:latin typeface="Consolas"/>
              </a:rPr>
              <a:t>Usmjereni graf</a:t>
            </a:r>
          </a:p>
          <a:p>
            <a:r>
              <a:rPr lang="hr-HR" dirty="0">
                <a:latin typeface="Consolas"/>
              </a:rPr>
              <a:t>Bridovi -&gt; kontrolni tok / put</a:t>
            </a:r>
          </a:p>
          <a:p>
            <a:r>
              <a:rPr lang="hr-HR" dirty="0">
                <a:latin typeface="Consolas"/>
              </a:rPr>
              <a:t>Čvorovi -&gt; jednostavni blokovi</a:t>
            </a:r>
          </a:p>
          <a:p>
            <a:r>
              <a:rPr lang="hr-HR" dirty="0">
                <a:latin typeface="Consolas"/>
              </a:rPr>
              <a:t>Početak -&gt; ulazni blok</a:t>
            </a:r>
          </a:p>
          <a:p>
            <a:r>
              <a:rPr lang="hr-HR" dirty="0">
                <a:latin typeface="Consolas"/>
              </a:rPr>
              <a:t>Kraj -&gt; izlazni blok</a:t>
            </a:r>
          </a:p>
          <a:p>
            <a:endParaRPr lang="hr-HR" dirty="0">
              <a:latin typeface="Consolas"/>
            </a:endParaRPr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55B64C0E-0F24-0D8B-A0F7-3E2FD7FAA42C}"/>
              </a:ext>
            </a:extLst>
          </p:cNvPr>
          <p:cNvGrpSpPr/>
          <p:nvPr/>
        </p:nvGrpSpPr>
        <p:grpSpPr>
          <a:xfrm>
            <a:off x="6096000" y="1690688"/>
            <a:ext cx="5508747" cy="4351338"/>
            <a:chOff x="6096000" y="1690688"/>
            <a:chExt cx="5508747" cy="4351338"/>
          </a:xfrm>
        </p:grpSpPr>
        <p:pic>
          <p:nvPicPr>
            <p:cNvPr id="5" name="Slika 4" descr="Slika na kojoj se prikazuje dijagram, skeč, tekst, crta&#10;&#10;Opis je automatski generiran">
              <a:extLst>
                <a:ext uri="{FF2B5EF4-FFF2-40B4-BE49-F238E27FC236}">
                  <a16:creationId xmlns:a16="http://schemas.microsoft.com/office/drawing/2014/main" id="{98A87805-9604-B24A-3D1F-F10836808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" t="4339" r="5495" b="3738"/>
            <a:stretch/>
          </p:blipFill>
          <p:spPr>
            <a:xfrm>
              <a:off x="6096000" y="1690688"/>
              <a:ext cx="5508747" cy="4351338"/>
            </a:xfrm>
            <a:prstGeom prst="rect">
              <a:avLst/>
            </a:prstGeom>
          </p:spPr>
        </p:pic>
        <p:sp>
          <p:nvSpPr>
            <p:cNvPr id="4" name="Elipsa 3">
              <a:extLst>
                <a:ext uri="{FF2B5EF4-FFF2-40B4-BE49-F238E27FC236}">
                  <a16:creationId xmlns:a16="http://schemas.microsoft.com/office/drawing/2014/main" id="{8CB0174A-4263-62DE-23BF-0BE9FEBF6B86}"/>
                </a:ext>
              </a:extLst>
            </p:cNvPr>
            <p:cNvSpPr/>
            <p:nvPr/>
          </p:nvSpPr>
          <p:spPr>
            <a:xfrm>
              <a:off x="10533844" y="2001591"/>
              <a:ext cx="193184" cy="1931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" name="Elipsa 5">
              <a:extLst>
                <a:ext uri="{FF2B5EF4-FFF2-40B4-BE49-F238E27FC236}">
                  <a16:creationId xmlns:a16="http://schemas.microsoft.com/office/drawing/2014/main" id="{642B836A-08FD-E071-C6E7-7B35C3AE3352}"/>
                </a:ext>
              </a:extLst>
            </p:cNvPr>
            <p:cNvSpPr/>
            <p:nvPr/>
          </p:nvSpPr>
          <p:spPr>
            <a:xfrm>
              <a:off x="10533844" y="5500351"/>
              <a:ext cx="193184" cy="1931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" name="Elipsa 6">
              <a:extLst>
                <a:ext uri="{FF2B5EF4-FFF2-40B4-BE49-F238E27FC236}">
                  <a16:creationId xmlns:a16="http://schemas.microsoft.com/office/drawing/2014/main" id="{6959BFA7-AC09-155E-D12F-E859D85F3588}"/>
                </a:ext>
              </a:extLst>
            </p:cNvPr>
            <p:cNvSpPr/>
            <p:nvPr/>
          </p:nvSpPr>
          <p:spPr>
            <a:xfrm>
              <a:off x="10533844" y="4802746"/>
              <a:ext cx="193184" cy="1931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" name="Elipsa 7">
              <a:extLst>
                <a:ext uri="{FF2B5EF4-FFF2-40B4-BE49-F238E27FC236}">
                  <a16:creationId xmlns:a16="http://schemas.microsoft.com/office/drawing/2014/main" id="{DB5B2D9C-2C62-1A09-854F-C6525FFCEDC5}"/>
                </a:ext>
              </a:extLst>
            </p:cNvPr>
            <p:cNvSpPr/>
            <p:nvPr/>
          </p:nvSpPr>
          <p:spPr>
            <a:xfrm>
              <a:off x="10533844" y="3675844"/>
              <a:ext cx="193184" cy="1931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Elipsa 8">
              <a:extLst>
                <a:ext uri="{FF2B5EF4-FFF2-40B4-BE49-F238E27FC236}">
                  <a16:creationId xmlns:a16="http://schemas.microsoft.com/office/drawing/2014/main" id="{436E09B3-425E-576D-BC83-C2BCC7F6516A}"/>
                </a:ext>
              </a:extLst>
            </p:cNvPr>
            <p:cNvSpPr/>
            <p:nvPr/>
          </p:nvSpPr>
          <p:spPr>
            <a:xfrm>
              <a:off x="9954294" y="3128492"/>
              <a:ext cx="193184" cy="1931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Elipsa 9">
              <a:extLst>
                <a:ext uri="{FF2B5EF4-FFF2-40B4-BE49-F238E27FC236}">
                  <a16:creationId xmlns:a16="http://schemas.microsoft.com/office/drawing/2014/main" id="{7A901D22-214E-1C1D-DD84-97A2188A553F}"/>
                </a:ext>
              </a:extLst>
            </p:cNvPr>
            <p:cNvSpPr/>
            <p:nvPr/>
          </p:nvSpPr>
          <p:spPr>
            <a:xfrm>
              <a:off x="9954294" y="4244661"/>
              <a:ext cx="193184" cy="1931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Elipsa 11">
              <a:extLst>
                <a:ext uri="{FF2B5EF4-FFF2-40B4-BE49-F238E27FC236}">
                  <a16:creationId xmlns:a16="http://schemas.microsoft.com/office/drawing/2014/main" id="{D6F9078D-F4AE-31C5-B97B-494965FC6F17}"/>
                </a:ext>
              </a:extLst>
            </p:cNvPr>
            <p:cNvSpPr/>
            <p:nvPr/>
          </p:nvSpPr>
          <p:spPr>
            <a:xfrm>
              <a:off x="9353280" y="3675844"/>
              <a:ext cx="193184" cy="1931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4" name="Elipsa 23">
              <a:extLst>
                <a:ext uri="{FF2B5EF4-FFF2-40B4-BE49-F238E27FC236}">
                  <a16:creationId xmlns:a16="http://schemas.microsoft.com/office/drawing/2014/main" id="{6D5C7BB7-913F-A2E3-8B14-3B517100A03A}"/>
                </a:ext>
              </a:extLst>
            </p:cNvPr>
            <p:cNvSpPr/>
            <p:nvPr/>
          </p:nvSpPr>
          <p:spPr>
            <a:xfrm>
              <a:off x="10535990" y="2636948"/>
              <a:ext cx="193184" cy="1931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993308861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783D-E08A-DE7B-B1B3-5079D873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2800">
                <a:latin typeface="Consolas"/>
                <a:cs typeface="Calibri Light"/>
              </a:rPr>
              <a:t>Kako izračunati ciklomatsku kompleksnost?</a:t>
            </a:r>
            <a:br>
              <a:rPr lang="en-US" sz="2800"/>
            </a:br>
            <a:endParaRPr lang="en-US" sz="2800"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B298-AEE3-1D19-DE03-E4F289BFE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2000">
                <a:latin typeface="Consolas"/>
                <a:cs typeface="Calibri"/>
              </a:rPr>
              <a:t>E – broj bridova u kontrolnom grafu</a:t>
            </a:r>
          </a:p>
          <a:p>
            <a:r>
              <a:rPr lang="hr-HR" sz="2000">
                <a:latin typeface="Consolas"/>
                <a:cs typeface="Calibri"/>
              </a:rPr>
              <a:t>N – broj čvorova u kontrolnom grafu</a:t>
            </a:r>
          </a:p>
          <a:p>
            <a:r>
              <a:rPr lang="hr-HR" sz="2000">
                <a:latin typeface="Consolas"/>
                <a:cs typeface="Calibri"/>
              </a:rPr>
              <a:t>P – broj povezanih komponenti</a:t>
            </a:r>
          </a:p>
          <a:p>
            <a:r>
              <a:rPr lang="hr-HR" sz="2000">
                <a:latin typeface="Consolas"/>
                <a:cs typeface="Calibri"/>
              </a:rPr>
              <a:t>M – metrika kompleksnosti</a:t>
            </a:r>
          </a:p>
          <a:p>
            <a:r>
              <a:rPr lang="en-US" sz="2000">
                <a:latin typeface="Consolas"/>
                <a:cs typeface="Calibri"/>
              </a:rPr>
              <a:t>3 slučaja: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Consolas"/>
                <a:cs typeface="Calibri"/>
              </a:rPr>
              <a:t>M=E-N+2P</a:t>
            </a:r>
            <a:r>
              <a:rPr lang="hr-HR" sz="2000">
                <a:latin typeface="Consolas"/>
                <a:cs typeface="Calibri"/>
              </a:rPr>
              <a:t> (općenito)</a:t>
            </a:r>
            <a:endParaRPr lang="en-US" sz="2000">
              <a:latin typeface="Consolas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Consolas"/>
                <a:cs typeface="Calibri"/>
              </a:rPr>
              <a:t>M=E-N+P</a:t>
            </a:r>
            <a:r>
              <a:rPr lang="hr-HR" sz="2000">
                <a:latin typeface="Consolas"/>
                <a:cs typeface="Calibri"/>
              </a:rPr>
              <a:t> (kraj i početak izravno spojeni)</a:t>
            </a:r>
            <a:endParaRPr lang="en-US" sz="2000">
              <a:latin typeface="Consolas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latin typeface="Consolas"/>
                <a:cs typeface="Calibri"/>
              </a:rPr>
              <a:t>M=E-N+2</a:t>
            </a:r>
            <a:r>
              <a:rPr lang="hr-HR" sz="2000">
                <a:latin typeface="Consolas"/>
                <a:cs typeface="Calibri"/>
              </a:rPr>
              <a:t> (samo jedna metoda)</a:t>
            </a:r>
          </a:p>
          <a:p>
            <a:r>
              <a:rPr lang="en-US" sz="2000">
                <a:latin typeface="Consolas"/>
                <a:cs typeface="Calibri"/>
              </a:rPr>
              <a:t>"Trik metoda"-prebrojavanje regija</a:t>
            </a:r>
          </a:p>
          <a:p>
            <a:pPr marL="457200" lvl="1" indent="0">
              <a:buNone/>
            </a:pPr>
            <a:endParaRPr lang="en-US" sz="2000">
              <a:latin typeface="Consolas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itting in front of a computer screen&#10;&#10;Description automatically generated">
            <a:extLst>
              <a:ext uri="{FF2B5EF4-FFF2-40B4-BE49-F238E27FC236}">
                <a16:creationId xmlns:a16="http://schemas.microsoft.com/office/drawing/2014/main" id="{E8B39034-7620-5EFB-4030-D02996C0B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4044"/>
          <a:stretch/>
        </p:blipFill>
        <p:spPr>
          <a:xfrm>
            <a:off x="7607878" y="1008078"/>
            <a:ext cx="3758045" cy="48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5116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88E2D368-0873-F675-3D72-0DCEAE88F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38" b="50905"/>
          <a:stretch/>
        </p:blipFill>
        <p:spPr>
          <a:xfrm>
            <a:off x="924476" y="331943"/>
            <a:ext cx="10331851" cy="3485886"/>
          </a:xfrm>
          <a:prstGeom prst="rect">
            <a:avLst/>
          </a:prstGeom>
        </p:spPr>
      </p:pic>
      <p:pic>
        <p:nvPicPr>
          <p:cNvPr id="3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C9FDAF23-8F97-E555-A596-05EE2C5FE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55" r="46750"/>
          <a:stretch/>
        </p:blipFill>
        <p:spPr>
          <a:xfrm>
            <a:off x="3412180" y="3738531"/>
            <a:ext cx="5356427" cy="28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98589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783D-E08A-DE7B-B1B3-5079D873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1227591"/>
          </a:xfrm>
        </p:spPr>
        <p:txBody>
          <a:bodyPr/>
          <a:lstStyle/>
          <a:p>
            <a:r>
              <a:rPr lang="en-US" dirty="0" err="1">
                <a:latin typeface="Consolas"/>
                <a:cs typeface="Calibri Light"/>
              </a:rPr>
              <a:t>Primjer</a:t>
            </a:r>
            <a:r>
              <a:rPr lang="en-US" dirty="0">
                <a:latin typeface="Consolas"/>
                <a:cs typeface="Calibri Light"/>
              </a:rPr>
              <a:t> 1 -&gt; M=E-N+2</a:t>
            </a:r>
            <a:endParaRPr lang="en-US" dirty="0">
              <a:latin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45906-2537-403C-6B9E-FC7CADFBA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25"/>
          <a:stretch/>
        </p:blipFill>
        <p:spPr>
          <a:xfrm>
            <a:off x="354081" y="2472278"/>
            <a:ext cx="2971638" cy="3509424"/>
          </a:xfrm>
          <a:prstGeom prst="rect">
            <a:avLst/>
          </a:prstGeom>
        </p:spPr>
      </p:pic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937830DA-F873-4FFE-7FB6-6842A2F0F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975" y="1392911"/>
            <a:ext cx="4859597" cy="54101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41A340B-72BD-9139-61B7-7ACBB0CC2779}"/>
              </a:ext>
            </a:extLst>
          </p:cNvPr>
          <p:cNvSpPr/>
          <p:nvPr/>
        </p:nvSpPr>
        <p:spPr>
          <a:xfrm>
            <a:off x="3114630" y="3655918"/>
            <a:ext cx="990600" cy="261257"/>
          </a:xfrm>
          <a:prstGeom prst="rightArrow">
            <a:avLst/>
          </a:prstGeom>
          <a:solidFill>
            <a:srgbClr val="ED7D31"/>
          </a:solidFill>
          <a:ln>
            <a:solidFill>
              <a:srgbClr val="EB4E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DFB59-3864-7508-AB61-A8750093C01B}"/>
              </a:ext>
            </a:extLst>
          </p:cNvPr>
          <p:cNvSpPr txBox="1"/>
          <p:nvPr/>
        </p:nvSpPr>
        <p:spPr>
          <a:xfrm>
            <a:off x="9978269" y="3137087"/>
            <a:ext cx="2149248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ea typeface="Calibri"/>
                <a:cs typeface="Calibri"/>
              </a:rPr>
              <a:t>Račun:7-7+2=2</a:t>
            </a:r>
          </a:p>
          <a:p>
            <a:r>
              <a:rPr lang="en-US" sz="2400" b="1">
                <a:ea typeface="Calibri"/>
                <a:cs typeface="Calibri"/>
              </a:rPr>
              <a:t>7 </a:t>
            </a:r>
            <a:r>
              <a:rPr lang="en-US" sz="2400" b="1" err="1">
                <a:ea typeface="Calibri"/>
                <a:cs typeface="Calibri"/>
              </a:rPr>
              <a:t>bridova</a:t>
            </a:r>
            <a:endParaRPr lang="en-US" sz="2400" b="1">
              <a:ea typeface="Calibri"/>
              <a:cs typeface="Calibri"/>
            </a:endParaRPr>
          </a:p>
          <a:p>
            <a:r>
              <a:rPr lang="en-US" sz="2400" b="1">
                <a:ea typeface="Calibri"/>
                <a:cs typeface="Calibri"/>
              </a:rPr>
              <a:t>7 </a:t>
            </a:r>
            <a:r>
              <a:rPr lang="en-US" sz="2400" b="1" err="1">
                <a:ea typeface="Calibri"/>
                <a:cs typeface="Calibri"/>
              </a:rPr>
              <a:t>čvorova</a:t>
            </a:r>
            <a:endParaRPr lang="hr-HR" sz="2400" b="1">
              <a:ea typeface="Calibri"/>
              <a:cs typeface="Calibri"/>
            </a:endParaRPr>
          </a:p>
          <a:p>
            <a:r>
              <a:rPr lang="hr-HR" sz="2400" b="1">
                <a:ea typeface="Calibri"/>
                <a:cs typeface="Calibri"/>
              </a:rPr>
              <a:t>1 komponenta</a:t>
            </a:r>
            <a:endParaRPr lang="en-US" sz="2400" b="1">
              <a:ea typeface="Calibri"/>
              <a:cs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8453C98-9206-0E53-D8C8-9BB8B039C788}"/>
              </a:ext>
            </a:extLst>
          </p:cNvPr>
          <p:cNvSpPr/>
          <p:nvPr/>
        </p:nvSpPr>
        <p:spPr>
          <a:xfrm>
            <a:off x="8668314" y="3743170"/>
            <a:ext cx="990600" cy="261257"/>
          </a:xfrm>
          <a:prstGeom prst="rightArrow">
            <a:avLst/>
          </a:prstGeom>
          <a:solidFill>
            <a:srgbClr val="ED7D31"/>
          </a:solidFill>
          <a:ln>
            <a:solidFill>
              <a:srgbClr val="EB4E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9055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A6CF4CCAA91234EB5B2C5396D5A8F88" ma:contentTypeVersion="11" ma:contentTypeDescription="Stvaranje novog dokumenta." ma:contentTypeScope="" ma:versionID="feef17d0d1fe588c333a3b90eb2d844a">
  <xsd:schema xmlns:xsd="http://www.w3.org/2001/XMLSchema" xmlns:xs="http://www.w3.org/2001/XMLSchema" xmlns:p="http://schemas.microsoft.com/office/2006/metadata/properties" xmlns:ns3="c35c1a1c-8715-4572-b418-06bae0a81b39" xmlns:ns4="cf068d55-0858-44e1-bd60-1d6f7cebd61a" targetNamespace="http://schemas.microsoft.com/office/2006/metadata/properties" ma:root="true" ma:fieldsID="d586c23d363a8abeeacda145c6f75c48" ns3:_="" ns4:_="">
    <xsd:import namespace="c35c1a1c-8715-4572-b418-06bae0a81b39"/>
    <xsd:import namespace="cf068d55-0858-44e1-bd60-1d6f7cebd61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c1a1c-8715-4572-b418-06bae0a81b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Raspršivanje savjeta za zajedničko korištenj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68d55-0858-44e1-bd60-1d6f7cebd6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068d55-0858-44e1-bd60-1d6f7cebd61a" xsi:nil="true"/>
  </documentManagement>
</p:properties>
</file>

<file path=customXml/itemProps1.xml><?xml version="1.0" encoding="utf-8"?>
<ds:datastoreItem xmlns:ds="http://schemas.openxmlformats.org/officeDocument/2006/customXml" ds:itemID="{12932121-FD07-4CCD-9721-0C6B55ABDB9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35c1a1c-8715-4572-b418-06bae0a81b39"/>
    <ds:schemaRef ds:uri="cf068d55-0858-44e1-bd60-1d6f7cebd61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6CC11B-AAF5-4B74-9495-6426954841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D4D16-CB89-44F8-87A7-C62B7848250B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c35c1a1c-8715-4572-b418-06bae0a81b39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cf068d55-0858-44e1-bd60-1d6f7cebd61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574</Words>
  <Application>Microsoft Office PowerPoint</Application>
  <PresentationFormat>Široki zaslon</PresentationFormat>
  <Paragraphs>96</Paragraphs>
  <Slides>21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Tema sustava Office</vt:lpstr>
      <vt:lpstr>Code Complexity</vt:lpstr>
      <vt:lpstr>Što je code complexity?</vt:lpstr>
      <vt:lpstr>Kognitivna kompleksnost</vt:lpstr>
      <vt:lpstr>PowerPoint prezentacija</vt:lpstr>
      <vt:lpstr>Ciklomatska kompleksnost</vt:lpstr>
      <vt:lpstr>&lt;kontrolni tokovni graf&gt;</vt:lpstr>
      <vt:lpstr>Kako izračunati ciklomatsku kompleksnost? </vt:lpstr>
      <vt:lpstr>PowerPoint prezentacija</vt:lpstr>
      <vt:lpstr>Primjer 1 -&gt; M=E-N+2</vt:lpstr>
      <vt:lpstr>PowerPoint prezentacija</vt:lpstr>
      <vt:lpstr>Prednosti i mane ciklomatske kompleksnosti</vt:lpstr>
      <vt:lpstr>Softveri za procjenu kompleksnosti</vt:lpstr>
      <vt:lpstr>Instalacija softvera</vt:lpstr>
      <vt:lpstr>Specifikacije programa</vt:lpstr>
      <vt:lpstr>Primjeri</vt:lpstr>
      <vt:lpstr>Zadaci</vt:lpstr>
      <vt:lpstr>Rješenje prvog zadatka</vt:lpstr>
      <vt:lpstr>Rješenje drugog zadatka</vt:lpstr>
      <vt:lpstr>Rješenje trećeg zadatka</vt:lpstr>
      <vt:lpstr>Rješenje trećeg zadatka</vt:lpstr>
      <vt:lpstr>Linkovi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Complexity</dc:title>
  <dc:creator>Marija Karoglan</dc:creator>
  <cp:lastModifiedBy>Nikola Vidović</cp:lastModifiedBy>
  <cp:revision>2</cp:revision>
  <dcterms:created xsi:type="dcterms:W3CDTF">2023-11-28T09:21:13Z</dcterms:created>
  <dcterms:modified xsi:type="dcterms:W3CDTF">2023-12-03T22:15:01Z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0x0101006A6CF4CCAA91234EB5B2C5396D5A8F88</vt:lpwstr>
  </property>
</Properties>
</file>