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8" r:id="rId6"/>
    <p:sldId id="260" r:id="rId7"/>
    <p:sldId id="261" r:id="rId8"/>
    <p:sldId id="263" r:id="rId9"/>
    <p:sldId id="272" r:id="rId10"/>
    <p:sldId id="264" r:id="rId11"/>
    <p:sldId id="270" r:id="rId12"/>
    <p:sldId id="266" r:id="rId13"/>
    <p:sldId id="267" r:id="rId14"/>
    <p:sldId id="265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C115F-3C55-A5FB-737B-E28BD0DFC890}" v="536" dt="2024-01-16T06:14:42.207"/>
    <p1510:client id="{4E9D0A9E-585E-89A0-C2D0-D4882B408C84}" v="184" dt="2024-01-15T22:10:43.840"/>
    <p1510:client id="{62B6DCBD-055C-CE00-8C0D-D18C0B75C021}" v="1067" dt="2024-01-16T08:36:49.468"/>
    <p1510:client id="{B9440B05-C7D2-7595-6D88-CB01D381AEA4}" v="1341" dt="2024-01-16T06:23:35.062"/>
    <p1510:client id="{C61D9395-8B19-4724-DB66-19A77AC8897F}" v="46" dt="2024-01-16T08:43:53.778"/>
    <p1510:client id="{F3B0A599-BF79-4076-B0D6-B486AA9832A3}" v="818" dt="2024-01-15T14:00:44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53BA0-330D-49D5-B903-74575D26BB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6287F7-9197-47E6-A0B7-2277E6289A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Dovršili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backend</a:t>
          </a:r>
          <a:endParaRPr lang="en-US"/>
        </a:p>
      </dgm:t>
    </dgm:pt>
    <dgm:pt modelId="{35484F58-7AA4-43E8-84DE-F7C846D240C1}" type="parTrans" cxnId="{4B6CA611-BEE1-4DFE-AFC3-B12B15E06D4A}">
      <dgm:prSet/>
      <dgm:spPr/>
      <dgm:t>
        <a:bodyPr/>
        <a:lstStyle/>
        <a:p>
          <a:endParaRPr lang="en-US"/>
        </a:p>
      </dgm:t>
    </dgm:pt>
    <dgm:pt modelId="{0B38C43A-8290-4866-8FD6-03A1FFD88F19}" type="sibTrans" cxnId="{4B6CA611-BEE1-4DFE-AFC3-B12B15E06D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DD6274-0F25-4283-89C5-985F42BDA1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Napravili API</a:t>
          </a:r>
        </a:p>
      </dgm:t>
    </dgm:pt>
    <dgm:pt modelId="{B4116853-EB0C-4AB0-BF15-C547F4A0057E}" type="parTrans" cxnId="{65F2DFAF-26E0-4F46-9D0C-518E40F53E7F}">
      <dgm:prSet/>
      <dgm:spPr/>
      <dgm:t>
        <a:bodyPr/>
        <a:lstStyle/>
        <a:p>
          <a:endParaRPr lang="en-US"/>
        </a:p>
      </dgm:t>
    </dgm:pt>
    <dgm:pt modelId="{8ECF71C6-65FA-409A-B929-96F2BD9BA8B2}" type="sibTrans" cxnId="{65F2DFAF-26E0-4F46-9D0C-518E40F53E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C67C07-0450-4D5F-840F-31B4FD571D5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Povezali backend I frontend</a:t>
          </a:r>
        </a:p>
      </dgm:t>
    </dgm:pt>
    <dgm:pt modelId="{4069FCFA-7557-42BD-92CF-FC706C4D3CB7}" type="parTrans" cxnId="{9877F955-9AA8-451F-98D4-524AE453FAA6}">
      <dgm:prSet/>
      <dgm:spPr/>
    </dgm:pt>
    <dgm:pt modelId="{B6D7D53A-BDF3-4316-9EA2-7E90EB14E453}" type="sibTrans" cxnId="{9877F955-9AA8-451F-98D4-524AE453FA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70314E-1D44-4D4F-B61E-686CFBE340D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Calibri Light" panose="020F0302020204030204"/>
            </a:rPr>
            <a:t>Testirali</a:t>
          </a:r>
          <a:r>
            <a:rPr lang="en-US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aplikaciju</a:t>
          </a:r>
          <a:endParaRPr lang="en-US" err="1"/>
        </a:p>
      </dgm:t>
    </dgm:pt>
    <dgm:pt modelId="{9B5DF6CF-4537-4B5C-A048-152ED41B907C}" type="parTrans" cxnId="{9C293EA4-68AB-4BBA-8BA7-F6F75E11F35D}">
      <dgm:prSet/>
      <dgm:spPr/>
    </dgm:pt>
    <dgm:pt modelId="{20522EE0-4DD6-426B-BA60-C6FBCCD067B7}" type="sibTrans" cxnId="{9C293EA4-68AB-4BBA-8BA7-F6F75E11F35D}">
      <dgm:prSet/>
      <dgm:spPr/>
    </dgm:pt>
    <dgm:pt modelId="{653EEACC-48BC-40E3-B0F5-497127F194B3}" type="pres">
      <dgm:prSet presAssocID="{87353BA0-330D-49D5-B903-74575D26BBCE}" presName="root" presStyleCnt="0">
        <dgm:presLayoutVars>
          <dgm:dir/>
          <dgm:resizeHandles val="exact"/>
        </dgm:presLayoutVars>
      </dgm:prSet>
      <dgm:spPr/>
    </dgm:pt>
    <dgm:pt modelId="{F1D97F2A-5C07-4EA2-B883-C935E9C7E0D7}" type="pres">
      <dgm:prSet presAssocID="{87353BA0-330D-49D5-B903-74575D26BBCE}" presName="container" presStyleCnt="0">
        <dgm:presLayoutVars>
          <dgm:dir/>
          <dgm:resizeHandles val="exact"/>
        </dgm:presLayoutVars>
      </dgm:prSet>
      <dgm:spPr/>
    </dgm:pt>
    <dgm:pt modelId="{86356FF4-3479-41AC-9538-0650321CCB6F}" type="pres">
      <dgm:prSet presAssocID="{886287F7-9197-47E6-A0B7-2277E6289AB8}" presName="compNode" presStyleCnt="0"/>
      <dgm:spPr/>
    </dgm:pt>
    <dgm:pt modelId="{0A5B8561-4D5E-4594-A258-4B3D9C83A31E}" type="pres">
      <dgm:prSet presAssocID="{886287F7-9197-47E6-A0B7-2277E6289AB8}" presName="iconBgRect" presStyleLbl="bgShp" presStyleIdx="0" presStyleCnt="4"/>
      <dgm:spPr/>
    </dgm:pt>
    <dgm:pt modelId="{46E0CDBF-9AD1-419C-9492-C9878ADE9A19}" type="pres">
      <dgm:prSet presAssocID="{886287F7-9197-47E6-A0B7-2277E6289A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F5C1765-6FA6-4479-AC14-6A1154FBE7EE}" type="pres">
      <dgm:prSet presAssocID="{886287F7-9197-47E6-A0B7-2277E6289AB8}" presName="spaceRect" presStyleCnt="0"/>
      <dgm:spPr/>
    </dgm:pt>
    <dgm:pt modelId="{FC47D185-EBC8-4CD3-8CCD-2B3C2008F70E}" type="pres">
      <dgm:prSet presAssocID="{886287F7-9197-47E6-A0B7-2277E6289AB8}" presName="textRect" presStyleLbl="revTx" presStyleIdx="0" presStyleCnt="4">
        <dgm:presLayoutVars>
          <dgm:chMax val="1"/>
          <dgm:chPref val="1"/>
        </dgm:presLayoutVars>
      </dgm:prSet>
      <dgm:spPr/>
    </dgm:pt>
    <dgm:pt modelId="{CBE0F279-25B3-4D89-83B2-C19B35F60919}" type="pres">
      <dgm:prSet presAssocID="{0B38C43A-8290-4866-8FD6-03A1FFD88F19}" presName="sibTrans" presStyleLbl="sibTrans2D1" presStyleIdx="0" presStyleCnt="0"/>
      <dgm:spPr/>
    </dgm:pt>
    <dgm:pt modelId="{8D414D75-04D2-4EA4-8BC5-BE6584314BE9}" type="pres">
      <dgm:prSet presAssocID="{8DDD6274-0F25-4283-89C5-985F42BDA187}" presName="compNode" presStyleCnt="0"/>
      <dgm:spPr/>
    </dgm:pt>
    <dgm:pt modelId="{AD1487FE-220E-4203-A2BF-2D7553C56706}" type="pres">
      <dgm:prSet presAssocID="{8DDD6274-0F25-4283-89C5-985F42BDA187}" presName="iconBgRect" presStyleLbl="bgShp" presStyleIdx="1" presStyleCnt="4"/>
      <dgm:spPr/>
    </dgm:pt>
    <dgm:pt modelId="{230A3910-5250-48F0-975E-F65DD9CCC2DC}" type="pres">
      <dgm:prSet presAssocID="{8DDD6274-0F25-4283-89C5-985F42BDA1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DE0BA87-26BC-40E3-9844-7DBF31E3D841}" type="pres">
      <dgm:prSet presAssocID="{8DDD6274-0F25-4283-89C5-985F42BDA187}" presName="spaceRect" presStyleCnt="0"/>
      <dgm:spPr/>
    </dgm:pt>
    <dgm:pt modelId="{F76C18DF-0CD3-4F0B-80B7-A0EA1FD67871}" type="pres">
      <dgm:prSet presAssocID="{8DDD6274-0F25-4283-89C5-985F42BDA187}" presName="textRect" presStyleLbl="revTx" presStyleIdx="1" presStyleCnt="4">
        <dgm:presLayoutVars>
          <dgm:chMax val="1"/>
          <dgm:chPref val="1"/>
        </dgm:presLayoutVars>
      </dgm:prSet>
      <dgm:spPr/>
    </dgm:pt>
    <dgm:pt modelId="{DC2EA897-8AD4-4894-A441-70A4D48F5253}" type="pres">
      <dgm:prSet presAssocID="{8ECF71C6-65FA-409A-B929-96F2BD9BA8B2}" presName="sibTrans" presStyleLbl="sibTrans2D1" presStyleIdx="0" presStyleCnt="0"/>
      <dgm:spPr/>
    </dgm:pt>
    <dgm:pt modelId="{2FED14F1-8B74-401B-8B56-FEE8CB1EB0C4}" type="pres">
      <dgm:prSet presAssocID="{2BC67C07-0450-4D5F-840F-31B4FD571D52}" presName="compNode" presStyleCnt="0"/>
      <dgm:spPr/>
    </dgm:pt>
    <dgm:pt modelId="{3A6594CD-C716-499F-8572-994610C09294}" type="pres">
      <dgm:prSet presAssocID="{2BC67C07-0450-4D5F-840F-31B4FD571D52}" presName="iconBgRect" presStyleLbl="bgShp" presStyleIdx="2" presStyleCnt="4"/>
      <dgm:spPr/>
    </dgm:pt>
    <dgm:pt modelId="{E3C5B066-B38C-495D-A562-E07C8A9AFB04}" type="pres">
      <dgm:prSet presAssocID="{2BC67C07-0450-4D5F-840F-31B4FD571D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BD435C4-8279-4E22-A86D-91CB8A8DB94D}" type="pres">
      <dgm:prSet presAssocID="{2BC67C07-0450-4D5F-840F-31B4FD571D52}" presName="spaceRect" presStyleCnt="0"/>
      <dgm:spPr/>
    </dgm:pt>
    <dgm:pt modelId="{C19CAFB0-054B-48E3-81E0-C910611BEC21}" type="pres">
      <dgm:prSet presAssocID="{2BC67C07-0450-4D5F-840F-31B4FD571D52}" presName="textRect" presStyleLbl="revTx" presStyleIdx="2" presStyleCnt="4">
        <dgm:presLayoutVars>
          <dgm:chMax val="1"/>
          <dgm:chPref val="1"/>
        </dgm:presLayoutVars>
      </dgm:prSet>
      <dgm:spPr/>
    </dgm:pt>
    <dgm:pt modelId="{50FAD893-43F9-4329-B0AC-21F1061D1F3E}" type="pres">
      <dgm:prSet presAssocID="{B6D7D53A-BDF3-4316-9EA2-7E90EB14E453}" presName="sibTrans" presStyleLbl="sibTrans2D1" presStyleIdx="0" presStyleCnt="0"/>
      <dgm:spPr/>
    </dgm:pt>
    <dgm:pt modelId="{769EEA4C-8290-41DF-B2B9-6DFFBCEA0760}" type="pres">
      <dgm:prSet presAssocID="{3770314E-1D44-4D4F-B61E-686CFBE340D1}" presName="compNode" presStyleCnt="0"/>
      <dgm:spPr/>
    </dgm:pt>
    <dgm:pt modelId="{CD56E434-1002-4999-9FCE-73B181447A4D}" type="pres">
      <dgm:prSet presAssocID="{3770314E-1D44-4D4F-B61E-686CFBE340D1}" presName="iconBgRect" presStyleLbl="bgShp" presStyleIdx="3" presStyleCnt="4"/>
      <dgm:spPr/>
    </dgm:pt>
    <dgm:pt modelId="{86E68904-E9E2-4A00-B2DB-6CFA29FFD762}" type="pres">
      <dgm:prSet presAssocID="{3770314E-1D44-4D4F-B61E-686CFBE340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9A5A4E2-D15A-45AA-864B-8800F306E5EC}" type="pres">
      <dgm:prSet presAssocID="{3770314E-1D44-4D4F-B61E-686CFBE340D1}" presName="spaceRect" presStyleCnt="0"/>
      <dgm:spPr/>
    </dgm:pt>
    <dgm:pt modelId="{A3D38C94-29D5-4A1B-AC94-5D82FAED20C0}" type="pres">
      <dgm:prSet presAssocID="{3770314E-1D44-4D4F-B61E-686CFBE340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7B4301-21FA-4437-96A6-BBD5414C5A3B}" type="presOf" srcId="{2BC67C07-0450-4D5F-840F-31B4FD571D52}" destId="{C19CAFB0-054B-48E3-81E0-C910611BEC21}" srcOrd="0" destOrd="0" presId="urn:microsoft.com/office/officeart/2018/2/layout/IconCircleList"/>
    <dgm:cxn modelId="{4B6CA611-BEE1-4DFE-AFC3-B12B15E06D4A}" srcId="{87353BA0-330D-49D5-B903-74575D26BBCE}" destId="{886287F7-9197-47E6-A0B7-2277E6289AB8}" srcOrd="0" destOrd="0" parTransId="{35484F58-7AA4-43E8-84DE-F7C846D240C1}" sibTransId="{0B38C43A-8290-4866-8FD6-03A1FFD88F19}"/>
    <dgm:cxn modelId="{C39F953F-F34A-40C3-B216-AD03EFABFD71}" type="presOf" srcId="{8ECF71C6-65FA-409A-B929-96F2BD9BA8B2}" destId="{DC2EA897-8AD4-4894-A441-70A4D48F5253}" srcOrd="0" destOrd="0" presId="urn:microsoft.com/office/officeart/2018/2/layout/IconCircleList"/>
    <dgm:cxn modelId="{8C1D3360-D185-4243-94A1-2370601FF038}" type="presOf" srcId="{3770314E-1D44-4D4F-B61E-686CFBE340D1}" destId="{A3D38C94-29D5-4A1B-AC94-5D82FAED20C0}" srcOrd="0" destOrd="0" presId="urn:microsoft.com/office/officeart/2018/2/layout/IconCircleList"/>
    <dgm:cxn modelId="{923FF451-EF8B-4434-A7B8-501918AAFF01}" type="presOf" srcId="{8DDD6274-0F25-4283-89C5-985F42BDA187}" destId="{F76C18DF-0CD3-4F0B-80B7-A0EA1FD67871}" srcOrd="0" destOrd="0" presId="urn:microsoft.com/office/officeart/2018/2/layout/IconCircleList"/>
    <dgm:cxn modelId="{9877F955-9AA8-451F-98D4-524AE453FAA6}" srcId="{87353BA0-330D-49D5-B903-74575D26BBCE}" destId="{2BC67C07-0450-4D5F-840F-31B4FD571D52}" srcOrd="2" destOrd="0" parTransId="{4069FCFA-7557-42BD-92CF-FC706C4D3CB7}" sibTransId="{B6D7D53A-BDF3-4316-9EA2-7E90EB14E453}"/>
    <dgm:cxn modelId="{9C293EA4-68AB-4BBA-8BA7-F6F75E11F35D}" srcId="{87353BA0-330D-49D5-B903-74575D26BBCE}" destId="{3770314E-1D44-4D4F-B61E-686CFBE340D1}" srcOrd="3" destOrd="0" parTransId="{9B5DF6CF-4537-4B5C-A048-152ED41B907C}" sibTransId="{20522EE0-4DD6-426B-BA60-C6FBCCD067B7}"/>
    <dgm:cxn modelId="{65F2DFAF-26E0-4F46-9D0C-518E40F53E7F}" srcId="{87353BA0-330D-49D5-B903-74575D26BBCE}" destId="{8DDD6274-0F25-4283-89C5-985F42BDA187}" srcOrd="1" destOrd="0" parTransId="{B4116853-EB0C-4AB0-BF15-C547F4A0057E}" sibTransId="{8ECF71C6-65FA-409A-B929-96F2BD9BA8B2}"/>
    <dgm:cxn modelId="{C1D3D4B3-0C19-437A-9AC4-332A21298392}" type="presOf" srcId="{B6D7D53A-BDF3-4316-9EA2-7E90EB14E453}" destId="{50FAD893-43F9-4329-B0AC-21F1061D1F3E}" srcOrd="0" destOrd="0" presId="urn:microsoft.com/office/officeart/2018/2/layout/IconCircleList"/>
    <dgm:cxn modelId="{B25A70C8-81EF-49AE-912E-8D7A49BB9875}" type="presOf" srcId="{0B38C43A-8290-4866-8FD6-03A1FFD88F19}" destId="{CBE0F279-25B3-4D89-83B2-C19B35F60919}" srcOrd="0" destOrd="0" presId="urn:microsoft.com/office/officeart/2018/2/layout/IconCircleList"/>
    <dgm:cxn modelId="{6A2A83EA-99D0-4AAE-9772-7C85BA7B4D21}" type="presOf" srcId="{87353BA0-330D-49D5-B903-74575D26BBCE}" destId="{653EEACC-48BC-40E3-B0F5-497127F194B3}" srcOrd="0" destOrd="0" presId="urn:microsoft.com/office/officeart/2018/2/layout/IconCircleList"/>
    <dgm:cxn modelId="{2F161FF8-6F28-409D-BE60-AC38C657279B}" type="presOf" srcId="{886287F7-9197-47E6-A0B7-2277E6289AB8}" destId="{FC47D185-EBC8-4CD3-8CCD-2B3C2008F70E}" srcOrd="0" destOrd="0" presId="urn:microsoft.com/office/officeart/2018/2/layout/IconCircleList"/>
    <dgm:cxn modelId="{562B305B-AB57-4959-8A4E-E4C2F9C12B4C}" type="presParOf" srcId="{653EEACC-48BC-40E3-B0F5-497127F194B3}" destId="{F1D97F2A-5C07-4EA2-B883-C935E9C7E0D7}" srcOrd="0" destOrd="0" presId="urn:microsoft.com/office/officeart/2018/2/layout/IconCircleList"/>
    <dgm:cxn modelId="{E222FE66-A9F2-47B4-9FE3-5A784D0D8540}" type="presParOf" srcId="{F1D97F2A-5C07-4EA2-B883-C935E9C7E0D7}" destId="{86356FF4-3479-41AC-9538-0650321CCB6F}" srcOrd="0" destOrd="0" presId="urn:microsoft.com/office/officeart/2018/2/layout/IconCircleList"/>
    <dgm:cxn modelId="{9694EBE7-374B-481C-B334-562261BFF444}" type="presParOf" srcId="{86356FF4-3479-41AC-9538-0650321CCB6F}" destId="{0A5B8561-4D5E-4594-A258-4B3D9C83A31E}" srcOrd="0" destOrd="0" presId="urn:microsoft.com/office/officeart/2018/2/layout/IconCircleList"/>
    <dgm:cxn modelId="{A864523F-D91D-4BE3-A633-68F3E20C4171}" type="presParOf" srcId="{86356FF4-3479-41AC-9538-0650321CCB6F}" destId="{46E0CDBF-9AD1-419C-9492-C9878ADE9A19}" srcOrd="1" destOrd="0" presId="urn:microsoft.com/office/officeart/2018/2/layout/IconCircleList"/>
    <dgm:cxn modelId="{4D017280-3454-4D47-B5A8-EAE4709335E6}" type="presParOf" srcId="{86356FF4-3479-41AC-9538-0650321CCB6F}" destId="{0F5C1765-6FA6-4479-AC14-6A1154FBE7EE}" srcOrd="2" destOrd="0" presId="urn:microsoft.com/office/officeart/2018/2/layout/IconCircleList"/>
    <dgm:cxn modelId="{3AA6C991-79A1-40D3-B1DC-B0E7774E7EB7}" type="presParOf" srcId="{86356FF4-3479-41AC-9538-0650321CCB6F}" destId="{FC47D185-EBC8-4CD3-8CCD-2B3C2008F70E}" srcOrd="3" destOrd="0" presId="urn:microsoft.com/office/officeart/2018/2/layout/IconCircleList"/>
    <dgm:cxn modelId="{F86261DA-FD6E-4C6D-9823-616A7C34976B}" type="presParOf" srcId="{F1D97F2A-5C07-4EA2-B883-C935E9C7E0D7}" destId="{CBE0F279-25B3-4D89-83B2-C19B35F60919}" srcOrd="1" destOrd="0" presId="urn:microsoft.com/office/officeart/2018/2/layout/IconCircleList"/>
    <dgm:cxn modelId="{DF218C41-5BF1-4CB0-ADB8-CA52595DB736}" type="presParOf" srcId="{F1D97F2A-5C07-4EA2-B883-C935E9C7E0D7}" destId="{8D414D75-04D2-4EA4-8BC5-BE6584314BE9}" srcOrd="2" destOrd="0" presId="urn:microsoft.com/office/officeart/2018/2/layout/IconCircleList"/>
    <dgm:cxn modelId="{05786FE0-B974-48B6-8645-F46861A4D4C4}" type="presParOf" srcId="{8D414D75-04D2-4EA4-8BC5-BE6584314BE9}" destId="{AD1487FE-220E-4203-A2BF-2D7553C56706}" srcOrd="0" destOrd="0" presId="urn:microsoft.com/office/officeart/2018/2/layout/IconCircleList"/>
    <dgm:cxn modelId="{B7E59D84-A832-4EAC-AD78-A49253BEB3E5}" type="presParOf" srcId="{8D414D75-04D2-4EA4-8BC5-BE6584314BE9}" destId="{230A3910-5250-48F0-975E-F65DD9CCC2DC}" srcOrd="1" destOrd="0" presId="urn:microsoft.com/office/officeart/2018/2/layout/IconCircleList"/>
    <dgm:cxn modelId="{067EDA8A-4C7E-49CA-BB2A-04F0378C5A6A}" type="presParOf" srcId="{8D414D75-04D2-4EA4-8BC5-BE6584314BE9}" destId="{0DE0BA87-26BC-40E3-9844-7DBF31E3D841}" srcOrd="2" destOrd="0" presId="urn:microsoft.com/office/officeart/2018/2/layout/IconCircleList"/>
    <dgm:cxn modelId="{CC45CF5B-4AD6-49AE-82FB-DAE568BF57AD}" type="presParOf" srcId="{8D414D75-04D2-4EA4-8BC5-BE6584314BE9}" destId="{F76C18DF-0CD3-4F0B-80B7-A0EA1FD67871}" srcOrd="3" destOrd="0" presId="urn:microsoft.com/office/officeart/2018/2/layout/IconCircleList"/>
    <dgm:cxn modelId="{8CD4F614-B1C4-4708-83CA-125099904F2C}" type="presParOf" srcId="{F1D97F2A-5C07-4EA2-B883-C935E9C7E0D7}" destId="{DC2EA897-8AD4-4894-A441-70A4D48F5253}" srcOrd="3" destOrd="0" presId="urn:microsoft.com/office/officeart/2018/2/layout/IconCircleList"/>
    <dgm:cxn modelId="{421A2B8A-929E-4D63-B6C2-A19435A18C9D}" type="presParOf" srcId="{F1D97F2A-5C07-4EA2-B883-C935E9C7E0D7}" destId="{2FED14F1-8B74-401B-8B56-FEE8CB1EB0C4}" srcOrd="4" destOrd="0" presId="urn:microsoft.com/office/officeart/2018/2/layout/IconCircleList"/>
    <dgm:cxn modelId="{6B7EB503-C6D6-4397-AF43-80B39CF1C80E}" type="presParOf" srcId="{2FED14F1-8B74-401B-8B56-FEE8CB1EB0C4}" destId="{3A6594CD-C716-499F-8572-994610C09294}" srcOrd="0" destOrd="0" presId="urn:microsoft.com/office/officeart/2018/2/layout/IconCircleList"/>
    <dgm:cxn modelId="{9874C5E3-2285-4171-B941-70BD71531231}" type="presParOf" srcId="{2FED14F1-8B74-401B-8B56-FEE8CB1EB0C4}" destId="{E3C5B066-B38C-495D-A562-E07C8A9AFB04}" srcOrd="1" destOrd="0" presId="urn:microsoft.com/office/officeart/2018/2/layout/IconCircleList"/>
    <dgm:cxn modelId="{08636178-75F3-446A-A996-B8A00C915A04}" type="presParOf" srcId="{2FED14F1-8B74-401B-8B56-FEE8CB1EB0C4}" destId="{9BD435C4-8279-4E22-A86D-91CB8A8DB94D}" srcOrd="2" destOrd="0" presId="urn:microsoft.com/office/officeart/2018/2/layout/IconCircleList"/>
    <dgm:cxn modelId="{713B48B0-2359-4096-83DA-2F339FAAFC47}" type="presParOf" srcId="{2FED14F1-8B74-401B-8B56-FEE8CB1EB0C4}" destId="{C19CAFB0-054B-48E3-81E0-C910611BEC21}" srcOrd="3" destOrd="0" presId="urn:microsoft.com/office/officeart/2018/2/layout/IconCircleList"/>
    <dgm:cxn modelId="{485FB1A3-C5CC-4B6C-B94E-F728F70729F5}" type="presParOf" srcId="{F1D97F2A-5C07-4EA2-B883-C935E9C7E0D7}" destId="{50FAD893-43F9-4329-B0AC-21F1061D1F3E}" srcOrd="5" destOrd="0" presId="urn:microsoft.com/office/officeart/2018/2/layout/IconCircleList"/>
    <dgm:cxn modelId="{00B417D9-2BF8-4AD1-90DF-63C42CC56DE3}" type="presParOf" srcId="{F1D97F2A-5C07-4EA2-B883-C935E9C7E0D7}" destId="{769EEA4C-8290-41DF-B2B9-6DFFBCEA0760}" srcOrd="6" destOrd="0" presId="urn:microsoft.com/office/officeart/2018/2/layout/IconCircleList"/>
    <dgm:cxn modelId="{12FD04A3-84DB-40BF-A13D-415984451FC6}" type="presParOf" srcId="{769EEA4C-8290-41DF-B2B9-6DFFBCEA0760}" destId="{CD56E434-1002-4999-9FCE-73B181447A4D}" srcOrd="0" destOrd="0" presId="urn:microsoft.com/office/officeart/2018/2/layout/IconCircleList"/>
    <dgm:cxn modelId="{DE64D9E4-2142-47C1-9700-F8A239E8E16D}" type="presParOf" srcId="{769EEA4C-8290-41DF-B2B9-6DFFBCEA0760}" destId="{86E68904-E9E2-4A00-B2DB-6CFA29FFD762}" srcOrd="1" destOrd="0" presId="urn:microsoft.com/office/officeart/2018/2/layout/IconCircleList"/>
    <dgm:cxn modelId="{BAF3B5A2-98A8-48B6-BFB4-5F6D1CFB92DA}" type="presParOf" srcId="{769EEA4C-8290-41DF-B2B9-6DFFBCEA0760}" destId="{B9A5A4E2-D15A-45AA-864B-8800F306E5EC}" srcOrd="2" destOrd="0" presId="urn:microsoft.com/office/officeart/2018/2/layout/IconCircleList"/>
    <dgm:cxn modelId="{ADCC0B04-E160-4B71-8530-EED7A27AA643}" type="presParOf" srcId="{769EEA4C-8290-41DF-B2B9-6DFFBCEA0760}" destId="{A3D38C94-29D5-4A1B-AC94-5D82FAED20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B8561-4D5E-4594-A258-4B3D9C83A31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0CDBF-9AD1-419C-9492-C9878ADE9A1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7D185-EBC8-4CD3-8CCD-2B3C2008F70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/>
            <a:t>Dovršili</a:t>
          </a:r>
          <a:r>
            <a:rPr lang="en-US" sz="2400" kern="1200"/>
            <a:t> </a:t>
          </a:r>
          <a:r>
            <a:rPr lang="en-US" sz="2400" kern="1200">
              <a:latin typeface="Calibri Light" panose="020F0302020204030204"/>
            </a:rPr>
            <a:t>backend</a:t>
          </a:r>
          <a:endParaRPr lang="en-US" sz="2400" kern="1200"/>
        </a:p>
      </dsp:txBody>
      <dsp:txXfrm>
        <a:off x="1948202" y="368029"/>
        <a:ext cx="3233964" cy="1371985"/>
      </dsp:txXfrm>
    </dsp:sp>
    <dsp:sp modelId="{AD1487FE-220E-4203-A2BF-2D7553C56706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A3910-5250-48F0-975E-F65DD9CCC2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18DF-0CD3-4F0B-80B7-A0EA1FD6787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Napravili API</a:t>
          </a:r>
        </a:p>
      </dsp:txBody>
      <dsp:txXfrm>
        <a:off x="7411643" y="368029"/>
        <a:ext cx="3233964" cy="1371985"/>
      </dsp:txXfrm>
    </dsp:sp>
    <dsp:sp modelId="{3A6594CD-C716-499F-8572-994610C09294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5B066-B38C-495D-A562-E07C8A9AFB0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CAFB0-054B-48E3-81E0-C910611BEC21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Povezali backend I frontend</a:t>
          </a:r>
        </a:p>
      </dsp:txBody>
      <dsp:txXfrm>
        <a:off x="1948202" y="2452790"/>
        <a:ext cx="3233964" cy="1371985"/>
      </dsp:txXfrm>
    </dsp:sp>
    <dsp:sp modelId="{CD56E434-1002-4999-9FCE-73B181447A4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68904-E9E2-4A00-B2DB-6CFA29FFD7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38C94-29D5-4A1B-AC94-5D82FAED20C0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Calibri Light" panose="020F0302020204030204"/>
            </a:rPr>
            <a:t>Testirali</a:t>
          </a:r>
          <a:r>
            <a:rPr lang="en-US" sz="2400" kern="1200">
              <a:latin typeface="Calibri Light" panose="020F0302020204030204"/>
            </a:rPr>
            <a:t> </a:t>
          </a:r>
          <a:r>
            <a:rPr lang="en-US" sz="2400" kern="1200" err="1">
              <a:latin typeface="Calibri Light" panose="020F0302020204030204"/>
            </a:rPr>
            <a:t>aplikaciju</a:t>
          </a:r>
          <a:endParaRPr lang="en-US" sz="2400" kern="1200" err="1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  <a:ea typeface="Calibri Light"/>
                <a:cs typeface="Calibri Light"/>
              </a:rPr>
              <a:t>Adapt Schedule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217" y="254651"/>
            <a:ext cx="3350434" cy="2256116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Nikola Vidović</a:t>
            </a:r>
            <a:endParaRPr lang="en-US" err="1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Marta Kokić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Marija Karoglan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Blagica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Hrsto</a:t>
            </a:r>
            <a:endParaRPr lang="en-US" err="1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Tim: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UPItcemose</a:t>
            </a:r>
            <a:endParaRPr lang="en-US" err="1">
              <a:ea typeface="Calibri"/>
              <a:cs typeface="Calibri"/>
            </a:endParaRP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AC5146-A871-7D69-5548-116913EC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vni poveznik sa strelicom 8">
            <a:extLst>
              <a:ext uri="{FF2B5EF4-FFF2-40B4-BE49-F238E27FC236}">
                <a16:creationId xmlns:a16="http://schemas.microsoft.com/office/drawing/2014/main" id="{F99EE324-E042-087B-DC15-11FB4EBE481A}"/>
              </a:ext>
            </a:extLst>
          </p:cNvPr>
          <p:cNvCxnSpPr>
            <a:cxnSpLocks/>
          </p:cNvCxnSpPr>
          <p:nvPr/>
        </p:nvCxnSpPr>
        <p:spPr>
          <a:xfrm>
            <a:off x="9559477" y="3168338"/>
            <a:ext cx="66541" cy="171933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B2ADD-9A4B-F491-40D3-C5CEADB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coverage &amp; complexity</a:t>
            </a:r>
          </a:p>
        </p:txBody>
      </p: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87DACB7-6754-8483-FD9D-5E24BE4A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21" y="5403105"/>
            <a:ext cx="5829300" cy="819150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585D29BE-4AC8-29A6-4A1B-485CC5782299}"/>
              </a:ext>
            </a:extLst>
          </p:cNvPr>
          <p:cNvSpPr txBox="1"/>
          <p:nvPr/>
        </p:nvSpPr>
        <p:spPr>
          <a:xfrm>
            <a:off x="1365697" y="2025739"/>
            <a:ext cx="506139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r-HR" sz="2200" err="1">
                <a:cs typeface="Calibri"/>
              </a:rPr>
              <a:t>Code</a:t>
            </a:r>
            <a:r>
              <a:rPr lang="hr-HR" sz="2200">
                <a:cs typeface="Calibri"/>
              </a:rPr>
              <a:t> </a:t>
            </a:r>
            <a:r>
              <a:rPr lang="hr-HR" sz="2200" err="1">
                <a:cs typeface="Calibri"/>
              </a:rPr>
              <a:t>coverage</a:t>
            </a:r>
            <a:r>
              <a:rPr lang="hr-HR" sz="2200">
                <a:cs typeface="Calibri"/>
              </a:rPr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cs typeface="Calibri"/>
              </a:rPr>
              <a:t>Procjena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cs typeface="Calibri"/>
              </a:rPr>
              <a:t>~98%</a:t>
            </a:r>
          </a:p>
          <a:p>
            <a:pPr marL="285750" indent="-285750">
              <a:buFont typeface="Arial"/>
              <a:buChar char="•"/>
            </a:pPr>
            <a:r>
              <a:rPr lang="hr-HR" sz="2200" err="1">
                <a:cs typeface="Calibri"/>
              </a:rPr>
              <a:t>Complexity</a:t>
            </a:r>
            <a:r>
              <a:rPr lang="hr-HR" sz="2200">
                <a:cs typeface="Calibri"/>
              </a:rPr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cs typeface="Calibri"/>
              </a:rPr>
              <a:t>Varijabilna 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cs typeface="Calibri"/>
              </a:rPr>
              <a:t>Neke od kompleksnijih funkcija nismo mogli pojednostavniti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cs typeface="Calibri"/>
              </a:rPr>
              <a:t>Razdvajanje na manje </a:t>
            </a:r>
            <a:r>
              <a:rPr lang="hr-HR" sz="2200" err="1">
                <a:cs typeface="Calibri"/>
              </a:rPr>
              <a:t>podfunkcije</a:t>
            </a:r>
            <a:endParaRPr lang="hr-HR" sz="2200">
              <a:cs typeface="Calibri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11611C6-4ADD-180E-D85D-91904D5F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93" y="1800754"/>
            <a:ext cx="6096000" cy="315817"/>
          </a:xfrm>
          <a:prstGeom prst="rect">
            <a:avLst/>
          </a:prstGeom>
        </p:spPr>
      </p:pic>
      <p:pic>
        <p:nvPicPr>
          <p:cNvPr id="6" name="Slika 5" descr="Slika na kojoj se prikazuje tekst, snimka zaslona, Font, grafika&#10;&#10;Opis je automatski generiran">
            <a:extLst>
              <a:ext uri="{FF2B5EF4-FFF2-40B4-BE49-F238E27FC236}">
                <a16:creationId xmlns:a16="http://schemas.microsoft.com/office/drawing/2014/main" id="{01C631FF-3079-231D-22BA-35E7CDC9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648" y="4972177"/>
            <a:ext cx="4448175" cy="495300"/>
          </a:xfrm>
          <a:prstGeom prst="rect">
            <a:avLst/>
          </a:prstGeom>
        </p:spPr>
      </p:pic>
      <p:pic>
        <p:nvPicPr>
          <p:cNvPr id="5" name="Slika 4" descr="Slika na kojoj se prikazuje tekst, Font, snimka zaslona, grafika&#10;&#10;Opis je automatski generiran">
            <a:extLst>
              <a:ext uri="{FF2B5EF4-FFF2-40B4-BE49-F238E27FC236}">
                <a16:creationId xmlns:a16="http://schemas.microsoft.com/office/drawing/2014/main" id="{779C148A-59D6-2E08-A11B-D93B5313E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782" y="3783564"/>
            <a:ext cx="3629025" cy="54292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F0B3CD2-9007-EA42-F61B-54E24C160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923" y="2672761"/>
            <a:ext cx="5924550" cy="447675"/>
          </a:xfrm>
          <a:prstGeom prst="rect">
            <a:avLst/>
          </a:prstGeom>
        </p:spPr>
      </p:pic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C00350FC-673E-E1A7-A818-DDC45D3660EF}"/>
              </a:ext>
            </a:extLst>
          </p:cNvPr>
          <p:cNvCxnSpPr/>
          <p:nvPr/>
        </p:nvCxnSpPr>
        <p:spPr>
          <a:xfrm flipH="1">
            <a:off x="8649371" y="3200534"/>
            <a:ext cx="513008" cy="463641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4929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516FA-314F-33E4-1801-4454E0D01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EBE5BD-A93A-F1DD-CEA4-FB8DA87E3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1ABA85C-1583-2E33-DD64-0B4104AC5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75" y="1674813"/>
            <a:ext cx="9820275" cy="347663"/>
          </a:xfr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BF1DA30-BA16-1B56-C38C-3A111769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089150"/>
            <a:ext cx="9820275" cy="914400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CA3B96-BDDC-6627-F99F-F0E57FDFE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75" y="3070225"/>
            <a:ext cx="9820275" cy="1597025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3104AAE-00D0-3ED2-11AD-E801DC480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275" y="4735513"/>
            <a:ext cx="9820275" cy="1331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F96E5-67A0-5006-7A08-0C0BC44A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coverage &amp; complexity</a:t>
            </a:r>
          </a:p>
        </p:txBody>
      </p:sp>
    </p:spTree>
    <p:extLst>
      <p:ext uri="{BB962C8B-B14F-4D97-AF65-F5344CB8AC3E}">
        <p14:creationId xmlns:p14="http://schemas.microsoft.com/office/powerpoint/2010/main" val="56116274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08C8-CD15-FF2F-97BA-E5952293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Burndown chart</a:t>
            </a:r>
          </a:p>
        </p:txBody>
      </p:sp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9286D50-6D59-C094-F140-5B0085B94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237" y="1657726"/>
            <a:ext cx="7787595" cy="4028457"/>
          </a:xfrm>
        </p:spPr>
      </p:pic>
    </p:spTree>
    <p:extLst>
      <p:ext uri="{BB962C8B-B14F-4D97-AF65-F5344CB8AC3E}">
        <p14:creationId xmlns:p14="http://schemas.microsoft.com/office/powerpoint/2010/main" val="182237671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9367-0F5C-02B3-9DCA-AA1276D6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WS Table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0356B6-2AE4-D96B-73DB-C476A2283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54725"/>
              </p:ext>
            </p:extLst>
          </p:nvPr>
        </p:nvGraphicFramePr>
        <p:xfrm>
          <a:off x="839304" y="1800086"/>
          <a:ext cx="10515573" cy="299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79">
                  <a:extLst>
                    <a:ext uri="{9D8B030D-6E8A-4147-A177-3AD203B41FA5}">
                      <a16:colId xmlns:a16="http://schemas.microsoft.com/office/drawing/2014/main" val="3864706355"/>
                    </a:ext>
                  </a:extLst>
                </a:gridCol>
                <a:gridCol w="1193978">
                  <a:extLst>
                    <a:ext uri="{9D8B030D-6E8A-4147-A177-3AD203B41FA5}">
                      <a16:colId xmlns:a16="http://schemas.microsoft.com/office/drawing/2014/main" val="253196234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2802965467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4186263902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1647892922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1463879609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260313672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122401415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1655112394"/>
                    </a:ext>
                  </a:extLst>
                </a:gridCol>
                <a:gridCol w="994152">
                  <a:extLst>
                    <a:ext uri="{9D8B030D-6E8A-4147-A177-3AD203B41FA5}">
                      <a16:colId xmlns:a16="http://schemas.microsoft.com/office/drawing/2014/main" val="1980337721"/>
                    </a:ext>
                  </a:extLst>
                </a:gridCol>
              </a:tblGrid>
              <a:tr h="396875">
                <a:tc rowSpan="2" gridSpan="2">
                  <a:txBody>
                    <a:bodyPr/>
                    <a:lstStyle/>
                    <a:p>
                      <a:r>
                        <a:rPr lang="en-US"/>
                        <a:t>Working software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                               SPRINT1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                              SPRINT2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601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441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Planed%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59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25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Planed%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371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845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Acceptance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Planed%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10%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40%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70%</a:t>
                      </a:r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100%</a:t>
                      </a:r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93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843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73B15-7DEA-B341-42C5-94AF40A29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03046"/>
              </p:ext>
            </p:extLst>
          </p:nvPr>
        </p:nvGraphicFramePr>
        <p:xfrm>
          <a:off x="853886" y="5442823"/>
          <a:ext cx="1050706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55">
                  <a:extLst>
                    <a:ext uri="{9D8B030D-6E8A-4147-A177-3AD203B41FA5}">
                      <a16:colId xmlns:a16="http://schemas.microsoft.com/office/drawing/2014/main" val="3541157311"/>
                    </a:ext>
                  </a:extLst>
                </a:gridCol>
                <a:gridCol w="1100070">
                  <a:extLst>
                    <a:ext uri="{9D8B030D-6E8A-4147-A177-3AD203B41FA5}">
                      <a16:colId xmlns:a16="http://schemas.microsoft.com/office/drawing/2014/main" val="2851699571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1759286513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2314049160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2278584568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559650616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3604673938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3537105952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1853511091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1916554993"/>
                    </a:ext>
                  </a:extLst>
                </a:gridCol>
              </a:tblGrid>
              <a:tr h="204702">
                <a:tc rowSpan="2">
                  <a:txBody>
                    <a:bodyPr/>
                    <a:lstStyle/>
                    <a:p>
                      <a:pPr algn="ctr" rtl="0" fontAlgn="auto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Planed%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8,3%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26,7%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63,3%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86,7%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1357"/>
                  </a:ext>
                </a:extLst>
              </a:tr>
              <a:tr h="204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Passed%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0%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0%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2%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3,3%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10%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35%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60%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Calibri"/>
                        </a:rPr>
                        <a:t>93,3%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8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8674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A280D-97F2-F33C-BDA7-64E3A3EB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Statistics</a:t>
            </a:r>
          </a:p>
          <a:p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9E172-AB9B-8D13-9135-2AA14E41F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" r="2" b="2"/>
          <a:stretch/>
        </p:blipFill>
        <p:spPr>
          <a:xfrm>
            <a:off x="5748338" y="3209924"/>
            <a:ext cx="6443662" cy="3648076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28875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niOkvir 2">
            <a:extLst>
              <a:ext uri="{FF2B5EF4-FFF2-40B4-BE49-F238E27FC236}">
                <a16:creationId xmlns:a16="http://schemas.microsoft.com/office/drawing/2014/main" id="{B77A5E31-92B1-612D-C8A5-4956848263B8}"/>
              </a:ext>
            </a:extLst>
          </p:cNvPr>
          <p:cNvSpPr txBox="1"/>
          <p:nvPr/>
        </p:nvSpPr>
        <p:spPr>
          <a:xfrm>
            <a:off x="244162" y="6286500"/>
            <a:ext cx="4374523" cy="380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r-HR">
                <a:solidFill>
                  <a:schemeClr val="bg1"/>
                </a:solidFill>
                <a:ea typeface="+mn-lt"/>
                <a:cs typeface="+mn-lt"/>
              </a:rPr>
              <a:t>https://github.com/Nidzoki/UPI_projekt.git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916A2-6871-9AA0-0990-2623F3F6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28" y="34268"/>
            <a:ext cx="6440780" cy="31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459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10640-55C1-CF9D-B06D-10EA80C85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D2395-7D5D-EE22-47E9-9440E3BC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Statistics-</a:t>
            </a:r>
            <a:br>
              <a:rPr lang="en-US" sz="5000" kern="1200"/>
            </a:b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graph</a:t>
            </a:r>
          </a:p>
          <a:p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A01CD-5273-E12B-45B4-4B9D1DC3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2301302"/>
            <a:ext cx="4806120" cy="21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3718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lika na kojoj se prikazuje tekst, dijagram, snimka zaslona, Font&#10;&#10;Opis je automatski generiran">
            <a:extLst>
              <a:ext uri="{FF2B5EF4-FFF2-40B4-BE49-F238E27FC236}">
                <a16:creationId xmlns:a16="http://schemas.microsoft.com/office/drawing/2014/main" id="{0F843D5E-B3B8-2A4F-C6CE-B3952D7DE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22" b="2823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10D2E-6CC5-CECF-A378-870222E41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25" r="2" b="874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82AF5-F8D6-FD6D-2F13-FC588D72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09600"/>
            <a:ext cx="3992700" cy="38771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Graf </a:t>
            </a:r>
            <a:r>
              <a:rPr lang="en-US" kern="1200" err="1">
                <a:latin typeface="+mj-lt"/>
                <a:ea typeface="+mj-ea"/>
                <a:cs typeface="+mj-cs"/>
              </a:rPr>
              <a:t>kompetencija</a:t>
            </a:r>
            <a:endParaRPr lang="en-US" kern="1200" err="1">
              <a:latin typeface="+mj-lt"/>
              <a:ea typeface="Calibri Light"/>
              <a:cs typeface="Calibri Light"/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3DD8541D-18B2-1F8C-0F7C-332EC7D107F1}"/>
              </a:ext>
            </a:extLst>
          </p:cNvPr>
          <p:cNvSpPr/>
          <p:nvPr/>
        </p:nvSpPr>
        <p:spPr>
          <a:xfrm>
            <a:off x="4797010" y="2674592"/>
            <a:ext cx="728869" cy="1214782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8907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C3242-4756-2E95-EB7C-E4D0B434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  <a:ea typeface="Calibri Light"/>
                <a:cs typeface="Calibri Light"/>
              </a:rPr>
              <a:t>Ideja</a:t>
            </a:r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 Light"/>
                <a:cs typeface="Calibri Light"/>
              </a:rPr>
              <a:t>i</a:t>
            </a:r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 Light"/>
                <a:cs typeface="Calibri Light"/>
              </a:rPr>
              <a:t>opis</a:t>
            </a:r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 </a:t>
            </a:r>
            <a:r>
              <a:rPr lang="en-US" sz="3600" err="1">
                <a:solidFill>
                  <a:schemeClr val="tx2"/>
                </a:solidFill>
                <a:ea typeface="Calibri Light"/>
                <a:cs typeface="Calibri Light"/>
              </a:rPr>
              <a:t>aplikacije</a:t>
            </a:r>
            <a:endParaRPr lang="en-US" sz="3600" err="1">
              <a:solidFill>
                <a:schemeClr val="tx2"/>
              </a:solidFill>
            </a:endParaRPr>
          </a:p>
        </p:txBody>
      </p:sp>
      <p:pic>
        <p:nvPicPr>
          <p:cNvPr id="17" name="Picture 16" descr="A black rectangular sign with yellow tape&#10;&#10;Description automatically generated">
            <a:extLst>
              <a:ext uri="{FF2B5EF4-FFF2-40B4-BE49-F238E27FC236}">
                <a16:creationId xmlns:a16="http://schemas.microsoft.com/office/drawing/2014/main" id="{5CA07378-D131-6472-DBA8-E4222EA5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19" y="357284"/>
            <a:ext cx="1230530" cy="301154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A696025-1EDC-F13C-3E67-B62ECCC0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15" y="3436368"/>
            <a:ext cx="3599299" cy="30632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4323-23F8-E926-DEF5-F8C1F6E5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Aplikacija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za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izradu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rasporeda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(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Sceduly-ideja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)</a:t>
            </a:r>
          </a:p>
          <a:p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Kvalitetno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organiziranje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vlastitog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vremena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Stvaranje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više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različitih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rasporeda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Mjesečni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 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i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tjedni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raspored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Stvaranje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događaja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i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njihov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opis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Korisniči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račun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na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kojem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su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spremljeni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stvoreni</a:t>
            </a:r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ea typeface="Calibri"/>
                <a:cs typeface="Calibri"/>
              </a:rPr>
              <a:t>rasporedi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18264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63E45-EEC5-C9A3-5306-D747704E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FE2D5-926A-F2C3-2CE9-D9A4FD95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Anatomija</a:t>
            </a:r>
          </a:p>
        </p:txBody>
      </p:sp>
      <p:pic>
        <p:nvPicPr>
          <p:cNvPr id="16" name="Content Placeholder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30C00C-A339-482E-D7B5-C95759E8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72892"/>
            <a:ext cx="7225748" cy="51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371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49D80-DAB9-9C89-AE34-47ECF870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User story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Slika na kojoj se prikazuje tekst, rukopis, Font, broj&#10;&#10;Opis je automatski generiran">
            <a:extLst>
              <a:ext uri="{FF2B5EF4-FFF2-40B4-BE49-F238E27FC236}">
                <a16:creationId xmlns:a16="http://schemas.microsoft.com/office/drawing/2014/main" id="{2C54670F-0E8D-D12F-2DC9-C9A9A0468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313" y="2084021"/>
            <a:ext cx="5131088" cy="3861143"/>
          </a:xfrm>
          <a:prstGeom prst="rect">
            <a:avLst/>
          </a:prstGeom>
        </p:spPr>
      </p:pic>
      <p:pic>
        <p:nvPicPr>
          <p:cNvPr id="4" name="Content Placeholder 3" descr="Slika na kojoj se prikazuje tekst, rukopis, dokument, Font&#10;&#10;Opis je automatski generiran">
            <a:extLst>
              <a:ext uri="{FF2B5EF4-FFF2-40B4-BE49-F238E27FC236}">
                <a16:creationId xmlns:a16="http://schemas.microsoft.com/office/drawing/2014/main" id="{611D35F2-8AD0-A976-046C-FB80EBF5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04" y="1798163"/>
            <a:ext cx="3289698" cy="44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5511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4732-F0EC-29E4-3689-4826515B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US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9E1630-733C-07D7-E4BF-3B997C133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37" y="875836"/>
            <a:ext cx="8717796" cy="4442780"/>
          </a:xfrm>
        </p:spPr>
      </p:pic>
    </p:spTree>
    <p:extLst>
      <p:ext uri="{BB962C8B-B14F-4D97-AF65-F5344CB8AC3E}">
        <p14:creationId xmlns:p14="http://schemas.microsoft.com/office/powerpoint/2010/main" val="222548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72E-84D4-4C71-28B9-B3F4A5F8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Što smo napravili od prošlog sprinta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BE559-CE72-804F-0085-D6BA5F009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3331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59417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4BA79-11AE-4FC3-69D6-CCA2623A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Calibri Light"/>
                <a:cs typeface="Calibri Light"/>
              </a:rPr>
              <a:t>Vremenski plan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34FFE-E525-05EF-83FD-A04F43E7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r="3786" b="1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E2B1-3563-2EED-4F92-E4EACC29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Promjena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početnog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vremenskog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plana</a:t>
            </a:r>
          </a:p>
          <a:p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Rješavanje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pojedinih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taskova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i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spajanje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aplikacije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u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cjelinu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ispalo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je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kompleksnije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 od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očekivanog</a:t>
            </a:r>
            <a:endParaRPr lang="en-US" sz="200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69826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EF7AF-D71B-A8FC-8711-ACA041AC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66" y="457357"/>
            <a:ext cx="4336076" cy="1473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Verificiranje aplikacije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1E6472E0-8B8D-002D-A311-C1E950FC6A6B}"/>
              </a:ext>
            </a:extLst>
          </p:cNvPr>
          <p:cNvSpPr txBox="1"/>
          <p:nvPr/>
        </p:nvSpPr>
        <p:spPr>
          <a:xfrm>
            <a:off x="673457" y="2299415"/>
            <a:ext cx="4943340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r-HR" sz="2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Napuštene ideje o automatskom testiranju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Komplikacije prilikom izvedbe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Primijenjeno tzv. "print-testiranje"</a:t>
            </a:r>
          </a:p>
          <a:p>
            <a:pPr marL="285750" indent="-285750">
              <a:buFont typeface="Arial"/>
              <a:buChar char="•"/>
            </a:pPr>
            <a:endParaRPr lang="hr-HR" sz="22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hr-HR" sz="2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Nakon izrade određenog dijela, članovi tima prolazili kroz kod i identificirali probleme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Najčešće greške kod rukovanja podacima</a:t>
            </a:r>
          </a:p>
          <a:p>
            <a:pPr marL="742950" lvl="1" indent="-285750">
              <a:buFont typeface="Courier New"/>
              <a:buChar char="o"/>
            </a:pPr>
            <a:r>
              <a:rPr lang="hr-HR" sz="2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Komunikacija sa serverom i bazom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0B8A45B2-8116-3B44-13BF-F51BFCEE5C11}"/>
              </a:ext>
            </a:extLst>
          </p:cNvPr>
          <p:cNvSpPr/>
          <p:nvPr/>
        </p:nvSpPr>
        <p:spPr>
          <a:xfrm>
            <a:off x="7856113" y="922986"/>
            <a:ext cx="2629436" cy="79419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>
                <a:ea typeface="Calibri"/>
                <a:cs typeface="Calibri"/>
              </a:rPr>
              <a:t>Izradi funkcionalnost/doradi funkcionalnost</a:t>
            </a: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C50DBBCA-8C8E-CB0F-CD96-72C33DCFBFE8}"/>
              </a:ext>
            </a:extLst>
          </p:cNvPr>
          <p:cNvSpPr/>
          <p:nvPr/>
        </p:nvSpPr>
        <p:spPr>
          <a:xfrm>
            <a:off x="5913550" y="2275267"/>
            <a:ext cx="2629436" cy="7941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r-HR">
                <a:ea typeface="Calibri"/>
                <a:cs typeface="Calibri"/>
              </a:rPr>
              <a:t>Samostalna provjera na temelju očekivanih ishoda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AD2E197-F916-3C6F-B3C0-7A0150971BD2}"/>
              </a:ext>
            </a:extLst>
          </p:cNvPr>
          <p:cNvSpPr/>
          <p:nvPr/>
        </p:nvSpPr>
        <p:spPr>
          <a:xfrm>
            <a:off x="9176197" y="2275266"/>
            <a:ext cx="2629436" cy="7941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r-HR">
                <a:ea typeface="Calibri"/>
                <a:cs typeface="Calibri"/>
              </a:rPr>
              <a:t>Proslijedi timu</a:t>
            </a:r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DEEC7DDC-33AB-ECC4-A66B-B9B2C0CD6649}"/>
              </a:ext>
            </a:extLst>
          </p:cNvPr>
          <p:cNvSpPr/>
          <p:nvPr/>
        </p:nvSpPr>
        <p:spPr>
          <a:xfrm>
            <a:off x="9176197" y="3627548"/>
            <a:ext cx="2629436" cy="7941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r-HR">
                <a:ea typeface="Calibri"/>
                <a:cs typeface="Calibri"/>
              </a:rPr>
              <a:t>Ostali članovi tima testiraju funkcionalnost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C671102D-0F78-D543-CC20-6834676EE2A8}"/>
              </a:ext>
            </a:extLst>
          </p:cNvPr>
          <p:cNvSpPr/>
          <p:nvPr/>
        </p:nvSpPr>
        <p:spPr>
          <a:xfrm>
            <a:off x="9176197" y="5001295"/>
            <a:ext cx="2629436" cy="7941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r-HR">
                <a:ea typeface="Calibri"/>
                <a:cs typeface="Calibri"/>
              </a:rPr>
              <a:t>Povratna informacija</a:t>
            </a:r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93523575-F5C8-6E2F-3529-C0C34FB54E65}"/>
              </a:ext>
            </a:extLst>
          </p:cNvPr>
          <p:cNvSpPr/>
          <p:nvPr/>
        </p:nvSpPr>
        <p:spPr>
          <a:xfrm>
            <a:off x="5967211" y="5001295"/>
            <a:ext cx="2629436" cy="7941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r-HR">
                <a:ea typeface="Calibri"/>
                <a:cs typeface="Calibri"/>
              </a:rPr>
              <a:t>Grupno popravljanje</a:t>
            </a:r>
          </a:p>
        </p:txBody>
      </p:sp>
      <p:cxnSp>
        <p:nvCxnSpPr>
          <p:cNvPr id="13" name="Ravni poveznik sa strelicom 12">
            <a:extLst>
              <a:ext uri="{FF2B5EF4-FFF2-40B4-BE49-F238E27FC236}">
                <a16:creationId xmlns:a16="http://schemas.microsoft.com/office/drawing/2014/main" id="{C9582C39-7DA4-5F03-07A3-F1DC587B4826}"/>
              </a:ext>
            </a:extLst>
          </p:cNvPr>
          <p:cNvCxnSpPr/>
          <p:nvPr/>
        </p:nvCxnSpPr>
        <p:spPr>
          <a:xfrm flipH="1">
            <a:off x="7250806" y="1565856"/>
            <a:ext cx="502275" cy="5280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622135FF-10D8-F6C5-5AFC-1C9A61E9B2C6}"/>
              </a:ext>
            </a:extLst>
          </p:cNvPr>
          <p:cNvCxnSpPr/>
          <p:nvPr/>
        </p:nvCxnSpPr>
        <p:spPr>
          <a:xfrm>
            <a:off x="10579055" y="1644337"/>
            <a:ext cx="420710" cy="538767"/>
          </a:xfrm>
          <a:prstGeom prst="straightConnector1">
            <a:avLst/>
          </a:prstGeom>
          <a:ln w="57150">
            <a:solidFill>
              <a:srgbClr val="F7C12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2D3E9D79-BB1E-7400-157F-B8416F7C5163}"/>
              </a:ext>
            </a:extLst>
          </p:cNvPr>
          <p:cNvCxnSpPr>
            <a:cxnSpLocks/>
          </p:cNvCxnSpPr>
          <p:nvPr/>
        </p:nvCxnSpPr>
        <p:spPr>
          <a:xfrm flipV="1">
            <a:off x="7316407" y="1485498"/>
            <a:ext cx="495837" cy="534472"/>
          </a:xfrm>
          <a:prstGeom prst="straightConnector1">
            <a:avLst/>
          </a:prstGeom>
          <a:ln w="57150">
            <a:solidFill>
              <a:srgbClr val="F7C12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Ravni poveznik sa strelicom 24">
            <a:extLst>
              <a:ext uri="{FF2B5EF4-FFF2-40B4-BE49-F238E27FC236}">
                <a16:creationId xmlns:a16="http://schemas.microsoft.com/office/drawing/2014/main" id="{10BC3263-1ECC-060C-91FB-4BAE2136AE68}"/>
              </a:ext>
            </a:extLst>
          </p:cNvPr>
          <p:cNvCxnSpPr>
            <a:cxnSpLocks/>
          </p:cNvCxnSpPr>
          <p:nvPr/>
        </p:nvCxnSpPr>
        <p:spPr>
          <a:xfrm>
            <a:off x="10675646" y="3136140"/>
            <a:ext cx="12880" cy="442176"/>
          </a:xfrm>
          <a:prstGeom prst="straightConnector1">
            <a:avLst/>
          </a:prstGeom>
          <a:ln w="57150">
            <a:solidFill>
              <a:srgbClr val="F7C12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Ravni poveznik sa strelicom 25">
            <a:extLst>
              <a:ext uri="{FF2B5EF4-FFF2-40B4-BE49-F238E27FC236}">
                <a16:creationId xmlns:a16="http://schemas.microsoft.com/office/drawing/2014/main" id="{7BC2310A-279C-B733-A61B-9C9BAC2D8762}"/>
              </a:ext>
            </a:extLst>
          </p:cNvPr>
          <p:cNvCxnSpPr>
            <a:cxnSpLocks/>
          </p:cNvCxnSpPr>
          <p:nvPr/>
        </p:nvCxnSpPr>
        <p:spPr>
          <a:xfrm>
            <a:off x="10675646" y="4477689"/>
            <a:ext cx="12880" cy="442176"/>
          </a:xfrm>
          <a:prstGeom prst="straightConnector1">
            <a:avLst/>
          </a:prstGeom>
          <a:ln w="57150">
            <a:solidFill>
              <a:srgbClr val="F7C12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Ravni poveznik sa strelicom 26">
            <a:extLst>
              <a:ext uri="{FF2B5EF4-FFF2-40B4-BE49-F238E27FC236}">
                <a16:creationId xmlns:a16="http://schemas.microsoft.com/office/drawing/2014/main" id="{927D2CE5-C627-B991-B3FF-799C883FD74F}"/>
              </a:ext>
            </a:extLst>
          </p:cNvPr>
          <p:cNvCxnSpPr>
            <a:cxnSpLocks/>
          </p:cNvCxnSpPr>
          <p:nvPr/>
        </p:nvCxnSpPr>
        <p:spPr>
          <a:xfrm flipH="1">
            <a:off x="8627907" y="5400673"/>
            <a:ext cx="459345" cy="2150"/>
          </a:xfrm>
          <a:prstGeom prst="straightConnector1">
            <a:avLst/>
          </a:prstGeom>
          <a:ln w="57150">
            <a:solidFill>
              <a:srgbClr val="F7C12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E3381BD-1347-9EFE-8B3C-68118D092E73}"/>
              </a:ext>
            </a:extLst>
          </p:cNvPr>
          <p:cNvCxnSpPr>
            <a:cxnSpLocks/>
          </p:cNvCxnSpPr>
          <p:nvPr/>
        </p:nvCxnSpPr>
        <p:spPr>
          <a:xfrm flipV="1">
            <a:off x="8915534" y="1861132"/>
            <a:ext cx="23612" cy="3561008"/>
          </a:xfrm>
          <a:prstGeom prst="straightConnector1">
            <a:avLst/>
          </a:prstGeom>
          <a:ln w="57150">
            <a:solidFill>
              <a:srgbClr val="F7C12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3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1675C6-7242-548B-03F5-FDD07F2E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68" y="1331935"/>
            <a:ext cx="539336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r-HR" err="1">
                <a:ea typeface="Calibri"/>
                <a:cs typeface="Calibri"/>
              </a:rPr>
              <a:t>Frontend</a:t>
            </a:r>
            <a:r>
              <a:rPr lang="hr-HR">
                <a:ea typeface="Calibri"/>
                <a:cs typeface="Calibri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r-HR">
                <a:ea typeface="Calibri"/>
                <a:cs typeface="Calibri"/>
              </a:rPr>
              <a:t>Testiranje iz korisničke perspektive (scenariji)</a:t>
            </a:r>
          </a:p>
          <a:p>
            <a:r>
              <a:rPr lang="hr-HR">
                <a:ea typeface="Calibri"/>
                <a:cs typeface="Calibri"/>
              </a:rPr>
              <a:t>Server: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r-HR" err="1">
                <a:ea typeface="Calibri"/>
                <a:cs typeface="Calibri"/>
              </a:rPr>
              <a:t>Postman</a:t>
            </a:r>
            <a:endParaRPr lang="hr-HR">
              <a:ea typeface="Calibri"/>
              <a:cs typeface="Calibri"/>
            </a:endParaRPr>
          </a:p>
          <a:p>
            <a:r>
              <a:rPr lang="hr-HR">
                <a:ea typeface="Calibri"/>
                <a:cs typeface="Calibri"/>
              </a:rPr>
              <a:t>Baza: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r-HR">
                <a:ea typeface="Calibri"/>
                <a:cs typeface="Calibri"/>
              </a:rPr>
              <a:t>klasični SQL upiti</a:t>
            </a:r>
          </a:p>
          <a:p>
            <a:r>
              <a:rPr lang="hr-HR">
                <a:ea typeface="Calibri"/>
                <a:cs typeface="Calibri"/>
              </a:rPr>
              <a:t>Kolizija: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r-HR">
                <a:ea typeface="Calibri"/>
                <a:cs typeface="Calibri"/>
              </a:rPr>
              <a:t>Primitivna verzija testirana automatski (jest)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r-HR">
                <a:ea typeface="Calibri"/>
                <a:cs typeface="Calibri"/>
              </a:rPr>
              <a:t>Završna verzija nije implementirana ni primjereno testirana</a:t>
            </a: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Slika 3" descr="Slika na kojoj se prikazuje grafika, simbol, umjetničko djelo, Font&#10;&#10;Opis je automatski generiran">
            <a:extLst>
              <a:ext uri="{FF2B5EF4-FFF2-40B4-BE49-F238E27FC236}">
                <a16:creationId xmlns:a16="http://schemas.microsoft.com/office/drawing/2014/main" id="{08C74439-DEFF-5DB8-15F7-AB1ACC3A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Slika 4" descr="Slika na kojoj se prikazuje grafika, logotip, Font, simbol&#10;&#10;Opis je automatski generiran">
            <a:extLst>
              <a:ext uri="{FF2B5EF4-FFF2-40B4-BE49-F238E27FC236}">
                <a16:creationId xmlns:a16="http://schemas.microsoft.com/office/drawing/2014/main" id="{80AE05C1-BF6A-F5D9-F0E5-CC4E217F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1113100"/>
            <a:ext cx="2533422" cy="142504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Slika 5" descr="Slika na kojoj se prikazuje grafika, Font, logotip, grafički dizajn&#10;&#10;Opis je automatski generiran">
            <a:extLst>
              <a:ext uri="{FF2B5EF4-FFF2-40B4-BE49-F238E27FC236}">
                <a16:creationId xmlns:a16="http://schemas.microsoft.com/office/drawing/2014/main" id="{76FEC1D1-000A-9CA1-B52F-CA8A0A338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4544219"/>
            <a:ext cx="2533423" cy="768869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7996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40C1794261844FBEE547DE7EED75E1" ma:contentTypeVersion="9" ma:contentTypeDescription="Stvaranje novog dokumenta." ma:contentTypeScope="" ma:versionID="e5d7be5cfcceae49646178f12861542c">
  <xsd:schema xmlns:xsd="http://www.w3.org/2001/XMLSchema" xmlns:xs="http://www.w3.org/2001/XMLSchema" xmlns:p="http://schemas.microsoft.com/office/2006/metadata/properties" xmlns:ns2="6efcef1c-b9a4-420f-ba4c-6512a38390c1" xmlns:ns3="4a1c62c7-2c14-4c26-b0e5-9fbd4119ec28" targetNamespace="http://schemas.microsoft.com/office/2006/metadata/properties" ma:root="true" ma:fieldsID="bbf789e41b1313225792644ce8ad6530" ns2:_="" ns3:_="">
    <xsd:import namespace="6efcef1c-b9a4-420f-ba4c-6512a38390c1"/>
    <xsd:import namespace="4a1c62c7-2c14-4c26-b0e5-9fbd4119ec2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cef1c-b9a4-420f-ba4c-6512a38390c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Oznake slika" ma:readOnly="false" ma:fieldId="{5cf76f15-5ced-4ddc-b409-7134ff3c332f}" ma:taxonomyMulti="true" ma:sspId="e7752c2d-f5bb-4376-af5f-0e3886a3cf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c62c7-2c14-4c26-b0e5-9fbd4119ec2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3b52a61-5f43-4373-9c48-1bfe8af6b6f9}" ma:internalName="TaxCatchAll" ma:showField="CatchAllData" ma:web="4a1c62c7-2c14-4c26-b0e5-9fbd4119ec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9B80E0-7141-44A8-BD46-EB6D69894B8F}"/>
</file>

<file path=customXml/itemProps2.xml><?xml version="1.0" encoding="utf-8"?>
<ds:datastoreItem xmlns:ds="http://schemas.openxmlformats.org/officeDocument/2006/customXml" ds:itemID="{2E61CB43-0305-4AFA-BA1C-5CB0AF6B5D5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Široki zaslon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office theme</vt:lpstr>
      <vt:lpstr>Adapt Schedule</vt:lpstr>
      <vt:lpstr>Ideja i opis aplikacije</vt:lpstr>
      <vt:lpstr>Anatomija</vt:lpstr>
      <vt:lpstr>User story</vt:lpstr>
      <vt:lpstr>US Flow</vt:lpstr>
      <vt:lpstr>Što smo napravili od prošlog sprinta</vt:lpstr>
      <vt:lpstr>Vremenski plan</vt:lpstr>
      <vt:lpstr>Verificiranje aplikacije</vt:lpstr>
      <vt:lpstr>PowerPoint prezentacija</vt:lpstr>
      <vt:lpstr>Code coverage &amp; complexity</vt:lpstr>
      <vt:lpstr>Code coverage &amp; complexity</vt:lpstr>
      <vt:lpstr>Burndown chart</vt:lpstr>
      <vt:lpstr>WS Table</vt:lpstr>
      <vt:lpstr>Git Statistics </vt:lpstr>
      <vt:lpstr>Git Statistics- network graph </vt:lpstr>
      <vt:lpstr>Graf kompetencija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2024-01-15T12:47:38Z</dcterms:created>
  <dcterms:modified xsi:type="dcterms:W3CDTF">2024-01-16T09:21:34Z</dcterms:modified>
</cp:coreProperties>
</file>