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77" r:id="rId4"/>
    <p:sldId id="278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59"/>
            <p14:sldId id="277"/>
            <p14:sldId id="278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77777"/>
    <a:srgbClr val="8D751D"/>
    <a:srgbClr val="007BC9"/>
    <a:srgbClr val="8D7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74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+70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-1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/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该试次，你在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defTabSz="914400"/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4148480" y="2235099"/>
            <a:ext cx="2936474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重复若干次，每次数字不同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88963" y="2571638"/>
            <a:ext cx="3035635" cy="1758694"/>
            <a:chOff x="5939051" y="1260789"/>
            <a:chExt cx="3035635" cy="1758694"/>
          </a:xfrm>
        </p:grpSpPr>
        <p:grpSp>
          <p:nvGrpSpPr>
            <p:cNvPr id="42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5939051" y="1260789"/>
              <a:ext cx="3035635" cy="1758694"/>
              <a:chOff x="6835081" y="1492668"/>
              <a:chExt cx="3046059" cy="1764734"/>
            </a:xfrm>
          </p:grpSpPr>
          <p:sp>
            <p:nvSpPr>
              <p:cNvPr id="48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7068539" y="1624482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55">
              <a:extLst>
                <a:ext uri="{FF2B5EF4-FFF2-40B4-BE49-F238E27FC236}">
                  <a16:creationId xmlns:a16="http://schemas.microsoft.com/office/drawing/2014/main" id="{D6BA67DC-AB9B-4835-8B4F-565DCD95B6A8}"/>
                </a:ext>
              </a:extLst>
            </p:cNvPr>
            <p:cNvSpPr/>
            <p:nvPr/>
          </p:nvSpPr>
          <p:spPr>
            <a:xfrm>
              <a:off x="6819402" y="2241497"/>
              <a:ext cx="1280250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algn="ctr" defTabSz="798513">
                <a:tabLst>
                  <a:tab pos="744538" algn="l"/>
                </a:tabLst>
              </a:pP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3	+12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6429" y="2120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911478" y="750012"/>
            <a:ext cx="76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实验中，</a:t>
            </a:r>
            <a:r>
              <a:rPr lang="zh-CN" altLang="en-US" dirty="0" smtClean="0">
                <a:solidFill>
                  <a:schemeClr val="bg1"/>
                </a:solidFill>
              </a:rPr>
              <a:t>每个试次你</a:t>
            </a:r>
            <a:r>
              <a:rPr lang="zh-CN" altLang="en-US" dirty="0">
                <a:solidFill>
                  <a:schemeClr val="bg1"/>
                </a:solidFill>
              </a:rPr>
              <a:t>将连续看到以</a:t>
            </a:r>
            <a:r>
              <a:rPr lang="zh-CN" altLang="en-US" dirty="0" smtClean="0">
                <a:solidFill>
                  <a:schemeClr val="bg1"/>
                </a:solidFill>
              </a:rPr>
              <a:t>下样式的画面，每次出现的数字不一样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911478" y="5521000"/>
            <a:ext cx="923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每次任务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 smtClean="0"/>
              <a:t>黑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点开始，显示圆点后的</a:t>
            </a:r>
            <a:r>
              <a:rPr lang="zh-CN" altLang="en-US" u="sng" dirty="0" smtClean="0">
                <a:solidFill>
                  <a:schemeClr val="bg1"/>
                </a:solidFill>
              </a:rPr>
              <a:t>整个</a:t>
            </a:r>
            <a:r>
              <a:rPr lang="zh-CN" altLang="en-US" dirty="0" smtClean="0">
                <a:solidFill>
                  <a:schemeClr val="bg1"/>
                </a:solidFill>
              </a:rPr>
              <a:t>试次中请</a:t>
            </a:r>
            <a:r>
              <a:rPr lang="zh-CN" altLang="en-US" u="sng" dirty="0" smtClean="0">
                <a:solidFill>
                  <a:schemeClr val="bg1"/>
                </a:solidFill>
              </a:rPr>
              <a:t>盯住屏幕中央，不要眨眼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</a:t>
            </a:r>
            <a:r>
              <a:rPr lang="zh-CN" altLang="en-US" dirty="0" smtClean="0">
                <a:solidFill>
                  <a:schemeClr val="bg1"/>
                </a:solidFill>
              </a:rPr>
              <a:t>后显示的数字意义在下一页解释。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5DEE231-0836-49FB-BF8E-14EF438603F1}"/>
              </a:ext>
            </a:extLst>
          </p:cNvPr>
          <p:cNvGrpSpPr/>
          <p:nvPr/>
        </p:nvGrpSpPr>
        <p:grpSpPr>
          <a:xfrm>
            <a:off x="739897" y="2571638"/>
            <a:ext cx="3035635" cy="1758694"/>
            <a:chOff x="1094421" y="1181181"/>
            <a:chExt cx="3035635" cy="175869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75281A3-2D33-44D6-A0AE-BE458996AB7C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5296E12-B43E-4312-8F71-014E6F00A774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7C6DDB9-F5EE-4C22-B092-55D2E257BF56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FB0A9A3-343B-4466-8AFF-85542B8970C3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FEC239A-7D2F-4F55-9263-E9C061135026}"/>
              </a:ext>
            </a:extLst>
          </p:cNvPr>
          <p:cNvGrpSpPr/>
          <p:nvPr/>
        </p:nvGrpSpPr>
        <p:grpSpPr>
          <a:xfrm>
            <a:off x="8736224" y="2571638"/>
            <a:ext cx="3035635" cy="1758694"/>
            <a:chOff x="4363266" y="3266172"/>
            <a:chExt cx="3035635" cy="1758694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4C689B4-D3E2-4815-80C6-E10F8F80428D}"/>
                </a:ext>
              </a:extLst>
            </p:cNvPr>
            <p:cNvGrpSpPr/>
            <p:nvPr/>
          </p:nvGrpSpPr>
          <p:grpSpPr>
            <a:xfrm>
              <a:off x="4363266" y="3266172"/>
              <a:ext cx="3035635" cy="1758694"/>
              <a:chOff x="6735123" y="1491895"/>
              <a:chExt cx="3046059" cy="1764734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C6CA069-7BDD-4AD9-B3F7-C19D8FCF87F5}"/>
                  </a:ext>
                </a:extLst>
              </p:cNvPr>
              <p:cNvSpPr/>
              <p:nvPr/>
            </p:nvSpPr>
            <p:spPr>
              <a:xfrm>
                <a:off x="6735123" y="1491895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66E3891-E190-4397-88B5-E68C1625305C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286F2EC-61E9-47FF-8DF8-9002444FC4AE}"/>
                </a:ext>
              </a:extLst>
            </p:cNvPr>
            <p:cNvSpPr/>
            <p:nvPr/>
          </p:nvSpPr>
          <p:spPr>
            <a:xfrm>
              <a:off x="5858221" y="4124368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8" name="箭头: 右 97">
            <a:extLst>
              <a:ext uri="{FF2B5EF4-FFF2-40B4-BE49-F238E27FC236}">
                <a16:creationId xmlns:a16="http://schemas.microsoft.com/office/drawing/2014/main" id="{7C99D34E-576B-468B-9600-DC0EA71C989B}"/>
              </a:ext>
            </a:extLst>
          </p:cNvPr>
          <p:cNvSpPr/>
          <p:nvPr/>
        </p:nvSpPr>
        <p:spPr>
          <a:xfrm>
            <a:off x="3674767" y="3076335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354026" y="3729245"/>
            <a:ext cx="1248173" cy="1109609"/>
            <a:chOff x="9096103" y="2971932"/>
            <a:chExt cx="1701917" cy="1512981"/>
          </a:xfrm>
        </p:grpSpPr>
        <p:sp>
          <p:nvSpPr>
            <p:cNvPr id="8" name="Block Arc 7"/>
            <p:cNvSpPr/>
            <p:nvPr/>
          </p:nvSpPr>
          <p:spPr>
            <a:xfrm>
              <a:off x="9285039" y="2971932"/>
              <a:ext cx="1512981" cy="1512981"/>
            </a:xfrm>
            <a:prstGeom prst="blockArc">
              <a:avLst>
                <a:gd name="adj1" fmla="val 16111593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9724" y="3076335"/>
            <a:ext cx="1577383" cy="749300"/>
            <a:chOff x="7258453" y="3039835"/>
            <a:chExt cx="1577383" cy="749300"/>
          </a:xfrm>
        </p:grpSpPr>
        <p:sp>
          <p:nvSpPr>
            <p:cNvPr id="104" name="箭头: 右 103">
              <a:extLst>
                <a:ext uri="{FF2B5EF4-FFF2-40B4-BE49-F238E27FC236}">
                  <a16:creationId xmlns:a16="http://schemas.microsoft.com/office/drawing/2014/main" id="{91D3AB40-862A-4114-95F4-E17B51F269A8}"/>
                </a:ext>
              </a:extLst>
            </p:cNvPr>
            <p:cNvSpPr/>
            <p:nvPr/>
          </p:nvSpPr>
          <p:spPr>
            <a:xfrm>
              <a:off x="7321860" y="3039835"/>
              <a:ext cx="1513976" cy="7493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58453" y="3245208"/>
              <a:ext cx="1456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重复若干次后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每次出现下图你都要考虑：选择上面的还是下</a:t>
            </a:r>
            <a:r>
              <a:rPr lang="zh-CN" altLang="en-US" dirty="0">
                <a:solidFill>
                  <a:schemeClr val="bg1"/>
                </a:solidFill>
              </a:rPr>
              <a:t>面</a:t>
            </a:r>
            <a:r>
              <a:rPr lang="zh-CN" altLang="en-US" dirty="0" smtClean="0">
                <a:solidFill>
                  <a:schemeClr val="bg1"/>
                </a:solidFill>
              </a:rPr>
              <a:t>的。画</a:t>
            </a:r>
            <a:r>
              <a:rPr lang="zh-CN" altLang="en-US" dirty="0">
                <a:solidFill>
                  <a:schemeClr val="bg1"/>
                </a:solidFill>
              </a:rPr>
              <a:t>面的意义如</a:t>
            </a:r>
            <a:r>
              <a:rPr lang="zh-CN" altLang="en-US" dirty="0" smtClean="0">
                <a:solidFill>
                  <a:schemeClr val="bg1"/>
                </a:solidFill>
              </a:rPr>
              <a:t>下：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610153"/>
            <a:ext cx="5491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上方的数字代表固定的金额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”代表失去相应的金额，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>
                <a:solidFill>
                  <a:schemeClr val="bg1"/>
                </a:solidFill>
              </a:rPr>
              <a:t>+10</a:t>
            </a:r>
            <a:r>
              <a:rPr lang="zh-CN" altLang="en-US" dirty="0">
                <a:solidFill>
                  <a:schemeClr val="bg1"/>
                </a:solidFill>
              </a:rPr>
              <a:t>”为例，表示获得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4001696"/>
            <a:ext cx="593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zh-CN" altLang="en-US" dirty="0">
                <a:solidFill>
                  <a:schemeClr val="bg1"/>
                </a:solidFill>
              </a:rPr>
              <a:t>面显示的“</a:t>
            </a:r>
            <a:r>
              <a:rPr lang="en-US" altLang="zh-CN" dirty="0">
                <a:solidFill>
                  <a:schemeClr val="bg1"/>
                </a:solidFill>
              </a:rPr>
              <a:t>+10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下</a:t>
            </a:r>
            <a:r>
              <a:rPr lang="zh-CN" altLang="en-US" dirty="0" smtClean="0">
                <a:solidFill>
                  <a:schemeClr val="bg1"/>
                </a:solidFill>
              </a:rPr>
              <a:t>方的两</a:t>
            </a:r>
            <a:r>
              <a:rPr lang="zh-CN" altLang="en-US" dirty="0">
                <a:solidFill>
                  <a:schemeClr val="bg1"/>
                </a:solidFill>
              </a:rPr>
              <a:t>个数字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表示不确定的得失，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率获得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04181" y="1469470"/>
            <a:ext cx="3035635" cy="1758694"/>
            <a:chOff x="5939051" y="1260789"/>
            <a:chExt cx="3035635" cy="1758694"/>
          </a:xfrm>
        </p:grpSpPr>
        <p:grpSp>
          <p:nvGrpSpPr>
            <p:cNvPr id="20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5939051" y="1260789"/>
              <a:ext cx="3035635" cy="1758694"/>
              <a:chOff x="6835081" y="1492668"/>
              <a:chExt cx="3046059" cy="1764734"/>
            </a:xfrm>
          </p:grpSpPr>
          <p:sp>
            <p:nvSpPr>
              <p:cNvPr id="29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7068539" y="1624482"/>
              <a:ext cx="776654" cy="400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55">
              <a:extLst>
                <a:ext uri="{FF2B5EF4-FFF2-40B4-BE49-F238E27FC236}">
                  <a16:creationId xmlns:a16="http://schemas.microsoft.com/office/drawing/2014/main" id="{D6BA67DC-AB9B-4835-8B4F-565DCD95B6A8}"/>
                </a:ext>
              </a:extLst>
            </p:cNvPr>
            <p:cNvSpPr/>
            <p:nvPr/>
          </p:nvSpPr>
          <p:spPr>
            <a:xfrm>
              <a:off x="6819402" y="2241497"/>
              <a:ext cx="1280250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algn="ctr" defTabSz="798513">
                <a:tabLst>
                  <a:tab pos="744538" algn="l"/>
                </a:tabLst>
              </a:pP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3	+12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6429" y="2120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04181" y="3831594"/>
            <a:ext cx="3035635" cy="1758694"/>
            <a:chOff x="5939051" y="1260789"/>
            <a:chExt cx="3035635" cy="1758694"/>
          </a:xfrm>
        </p:grpSpPr>
        <p:grpSp>
          <p:nvGrpSpPr>
            <p:cNvPr id="43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5939051" y="1260789"/>
              <a:ext cx="3035635" cy="1758694"/>
              <a:chOff x="6835081" y="1492668"/>
              <a:chExt cx="3046059" cy="1764734"/>
            </a:xfrm>
          </p:grpSpPr>
          <p:sp>
            <p:nvSpPr>
              <p:cNvPr id="47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7068539" y="1624482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55">
              <a:extLst>
                <a:ext uri="{FF2B5EF4-FFF2-40B4-BE49-F238E27FC236}">
                  <a16:creationId xmlns:a16="http://schemas.microsoft.com/office/drawing/2014/main" id="{D6BA67DC-AB9B-4835-8B4F-565DCD95B6A8}"/>
                </a:ext>
              </a:extLst>
            </p:cNvPr>
            <p:cNvSpPr/>
            <p:nvPr/>
          </p:nvSpPr>
          <p:spPr>
            <a:xfrm>
              <a:off x="6819402" y="2241497"/>
              <a:ext cx="1280250" cy="400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algn="ctr" defTabSz="798513">
                <a:tabLst>
                  <a:tab pos="744538" algn="l"/>
                </a:tabLst>
              </a:pP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3	+12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6429" y="2120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Straight Connector 3"/>
          <p:cNvCxnSpPr>
            <a:stCxn id="26" idx="3"/>
            <a:endCxn id="32" idx="1"/>
          </p:cNvCxnSpPr>
          <p:nvPr/>
        </p:nvCxnSpPr>
        <p:spPr>
          <a:xfrm>
            <a:off x="3510323" y="2033517"/>
            <a:ext cx="1691946" cy="315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02269" y="1610152"/>
            <a:ext cx="0" cy="1477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3"/>
            <a:endCxn id="33" idx="1"/>
          </p:cNvCxnSpPr>
          <p:nvPr/>
        </p:nvCxnSpPr>
        <p:spPr>
          <a:xfrm flipV="1">
            <a:off x="3764782" y="4740360"/>
            <a:ext cx="1437487" cy="272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02269" y="3953055"/>
            <a:ext cx="0" cy="1477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822665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后一个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03620" y="2637058"/>
            <a:ext cx="2518564" cy="1459129"/>
            <a:chOff x="5939051" y="1260789"/>
            <a:chExt cx="3035635" cy="1758694"/>
          </a:xfrm>
        </p:grpSpPr>
        <p:grpSp>
          <p:nvGrpSpPr>
            <p:cNvPr id="75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5939051" y="1260789"/>
              <a:ext cx="3035635" cy="1758694"/>
              <a:chOff x="6835081" y="1492668"/>
              <a:chExt cx="3046059" cy="1764734"/>
            </a:xfrm>
          </p:grpSpPr>
          <p:sp>
            <p:nvSpPr>
              <p:cNvPr id="80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622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7068539" y="1624482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55">
              <a:extLst>
                <a:ext uri="{FF2B5EF4-FFF2-40B4-BE49-F238E27FC236}">
                  <a16:creationId xmlns:a16="http://schemas.microsoft.com/office/drawing/2014/main" id="{D6BA67DC-AB9B-4835-8B4F-565DCD95B6A8}"/>
                </a:ext>
              </a:extLst>
            </p:cNvPr>
            <p:cNvSpPr/>
            <p:nvPr/>
          </p:nvSpPr>
          <p:spPr>
            <a:xfrm>
              <a:off x="6819402" y="2241497"/>
              <a:ext cx="1280250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algn="ctr" defTabSz="798513">
                <a:tabLst>
                  <a:tab pos="744538" algn="l"/>
                </a:tabLst>
              </a:pP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3   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6429" y="2120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3748406" y="55408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开始注视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60663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眨眼休息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5401328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此时按键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728030" y="4456480"/>
            <a:ext cx="8947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尽管每个试次中你看到了很多次需要考虑选择的画面，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但是，当且仅当屏</a:t>
            </a:r>
            <a:r>
              <a:rPr lang="zh-CN" altLang="en-US" dirty="0">
                <a:solidFill>
                  <a:schemeClr val="bg1"/>
                </a:solidFill>
              </a:rPr>
              <a:t>幕中央的圆点由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</a:t>
            </a:r>
            <a:r>
              <a:rPr lang="zh-CN" altLang="en-US" dirty="0">
                <a:solidFill>
                  <a:schemeClr val="bg1"/>
                </a:solidFill>
              </a:rPr>
              <a:t>变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绿</a:t>
            </a:r>
            <a:r>
              <a:rPr lang="zh-CN" altLang="en-US" dirty="0">
                <a:solidFill>
                  <a:schemeClr val="bg1"/>
                </a:solidFill>
              </a:rPr>
              <a:t>时，</a:t>
            </a:r>
            <a:r>
              <a:rPr lang="zh-CN" altLang="en-US" dirty="0" smtClean="0">
                <a:solidFill>
                  <a:schemeClr val="bg1"/>
                </a:solidFill>
              </a:rPr>
              <a:t>你才需要根据</a:t>
            </a:r>
            <a:r>
              <a:rPr lang="zh-CN" altLang="en-US" u="sng" dirty="0" smtClean="0">
                <a:solidFill>
                  <a:schemeClr val="bg1"/>
                </a:solidFill>
              </a:rPr>
              <a:t>最后一个</a:t>
            </a:r>
            <a:r>
              <a:rPr lang="zh-CN" altLang="en-US" dirty="0" smtClean="0">
                <a:solidFill>
                  <a:schemeClr val="bg1"/>
                </a:solidFill>
              </a:rPr>
              <a:t>选择按</a:t>
            </a:r>
            <a:r>
              <a:rPr lang="zh-CN" altLang="en-US" dirty="0">
                <a:solidFill>
                  <a:schemeClr val="bg1"/>
                </a:solidFill>
              </a:rPr>
              <a:t>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按“↑”键选择上面的数字作</a:t>
            </a:r>
            <a:r>
              <a:rPr lang="zh-CN" altLang="en-US" dirty="0" smtClean="0">
                <a:solidFill>
                  <a:schemeClr val="bg1"/>
                </a:solidFill>
              </a:rPr>
              <a:t>为结果；按</a:t>
            </a:r>
            <a:r>
              <a:rPr lang="zh-CN" altLang="en-US" dirty="0">
                <a:solidFill>
                  <a:schemeClr val="bg1"/>
                </a:solidFill>
              </a:rPr>
              <a:t>“↓”键选</a:t>
            </a:r>
            <a:r>
              <a:rPr lang="zh-CN" altLang="en-US" dirty="0" smtClean="0">
                <a:solidFill>
                  <a:schemeClr val="bg1"/>
                </a:solidFill>
              </a:rPr>
              <a:t>择下面的不确定结果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，无效时你的选择作废，中央圆点变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zh-CN" altLang="en-US" dirty="0">
                <a:solidFill>
                  <a:schemeClr val="bg1"/>
                </a:solidFill>
              </a:rPr>
              <a:t>，系统随机选择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每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u="sng" dirty="0" smtClean="0">
                <a:solidFill>
                  <a:schemeClr val="bg1"/>
                </a:solidFill>
              </a:rPr>
              <a:t>无效</a:t>
            </a:r>
            <a:r>
              <a:rPr lang="zh-CN" altLang="en-US" dirty="0" smtClean="0">
                <a:solidFill>
                  <a:schemeClr val="bg1"/>
                </a:solidFill>
              </a:rPr>
              <a:t>试次会扣除被试费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5AB903-38AF-4FD3-B41A-86575E88F3D5}"/>
              </a:ext>
            </a:extLst>
          </p:cNvPr>
          <p:cNvGrpSpPr/>
          <p:nvPr/>
        </p:nvGrpSpPr>
        <p:grpSpPr>
          <a:xfrm>
            <a:off x="3132394" y="899366"/>
            <a:ext cx="2546478" cy="1475301"/>
            <a:chOff x="1094421" y="1181181"/>
            <a:chExt cx="3035635" cy="175869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DA28FC-B059-4BA8-9EB9-5EB31A807693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E88BFC5-2BC5-41A2-B54A-2870D9D4A84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BA0592-8E2E-4189-8B5F-87655EA8E478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00243BE-620C-4339-9DD7-AD418144217C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46B2EC-3480-46C3-A6C8-ACC09A9E1F02}"/>
              </a:ext>
            </a:extLst>
          </p:cNvPr>
          <p:cNvGrpSpPr/>
          <p:nvPr/>
        </p:nvGrpSpPr>
        <p:grpSpPr>
          <a:xfrm>
            <a:off x="1990619" y="2622226"/>
            <a:ext cx="2546478" cy="1475301"/>
            <a:chOff x="6835081" y="1492668"/>
            <a:chExt cx="3046059" cy="176473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13BCD08-B3A9-4883-B714-25BEA4D98A30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064D892-7258-46F1-82BC-9BEADA6AE61E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FFA330E-0D66-4B34-94F9-5DB24698BC93}"/>
              </a:ext>
            </a:extLst>
          </p:cNvPr>
          <p:cNvGrpSpPr/>
          <p:nvPr/>
        </p:nvGrpSpPr>
        <p:grpSpPr>
          <a:xfrm>
            <a:off x="4797119" y="2620886"/>
            <a:ext cx="2546478" cy="1475301"/>
            <a:chOff x="4462882" y="3266942"/>
            <a:chExt cx="3035635" cy="175869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3E490F9-A446-4CE2-8100-06144E1293D8}"/>
                </a:ext>
              </a:extLst>
            </p:cNvPr>
            <p:cNvGrpSpPr/>
            <p:nvPr/>
          </p:nvGrpSpPr>
          <p:grpSpPr>
            <a:xfrm>
              <a:off x="4462882" y="3266942"/>
              <a:ext cx="3035635" cy="1758694"/>
              <a:chOff x="6835081" y="1492668"/>
              <a:chExt cx="3046059" cy="176473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7F4C91F-9669-469C-88CF-C0E011D62BF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7BA7D6-4E8D-4E42-B1FB-F91026EC653D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1193C7-D1E8-40C7-8834-AB5F9DC80EC4}"/>
                </a:ext>
              </a:extLst>
            </p:cNvPr>
            <p:cNvSpPr/>
            <p:nvPr/>
          </p:nvSpPr>
          <p:spPr>
            <a:xfrm>
              <a:off x="5957837" y="4125138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00A9B6-0519-4ED1-8FAF-BBAA801C970E}"/>
              </a:ext>
            </a:extLst>
          </p:cNvPr>
          <p:cNvSpPr/>
          <p:nvPr/>
        </p:nvSpPr>
        <p:spPr>
          <a:xfrm rot="10800000">
            <a:off x="4414218" y="3046090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>
            <a:off x="5600232" y="1339348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 rot="5400000">
            <a:off x="8929775" y="1312740"/>
            <a:ext cx="806627" cy="1153884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A6F09BF-35D8-41AD-AA02-58B61E4A410B}"/>
              </a:ext>
            </a:extLst>
          </p:cNvPr>
          <p:cNvSpPr/>
          <p:nvPr/>
        </p:nvSpPr>
        <p:spPr>
          <a:xfrm rot="10800000">
            <a:off x="7226985" y="3026514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>
            <a:off x="2198773" y="1178292"/>
            <a:ext cx="806627" cy="1301261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 w="762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198772" y="1616340"/>
            <a:ext cx="333411" cy="86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064274" y="895791"/>
            <a:ext cx="2561391" cy="1483941"/>
            <a:chOff x="5939051" y="1260789"/>
            <a:chExt cx="3035635" cy="1758694"/>
          </a:xfrm>
        </p:grpSpPr>
        <p:grpSp>
          <p:nvGrpSpPr>
            <p:cNvPr id="46" name="组合 65">
              <a:extLst>
                <a:ext uri="{FF2B5EF4-FFF2-40B4-BE49-F238E27FC236}">
                  <a16:creationId xmlns:a16="http://schemas.microsoft.com/office/drawing/2014/main" id="{00323727-DF03-4A9E-A278-8E08631096A2}"/>
                </a:ext>
              </a:extLst>
            </p:cNvPr>
            <p:cNvGrpSpPr/>
            <p:nvPr/>
          </p:nvGrpSpPr>
          <p:grpSpPr>
            <a:xfrm>
              <a:off x="5939051" y="1260789"/>
              <a:ext cx="3035635" cy="1758694"/>
              <a:chOff x="6835081" y="1492668"/>
              <a:chExt cx="3046059" cy="1764734"/>
            </a:xfrm>
          </p:grpSpPr>
          <p:sp>
            <p:nvSpPr>
              <p:cNvPr id="63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文本框 70">
                <a:extLst>
                  <a:ext uri="{FF2B5EF4-FFF2-40B4-BE49-F238E27FC236}">
                    <a16:creationId xmlns:a16="http://schemas.microsoft.com/office/drawing/2014/main" id="{9BAF90D8-3B36-4CB2-BC57-204948108E75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622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矩形 66">
              <a:extLst>
                <a:ext uri="{FF2B5EF4-FFF2-40B4-BE49-F238E27FC236}">
                  <a16:creationId xmlns:a16="http://schemas.microsoft.com/office/drawing/2014/main" id="{6B0F0F97-11EE-4416-891D-5D38CD3CE8EC}"/>
                </a:ext>
              </a:extLst>
            </p:cNvPr>
            <p:cNvSpPr/>
            <p:nvPr/>
          </p:nvSpPr>
          <p:spPr>
            <a:xfrm>
              <a:off x="7068539" y="1624482"/>
              <a:ext cx="776654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5">
              <a:extLst>
                <a:ext uri="{FF2B5EF4-FFF2-40B4-BE49-F238E27FC236}">
                  <a16:creationId xmlns:a16="http://schemas.microsoft.com/office/drawing/2014/main" id="{D6BA67DC-AB9B-4835-8B4F-565DCD95B6A8}"/>
                </a:ext>
              </a:extLst>
            </p:cNvPr>
            <p:cNvSpPr/>
            <p:nvPr/>
          </p:nvSpPr>
          <p:spPr>
            <a:xfrm>
              <a:off x="6819402" y="2241497"/>
              <a:ext cx="1280250" cy="400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5888" algn="ctr" defTabSz="798513">
                <a:tabLst>
                  <a:tab pos="744538" algn="l"/>
                </a:tabLst>
              </a:pPr>
              <a:r>
                <a:rPr lang="en-US" altLang="zh-CN" dirty="0" smtClean="0">
                  <a:solidFill>
                    <a:schemeClr val="tx1"/>
                  </a:solidFill>
                </a:rPr>
                <a:t>-3    +12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6429" y="21209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Group 81"/>
          <p:cNvGrpSpPr/>
          <p:nvPr/>
        </p:nvGrpSpPr>
        <p:grpSpPr>
          <a:xfrm rot="16369366">
            <a:off x="8059399" y="532359"/>
            <a:ext cx="957515" cy="842391"/>
            <a:chOff x="9096103" y="2971052"/>
            <a:chExt cx="1719748" cy="1512981"/>
          </a:xfrm>
        </p:grpSpPr>
        <p:sp>
          <p:nvSpPr>
            <p:cNvPr id="83" name="Block Arc 82"/>
            <p:cNvSpPr/>
            <p:nvPr/>
          </p:nvSpPr>
          <p:spPr>
            <a:xfrm>
              <a:off x="9302871" y="2971052"/>
              <a:ext cx="1512980" cy="1512981"/>
            </a:xfrm>
            <a:prstGeom prst="blockArc">
              <a:avLst>
                <a:gd name="adj1" fmla="val 16023305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608290" y="2041367"/>
            <a:ext cx="804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另外一些细节：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在整个实验中有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次休息时间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2. </a:t>
            </a:r>
            <a:r>
              <a:rPr lang="zh-CN" altLang="en-US" dirty="0" smtClean="0">
                <a:solidFill>
                  <a:schemeClr val="bg1"/>
                </a:solidFill>
              </a:rPr>
              <a:t>正式实验中，每个超时扣除被试费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实验结束后会从所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</a:rPr>
              <a:t>抽出一个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验中请将手机放在实验间外，如果要看时间请在休息时询问主试。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如果你已经确定，请按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超时未反应由红点提示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530</Words>
  <Application>Microsoft Office PowerPoint</Application>
  <PresentationFormat>Custom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按空格键开始</vt:lpstr>
      <vt:lpstr>练习2  在这个阶段的练习有时间限制 超时未反应由红点提示 按空格键开始</vt:lpstr>
      <vt:lpstr>练习结束 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102</cp:revision>
  <dcterms:created xsi:type="dcterms:W3CDTF">2018-04-25T05:07:23Z</dcterms:created>
  <dcterms:modified xsi:type="dcterms:W3CDTF">2018-10-09T11:09:13Z</dcterms:modified>
</cp:coreProperties>
</file>