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57" r:id="rId4"/>
    <p:sldId id="258" r:id="rId5"/>
    <p:sldId id="259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F99E24A-5DB5-4E06-8860-C9FF728CDFAA}">
          <p14:sldIdLst>
            <p14:sldId id="256"/>
            <p14:sldId id="263"/>
            <p14:sldId id="257"/>
            <p14:sldId id="258"/>
            <p14:sldId id="259"/>
            <p14:sldId id="261"/>
          </p14:sldIdLst>
        </p14:section>
        <p14:section name="supplementary" id="{F5458D55-7770-49F0-B00E-2565EE56B43E}">
          <p14:sldIdLst>
            <p14:sldId id="262"/>
          </p14:sldIdLst>
        </p14:section>
        <p14:section name="eeg" id="{31639848-AEF1-47F2-B438-8376D6F34B14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2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e%20Shaozhi\k\psychology\lab\pr\e3\180926\anal\180926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e%20Shaozhi\k\psychology\lab\pr\e3\180926\anal\180926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e%20Shaozhi\k\psychology\lab\pr\e3\180926\anal\180926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e%20Shaozhi\k\psychology\lab\pr\e3\180926\anal\180926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983507300953987E-2"/>
          <c:y val="5.9620596205962058E-2"/>
          <c:w val="0.90309045003224964"/>
          <c:h val="0.9106096494035806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GLM!$A$27</c:f>
              <c:strCache>
                <c:ptCount val="1"/>
                <c:pt idx="0">
                  <c:v>0.5s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GLM!$B$31:$F$31</c:f>
                <c:numCache>
                  <c:formatCode>General</c:formatCode>
                  <c:ptCount val="5"/>
                  <c:pt idx="0">
                    <c:v>3.1173755347406375E-2</c:v>
                  </c:pt>
                  <c:pt idx="1">
                    <c:v>5.019427591358884E-2</c:v>
                  </c:pt>
                  <c:pt idx="2">
                    <c:v>2.6281149599987674E-2</c:v>
                  </c:pt>
                  <c:pt idx="3">
                    <c:v>2.271440603061179E-2</c:v>
                  </c:pt>
                  <c:pt idx="4">
                    <c:v>3.9227515352553761E-2</c:v>
                  </c:pt>
                </c:numCache>
              </c:numRef>
            </c:plus>
            <c:minus>
              <c:numRef>
                <c:f>GLM!$B$31:$F$31</c:f>
                <c:numCache>
                  <c:formatCode>General</c:formatCode>
                  <c:ptCount val="5"/>
                  <c:pt idx="0">
                    <c:v>3.1173755347406375E-2</c:v>
                  </c:pt>
                  <c:pt idx="1">
                    <c:v>5.019427591358884E-2</c:v>
                  </c:pt>
                  <c:pt idx="2">
                    <c:v>2.6281149599987674E-2</c:v>
                  </c:pt>
                  <c:pt idx="3">
                    <c:v>2.271440603061179E-2</c:v>
                  </c:pt>
                  <c:pt idx="4">
                    <c:v>3.9227515352553761E-2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GLM!$B$1:$F$1</c:f>
              <c:strCache>
                <c:ptCount val="5"/>
                <c:pt idx="0">
                  <c:v>constant</c:v>
                </c:pt>
                <c:pt idx="1">
                  <c:v>sure reward +</c:v>
                </c:pt>
                <c:pt idx="2">
                  <c:v>sure reward -</c:v>
                </c:pt>
                <c:pt idx="3">
                  <c:v>gamble +</c:v>
                </c:pt>
                <c:pt idx="4">
                  <c:v>gamble -</c:v>
                </c:pt>
              </c:strCache>
            </c:strRef>
          </c:cat>
          <c:val>
            <c:numRef>
              <c:f>GLM!$B$27:$F$27</c:f>
              <c:numCache>
                <c:formatCode>General</c:formatCode>
                <c:ptCount val="5"/>
                <c:pt idx="0">
                  <c:v>4.0086222597315133E-2</c:v>
                </c:pt>
                <c:pt idx="1">
                  <c:v>0.32069675960738142</c:v>
                </c:pt>
                <c:pt idx="2">
                  <c:v>0.31099281563894632</c:v>
                </c:pt>
                <c:pt idx="3">
                  <c:v>0.13875515859743273</c:v>
                </c:pt>
                <c:pt idx="4">
                  <c:v>0.14746582886107767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0A-4604-97C8-938AB89D58AD}"/>
            </c:ext>
          </c:extLst>
        </c:ser>
        <c:ser>
          <c:idx val="1"/>
          <c:order val="1"/>
          <c:tx>
            <c:strRef>
              <c:f>GLM!$A$28</c:f>
              <c:strCache>
                <c:ptCount val="1"/>
                <c:pt idx="0">
                  <c:v>1.0s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GLM!$B$32:$F$32</c:f>
                <c:numCache>
                  <c:formatCode>General</c:formatCode>
                  <c:ptCount val="5"/>
                  <c:pt idx="0">
                    <c:v>4.9130302786652535E-2</c:v>
                  </c:pt>
                  <c:pt idx="1">
                    <c:v>2.1222490605294821E-2</c:v>
                  </c:pt>
                  <c:pt idx="2">
                    <c:v>3.1392205045997941E-2</c:v>
                  </c:pt>
                  <c:pt idx="3">
                    <c:v>2.9024329793438199E-2</c:v>
                  </c:pt>
                  <c:pt idx="4">
                    <c:v>1.6709736588002729E-2</c:v>
                  </c:pt>
                </c:numCache>
              </c:numRef>
            </c:plus>
            <c:minus>
              <c:numRef>
                <c:f>GLM!$B$32:$F$32</c:f>
                <c:numCache>
                  <c:formatCode>General</c:formatCode>
                  <c:ptCount val="5"/>
                  <c:pt idx="0">
                    <c:v>4.9130302786652535E-2</c:v>
                  </c:pt>
                  <c:pt idx="1">
                    <c:v>2.1222490605294821E-2</c:v>
                  </c:pt>
                  <c:pt idx="2">
                    <c:v>3.1392205045997941E-2</c:v>
                  </c:pt>
                  <c:pt idx="3">
                    <c:v>2.9024329793438199E-2</c:v>
                  </c:pt>
                  <c:pt idx="4">
                    <c:v>1.6709736588002729E-2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GLM!$B$1:$F$1</c:f>
              <c:strCache>
                <c:ptCount val="5"/>
                <c:pt idx="0">
                  <c:v>constant</c:v>
                </c:pt>
                <c:pt idx="1">
                  <c:v>sure reward +</c:v>
                </c:pt>
                <c:pt idx="2">
                  <c:v>sure reward -</c:v>
                </c:pt>
                <c:pt idx="3">
                  <c:v>gamble +</c:v>
                </c:pt>
                <c:pt idx="4">
                  <c:v>gamble -</c:v>
                </c:pt>
              </c:strCache>
            </c:strRef>
          </c:cat>
          <c:val>
            <c:numRef>
              <c:f>GLM!$B$28:$F$28</c:f>
              <c:numCache>
                <c:formatCode>General</c:formatCode>
                <c:ptCount val="5"/>
                <c:pt idx="0">
                  <c:v>9.3521509454392148E-3</c:v>
                </c:pt>
                <c:pt idx="1">
                  <c:v>0.27481737698610831</c:v>
                </c:pt>
                <c:pt idx="2">
                  <c:v>0.32409178603011757</c:v>
                </c:pt>
                <c:pt idx="3">
                  <c:v>0.13175412466253791</c:v>
                </c:pt>
                <c:pt idx="4">
                  <c:v>0.16807479562282682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0A-4604-97C8-938AB89D58AD}"/>
            </c:ext>
          </c:extLst>
        </c:ser>
        <c:ser>
          <c:idx val="2"/>
          <c:order val="2"/>
          <c:tx>
            <c:strRef>
              <c:f>GLM!$A$29</c:f>
              <c:strCache>
                <c:ptCount val="1"/>
                <c:pt idx="0">
                  <c:v>2.0s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GLM!$B$33:$F$33</c:f>
                <c:numCache>
                  <c:formatCode>General</c:formatCode>
                  <c:ptCount val="5"/>
                  <c:pt idx="0">
                    <c:v>4.0585267744510857E-2</c:v>
                  </c:pt>
                  <c:pt idx="1">
                    <c:v>3.5934563315241794E-2</c:v>
                  </c:pt>
                  <c:pt idx="2">
                    <c:v>3.4038280478429751E-2</c:v>
                  </c:pt>
                  <c:pt idx="3">
                    <c:v>2.8352064241747587E-2</c:v>
                  </c:pt>
                  <c:pt idx="4">
                    <c:v>2.051468206083058E-2</c:v>
                  </c:pt>
                </c:numCache>
              </c:numRef>
            </c:plus>
            <c:minus>
              <c:numRef>
                <c:f>GLM!$B$33:$F$33</c:f>
                <c:numCache>
                  <c:formatCode>General</c:formatCode>
                  <c:ptCount val="5"/>
                  <c:pt idx="0">
                    <c:v>4.0585267744510857E-2</c:v>
                  </c:pt>
                  <c:pt idx="1">
                    <c:v>3.5934563315241794E-2</c:v>
                  </c:pt>
                  <c:pt idx="2">
                    <c:v>3.4038280478429751E-2</c:v>
                  </c:pt>
                  <c:pt idx="3">
                    <c:v>2.8352064241747587E-2</c:v>
                  </c:pt>
                  <c:pt idx="4">
                    <c:v>2.051468206083058E-2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GLM!$B$1:$F$1</c:f>
              <c:strCache>
                <c:ptCount val="5"/>
                <c:pt idx="0">
                  <c:v>constant</c:v>
                </c:pt>
                <c:pt idx="1">
                  <c:v>sure reward +</c:v>
                </c:pt>
                <c:pt idx="2">
                  <c:v>sure reward -</c:v>
                </c:pt>
                <c:pt idx="3">
                  <c:v>gamble +</c:v>
                </c:pt>
                <c:pt idx="4">
                  <c:v>gamble -</c:v>
                </c:pt>
              </c:strCache>
            </c:strRef>
          </c:cat>
          <c:val>
            <c:numRef>
              <c:f>GLM!$B$29:$F$29</c:f>
              <c:numCache>
                <c:formatCode>General</c:formatCode>
                <c:ptCount val="5"/>
                <c:pt idx="0">
                  <c:v>1.0000346591177408E-2</c:v>
                </c:pt>
                <c:pt idx="1">
                  <c:v>0.24932177152389914</c:v>
                </c:pt>
                <c:pt idx="2">
                  <c:v>0.34598024332698812</c:v>
                </c:pt>
                <c:pt idx="3">
                  <c:v>0.14626336327381756</c:v>
                </c:pt>
                <c:pt idx="4">
                  <c:v>0.18364347737817693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F0A-4604-97C8-938AB89D58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09789728"/>
        <c:axId val="709785568"/>
      </c:barChart>
      <c:catAx>
        <c:axId val="709789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09785568"/>
        <c:crosses val="autoZero"/>
        <c:auto val="1"/>
        <c:lblAlgn val="ctr"/>
        <c:lblOffset val="100"/>
        <c:noMultiLvlLbl val="0"/>
      </c:catAx>
      <c:valAx>
        <c:axId val="709785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09789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3788189612089827"/>
          <c:y val="5.21673815163348E-2"/>
          <c:w val="0.19416523116119577"/>
          <c:h val="9.146405479802829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2886482939632541E-2"/>
          <c:y val="5.4977398658501028E-2"/>
          <c:w val="0.89655796150481193"/>
          <c:h val="0.8376232137649460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'eu model parameters'!$B$1</c:f>
              <c:strCache>
                <c:ptCount val="1"/>
                <c:pt idx="0">
                  <c:v>0.5s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('eu model parameters'!$B$10,'eu model parameters'!$G$10,'eu model parameters'!$L$10)</c:f>
                <c:numCache>
                  <c:formatCode>General</c:formatCode>
                  <c:ptCount val="3"/>
                  <c:pt idx="0">
                    <c:v>0.11864900093471328</c:v>
                  </c:pt>
                  <c:pt idx="1">
                    <c:v>0.46789866961709914</c:v>
                  </c:pt>
                  <c:pt idx="2">
                    <c:v>0.127490404192516</c:v>
                  </c:pt>
                </c:numCache>
              </c:numRef>
            </c:plus>
            <c:minus>
              <c:numRef>
                <c:f>('eu model parameters'!$B$10,'eu model parameters'!$G$10,'eu model parameters'!$L$10)</c:f>
                <c:numCache>
                  <c:formatCode>General</c:formatCode>
                  <c:ptCount val="3"/>
                  <c:pt idx="0">
                    <c:v>0.11864900093471328</c:v>
                  </c:pt>
                  <c:pt idx="1">
                    <c:v>0.46789866961709914</c:v>
                  </c:pt>
                  <c:pt idx="2">
                    <c:v>0.127490404192516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('eu model parameters'!$A$1,'eu model parameters'!$F$1,'eu model parameters'!$K$1)</c:f>
              <c:strCache>
                <c:ptCount val="3"/>
                <c:pt idx="0">
                  <c:v>alpha</c:v>
                </c:pt>
                <c:pt idx="1">
                  <c:v>lambda</c:v>
                </c:pt>
                <c:pt idx="2">
                  <c:v>temperature</c:v>
                </c:pt>
              </c:strCache>
            </c:strRef>
          </c:cat>
          <c:val>
            <c:numRef>
              <c:f>('eu model parameters'!$B$9,'eu model parameters'!$G$9,'eu model parameters'!$L$9)</c:f>
              <c:numCache>
                <c:formatCode>General</c:formatCode>
                <c:ptCount val="3"/>
                <c:pt idx="0">
                  <c:v>0.93721651516940363</c:v>
                </c:pt>
                <c:pt idx="1">
                  <c:v>1.503473456551158</c:v>
                </c:pt>
                <c:pt idx="2">
                  <c:v>0.58226134387058248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2C-4E50-A4AE-99FEC955CB66}"/>
            </c:ext>
          </c:extLst>
        </c:ser>
        <c:ser>
          <c:idx val="1"/>
          <c:order val="1"/>
          <c:tx>
            <c:strRef>
              <c:f>'eu model parameters'!$C$1</c:f>
              <c:strCache>
                <c:ptCount val="1"/>
                <c:pt idx="0">
                  <c:v>1.0s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('eu model parameters'!$C$10,'eu model parameters'!$H$10,'eu model parameters'!$M$10)</c:f>
                <c:numCache>
                  <c:formatCode>General</c:formatCode>
                  <c:ptCount val="3"/>
                  <c:pt idx="0">
                    <c:v>0.11312379219930263</c:v>
                  </c:pt>
                  <c:pt idx="1">
                    <c:v>0.23928193405126161</c:v>
                  </c:pt>
                  <c:pt idx="2">
                    <c:v>0.12457217876480557</c:v>
                  </c:pt>
                </c:numCache>
              </c:numRef>
            </c:plus>
            <c:minus>
              <c:numRef>
                <c:f>('eu model parameters'!$C$10,'eu model parameters'!$H$10,'eu model parameters'!$M$10)</c:f>
                <c:numCache>
                  <c:formatCode>General</c:formatCode>
                  <c:ptCount val="3"/>
                  <c:pt idx="0">
                    <c:v>0.11312379219930263</c:v>
                  </c:pt>
                  <c:pt idx="1">
                    <c:v>0.23928193405126161</c:v>
                  </c:pt>
                  <c:pt idx="2">
                    <c:v>0.12457217876480557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('eu model parameters'!$C$9,'eu model parameters'!$H$9,'eu model parameters'!$M$9)</c:f>
              <c:numCache>
                <c:formatCode>General</c:formatCode>
                <c:ptCount val="3"/>
                <c:pt idx="0">
                  <c:v>1.0293720446257046</c:v>
                </c:pt>
                <c:pt idx="1">
                  <c:v>1.3173295945582115</c:v>
                </c:pt>
                <c:pt idx="2">
                  <c:v>0.5208434217115151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72C-4E50-A4AE-99FEC955CB66}"/>
            </c:ext>
          </c:extLst>
        </c:ser>
        <c:ser>
          <c:idx val="2"/>
          <c:order val="2"/>
          <c:tx>
            <c:strRef>
              <c:f>'eu model parameters'!$D$1</c:f>
              <c:strCache>
                <c:ptCount val="1"/>
                <c:pt idx="0">
                  <c:v>2.0s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('eu model parameters'!$D$10,'eu model parameters'!$I$10,'eu model parameters'!$N$10)</c:f>
                <c:numCache>
                  <c:formatCode>General</c:formatCode>
                  <c:ptCount val="3"/>
                  <c:pt idx="0">
                    <c:v>0.14408640356519586</c:v>
                  </c:pt>
                  <c:pt idx="1">
                    <c:v>0.65174662165627217</c:v>
                  </c:pt>
                  <c:pt idx="2">
                    <c:v>0.15390493814708875</c:v>
                  </c:pt>
                </c:numCache>
              </c:numRef>
            </c:plus>
            <c:minus>
              <c:numRef>
                <c:f>('eu model parameters'!$D$10,'eu model parameters'!$I$10,'eu model parameters'!$N$10)</c:f>
                <c:numCache>
                  <c:formatCode>General</c:formatCode>
                  <c:ptCount val="3"/>
                  <c:pt idx="0">
                    <c:v>0.14408640356519586</c:v>
                  </c:pt>
                  <c:pt idx="1">
                    <c:v>0.65174662165627217</c:v>
                  </c:pt>
                  <c:pt idx="2">
                    <c:v>0.15390493814708875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('eu model parameters'!$D$9,'eu model parameters'!$I$9,'eu model parameters'!$N$9)</c:f>
              <c:numCache>
                <c:formatCode>General</c:formatCode>
                <c:ptCount val="3"/>
                <c:pt idx="0">
                  <c:v>1.0843151743975914</c:v>
                </c:pt>
                <c:pt idx="1">
                  <c:v>1.7255724019389973</c:v>
                </c:pt>
                <c:pt idx="2">
                  <c:v>0.67458947784192969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72C-4E50-A4AE-99FEC955CB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15512960"/>
        <c:axId val="1615511712"/>
      </c:barChart>
      <c:catAx>
        <c:axId val="1615512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15511712"/>
        <c:crosses val="autoZero"/>
        <c:auto val="1"/>
        <c:lblAlgn val="ctr"/>
        <c:lblOffset val="100"/>
        <c:noMultiLvlLbl val="0"/>
      </c:catAx>
      <c:valAx>
        <c:axId val="1615511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15512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9268394575678038"/>
          <c:y val="9.2592592592592587E-2"/>
          <c:w val="0.24796522309711286"/>
          <c:h val="7.81255468066491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chemeClr val="bg2">
          <a:lumMod val="75000"/>
        </a:schemeClr>
      </a:solidFill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2886482939632541E-2"/>
          <c:y val="5.4977398658501028E-2"/>
          <c:w val="0.89655796150481193"/>
          <c:h val="0.8376232137649460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'eu model parameters'!$B$1</c:f>
              <c:strCache>
                <c:ptCount val="1"/>
                <c:pt idx="0">
                  <c:v>0.5s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('eu model parameters'!$B$10,'eu model parameters'!$G$10,'eu model parameters'!$L$10)</c:f>
                <c:numCache>
                  <c:formatCode>General</c:formatCode>
                  <c:ptCount val="3"/>
                  <c:pt idx="0">
                    <c:v>0.11864900093471328</c:v>
                  </c:pt>
                  <c:pt idx="1">
                    <c:v>0.46789866961709914</c:v>
                  </c:pt>
                  <c:pt idx="2">
                    <c:v>0.127490404192516</c:v>
                  </c:pt>
                </c:numCache>
              </c:numRef>
            </c:plus>
            <c:minus>
              <c:numRef>
                <c:f>('eu model parameters'!$B$10,'eu model parameters'!$G$10,'eu model parameters'!$L$10)</c:f>
                <c:numCache>
                  <c:formatCode>General</c:formatCode>
                  <c:ptCount val="3"/>
                  <c:pt idx="0">
                    <c:v>0.11864900093471328</c:v>
                  </c:pt>
                  <c:pt idx="1">
                    <c:v>0.46789866961709914</c:v>
                  </c:pt>
                  <c:pt idx="2">
                    <c:v>0.127490404192516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('eu model parameters'!$A$1,'eu model parameters'!$F$1,'eu model parameters'!$K$1)</c:f>
              <c:strCache>
                <c:ptCount val="3"/>
                <c:pt idx="0">
                  <c:v>alpha</c:v>
                </c:pt>
                <c:pt idx="1">
                  <c:v>lambda</c:v>
                </c:pt>
                <c:pt idx="2">
                  <c:v>temperature</c:v>
                </c:pt>
              </c:strCache>
            </c:strRef>
          </c:cat>
          <c:val>
            <c:numRef>
              <c:f>('eu model parameters'!$B$9,'eu model parameters'!$G$9,'eu model parameters'!$L$9)</c:f>
              <c:numCache>
                <c:formatCode>General</c:formatCode>
                <c:ptCount val="3"/>
                <c:pt idx="0">
                  <c:v>0.93721651516940363</c:v>
                </c:pt>
                <c:pt idx="1">
                  <c:v>1.503473456551158</c:v>
                </c:pt>
                <c:pt idx="2">
                  <c:v>0.58226134387058248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2C-4E50-A4AE-99FEC955CB66}"/>
            </c:ext>
          </c:extLst>
        </c:ser>
        <c:ser>
          <c:idx val="1"/>
          <c:order val="1"/>
          <c:tx>
            <c:strRef>
              <c:f>'eu model parameters'!$C$1</c:f>
              <c:strCache>
                <c:ptCount val="1"/>
                <c:pt idx="0">
                  <c:v>1.0s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('eu model parameters'!$C$10,'eu model parameters'!$H$10,'eu model parameters'!$M$10)</c:f>
                <c:numCache>
                  <c:formatCode>General</c:formatCode>
                  <c:ptCount val="3"/>
                  <c:pt idx="0">
                    <c:v>0.11312379219930263</c:v>
                  </c:pt>
                  <c:pt idx="1">
                    <c:v>0.23928193405126161</c:v>
                  </c:pt>
                  <c:pt idx="2">
                    <c:v>0.12457217876480557</c:v>
                  </c:pt>
                </c:numCache>
              </c:numRef>
            </c:plus>
            <c:minus>
              <c:numRef>
                <c:f>('eu model parameters'!$C$10,'eu model parameters'!$H$10,'eu model parameters'!$M$10)</c:f>
                <c:numCache>
                  <c:formatCode>General</c:formatCode>
                  <c:ptCount val="3"/>
                  <c:pt idx="0">
                    <c:v>0.11312379219930263</c:v>
                  </c:pt>
                  <c:pt idx="1">
                    <c:v>0.23928193405126161</c:v>
                  </c:pt>
                  <c:pt idx="2">
                    <c:v>0.12457217876480557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('eu model parameters'!$C$9,'eu model parameters'!$H$9,'eu model parameters'!$M$9)</c:f>
              <c:numCache>
                <c:formatCode>General</c:formatCode>
                <c:ptCount val="3"/>
                <c:pt idx="0">
                  <c:v>1.0293720446257046</c:v>
                </c:pt>
                <c:pt idx="1">
                  <c:v>1.3173295945582115</c:v>
                </c:pt>
                <c:pt idx="2">
                  <c:v>0.5208434217115151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72C-4E50-A4AE-99FEC955CB66}"/>
            </c:ext>
          </c:extLst>
        </c:ser>
        <c:ser>
          <c:idx val="2"/>
          <c:order val="2"/>
          <c:tx>
            <c:strRef>
              <c:f>'eu model parameters'!$D$1</c:f>
              <c:strCache>
                <c:ptCount val="1"/>
                <c:pt idx="0">
                  <c:v>2.0s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('eu model parameters'!$D$10,'eu model parameters'!$I$10,'eu model parameters'!$N$10)</c:f>
                <c:numCache>
                  <c:formatCode>General</c:formatCode>
                  <c:ptCount val="3"/>
                  <c:pt idx="0">
                    <c:v>0.14408640356519586</c:v>
                  </c:pt>
                  <c:pt idx="1">
                    <c:v>0.65174662165627217</c:v>
                  </c:pt>
                  <c:pt idx="2">
                    <c:v>0.15390493814708875</c:v>
                  </c:pt>
                </c:numCache>
              </c:numRef>
            </c:plus>
            <c:minus>
              <c:numRef>
                <c:f>('eu model parameters'!$D$10,'eu model parameters'!$I$10,'eu model parameters'!$N$10)</c:f>
                <c:numCache>
                  <c:formatCode>General</c:formatCode>
                  <c:ptCount val="3"/>
                  <c:pt idx="0">
                    <c:v>0.14408640356519586</c:v>
                  </c:pt>
                  <c:pt idx="1">
                    <c:v>0.65174662165627217</c:v>
                  </c:pt>
                  <c:pt idx="2">
                    <c:v>0.15390493814708875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('eu model parameters'!$D$9,'eu model parameters'!$I$9,'eu model parameters'!$N$9)</c:f>
              <c:numCache>
                <c:formatCode>General</c:formatCode>
                <c:ptCount val="3"/>
                <c:pt idx="0">
                  <c:v>1.0843151743975914</c:v>
                </c:pt>
                <c:pt idx="1">
                  <c:v>1.7255724019389973</c:v>
                </c:pt>
                <c:pt idx="2">
                  <c:v>0.67458947784192969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72C-4E50-A4AE-99FEC955CB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15512960"/>
        <c:axId val="1615511712"/>
      </c:barChart>
      <c:catAx>
        <c:axId val="1615512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15511712"/>
        <c:crosses val="autoZero"/>
        <c:auto val="1"/>
        <c:lblAlgn val="ctr"/>
        <c:lblOffset val="100"/>
        <c:noMultiLvlLbl val="0"/>
      </c:catAx>
      <c:valAx>
        <c:axId val="1615511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15512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9268394575678038"/>
          <c:y val="9.2592592592592587E-2"/>
          <c:w val="0.24796522309711286"/>
          <c:h val="7.81255468066491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chemeClr val="bg2">
          <a:lumMod val="75000"/>
        </a:schemeClr>
      </a:solidFill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'GLM block'!$B$58:$F$58</c:f>
                <c:numCache>
                  <c:formatCode>General</c:formatCode>
                  <c:ptCount val="5"/>
                  <c:pt idx="0">
                    <c:v>4.319771000110454E-2</c:v>
                  </c:pt>
                  <c:pt idx="1">
                    <c:v>3.1523795149646539E-2</c:v>
                  </c:pt>
                  <c:pt idx="2">
                    <c:v>3.871281616796126E-2</c:v>
                  </c:pt>
                  <c:pt idx="3">
                    <c:v>3.0753744311597879E-2</c:v>
                  </c:pt>
                  <c:pt idx="4">
                    <c:v>2.2806333033139701E-2</c:v>
                  </c:pt>
                </c:numCache>
              </c:numRef>
            </c:plus>
            <c:minus>
              <c:numRef>
                <c:f>'GLM block'!$B$58:$F$58</c:f>
                <c:numCache>
                  <c:formatCode>General</c:formatCode>
                  <c:ptCount val="5"/>
                  <c:pt idx="0">
                    <c:v>4.319771000110454E-2</c:v>
                  </c:pt>
                  <c:pt idx="1">
                    <c:v>3.1523795149646539E-2</c:v>
                  </c:pt>
                  <c:pt idx="2">
                    <c:v>3.871281616796126E-2</c:v>
                  </c:pt>
                  <c:pt idx="3">
                    <c:v>3.0753744311597879E-2</c:v>
                  </c:pt>
                  <c:pt idx="4">
                    <c:v>2.2806333033139701E-2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'GLM block'!$B$33:$F$33</c:f>
              <c:strCache>
                <c:ptCount val="5"/>
                <c:pt idx="0">
                  <c:v>constant</c:v>
                </c:pt>
                <c:pt idx="1">
                  <c:v>sure reward +</c:v>
                </c:pt>
                <c:pt idx="2">
                  <c:v>sure reward -</c:v>
                </c:pt>
                <c:pt idx="3">
                  <c:v>gamble +</c:v>
                </c:pt>
                <c:pt idx="4">
                  <c:v>gamble -</c:v>
                </c:pt>
              </c:strCache>
            </c:strRef>
          </c:cat>
          <c:val>
            <c:numRef>
              <c:f>'GLM block'!$B$51:$F$51</c:f>
              <c:numCache>
                <c:formatCode>General</c:formatCode>
                <c:ptCount val="5"/>
                <c:pt idx="0">
                  <c:v>-6.3242680188470471E-2</c:v>
                </c:pt>
                <c:pt idx="1">
                  <c:v>0.25475007279073453</c:v>
                </c:pt>
                <c:pt idx="2">
                  <c:v>0.28770209110589101</c:v>
                </c:pt>
                <c:pt idx="3">
                  <c:v>0.19830480320668914</c:v>
                </c:pt>
                <c:pt idx="4">
                  <c:v>0.16097159832252078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16-4857-827F-A9B84DF21F29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'GLM block'!$B$59:$F$59</c:f>
                <c:numCache>
                  <c:formatCode>General</c:formatCode>
                  <c:ptCount val="5"/>
                  <c:pt idx="0">
                    <c:v>5.2820497574985553E-2</c:v>
                  </c:pt>
                  <c:pt idx="1">
                    <c:v>3.2091293162069025E-2</c:v>
                  </c:pt>
                  <c:pt idx="2">
                    <c:v>4.0706398475308443E-2</c:v>
                  </c:pt>
                  <c:pt idx="3">
                    <c:v>3.1544240730586579E-2</c:v>
                  </c:pt>
                  <c:pt idx="4">
                    <c:v>2.7759457063440005E-2</c:v>
                  </c:pt>
                </c:numCache>
              </c:numRef>
            </c:plus>
            <c:minus>
              <c:numRef>
                <c:f>'GLM block'!$B$59:$F$59</c:f>
                <c:numCache>
                  <c:formatCode>General</c:formatCode>
                  <c:ptCount val="5"/>
                  <c:pt idx="0">
                    <c:v>5.2820497574985553E-2</c:v>
                  </c:pt>
                  <c:pt idx="1">
                    <c:v>3.2091293162069025E-2</c:v>
                  </c:pt>
                  <c:pt idx="2">
                    <c:v>4.0706398475308443E-2</c:v>
                  </c:pt>
                  <c:pt idx="3">
                    <c:v>3.1544240730586579E-2</c:v>
                  </c:pt>
                  <c:pt idx="4">
                    <c:v>2.7759457063440005E-2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'GLM block'!$B$33:$F$33</c:f>
              <c:strCache>
                <c:ptCount val="5"/>
                <c:pt idx="0">
                  <c:v>constant</c:v>
                </c:pt>
                <c:pt idx="1">
                  <c:v>sure reward +</c:v>
                </c:pt>
                <c:pt idx="2">
                  <c:v>sure reward -</c:v>
                </c:pt>
                <c:pt idx="3">
                  <c:v>gamble +</c:v>
                </c:pt>
                <c:pt idx="4">
                  <c:v>gamble -</c:v>
                </c:pt>
              </c:strCache>
            </c:strRef>
          </c:cat>
          <c:val>
            <c:numRef>
              <c:f>'GLM block'!$B$52:$F$52</c:f>
              <c:numCache>
                <c:formatCode>General</c:formatCode>
                <c:ptCount val="5"/>
                <c:pt idx="0">
                  <c:v>-2.3593725802926398E-2</c:v>
                </c:pt>
                <c:pt idx="1">
                  <c:v>0.261653893911308</c:v>
                </c:pt>
                <c:pt idx="2">
                  <c:v>0.31824966627277151</c:v>
                </c:pt>
                <c:pt idx="3">
                  <c:v>0.1509316304020232</c:v>
                </c:pt>
                <c:pt idx="4">
                  <c:v>0.16225267609538355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216-4857-827F-A9B84DF21F29}"/>
            </c:ext>
          </c:extLst>
        </c:ser>
        <c:ser>
          <c:idx val="2"/>
          <c:order val="2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'GLM block'!$B$60:$F$60</c:f>
                <c:numCache>
                  <c:formatCode>General</c:formatCode>
                  <c:ptCount val="5"/>
                  <c:pt idx="0">
                    <c:v>2.1816146076128556E-2</c:v>
                  </c:pt>
                  <c:pt idx="1">
                    <c:v>5.1415361411036947E-2</c:v>
                  </c:pt>
                  <c:pt idx="2">
                    <c:v>3.7169606230472253E-2</c:v>
                  </c:pt>
                  <c:pt idx="3">
                    <c:v>3.6696615555498149E-2</c:v>
                  </c:pt>
                  <c:pt idx="4">
                    <c:v>4.0282239811308601E-2</c:v>
                  </c:pt>
                </c:numCache>
              </c:numRef>
            </c:plus>
            <c:minus>
              <c:numRef>
                <c:f>'GLM block'!$B$60:$F$60</c:f>
                <c:numCache>
                  <c:formatCode>General</c:formatCode>
                  <c:ptCount val="5"/>
                  <c:pt idx="0">
                    <c:v>2.1816146076128556E-2</c:v>
                  </c:pt>
                  <c:pt idx="1">
                    <c:v>5.1415361411036947E-2</c:v>
                  </c:pt>
                  <c:pt idx="2">
                    <c:v>3.7169606230472253E-2</c:v>
                  </c:pt>
                  <c:pt idx="3">
                    <c:v>3.6696615555498149E-2</c:v>
                  </c:pt>
                  <c:pt idx="4">
                    <c:v>4.0282239811308601E-2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'GLM block'!$B$33:$F$33</c:f>
              <c:strCache>
                <c:ptCount val="5"/>
                <c:pt idx="0">
                  <c:v>constant</c:v>
                </c:pt>
                <c:pt idx="1">
                  <c:v>sure reward +</c:v>
                </c:pt>
                <c:pt idx="2">
                  <c:v>sure reward -</c:v>
                </c:pt>
                <c:pt idx="3">
                  <c:v>gamble +</c:v>
                </c:pt>
                <c:pt idx="4">
                  <c:v>gamble -</c:v>
                </c:pt>
              </c:strCache>
            </c:strRef>
          </c:cat>
          <c:val>
            <c:numRef>
              <c:f>'GLM block'!$B$53:$F$53</c:f>
              <c:numCache>
                <c:formatCode>General</c:formatCode>
                <c:ptCount val="5"/>
                <c:pt idx="0">
                  <c:v>6.9096928366325097E-2</c:v>
                </c:pt>
                <c:pt idx="1">
                  <c:v>0.31515217850680655</c:v>
                </c:pt>
                <c:pt idx="2">
                  <c:v>0.3163933110718456</c:v>
                </c:pt>
                <c:pt idx="3">
                  <c:v>0.11167191077167715</c:v>
                </c:pt>
                <c:pt idx="4">
                  <c:v>0.16379835261099515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216-4857-827F-A9B84DF21F29}"/>
            </c:ext>
          </c:extLst>
        </c:ser>
        <c:ser>
          <c:idx val="3"/>
          <c:order val="3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'GLM block'!$B$61:$F$61</c:f>
                <c:numCache>
                  <c:formatCode>General</c:formatCode>
                  <c:ptCount val="5"/>
                  <c:pt idx="0">
                    <c:v>3.2886338693120597E-2</c:v>
                  </c:pt>
                  <c:pt idx="1">
                    <c:v>6.2606301339953915E-2</c:v>
                  </c:pt>
                  <c:pt idx="2">
                    <c:v>2.9824346292662073E-2</c:v>
                  </c:pt>
                  <c:pt idx="3">
                    <c:v>1.9953543955973312E-2</c:v>
                  </c:pt>
                  <c:pt idx="4">
                    <c:v>4.1683356723655272E-2</c:v>
                  </c:pt>
                </c:numCache>
              </c:numRef>
            </c:plus>
            <c:minus>
              <c:numRef>
                <c:f>'GLM block'!$B$61:$F$61</c:f>
                <c:numCache>
                  <c:formatCode>General</c:formatCode>
                  <c:ptCount val="5"/>
                  <c:pt idx="0">
                    <c:v>3.2886338693120597E-2</c:v>
                  </c:pt>
                  <c:pt idx="1">
                    <c:v>6.2606301339953915E-2</c:v>
                  </c:pt>
                  <c:pt idx="2">
                    <c:v>2.9824346292662073E-2</c:v>
                  </c:pt>
                  <c:pt idx="3">
                    <c:v>1.9953543955973312E-2</c:v>
                  </c:pt>
                  <c:pt idx="4">
                    <c:v>4.1683356723655272E-2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'GLM block'!$B$33:$F$33</c:f>
              <c:strCache>
                <c:ptCount val="5"/>
                <c:pt idx="0">
                  <c:v>constant</c:v>
                </c:pt>
                <c:pt idx="1">
                  <c:v>sure reward +</c:v>
                </c:pt>
                <c:pt idx="2">
                  <c:v>sure reward -</c:v>
                </c:pt>
                <c:pt idx="3">
                  <c:v>gamble +</c:v>
                </c:pt>
                <c:pt idx="4">
                  <c:v>gamble -</c:v>
                </c:pt>
              </c:strCache>
            </c:strRef>
          </c:cat>
          <c:val>
            <c:numRef>
              <c:f>'GLM block'!$B$54:$F$54</c:f>
              <c:numCache>
                <c:formatCode>General</c:formatCode>
                <c:ptCount val="5"/>
                <c:pt idx="0">
                  <c:v>7.299064829128267E-2</c:v>
                </c:pt>
                <c:pt idx="1">
                  <c:v>0.32885765577910658</c:v>
                </c:pt>
                <c:pt idx="2">
                  <c:v>0.30025200527288598</c:v>
                </c:pt>
                <c:pt idx="3">
                  <c:v>0.1364356324352291</c:v>
                </c:pt>
                <c:pt idx="4">
                  <c:v>0.14012878848093943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216-4857-827F-A9B84DF21F29}"/>
            </c:ext>
          </c:extLst>
        </c:ser>
        <c:ser>
          <c:idx val="4"/>
          <c:order val="4"/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'GLM block'!$B$62:$F$62</c:f>
                <c:numCache>
                  <c:formatCode>General</c:formatCode>
                  <c:ptCount val="5"/>
                  <c:pt idx="0">
                    <c:v>3.4815423011239487E-2</c:v>
                  </c:pt>
                  <c:pt idx="1">
                    <c:v>4.2214409468901447E-2</c:v>
                  </c:pt>
                  <c:pt idx="2">
                    <c:v>3.3727511040289149E-2</c:v>
                  </c:pt>
                  <c:pt idx="3">
                    <c:v>1.9198828980414803E-2</c:v>
                  </c:pt>
                  <c:pt idx="4">
                    <c:v>2.0150689930291663E-2</c:v>
                  </c:pt>
                </c:numCache>
              </c:numRef>
            </c:plus>
            <c:minus>
              <c:numRef>
                <c:f>'GLM block'!$B$62:$F$62</c:f>
                <c:numCache>
                  <c:formatCode>General</c:formatCode>
                  <c:ptCount val="5"/>
                  <c:pt idx="0">
                    <c:v>3.4815423011239487E-2</c:v>
                  </c:pt>
                  <c:pt idx="1">
                    <c:v>4.2214409468901447E-2</c:v>
                  </c:pt>
                  <c:pt idx="2">
                    <c:v>3.3727511040289149E-2</c:v>
                  </c:pt>
                  <c:pt idx="3">
                    <c:v>1.9198828980414803E-2</c:v>
                  </c:pt>
                  <c:pt idx="4">
                    <c:v>2.0150689930291663E-2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'GLM block'!$B$33:$F$33</c:f>
              <c:strCache>
                <c:ptCount val="5"/>
                <c:pt idx="0">
                  <c:v>constant</c:v>
                </c:pt>
                <c:pt idx="1">
                  <c:v>sure reward +</c:v>
                </c:pt>
                <c:pt idx="2">
                  <c:v>sure reward -</c:v>
                </c:pt>
                <c:pt idx="3">
                  <c:v>gamble +</c:v>
                </c:pt>
                <c:pt idx="4">
                  <c:v>gamble -</c:v>
                </c:pt>
              </c:strCache>
            </c:strRef>
          </c:cat>
          <c:val>
            <c:numRef>
              <c:f>'GLM block'!$B$55:$F$55</c:f>
              <c:numCache>
                <c:formatCode>General</c:formatCode>
                <c:ptCount val="5"/>
                <c:pt idx="0">
                  <c:v>6.1352395950006279E-2</c:v>
                </c:pt>
                <c:pt idx="1">
                  <c:v>0.30536054512458788</c:v>
                </c:pt>
                <c:pt idx="2">
                  <c:v>0.31372763128145803</c:v>
                </c:pt>
                <c:pt idx="3">
                  <c:v>0.12836623360906582</c:v>
                </c:pt>
                <c:pt idx="4">
                  <c:v>0.17279040078945282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216-4857-827F-A9B84DF21F29}"/>
            </c:ext>
          </c:extLst>
        </c:ser>
        <c:ser>
          <c:idx val="5"/>
          <c:order val="5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'GLM block'!$B$63:$F$63</c:f>
                <c:numCache>
                  <c:formatCode>General</c:formatCode>
                  <c:ptCount val="5"/>
                  <c:pt idx="0">
                    <c:v>6.2816497764703161E-2</c:v>
                  </c:pt>
                  <c:pt idx="1">
                    <c:v>3.0946863961591204E-2</c:v>
                  </c:pt>
                  <c:pt idx="2">
                    <c:v>4.348151648125971E-2</c:v>
                  </c:pt>
                  <c:pt idx="3">
                    <c:v>3.1154889646776956E-2</c:v>
                  </c:pt>
                  <c:pt idx="4">
                    <c:v>2.5000943409631455E-2</c:v>
                  </c:pt>
                </c:numCache>
              </c:numRef>
            </c:plus>
            <c:minus>
              <c:numRef>
                <c:f>'GLM block'!$B$63:$F$63</c:f>
                <c:numCache>
                  <c:formatCode>General</c:formatCode>
                  <c:ptCount val="5"/>
                  <c:pt idx="0">
                    <c:v>6.2816497764703161E-2</c:v>
                  </c:pt>
                  <c:pt idx="1">
                    <c:v>3.0946863961591204E-2</c:v>
                  </c:pt>
                  <c:pt idx="2">
                    <c:v>4.348151648125971E-2</c:v>
                  </c:pt>
                  <c:pt idx="3">
                    <c:v>3.1154889646776956E-2</c:v>
                  </c:pt>
                  <c:pt idx="4">
                    <c:v>2.5000943409631455E-2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'GLM block'!$B$33:$F$33</c:f>
              <c:strCache>
                <c:ptCount val="5"/>
                <c:pt idx="0">
                  <c:v>constant</c:v>
                </c:pt>
                <c:pt idx="1">
                  <c:v>sure reward +</c:v>
                </c:pt>
                <c:pt idx="2">
                  <c:v>sure reward -</c:v>
                </c:pt>
                <c:pt idx="3">
                  <c:v>gamble +</c:v>
                </c:pt>
                <c:pt idx="4">
                  <c:v>gamble -</c:v>
                </c:pt>
              </c:strCache>
            </c:strRef>
          </c:cat>
          <c:val>
            <c:numRef>
              <c:f>'GLM block'!$B$56:$F$56</c:f>
              <c:numCache>
                <c:formatCode>General</c:formatCode>
                <c:ptCount val="5"/>
                <c:pt idx="0">
                  <c:v>6.4542260887349616E-3</c:v>
                </c:pt>
                <c:pt idx="1">
                  <c:v>0.21376742854502373</c:v>
                </c:pt>
                <c:pt idx="2">
                  <c:v>0.37118927266565693</c:v>
                </c:pt>
                <c:pt idx="3">
                  <c:v>0.10562505857325076</c:v>
                </c:pt>
                <c:pt idx="4">
                  <c:v>0.18507776775795698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216-4857-827F-A9B84DF21F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44053520"/>
        <c:axId val="1844045200"/>
      </c:barChart>
      <c:catAx>
        <c:axId val="1844053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44045200"/>
        <c:crosses val="autoZero"/>
        <c:auto val="1"/>
        <c:lblAlgn val="ctr"/>
        <c:lblOffset val="100"/>
        <c:noMultiLvlLbl val="0"/>
      </c:catAx>
      <c:valAx>
        <c:axId val="1844045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44053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8130866603633486"/>
          <c:y val="0.945663989585944"/>
          <c:w val="0.29655511737969187"/>
          <c:h val="4.00840156958975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4ACB08-9A5B-41CC-865D-100A22D48E3A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B5D383-2581-4F29-98CF-A038AA26A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744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5D383-2581-4F29-98CF-A038AA26A0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277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5D383-2581-4F29-98CF-A038AA26A0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156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05D79-F089-4CF4-BDEB-9797E5DAEA09}" type="datetime1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CEE79-77A2-412C-BBAF-CE6C8F75E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10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F9779-901D-4BD0-AA35-B1ACBC16A617}" type="datetime1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CEE79-77A2-412C-BBAF-CE6C8F75E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83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B591C-6627-4A22-9338-58E00B5D3C7A}" type="datetime1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CEE79-77A2-412C-BBAF-CE6C8F75E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7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36E6-2C16-4115-865F-08CB8A516963}" type="datetime1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CEE79-77A2-412C-BBAF-CE6C8F75E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100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3B6C-56E4-408A-BD1F-786206D9954E}" type="datetime1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CEE79-77A2-412C-BBAF-CE6C8F75E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400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0959A-AD83-470E-9EF5-5831929F9E31}" type="datetime1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CEE79-77A2-412C-BBAF-CE6C8F75E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473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2ABD9-2E79-40C7-AA92-99AE98911C06}" type="datetime1">
              <a:rPr lang="en-US" smtClean="0"/>
              <a:t>9/26/2018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CEE79-77A2-412C-BBAF-CE6C8F75E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44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10F19-C096-4BED-9B3E-57409C3E840B}" type="datetime1">
              <a:rPr lang="en-US" smtClean="0"/>
              <a:t>9/26/2018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CEE79-77A2-412C-BBAF-CE6C8F75E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766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E20B-6CF2-47CE-8526-A3BA1EFD1570}" type="datetime1">
              <a:rPr lang="en-US" smtClean="0"/>
              <a:t>9/26/2018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CEE79-77A2-412C-BBAF-CE6C8F75E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739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0769-45EF-4780-AA12-BF7B247CEDF5}" type="datetime1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CEE79-77A2-412C-BBAF-CE6C8F75E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16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4622C-9165-45E1-81A8-10AC2FAA3E12}" type="datetime1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CEE79-77A2-412C-BBAF-CE6C8F75E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79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8A0A2-8D53-4A92-A0A1-D843C543AA46}" type="datetime1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CEE79-77A2-412C-BBAF-CE6C8F75E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99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emf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chart" Target="../charts/char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00132" y="2947046"/>
            <a:ext cx="1566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180926</a:t>
            </a:r>
          </a:p>
          <a:p>
            <a:r>
              <a:rPr lang="en-US" dirty="0" smtClean="0"/>
              <a:t>Shaozhi Nie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CEE79-77A2-412C-BBAF-CE6C8F75EB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03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715" y="681431"/>
            <a:ext cx="9706433" cy="546310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CEE79-77A2-412C-BBAF-CE6C8F75EB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90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82715" y="1447112"/>
            <a:ext cx="10882907" cy="3694048"/>
            <a:chOff x="321275" y="674428"/>
            <a:chExt cx="10387914" cy="5428080"/>
          </a:xfrm>
        </p:grpSpPr>
        <p:sp>
          <p:nvSpPr>
            <p:cNvPr id="9" name="Rectangle 8"/>
            <p:cNvSpPr/>
            <p:nvPr/>
          </p:nvSpPr>
          <p:spPr>
            <a:xfrm>
              <a:off x="321276" y="674428"/>
              <a:ext cx="10387913" cy="17464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21275" y="2420849"/>
              <a:ext cx="10387913" cy="17464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21275" y="4167270"/>
              <a:ext cx="10387913" cy="1935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043772" y="4831984"/>
            <a:ext cx="1360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Expected value</a:t>
            </a:r>
            <a:endParaRPr lang="zh-CN" altLang="en-US" sz="1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332830" y="1636761"/>
            <a:ext cx="834505" cy="3195223"/>
            <a:chOff x="380175" y="963258"/>
            <a:chExt cx="834505" cy="4655600"/>
          </a:xfrm>
        </p:grpSpPr>
        <p:sp>
          <p:nvSpPr>
            <p:cNvPr id="5" name="TextBox 4"/>
            <p:cNvSpPr txBox="1"/>
            <p:nvPr/>
          </p:nvSpPr>
          <p:spPr>
            <a:xfrm rot="16200000">
              <a:off x="517885" y="3132958"/>
              <a:ext cx="116275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 smtClean="0"/>
                <a:t>Sure reward</a:t>
              </a:r>
              <a:endParaRPr lang="zh-CN" altLang="en-US" sz="9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0175" y="1323914"/>
              <a:ext cx="565199" cy="336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 smtClean="0"/>
                <a:t>0.5s</a:t>
              </a:r>
              <a:endParaRPr lang="zh-CN" altLang="en-US" sz="9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0175" y="3187516"/>
              <a:ext cx="565199" cy="336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 smtClean="0"/>
                <a:t>1.0s</a:t>
              </a:r>
              <a:endParaRPr lang="zh-CN" altLang="en-US" sz="9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0175" y="4897229"/>
              <a:ext cx="565199" cy="336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/>
                <a:t>2</a:t>
              </a:r>
              <a:r>
                <a:rPr lang="en-US" altLang="zh-CN" sz="900" dirty="0" smtClean="0"/>
                <a:t>.0s</a:t>
              </a:r>
              <a:endParaRPr lang="zh-CN" altLang="en-US" sz="900" dirty="0"/>
            </a:p>
          </p:txBody>
        </p:sp>
        <p:sp>
          <p:nvSpPr>
            <p:cNvPr id="27" name="TextBox 26"/>
            <p:cNvSpPr txBox="1"/>
            <p:nvPr/>
          </p:nvSpPr>
          <p:spPr>
            <a:xfrm rot="16200000">
              <a:off x="517885" y="4922063"/>
              <a:ext cx="116275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 smtClean="0"/>
                <a:t>Sure reward</a:t>
              </a:r>
              <a:endParaRPr lang="zh-CN" altLang="en-US" sz="900" dirty="0"/>
            </a:p>
          </p:txBody>
        </p:sp>
        <p:sp>
          <p:nvSpPr>
            <p:cNvPr id="28" name="TextBox 27"/>
            <p:cNvSpPr txBox="1"/>
            <p:nvPr/>
          </p:nvSpPr>
          <p:spPr>
            <a:xfrm rot="16200000">
              <a:off x="517885" y="1429221"/>
              <a:ext cx="116275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 smtClean="0"/>
                <a:t>Sure reward</a:t>
              </a:r>
              <a:endParaRPr lang="zh-CN" altLang="en-US" sz="900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1043290" y="4649939"/>
            <a:ext cx="1148710" cy="276999"/>
            <a:chOff x="10745423" y="5107573"/>
            <a:chExt cx="1355132" cy="326774"/>
          </a:xfrm>
        </p:grpSpPr>
        <p:sp>
          <p:nvSpPr>
            <p:cNvPr id="23" name="TextBox 22"/>
            <p:cNvSpPr txBox="1"/>
            <p:nvPr/>
          </p:nvSpPr>
          <p:spPr>
            <a:xfrm>
              <a:off x="11006046" y="5107573"/>
              <a:ext cx="1094509" cy="326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indifference</a:t>
              </a:r>
              <a:endParaRPr lang="zh-CN" altLang="en-US" sz="1200" dirty="0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10745423" y="5121043"/>
              <a:ext cx="294307" cy="294307"/>
              <a:chOff x="10745423" y="5121043"/>
              <a:chExt cx="294307" cy="294307"/>
            </a:xfrm>
          </p:grpSpPr>
          <p:cxnSp>
            <p:nvCxnSpPr>
              <p:cNvPr id="22" name="Straight Connector 21"/>
              <p:cNvCxnSpPr/>
              <p:nvPr/>
            </p:nvCxnSpPr>
            <p:spPr>
              <a:xfrm flipH="1">
                <a:off x="10745423" y="5208664"/>
                <a:ext cx="294307" cy="11906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/>
              <p:cNvSpPr/>
              <p:nvPr/>
            </p:nvSpPr>
            <p:spPr>
              <a:xfrm>
                <a:off x="10745423" y="5121043"/>
                <a:ext cx="294307" cy="294307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</p:grpSp>
      </p:grp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2"/>
          <a:srcRect l="81711" t="6010" r="8687" b="9330"/>
          <a:stretch/>
        </p:blipFill>
        <p:spPr>
          <a:xfrm>
            <a:off x="11165621" y="1130257"/>
            <a:ext cx="513430" cy="339434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0556" r="8995"/>
          <a:stretch/>
        </p:blipFill>
        <p:spPr>
          <a:xfrm>
            <a:off x="1167336" y="1359487"/>
            <a:ext cx="9875954" cy="3735818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388843"/>
              </p:ext>
            </p:extLst>
          </p:nvPr>
        </p:nvGraphicFramePr>
        <p:xfrm>
          <a:off x="282711" y="1130257"/>
          <a:ext cx="108829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291">
                  <a:extLst>
                    <a:ext uri="{9D8B030D-6E8A-4147-A177-3AD203B41FA5}">
                      <a16:colId xmlns:a16="http://schemas.microsoft.com/office/drawing/2014/main" val="4075811786"/>
                    </a:ext>
                  </a:extLst>
                </a:gridCol>
                <a:gridCol w="1088291">
                  <a:extLst>
                    <a:ext uri="{9D8B030D-6E8A-4147-A177-3AD203B41FA5}">
                      <a16:colId xmlns:a16="http://schemas.microsoft.com/office/drawing/2014/main" val="1456181768"/>
                    </a:ext>
                  </a:extLst>
                </a:gridCol>
                <a:gridCol w="1088291">
                  <a:extLst>
                    <a:ext uri="{9D8B030D-6E8A-4147-A177-3AD203B41FA5}">
                      <a16:colId xmlns:a16="http://schemas.microsoft.com/office/drawing/2014/main" val="734426919"/>
                    </a:ext>
                  </a:extLst>
                </a:gridCol>
                <a:gridCol w="1088291">
                  <a:extLst>
                    <a:ext uri="{9D8B030D-6E8A-4147-A177-3AD203B41FA5}">
                      <a16:colId xmlns:a16="http://schemas.microsoft.com/office/drawing/2014/main" val="1775705027"/>
                    </a:ext>
                  </a:extLst>
                </a:gridCol>
                <a:gridCol w="1088291">
                  <a:extLst>
                    <a:ext uri="{9D8B030D-6E8A-4147-A177-3AD203B41FA5}">
                      <a16:colId xmlns:a16="http://schemas.microsoft.com/office/drawing/2014/main" val="3343726465"/>
                    </a:ext>
                  </a:extLst>
                </a:gridCol>
                <a:gridCol w="1088291">
                  <a:extLst>
                    <a:ext uri="{9D8B030D-6E8A-4147-A177-3AD203B41FA5}">
                      <a16:colId xmlns:a16="http://schemas.microsoft.com/office/drawing/2014/main" val="404512422"/>
                    </a:ext>
                  </a:extLst>
                </a:gridCol>
                <a:gridCol w="1088291">
                  <a:extLst>
                    <a:ext uri="{9D8B030D-6E8A-4147-A177-3AD203B41FA5}">
                      <a16:colId xmlns:a16="http://schemas.microsoft.com/office/drawing/2014/main" val="2651592596"/>
                    </a:ext>
                  </a:extLst>
                </a:gridCol>
                <a:gridCol w="1088291">
                  <a:extLst>
                    <a:ext uri="{9D8B030D-6E8A-4147-A177-3AD203B41FA5}">
                      <a16:colId xmlns:a16="http://schemas.microsoft.com/office/drawing/2014/main" val="175458002"/>
                    </a:ext>
                  </a:extLst>
                </a:gridCol>
                <a:gridCol w="1088291">
                  <a:extLst>
                    <a:ext uri="{9D8B030D-6E8A-4147-A177-3AD203B41FA5}">
                      <a16:colId xmlns:a16="http://schemas.microsoft.com/office/drawing/2014/main" val="1000612068"/>
                    </a:ext>
                  </a:extLst>
                </a:gridCol>
                <a:gridCol w="1088291">
                  <a:extLst>
                    <a:ext uri="{9D8B030D-6E8A-4147-A177-3AD203B41FA5}">
                      <a16:colId xmlns:a16="http://schemas.microsoft.com/office/drawing/2014/main" val="35336084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976138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073417" y="5433982"/>
            <a:ext cx="5102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被试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7</a:t>
            </a:r>
            <a:r>
              <a:rPr lang="zh-CN" altLang="en-US" dirty="0" smtClean="0"/>
              <a:t>由于反应杂乱，在之后的分析中被剔除</a:t>
            </a:r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CEE79-77A2-412C-BBAF-CE6C8F75EB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2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3996545"/>
              </p:ext>
            </p:extLst>
          </p:nvPr>
        </p:nvGraphicFramePr>
        <p:xfrm>
          <a:off x="506708" y="1275501"/>
          <a:ext cx="7273976" cy="35644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30670" y="6858000"/>
            <a:ext cx="304221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Ranova</a:t>
            </a:r>
            <a:r>
              <a:rPr lang="en-US" altLang="zh-CN" dirty="0" smtClean="0"/>
              <a:t> </a:t>
            </a:r>
            <a:r>
              <a:rPr lang="zh-CN" altLang="en-US" dirty="0" smtClean="0"/>
              <a:t>检验</a:t>
            </a:r>
            <a:r>
              <a:rPr lang="en-US" altLang="zh-CN" dirty="0" smtClean="0"/>
              <a:t>:</a:t>
            </a:r>
          </a:p>
          <a:p>
            <a:endParaRPr lang="en-US" altLang="zh-CN" dirty="0"/>
          </a:p>
          <a:p>
            <a:pPr defTabSz="342900"/>
            <a:r>
              <a:rPr lang="zh-CN" altLang="en-US" dirty="0" smtClean="0"/>
              <a:t>模型</a:t>
            </a:r>
            <a:r>
              <a:rPr lang="en-US" altLang="zh-CN" dirty="0" smtClean="0"/>
              <a:t>: time + sign + time*sign</a:t>
            </a:r>
          </a:p>
          <a:p>
            <a:pPr defTabSz="342900"/>
            <a:endParaRPr lang="en-US" dirty="0"/>
          </a:p>
          <a:p>
            <a:pPr defTabSz="342900"/>
            <a:r>
              <a:rPr lang="en-US" dirty="0" smtClean="0"/>
              <a:t>Sure reward:</a:t>
            </a:r>
          </a:p>
          <a:p>
            <a:pPr defTabSz="342900"/>
            <a:r>
              <a:rPr lang="en-US" dirty="0"/>
              <a:t>	</a:t>
            </a:r>
            <a:r>
              <a:rPr lang="en-US" dirty="0" smtClean="0"/>
              <a:t>time: p = .00000088838</a:t>
            </a:r>
          </a:p>
          <a:p>
            <a:pPr defTabSz="342900"/>
            <a:r>
              <a:rPr lang="en-US" dirty="0"/>
              <a:t>	</a:t>
            </a:r>
            <a:r>
              <a:rPr lang="en-US" dirty="0" smtClean="0"/>
              <a:t>sign: p = .25486</a:t>
            </a:r>
          </a:p>
          <a:p>
            <a:pPr defTabSz="342900"/>
            <a:r>
              <a:rPr lang="en-US" dirty="0"/>
              <a:t>	</a:t>
            </a:r>
            <a:r>
              <a:rPr lang="en-US" dirty="0" smtClean="0"/>
              <a:t>time*sign: p = .13313</a:t>
            </a:r>
          </a:p>
          <a:p>
            <a:pPr defTabSz="342900"/>
            <a:endParaRPr lang="en-US" dirty="0"/>
          </a:p>
          <a:p>
            <a:pPr defTabSz="342900"/>
            <a:r>
              <a:rPr lang="en-US" dirty="0" smtClean="0"/>
              <a:t>Gamble: </a:t>
            </a:r>
          </a:p>
          <a:p>
            <a:pPr defTabSz="342900"/>
            <a:r>
              <a:rPr lang="en-US" dirty="0" smtClean="0"/>
              <a:t>	time: p = .0000010549</a:t>
            </a:r>
          </a:p>
          <a:p>
            <a:pPr defTabSz="342900"/>
            <a:r>
              <a:rPr lang="en-US" dirty="0" smtClean="0"/>
              <a:t>	sign: p = .</a:t>
            </a:r>
            <a:r>
              <a:rPr lang="en-US" dirty="0"/>
              <a:t>44822</a:t>
            </a:r>
            <a:r>
              <a:rPr lang="en-US" dirty="0" smtClean="0"/>
              <a:t> </a:t>
            </a:r>
          </a:p>
          <a:p>
            <a:pPr defTabSz="342900"/>
            <a:r>
              <a:rPr lang="en-US" dirty="0" smtClean="0"/>
              <a:t>	time*sign: p = .38734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97756" y="5294959"/>
            <a:ext cx="776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检验中将</a:t>
            </a:r>
            <a:r>
              <a:rPr lang="en-US" altLang="zh-CN" dirty="0" smtClean="0"/>
              <a:t>time</a:t>
            </a:r>
            <a:r>
              <a:rPr lang="zh-CN" altLang="en-US" dirty="0" smtClean="0"/>
              <a:t>设为</a:t>
            </a:r>
            <a:r>
              <a:rPr lang="en-US" altLang="zh-CN" dirty="0" smtClean="0"/>
              <a:t>nominal variable. </a:t>
            </a:r>
            <a:r>
              <a:rPr lang="zh-CN" altLang="en-US" dirty="0" smtClean="0"/>
              <a:t>如果设为</a:t>
            </a:r>
            <a:r>
              <a:rPr lang="en-US" altLang="zh-CN" dirty="0"/>
              <a:t>scale</a:t>
            </a:r>
            <a:r>
              <a:rPr lang="zh-CN" altLang="en-US" dirty="0" smtClean="0"/>
              <a:t>，则有且只有时</a:t>
            </a:r>
            <a:r>
              <a:rPr lang="zh-CN" altLang="en-US" dirty="0"/>
              <a:t>间效应</a:t>
            </a:r>
            <a:r>
              <a:rPr lang="zh-CN" altLang="en-US" dirty="0" smtClean="0"/>
              <a:t>显著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CEE79-77A2-412C-BBAF-CE6C8F75EB6C}" type="slidenum">
              <a:rPr lang="en-US" smtClean="0"/>
              <a:t>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39032" y="1211047"/>
            <a:ext cx="367507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Ranova</a:t>
            </a:r>
            <a:r>
              <a:rPr lang="en-US" altLang="zh-CN" dirty="0" smtClean="0"/>
              <a:t> </a:t>
            </a:r>
            <a:r>
              <a:rPr lang="zh-CN" altLang="en-US" dirty="0" smtClean="0"/>
              <a:t>检验</a:t>
            </a:r>
            <a:r>
              <a:rPr lang="en-US" altLang="zh-CN" dirty="0" smtClean="0"/>
              <a:t>:</a:t>
            </a:r>
          </a:p>
          <a:p>
            <a:endParaRPr lang="en-US" altLang="zh-CN" dirty="0"/>
          </a:p>
          <a:p>
            <a:pPr defTabSz="342900"/>
            <a:r>
              <a:rPr lang="zh-CN" altLang="en-US" dirty="0" smtClean="0"/>
              <a:t>模型</a:t>
            </a:r>
            <a:r>
              <a:rPr lang="en-US" altLang="zh-CN" dirty="0" smtClean="0"/>
              <a:t>: time + sign + time*sign</a:t>
            </a:r>
          </a:p>
          <a:p>
            <a:pPr defTabSz="342900"/>
            <a:endParaRPr lang="en-US" dirty="0"/>
          </a:p>
          <a:p>
            <a:pPr defTabSz="342900"/>
            <a:r>
              <a:rPr lang="en-US" dirty="0" smtClean="0"/>
              <a:t>Sure reward:</a:t>
            </a:r>
          </a:p>
          <a:p>
            <a:pPr defTabSz="342900"/>
            <a:r>
              <a:rPr lang="en-US" dirty="0"/>
              <a:t>	</a:t>
            </a:r>
            <a:r>
              <a:rPr lang="en-US" dirty="0" smtClean="0"/>
              <a:t>time: p = </a:t>
            </a:r>
            <a:r>
              <a:rPr lang="en-US" dirty="0"/>
              <a:t>. </a:t>
            </a:r>
            <a:r>
              <a:rPr lang="en-US" dirty="0" smtClean="0"/>
              <a:t>47928</a:t>
            </a:r>
          </a:p>
          <a:p>
            <a:pPr defTabSz="342900"/>
            <a:r>
              <a:rPr lang="en-US" dirty="0"/>
              <a:t>	</a:t>
            </a:r>
            <a:r>
              <a:rPr lang="en-US" dirty="0" smtClean="0"/>
              <a:t>sign: p = .</a:t>
            </a:r>
            <a:r>
              <a:rPr lang="en-US" altLang="ja-JP" dirty="0" smtClean="0"/>
              <a:t>2548</a:t>
            </a:r>
            <a:r>
              <a:rPr lang="en-US" altLang="ja-JP" dirty="0"/>
              <a:t>6</a:t>
            </a:r>
            <a:endParaRPr lang="en-US" dirty="0" smtClean="0"/>
          </a:p>
          <a:p>
            <a:pPr defTabSz="342900"/>
            <a:r>
              <a:rPr lang="en-US" dirty="0"/>
              <a:t>	</a:t>
            </a:r>
            <a:r>
              <a:rPr lang="en-US" dirty="0" smtClean="0"/>
              <a:t>time*sign: p = .</a:t>
            </a:r>
            <a:r>
              <a:rPr lang="en-US" altLang="ja-JP" dirty="0" smtClean="0"/>
              <a:t>447</a:t>
            </a:r>
            <a:r>
              <a:rPr lang="en-US" altLang="ja-JP" dirty="0"/>
              <a:t>7</a:t>
            </a:r>
            <a:endParaRPr lang="en-US" dirty="0" smtClean="0"/>
          </a:p>
          <a:p>
            <a:pPr defTabSz="342900"/>
            <a:endParaRPr lang="en-US" dirty="0"/>
          </a:p>
          <a:p>
            <a:pPr defTabSz="342900"/>
            <a:r>
              <a:rPr lang="en-US" dirty="0" smtClean="0"/>
              <a:t>Gamble: </a:t>
            </a:r>
          </a:p>
          <a:p>
            <a:pPr defTabSz="342900"/>
            <a:r>
              <a:rPr lang="en-US" dirty="0" smtClean="0"/>
              <a:t>	time: p = .</a:t>
            </a:r>
            <a:r>
              <a:rPr lang="en-US" altLang="ja-JP" dirty="0" smtClean="0"/>
              <a:t>37175</a:t>
            </a:r>
            <a:endParaRPr lang="en-US" dirty="0" smtClean="0"/>
          </a:p>
          <a:p>
            <a:pPr defTabSz="342900"/>
            <a:r>
              <a:rPr lang="en-US" dirty="0" smtClean="0"/>
              <a:t>	sign: p = .</a:t>
            </a:r>
            <a:r>
              <a:rPr lang="en-US" dirty="0"/>
              <a:t>44822</a:t>
            </a:r>
            <a:r>
              <a:rPr lang="en-US" dirty="0" smtClean="0"/>
              <a:t> </a:t>
            </a:r>
          </a:p>
          <a:p>
            <a:pPr defTabSz="342900"/>
            <a:r>
              <a:rPr lang="en-US" dirty="0" smtClean="0"/>
              <a:t>	time*sign: p = .</a:t>
            </a:r>
            <a:r>
              <a:rPr lang="en-US" altLang="ja-JP" dirty="0" smtClean="0"/>
              <a:t>48647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7467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0150" t="30312" b="24801"/>
          <a:stretch/>
        </p:blipFill>
        <p:spPr>
          <a:xfrm>
            <a:off x="174726" y="5124711"/>
            <a:ext cx="12127839" cy="17676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99707" y="90987"/>
            <a:ext cx="7769303" cy="49993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27024" y="1623622"/>
            <a:ext cx="2772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Time has </a:t>
            </a:r>
            <a:r>
              <a:rPr lang="en-US" sz="1400" u="sng" dirty="0" smtClean="0"/>
              <a:t>no</a:t>
            </a:r>
            <a:r>
              <a:rPr lang="en-US" sz="1400" dirty="0" smtClean="0"/>
              <a:t> significant effect on</a:t>
            </a:r>
          </a:p>
          <a:p>
            <a:pPr defTabSz="401638"/>
            <a:r>
              <a:rPr lang="en-US" sz="1400" dirty="0" smtClean="0"/>
              <a:t>	alpha, lambda, temperature</a:t>
            </a:r>
            <a:r>
              <a:rPr lang="en-US" sz="14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027024" y="269678"/>
                <a:ext cx="2105833" cy="5729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1400">
                          <a:latin typeface="Cambria Math" panose="02040503050406030204" pitchFamily="18" charset="0"/>
                        </a:rPr>
                        <m:t>u</m:t>
                      </m:r>
                      <m:d>
                        <m:dPr>
                          <m:ctrlPr>
                            <a:rPr lang="zh-CN" alt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en-US" sz="1400" i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</m:d>
                      <m:r>
                        <a:rPr lang="zh-CN" altLang="en-US" sz="1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p>
                                <m:sSupPr>
                                  <m:ctrlP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p>
                              </m:sSup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&amp;−</m:t>
                              </m:r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p>
                                <m:sSupPr>
                                  <m:ctrlP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140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p>
                              </m:sSup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7024" y="269678"/>
                <a:ext cx="2105833" cy="572914"/>
              </a:xfrm>
              <a:prstGeom prst="rect">
                <a:avLst/>
              </a:prstGeom>
              <a:blipFill>
                <a:blip r:embed="rId5"/>
                <a:stretch>
                  <a:fillRect l="-9855" t="-179787" b="-264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7027024" y="876949"/>
                <a:ext cx="3914533" cy="6475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1400" smtClean="0">
                          <a:latin typeface="Cambria Math" panose="02040503050406030204" pitchFamily="18" charset="0"/>
                        </a:rPr>
                        <m:t>P</m:t>
                      </m:r>
                      <m:func>
                        <m:funcPr>
                          <m:ctrlPr>
                            <a:rPr lang="zh-CN" alt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1400" i="0">
                              <a:latin typeface="Cambria Math" panose="02040503050406030204" pitchFamily="18" charset="0"/>
                            </a:rPr>
                            <m:t>r</m:t>
                          </m:r>
                        </m:fName>
                        <m:e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m:rPr>
                          <m:sty m:val="p"/>
                        </m:rPr>
                        <a:rPr lang="zh-CN" altLang="en-US" sz="1400" i="0">
                          <a:latin typeface="Cambria Math" panose="02040503050406030204" pitchFamily="18" charset="0"/>
                        </a:rPr>
                        <m:t>choose</m:t>
                      </m:r>
                      <m:r>
                        <a:rPr lang="zh-CN" altLang="en-US" sz="1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CN" altLang="en-US" sz="1400" i="0">
                          <a:latin typeface="Cambria Math" panose="02040503050406030204" pitchFamily="18" charset="0"/>
                        </a:rPr>
                        <m:t>sure</m:t>
                      </m:r>
                      <m:r>
                        <a:rPr lang="zh-CN" altLang="en-US" sz="1400" i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sz="1400" i="0">
                                      <a:latin typeface="Cambria Math" panose="02040503050406030204" pitchFamily="18" charset="0"/>
                                    </a:rPr>
                                    <m:t>u</m:t>
                                  </m:r>
                                  <m:d>
                                    <m:dPr>
                                      <m:ctrlP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sz="1400" i="0">
                                          <a:latin typeface="Cambria Math" panose="02040503050406030204" pitchFamily="18" charset="0"/>
                                        </a:rPr>
                                        <m:t>SR</m:t>
                                      </m:r>
                                    </m:e>
                                  </m:d>
                                  <m:r>
                                    <a:rPr lang="zh-CN" altLang="en-US" sz="14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sz="1400" i="0">
                                          <a:latin typeface="Cambria Math" panose="02040503050406030204" pitchFamily="18" charset="0"/>
                                        </a:rPr>
                                        <m:t>u</m:t>
                                      </m:r>
                                      <m:d>
                                        <m:dPr>
                                          <m:ctrlPr>
                                            <a:rPr lang="zh-CN" alt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CN" altLang="en-US" sz="1400" i="0">
                                              <a:latin typeface="Cambria Math" panose="02040503050406030204" pitchFamily="18" charset="0"/>
                                            </a:rPr>
                                            <m:t>gain</m:t>
                                          </m:r>
                                        </m:e>
                                      </m:d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sz="1400" i="0">
                                          <a:latin typeface="Cambria Math" panose="02040503050406030204" pitchFamily="18" charset="0"/>
                                        </a:rPr>
                                        <m:t>u</m:t>
                                      </m:r>
                                      <m:d>
                                        <m:dPr>
                                          <m:ctrlPr>
                                            <a:rPr lang="zh-CN" alt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CN" altLang="en-US" sz="1400" i="0">
                                              <a:latin typeface="Cambria Math" panose="02040503050406030204" pitchFamily="18" charset="0"/>
                                            </a:rPr>
                                            <m:t>loss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zh-CN" altLang="en-US" sz="14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7024" y="876949"/>
                <a:ext cx="3914533" cy="647550"/>
              </a:xfrm>
              <a:prstGeom prst="rect">
                <a:avLst/>
              </a:prstGeom>
              <a:blipFill>
                <a:blip r:embed="rId6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9688711"/>
              </p:ext>
            </p:extLst>
          </p:nvPr>
        </p:nvGraphicFramePr>
        <p:xfrm>
          <a:off x="7027024" y="2146842"/>
          <a:ext cx="4260283" cy="25561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039802" y="692283"/>
                <a:ext cx="15492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802" y="692283"/>
                <a:ext cx="1549238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CEE79-77A2-412C-BBAF-CE6C8F75EB6C}" type="slidenum">
              <a:rPr lang="en-US" smtClean="0"/>
              <a:t>5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982433" y="4703012"/>
            <a:ext cx="4730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Alpha </a:t>
            </a:r>
            <a:r>
              <a:rPr lang="zh-CN" altLang="en-US" sz="1400" dirty="0" smtClean="0"/>
              <a:t>结果与上次不同，</a:t>
            </a:r>
            <a:r>
              <a:rPr lang="en-US" altLang="zh-CN" sz="1400" dirty="0" smtClean="0"/>
              <a:t>lambda</a:t>
            </a:r>
            <a:r>
              <a:rPr lang="zh-CN" altLang="en-US" sz="1400" dirty="0" smtClean="0"/>
              <a:t>的均值大于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（</a:t>
            </a:r>
            <a:r>
              <a:rPr lang="en-US" altLang="zh-CN" sz="1400" dirty="0" smtClean="0"/>
              <a:t>loss aversion</a:t>
            </a:r>
            <a:r>
              <a:rPr lang="zh-CN" altLang="en-US" sz="1400" dirty="0" smtClean="0"/>
              <a:t>）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41161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027024" y="1623622"/>
            <a:ext cx="2772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Time has </a:t>
            </a:r>
            <a:r>
              <a:rPr lang="en-US" sz="1400" u="sng" dirty="0" smtClean="0"/>
              <a:t>no</a:t>
            </a:r>
            <a:r>
              <a:rPr lang="en-US" sz="1400" dirty="0" smtClean="0"/>
              <a:t> significant effect on</a:t>
            </a:r>
          </a:p>
          <a:p>
            <a:pPr defTabSz="401638"/>
            <a:r>
              <a:rPr lang="en-US" sz="1400" dirty="0" smtClean="0"/>
              <a:t>	alpha, lambda, temperature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027024" y="269678"/>
                <a:ext cx="2105833" cy="5729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1400">
                          <a:latin typeface="Cambria Math" panose="02040503050406030204" pitchFamily="18" charset="0"/>
                        </a:rPr>
                        <m:t>u</m:t>
                      </m:r>
                      <m:d>
                        <m:dPr>
                          <m:ctrlPr>
                            <a:rPr lang="zh-CN" alt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en-US" sz="1400" i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</m:d>
                      <m:r>
                        <a:rPr lang="zh-CN" altLang="en-US" sz="1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p>
                                <m:sSupPr>
                                  <m:ctrlP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p>
                              </m:sSup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&amp;−</m:t>
                              </m:r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p>
                                <m:sSupPr>
                                  <m:ctrlP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140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p>
                              </m:sSup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7024" y="269678"/>
                <a:ext cx="2105833" cy="572914"/>
              </a:xfrm>
              <a:prstGeom prst="rect">
                <a:avLst/>
              </a:prstGeom>
              <a:blipFill>
                <a:blip r:embed="rId3"/>
                <a:stretch>
                  <a:fillRect l="-9855" t="-179787" b="-264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7027024" y="876949"/>
                <a:ext cx="3914533" cy="6475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1400" smtClean="0">
                          <a:latin typeface="Cambria Math" panose="02040503050406030204" pitchFamily="18" charset="0"/>
                        </a:rPr>
                        <m:t>P</m:t>
                      </m:r>
                      <m:func>
                        <m:funcPr>
                          <m:ctrlPr>
                            <a:rPr lang="zh-CN" alt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1400" i="0">
                              <a:latin typeface="Cambria Math" panose="02040503050406030204" pitchFamily="18" charset="0"/>
                            </a:rPr>
                            <m:t>r</m:t>
                          </m:r>
                        </m:fName>
                        <m:e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m:rPr>
                          <m:sty m:val="p"/>
                        </m:rPr>
                        <a:rPr lang="zh-CN" altLang="en-US" sz="1400" i="0">
                          <a:latin typeface="Cambria Math" panose="02040503050406030204" pitchFamily="18" charset="0"/>
                        </a:rPr>
                        <m:t>choose</m:t>
                      </m:r>
                      <m:r>
                        <a:rPr lang="zh-CN" altLang="en-US" sz="1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CN" altLang="en-US" sz="1400" i="0">
                          <a:latin typeface="Cambria Math" panose="02040503050406030204" pitchFamily="18" charset="0"/>
                        </a:rPr>
                        <m:t>sure</m:t>
                      </m:r>
                      <m:r>
                        <a:rPr lang="zh-CN" altLang="en-US" sz="1400" i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sz="1400" i="0">
                                      <a:latin typeface="Cambria Math" panose="02040503050406030204" pitchFamily="18" charset="0"/>
                                    </a:rPr>
                                    <m:t>u</m:t>
                                  </m:r>
                                  <m:d>
                                    <m:dPr>
                                      <m:ctrlP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sz="1400" i="0">
                                          <a:latin typeface="Cambria Math" panose="02040503050406030204" pitchFamily="18" charset="0"/>
                                        </a:rPr>
                                        <m:t>SR</m:t>
                                      </m:r>
                                    </m:e>
                                  </m:d>
                                  <m:r>
                                    <a:rPr lang="zh-CN" altLang="en-US" sz="14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sz="1400" i="0">
                                          <a:latin typeface="Cambria Math" panose="02040503050406030204" pitchFamily="18" charset="0"/>
                                        </a:rPr>
                                        <m:t>u</m:t>
                                      </m:r>
                                      <m:d>
                                        <m:dPr>
                                          <m:ctrlPr>
                                            <a:rPr lang="zh-CN" alt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CN" altLang="en-US" sz="1400" i="0">
                                              <a:latin typeface="Cambria Math" panose="02040503050406030204" pitchFamily="18" charset="0"/>
                                            </a:rPr>
                                            <m:t>gain</m:t>
                                          </m:r>
                                        </m:e>
                                      </m:d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sz="1400" i="0">
                                          <a:latin typeface="Cambria Math" panose="02040503050406030204" pitchFamily="18" charset="0"/>
                                        </a:rPr>
                                        <m:t>u</m:t>
                                      </m:r>
                                      <m:d>
                                        <m:dPr>
                                          <m:ctrlPr>
                                            <a:rPr lang="zh-CN" alt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CN" altLang="en-US" sz="1400" i="0">
                                              <a:latin typeface="Cambria Math" panose="02040503050406030204" pitchFamily="18" charset="0"/>
                                            </a:rPr>
                                            <m:t>loss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zh-CN" altLang="en-US" sz="14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7024" y="876949"/>
                <a:ext cx="3914533" cy="647550"/>
              </a:xfrm>
              <a:prstGeom prst="rect">
                <a:avLst/>
              </a:prstGeom>
              <a:blipFill>
                <a:blip r:embed="rId4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1534126"/>
              </p:ext>
            </p:extLst>
          </p:nvPr>
        </p:nvGraphicFramePr>
        <p:xfrm>
          <a:off x="7027024" y="2146842"/>
          <a:ext cx="4260283" cy="25561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730699" y="-98298"/>
            <a:ext cx="8261675" cy="53161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06197" y="507617"/>
                <a:ext cx="15492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197" y="507617"/>
                <a:ext cx="1549238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8"/>
          <a:srcRect l="10524" t="40706" r="2267" b="40251"/>
          <a:stretch/>
        </p:blipFill>
        <p:spPr>
          <a:xfrm>
            <a:off x="0" y="5125299"/>
            <a:ext cx="12175586" cy="1710771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CEE79-77A2-412C-BBAF-CE6C8F75EB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945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97702" y="5317499"/>
            <a:ext cx="79034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01638"/>
            <a:r>
              <a:rPr lang="en-US" dirty="0" smtClean="0"/>
              <a:t>Series = block</a:t>
            </a:r>
          </a:p>
          <a:p>
            <a:endParaRPr lang="en-US" dirty="0"/>
          </a:p>
          <a:p>
            <a:r>
              <a:rPr lang="en-US" dirty="0" smtClean="0"/>
              <a:t>No trend effect of blocks</a:t>
            </a:r>
          </a:p>
          <a:p>
            <a:endParaRPr lang="en-US" dirty="0"/>
          </a:p>
          <a:p>
            <a:pPr defTabSz="401638"/>
            <a:r>
              <a:rPr lang="en-US" dirty="0" smtClean="0"/>
              <a:t>Even if there was, when talk about times, these effects are balanced.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117839"/>
              </p:ext>
            </p:extLst>
          </p:nvPr>
        </p:nvGraphicFramePr>
        <p:xfrm>
          <a:off x="308682" y="361100"/>
          <a:ext cx="11182471" cy="53466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CEE79-77A2-412C-BBAF-CE6C8F75EB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06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Brain imaging literatures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defTabSz="3429000">
              <a:buNone/>
              <a:tabLst>
                <a:tab pos="2514600" algn="l"/>
                <a:tab pos="4175125" algn="l"/>
              </a:tabLst>
            </a:pPr>
            <a:r>
              <a:rPr lang="en-US" altLang="zh-CN" sz="2400" dirty="0" smtClean="0"/>
              <a:t>Hare et al., 2011	fMRI	</a:t>
            </a:r>
            <a:r>
              <a:rPr lang="en-US" altLang="zh-CN" sz="2400" dirty="0" err="1"/>
              <a:t>v</a:t>
            </a:r>
            <a:r>
              <a:rPr lang="en-US" altLang="zh-CN" sz="2400" dirty="0" err="1" smtClean="0"/>
              <a:t>mPFC</a:t>
            </a:r>
            <a:r>
              <a:rPr lang="en-US" altLang="zh-CN" sz="2400" dirty="0" smtClean="0"/>
              <a:t>	DDM, motor</a:t>
            </a:r>
          </a:p>
          <a:p>
            <a:pPr marL="0" indent="0" defTabSz="1717675">
              <a:buNone/>
              <a:tabLst>
                <a:tab pos="2514600" algn="l"/>
                <a:tab pos="4175125" algn="l"/>
              </a:tabLst>
            </a:pPr>
            <a:r>
              <a:rPr lang="en-US" altLang="zh-CN" sz="2400" dirty="0" smtClean="0"/>
              <a:t>Lim et al., 2011	fMRI	</a:t>
            </a:r>
            <a:r>
              <a:rPr lang="en-US" altLang="zh-CN" sz="2400" dirty="0" err="1" smtClean="0"/>
              <a:t>vmPFC</a:t>
            </a:r>
            <a:r>
              <a:rPr lang="en-US" altLang="zh-CN" sz="2400" dirty="0" smtClean="0"/>
              <a:t> &amp; striatum	visual attention</a:t>
            </a:r>
          </a:p>
          <a:p>
            <a:pPr marL="0" indent="0" defTabSz="1717675">
              <a:buNone/>
              <a:tabLst>
                <a:tab pos="2514600" algn="l"/>
                <a:tab pos="4175125" algn="l"/>
              </a:tabLst>
            </a:pPr>
            <a:r>
              <a:rPr lang="en-US" altLang="zh-CN" sz="2400" dirty="0" smtClean="0"/>
              <a:t>Hunt et al., 2012	MEG	distributed	Recurrent</a:t>
            </a:r>
          </a:p>
          <a:p>
            <a:pPr marL="0" indent="0" defTabSz="3429000">
              <a:buNone/>
              <a:tabLst>
                <a:tab pos="2514600" algn="l"/>
                <a:tab pos="4175125" algn="l"/>
              </a:tabLst>
            </a:pPr>
            <a:r>
              <a:rPr lang="en-US" altLang="zh-CN" sz="2400" dirty="0" smtClean="0"/>
              <a:t>Frank et al., 2015	EEG &amp; fMRI	SMA &amp; STN	DDM, RL</a:t>
            </a:r>
            <a:endParaRPr lang="zh-CN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CEE79-77A2-412C-BBAF-CE6C8F75EB6C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541" y="4083526"/>
            <a:ext cx="3233379" cy="22780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9" name="Group 8"/>
          <p:cNvGrpSpPr/>
          <p:nvPr/>
        </p:nvGrpSpPr>
        <p:grpSpPr>
          <a:xfrm>
            <a:off x="279082" y="4078286"/>
            <a:ext cx="3357563" cy="2278064"/>
            <a:chOff x="838200" y="3805236"/>
            <a:chExt cx="4029075" cy="273367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3805237"/>
              <a:ext cx="4029075" cy="273367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8" name="Rectangle 7"/>
            <p:cNvSpPr/>
            <p:nvPr/>
          </p:nvSpPr>
          <p:spPr>
            <a:xfrm>
              <a:off x="838200" y="3805236"/>
              <a:ext cx="304800" cy="3857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7096"/>
          <a:stretch/>
        </p:blipFill>
        <p:spPr>
          <a:xfrm>
            <a:off x="7696199" y="4078286"/>
            <a:ext cx="4342823" cy="22336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1005840" y="635635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Recurrent model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280183" y="6356985"/>
            <a:ext cx="772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DDM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481371" y="6356350"/>
            <a:ext cx="772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FFT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7745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379</Words>
  <Application>Microsoft Office PowerPoint</Application>
  <PresentationFormat>Widescreen</PresentationFormat>
  <Paragraphs>82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游ゴシック</vt:lpstr>
      <vt:lpstr>等线</vt:lpstr>
      <vt:lpstr>等线 Light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Brain imaging literatures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聂 劭质</dc:creator>
  <cp:lastModifiedBy>聂 劭质</cp:lastModifiedBy>
  <cp:revision>26</cp:revision>
  <dcterms:created xsi:type="dcterms:W3CDTF">2018-09-26T00:30:04Z</dcterms:created>
  <dcterms:modified xsi:type="dcterms:W3CDTF">2018-09-26T15:19:21Z</dcterms:modified>
</cp:coreProperties>
</file>