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70" r:id="rId5"/>
    <p:sldId id="266" r:id="rId6"/>
    <p:sldId id="264" r:id="rId7"/>
    <p:sldId id="267" r:id="rId8"/>
    <p:sldId id="271" r:id="rId9"/>
    <p:sldId id="268" r:id="rId10"/>
    <p:sldId id="269" r:id="rId11"/>
    <p:sldId id="257" r:id="rId12"/>
    <p:sldId id="260" r:id="rId13"/>
    <p:sldId id="258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39189B-FE04-483E-99B5-8B453A27562A}">
          <p14:sldIdLst>
            <p14:sldId id="256"/>
            <p14:sldId id="262"/>
            <p14:sldId id="263"/>
            <p14:sldId id="270"/>
            <p14:sldId id="266"/>
            <p14:sldId id="264"/>
          </p14:sldIdLst>
        </p14:section>
        <p14:section name="block predict" id="{FA637F31-445A-4027-99DD-79CE65552669}">
          <p14:sldIdLst>
            <p14:sldId id="267"/>
            <p14:sldId id="271"/>
            <p14:sldId id="268"/>
            <p14:sldId id="269"/>
          </p14:sldIdLst>
        </p14:section>
        <p14:section name="old results" id="{A801FB87-15A7-4B76-A4ED-0CEBA5E38947}">
          <p14:sldIdLst>
            <p14:sldId id="257"/>
            <p14:sldId id="260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F39D"/>
    <a:srgbClr val="9D9DF3"/>
    <a:srgbClr val="F3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z\k\psychology\lab\pr\e3\code_180912\anal\19091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z\k\psychology\lab\pr\e3\code_180904\doc\180907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z\k\psychology\lab\pr\e3\code_180912\anal\19091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z\k\psychology\lab\pr\e3\code_180912\anal\19091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z\k\psychology\lab\pr\e3\code_180912\anal\19091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z\k\psychology\lab\pr\e3\code_180904\doc\180907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z\k\psychology\lab\pr\e3\code_180904\doc\180907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z\k\psychology\lab\pr\e3\code_180904\doc\180907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sure reward (loss - gain)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Sheet2!$N$58:$P$58</c:f>
                <c:numCache>
                  <c:formatCode>General</c:formatCode>
                  <c:ptCount val="3"/>
                  <c:pt idx="0">
                    <c:v>0.1360307914239392</c:v>
                  </c:pt>
                  <c:pt idx="1">
                    <c:v>0.12990483406034148</c:v>
                  </c:pt>
                  <c:pt idx="2">
                    <c:v>8.9254756879528427E-2</c:v>
                  </c:pt>
                </c:numCache>
              </c:numRef>
            </c:plus>
            <c:minus>
              <c:numRef>
                <c:f>Sheet2!$N$58:$P$58</c:f>
                <c:numCache>
                  <c:formatCode>General</c:formatCode>
                  <c:ptCount val="3"/>
                  <c:pt idx="0">
                    <c:v>0.1360307914239392</c:v>
                  </c:pt>
                  <c:pt idx="1">
                    <c:v>0.12990483406034148</c:v>
                  </c:pt>
                  <c:pt idx="2">
                    <c:v>8.9254756879528427E-2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Sheet2!$N$46:$P$46</c:f>
              <c:numCache>
                <c:formatCode>General</c:formatCod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Sheet2!$N$57:$P$57</c:f>
              <c:numCache>
                <c:formatCode>General</c:formatCode>
                <c:ptCount val="3"/>
                <c:pt idx="0">
                  <c:v>-3.2737848016020893E-2</c:v>
                </c:pt>
                <c:pt idx="1">
                  <c:v>-7.2590514280502935E-2</c:v>
                </c:pt>
                <c:pt idx="2">
                  <c:v>-1.7225549216985162E-2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B0-4A4E-A2F6-FE646F3EEF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1586655"/>
        <c:axId val="841588319"/>
      </c:barChart>
      <c:catAx>
        <c:axId val="841586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1588319"/>
        <c:crosses val="autoZero"/>
        <c:auto val="1"/>
        <c:lblAlgn val="ctr"/>
        <c:lblOffset val="100"/>
        <c:noMultiLvlLbl val="0"/>
      </c:catAx>
      <c:valAx>
        <c:axId val="84158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1586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000"/>
              <a:t>alpha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Sheet3!$L$10:$N$10</c:f>
                <c:numCache>
                  <c:formatCode>General</c:formatCode>
                  <c:ptCount val="3"/>
                  <c:pt idx="0">
                    <c:v>5.6854687141237654E-2</c:v>
                  </c:pt>
                  <c:pt idx="1">
                    <c:v>3.3594384802812204E-2</c:v>
                  </c:pt>
                  <c:pt idx="2">
                    <c:v>3.5766998175303238E-2</c:v>
                  </c:pt>
                </c:numCache>
              </c:numRef>
            </c:plus>
            <c:minus>
              <c:numRef>
                <c:f>Sheet3!$L$10:$N$10</c:f>
                <c:numCache>
                  <c:formatCode>General</c:formatCode>
                  <c:ptCount val="3"/>
                  <c:pt idx="0">
                    <c:v>5.6854687141237654E-2</c:v>
                  </c:pt>
                  <c:pt idx="1">
                    <c:v>3.3594384802812204E-2</c:v>
                  </c:pt>
                  <c:pt idx="2">
                    <c:v>3.5766998175303238E-2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Sheet3!$L$1:$N$1</c:f>
              <c:numCache>
                <c:formatCode>General</c:formatCod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Sheet3!$L$9:$N$9</c:f>
              <c:numCache>
                <c:formatCode>General</c:formatCode>
                <c:ptCount val="3"/>
                <c:pt idx="0">
                  <c:v>0.74004217588198351</c:v>
                </c:pt>
                <c:pt idx="1">
                  <c:v>0.83185973437116278</c:v>
                </c:pt>
                <c:pt idx="2">
                  <c:v>0.94016926189721517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5E-4BB1-BE79-45732BDED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153039"/>
        <c:axId val="333851487"/>
      </c:barChart>
      <c:catAx>
        <c:axId val="334153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3851487"/>
        <c:crosses val="autoZero"/>
        <c:auto val="1"/>
        <c:lblAlgn val="ctr"/>
        <c:lblOffset val="100"/>
        <c:noMultiLvlLbl val="0"/>
      </c:catAx>
      <c:valAx>
        <c:axId val="333851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4153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gamble (loss - gain)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Sheet2!$V$58:$X$58</c:f>
                <c:numCache>
                  <c:formatCode>General</c:formatCode>
                  <c:ptCount val="3"/>
                  <c:pt idx="0">
                    <c:v>4.2695092906690858E-2</c:v>
                  </c:pt>
                  <c:pt idx="1">
                    <c:v>4.3418584427172023E-2</c:v>
                  </c:pt>
                  <c:pt idx="2">
                    <c:v>1.8631136545368961E-2</c:v>
                  </c:pt>
                </c:numCache>
              </c:numRef>
            </c:plus>
            <c:minus>
              <c:numRef>
                <c:f>Sheet2!$V$58:$X$58</c:f>
                <c:numCache>
                  <c:formatCode>General</c:formatCode>
                  <c:ptCount val="3"/>
                  <c:pt idx="0">
                    <c:v>4.2695092906690858E-2</c:v>
                  </c:pt>
                  <c:pt idx="1">
                    <c:v>4.3418584427172023E-2</c:v>
                  </c:pt>
                  <c:pt idx="2">
                    <c:v>1.8631136545368961E-2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Sheet2!$V$46:$X$46</c:f>
              <c:numCache>
                <c:formatCode>General</c:formatCod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Sheet2!$V$57:$X$57</c:f>
              <c:numCache>
                <c:formatCode>General</c:formatCode>
                <c:ptCount val="3"/>
                <c:pt idx="0">
                  <c:v>3.0684264729778522E-2</c:v>
                </c:pt>
                <c:pt idx="1">
                  <c:v>4.2596740838944179E-2</c:v>
                </c:pt>
                <c:pt idx="2">
                  <c:v>6.6529954342199868E-2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C5-44C9-A9A6-8606B1AE0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1586655"/>
        <c:axId val="841588319"/>
      </c:barChart>
      <c:catAx>
        <c:axId val="841586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1588319"/>
        <c:crosses val="autoZero"/>
        <c:auto val="1"/>
        <c:lblAlgn val="ctr"/>
        <c:lblOffset val="100"/>
        <c:noMultiLvlLbl val="0"/>
      </c:catAx>
      <c:valAx>
        <c:axId val="84158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1586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averaged parameters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0188590741756748E-2"/>
          <c:y val="0.10834904851705812"/>
          <c:w val="0.89901775517568139"/>
          <c:h val="0.833211706240904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0.5</c:v>
                </c:pt>
              </c:strCache>
            </c:strRef>
          </c:tx>
          <c:spPr>
            <a:solidFill>
              <a:srgbClr val="F39D9D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Sheet1!$K$27:$M$27</c:f>
                <c:numCache>
                  <c:formatCode>General</c:formatCode>
                  <c:ptCount val="3"/>
                  <c:pt idx="0">
                    <c:v>5.0851885447120181E-2</c:v>
                  </c:pt>
                  <c:pt idx="1">
                    <c:v>0.81511350702024532</c:v>
                  </c:pt>
                  <c:pt idx="2">
                    <c:v>0.21109518623946072</c:v>
                  </c:pt>
                </c:numCache>
              </c:numRef>
            </c:plus>
            <c:minus>
              <c:numRef>
                <c:f>Sheet1!$K$27:$M$27</c:f>
                <c:numCache>
                  <c:formatCode>General</c:formatCode>
                  <c:ptCount val="3"/>
                  <c:pt idx="0">
                    <c:v>5.0851885447120181E-2</c:v>
                  </c:pt>
                  <c:pt idx="1">
                    <c:v>0.81511350702024532</c:v>
                  </c:pt>
                  <c:pt idx="2">
                    <c:v>0.21109518623946072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(Sheet1!$F$1,Sheet1!$K$1,Sheet1!$P$1)</c:f>
              <c:strCache>
                <c:ptCount val="3"/>
                <c:pt idx="0">
                  <c:v>alpha</c:v>
                </c:pt>
                <c:pt idx="1">
                  <c:v>lambda</c:v>
                </c:pt>
                <c:pt idx="2">
                  <c:v>Temperature</c:v>
                </c:pt>
              </c:strCache>
            </c:strRef>
          </c:cat>
          <c:val>
            <c:numRef>
              <c:f>Sheet1!$K$23:$M$23</c:f>
              <c:numCache>
                <c:formatCode>General</c:formatCode>
                <c:ptCount val="3"/>
                <c:pt idx="0">
                  <c:v>0.84140002652125023</c:v>
                </c:pt>
                <c:pt idx="1">
                  <c:v>1.9587732161403062</c:v>
                </c:pt>
                <c:pt idx="2">
                  <c:v>0.77623610220970063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3D-418F-B926-F7F2B2D7B362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9DF39D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Sheet1!$K$28:$M$28</c:f>
                <c:numCache>
                  <c:formatCode>General</c:formatCode>
                  <c:ptCount val="3"/>
                  <c:pt idx="0">
                    <c:v>8.182962210190306E-2</c:v>
                  </c:pt>
                  <c:pt idx="1">
                    <c:v>1.4037519667801255</c:v>
                  </c:pt>
                  <c:pt idx="2">
                    <c:v>0.11075547530805274</c:v>
                  </c:pt>
                </c:numCache>
              </c:numRef>
            </c:plus>
            <c:minus>
              <c:numRef>
                <c:f>Sheet1!$K$29:$M$29</c:f>
                <c:numCache>
                  <c:formatCode>General</c:formatCode>
                  <c:ptCount val="3"/>
                  <c:pt idx="0">
                    <c:v>7.9070980407679001E-2</c:v>
                  </c:pt>
                  <c:pt idx="1">
                    <c:v>0.32479298484022406</c:v>
                  </c:pt>
                  <c:pt idx="2">
                    <c:v>0.14626677375439151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(Sheet1!$F$1,Sheet1!$K$1,Sheet1!$P$1)</c:f>
              <c:strCache>
                <c:ptCount val="3"/>
                <c:pt idx="0">
                  <c:v>alpha</c:v>
                </c:pt>
                <c:pt idx="1">
                  <c:v>lambda</c:v>
                </c:pt>
                <c:pt idx="2">
                  <c:v>Temperature</c:v>
                </c:pt>
              </c:strCache>
            </c:strRef>
          </c:cat>
          <c:val>
            <c:numRef>
              <c:f>Sheet1!$K$24:$M$24</c:f>
              <c:numCache>
                <c:formatCode>General</c:formatCode>
                <c:ptCount val="3"/>
                <c:pt idx="0">
                  <c:v>1.1369169627459561</c:v>
                </c:pt>
                <c:pt idx="1">
                  <c:v>2.7927242381282018</c:v>
                </c:pt>
                <c:pt idx="2">
                  <c:v>0.38398365843512378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3D-418F-B926-F7F2B2D7B362}"/>
            </c:ext>
          </c:extLst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9D9DF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Sheet1!$K$29:$M$29</c:f>
                <c:numCache>
                  <c:formatCode>General</c:formatCode>
                  <c:ptCount val="3"/>
                  <c:pt idx="0">
                    <c:v>7.9070980407679001E-2</c:v>
                  </c:pt>
                  <c:pt idx="1">
                    <c:v>0.32479298484022406</c:v>
                  </c:pt>
                  <c:pt idx="2">
                    <c:v>0.14626677375439151</c:v>
                  </c:pt>
                </c:numCache>
              </c:numRef>
            </c:plus>
            <c:minus>
              <c:numRef>
                <c:f>Sheet1!$K$29:$M$29</c:f>
                <c:numCache>
                  <c:formatCode>General</c:formatCode>
                  <c:ptCount val="3"/>
                  <c:pt idx="0">
                    <c:v>7.9070980407679001E-2</c:v>
                  </c:pt>
                  <c:pt idx="1">
                    <c:v>0.32479298484022406</c:v>
                  </c:pt>
                  <c:pt idx="2">
                    <c:v>0.14626677375439151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(Sheet1!$F$1,Sheet1!$K$1,Sheet1!$P$1)</c:f>
              <c:strCache>
                <c:ptCount val="3"/>
                <c:pt idx="0">
                  <c:v>alpha</c:v>
                </c:pt>
                <c:pt idx="1">
                  <c:v>lambda</c:v>
                </c:pt>
                <c:pt idx="2">
                  <c:v>Temperature</c:v>
                </c:pt>
              </c:strCache>
            </c:strRef>
          </c:cat>
          <c:val>
            <c:numRef>
              <c:f>Sheet1!$K$25:$M$25</c:f>
              <c:numCache>
                <c:formatCode>General</c:formatCode>
                <c:ptCount val="3"/>
                <c:pt idx="0">
                  <c:v>1.0206571459177087</c:v>
                </c:pt>
                <c:pt idx="1">
                  <c:v>1.3802560330236855</c:v>
                </c:pt>
                <c:pt idx="2">
                  <c:v>0.69048037070433621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3D-418F-B926-F7F2B2D7B3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5477456"/>
        <c:axId val="995476624"/>
      </c:barChart>
      <c:catAx>
        <c:axId val="99547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95476624"/>
        <c:crosses val="autoZero"/>
        <c:auto val="1"/>
        <c:lblAlgn val="ctr"/>
        <c:lblOffset val="100"/>
        <c:noMultiLvlLbl val="0"/>
      </c:catAx>
      <c:valAx>
        <c:axId val="99547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9547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5825107915556178"/>
          <c:y val="0.13164802630210498"/>
          <c:w val="0.15535938530840715"/>
          <c:h val="4.24919738161282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sure reward (loss - gain)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'Sheet2 (2)'!$N$49</c:f>
              <c:strCache>
                <c:ptCount val="1"/>
                <c:pt idx="0">
                  <c:v>sure reward (loss - gain)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'Sheet2 (2)'!$N$58:$P$58</c:f>
                <c:numCache>
                  <c:formatCode>General</c:formatCode>
                  <c:ptCount val="3"/>
                  <c:pt idx="0">
                    <c:v>6.8342991212903451E-2</c:v>
                  </c:pt>
                  <c:pt idx="1">
                    <c:v>0.16029494638277397</c:v>
                  </c:pt>
                  <c:pt idx="2">
                    <c:v>0.10841884291763002</c:v>
                  </c:pt>
                </c:numCache>
              </c:numRef>
            </c:plus>
            <c:minus>
              <c:numRef>
                <c:f>'Sheet2 (2)'!$N$58:$P$58</c:f>
                <c:numCache>
                  <c:formatCode>General</c:formatCode>
                  <c:ptCount val="3"/>
                  <c:pt idx="0">
                    <c:v>6.8342991212903451E-2</c:v>
                  </c:pt>
                  <c:pt idx="1">
                    <c:v>0.16029494638277397</c:v>
                  </c:pt>
                  <c:pt idx="2">
                    <c:v>0.10841884291763002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'Sheet2 (2)'!$N$46:$P$46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'Sheet2 (2)'!$N$57:$P$57</c:f>
              <c:numCache>
                <c:formatCode>General</c:formatCode>
                <c:ptCount val="3"/>
                <c:pt idx="0">
                  <c:v>-3.2315513427969837E-2</c:v>
                </c:pt>
                <c:pt idx="1">
                  <c:v>1.6739358162248485E-2</c:v>
                </c:pt>
                <c:pt idx="2">
                  <c:v>-0.10697775624778764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D9-47A3-AF3B-C50180BBDD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1586655"/>
        <c:axId val="841588319"/>
      </c:barChart>
      <c:catAx>
        <c:axId val="841586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1588319"/>
        <c:crosses val="autoZero"/>
        <c:auto val="1"/>
        <c:lblAlgn val="ctr"/>
        <c:lblOffset val="100"/>
        <c:noMultiLvlLbl val="0"/>
      </c:catAx>
      <c:valAx>
        <c:axId val="84158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1586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gamble (loss - gain)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'Sheet2 (2)'!$V$49</c:f>
              <c:strCache>
                <c:ptCount val="1"/>
                <c:pt idx="0">
                  <c:v>gamble (loss - gain)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'Sheet2 (2)'!$V$58:$X$58</c:f>
                <c:numCache>
                  <c:formatCode>General</c:formatCode>
                  <c:ptCount val="3"/>
                  <c:pt idx="0">
                    <c:v>2.8397537860266782E-2</c:v>
                  </c:pt>
                  <c:pt idx="1">
                    <c:v>5.1889944147062807E-2</c:v>
                  </c:pt>
                  <c:pt idx="2">
                    <c:v>2.3137428339148752E-2</c:v>
                  </c:pt>
                </c:numCache>
              </c:numRef>
            </c:plus>
            <c:minus>
              <c:numRef>
                <c:f>'Sheet2 (2)'!$V$58:$X$58</c:f>
                <c:numCache>
                  <c:formatCode>General</c:formatCode>
                  <c:ptCount val="3"/>
                  <c:pt idx="0">
                    <c:v>2.8397537860266782E-2</c:v>
                  </c:pt>
                  <c:pt idx="1">
                    <c:v>5.1889944147062807E-2</c:v>
                  </c:pt>
                  <c:pt idx="2">
                    <c:v>2.3137428339148752E-2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'Sheet2 (2)'!$V$46:$X$46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'Sheet2 (2)'!$V$57:$X$57</c:f>
              <c:numCache>
                <c:formatCode>General</c:formatCode>
                <c:ptCount val="3"/>
                <c:pt idx="0">
                  <c:v>3.7618364105488994E-2</c:v>
                </c:pt>
                <c:pt idx="1">
                  <c:v>6.911878071720326E-2</c:v>
                </c:pt>
                <c:pt idx="2">
                  <c:v>3.3073815088230318E-2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8A-40A3-9D4D-3A9DC49B0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1586655"/>
        <c:axId val="841588319"/>
      </c:barChart>
      <c:catAx>
        <c:axId val="841586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1588319"/>
        <c:crosses val="autoZero"/>
        <c:auto val="1"/>
        <c:lblAlgn val="ctr"/>
        <c:lblOffset val="100"/>
        <c:noMultiLvlLbl val="0"/>
      </c:catAx>
      <c:valAx>
        <c:axId val="84158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1586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averaged parameters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7538423384912578E-2"/>
          <c:y val="0.10834904851705812"/>
          <c:w val="0.87990017611592142"/>
          <c:h val="0.874185038269291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0.5</c:v>
                </c:pt>
              </c:strCache>
            </c:strRef>
          </c:tx>
          <c:spPr>
            <a:solidFill>
              <a:srgbClr val="F39D9D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Sheet1!$L$51:$N$51</c:f>
                <c:numCache>
                  <c:formatCode>General</c:formatCode>
                  <c:ptCount val="3"/>
                  <c:pt idx="0">
                    <c:v>6.0709873119564432E-2</c:v>
                  </c:pt>
                  <c:pt idx="1">
                    <c:v>0.1026756510415118</c:v>
                  </c:pt>
                  <c:pt idx="2">
                    <c:v>6.6949318033395169E-2</c:v>
                  </c:pt>
                </c:numCache>
              </c:numRef>
            </c:plus>
            <c:minus>
              <c:numRef>
                <c:f>Sheet1!$L$51:$N$51</c:f>
                <c:numCache>
                  <c:formatCode>General</c:formatCode>
                  <c:ptCount val="3"/>
                  <c:pt idx="0">
                    <c:v>6.0709873119564432E-2</c:v>
                  </c:pt>
                  <c:pt idx="1">
                    <c:v>0.1026756510415118</c:v>
                  </c:pt>
                  <c:pt idx="2">
                    <c:v>6.6949318033395169E-2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(Sheet1!$F$1,Sheet1!$K$1,Sheet1!$P$1)</c:f>
              <c:strCache>
                <c:ptCount val="3"/>
                <c:pt idx="0">
                  <c:v>alpha</c:v>
                </c:pt>
                <c:pt idx="1">
                  <c:v>lambda</c:v>
                </c:pt>
                <c:pt idx="2">
                  <c:v>Temperature</c:v>
                </c:pt>
              </c:strCache>
            </c:strRef>
          </c:cat>
          <c:val>
            <c:numRef>
              <c:f>Sheet1!$L$47:$N$47</c:f>
              <c:numCache>
                <c:formatCode>General</c:formatCode>
                <c:ptCount val="3"/>
                <c:pt idx="0">
                  <c:v>1.1373100675723806</c:v>
                </c:pt>
                <c:pt idx="1">
                  <c:v>1.3140248806258923</c:v>
                </c:pt>
                <c:pt idx="2">
                  <c:v>0.47093017835217238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61-4FE7-8CD5-3B4748CDB7B4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9DF39D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Sheet1!$L$52:$N$52</c:f>
                <c:numCache>
                  <c:formatCode>General</c:formatCode>
                  <c:ptCount val="3"/>
                  <c:pt idx="0">
                    <c:v>0.33882478884723277</c:v>
                  </c:pt>
                  <c:pt idx="1">
                    <c:v>0.80733251223474989</c:v>
                  </c:pt>
                  <c:pt idx="2">
                    <c:v>1.3895964188194534</c:v>
                  </c:pt>
                </c:numCache>
              </c:numRef>
            </c:plus>
            <c:minus>
              <c:numRef>
                <c:f>Sheet1!$L$52:$N$52</c:f>
                <c:numCache>
                  <c:formatCode>General</c:formatCode>
                  <c:ptCount val="3"/>
                  <c:pt idx="0">
                    <c:v>0.33882478884723277</c:v>
                  </c:pt>
                  <c:pt idx="1">
                    <c:v>0.80733251223474989</c:v>
                  </c:pt>
                  <c:pt idx="2">
                    <c:v>1.3895964188194534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(Sheet1!$F$1,Sheet1!$K$1,Sheet1!$P$1)</c:f>
              <c:strCache>
                <c:ptCount val="3"/>
                <c:pt idx="0">
                  <c:v>alpha</c:v>
                </c:pt>
                <c:pt idx="1">
                  <c:v>lambda</c:v>
                </c:pt>
                <c:pt idx="2">
                  <c:v>Temperature</c:v>
                </c:pt>
              </c:strCache>
            </c:strRef>
          </c:cat>
          <c:val>
            <c:numRef>
              <c:f>Sheet1!$L$48:$N$48</c:f>
              <c:numCache>
                <c:formatCode>General</c:formatCode>
                <c:ptCount val="3"/>
                <c:pt idx="0">
                  <c:v>0.92727400648771419</c:v>
                </c:pt>
                <c:pt idx="1">
                  <c:v>1.9486564768833217</c:v>
                </c:pt>
                <c:pt idx="2">
                  <c:v>0.80960283557797641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61-4FE7-8CD5-3B4748CDB7B4}"/>
            </c:ext>
          </c:extLst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9D9DF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Sheet1!$L$53:$N$53</c:f>
                <c:numCache>
                  <c:formatCode>General</c:formatCode>
                  <c:ptCount val="3"/>
                  <c:pt idx="0">
                    <c:v>9.1488409966478002E-2</c:v>
                  </c:pt>
                  <c:pt idx="1">
                    <c:v>0.22131018853667103</c:v>
                  </c:pt>
                  <c:pt idx="2">
                    <c:v>0.16049456611275698</c:v>
                  </c:pt>
                </c:numCache>
              </c:numRef>
            </c:plus>
            <c:minus>
              <c:numRef>
                <c:f>Sheet1!$L$53:$N$53</c:f>
                <c:numCache>
                  <c:formatCode>General</c:formatCode>
                  <c:ptCount val="3"/>
                  <c:pt idx="0">
                    <c:v>9.1488409966478002E-2</c:v>
                  </c:pt>
                  <c:pt idx="1">
                    <c:v>0.22131018853667103</c:v>
                  </c:pt>
                  <c:pt idx="2">
                    <c:v>0.16049456611275698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(Sheet1!$F$1,Sheet1!$K$1,Sheet1!$P$1)</c:f>
              <c:strCache>
                <c:ptCount val="3"/>
                <c:pt idx="0">
                  <c:v>alpha</c:v>
                </c:pt>
                <c:pt idx="1">
                  <c:v>lambda</c:v>
                </c:pt>
                <c:pt idx="2">
                  <c:v>Temperature</c:v>
                </c:pt>
              </c:strCache>
            </c:strRef>
          </c:cat>
          <c:val>
            <c:numRef>
              <c:f>Sheet1!$L$49:$N$49</c:f>
              <c:numCache>
                <c:formatCode>General</c:formatCode>
                <c:ptCount val="3"/>
                <c:pt idx="0">
                  <c:v>0.93439567097408638</c:v>
                </c:pt>
                <c:pt idx="1">
                  <c:v>2.8690619617701372</c:v>
                </c:pt>
                <c:pt idx="2">
                  <c:v>0.57016515988140704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61-4FE7-8CD5-3B4748CDB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5477456"/>
        <c:axId val="995476624"/>
      </c:barChart>
      <c:catAx>
        <c:axId val="99547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95476624"/>
        <c:crosses val="autoZero"/>
        <c:auto val="1"/>
        <c:lblAlgn val="ctr"/>
        <c:lblOffset val="100"/>
        <c:noMultiLvlLbl val="0"/>
      </c:catAx>
      <c:valAx>
        <c:axId val="99547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9547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571413654251538"/>
          <c:y val="0.1399900465029309"/>
          <c:w val="0.16427797600012681"/>
          <c:h val="4.24919738161282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Sheet2!$B$9:$D$9</c:f>
                <c:numCache>
                  <c:formatCode>General</c:formatCode>
                  <c:ptCount val="3"/>
                  <c:pt idx="0">
                    <c:v>3.7102636608617408E-2</c:v>
                  </c:pt>
                  <c:pt idx="1">
                    <c:v>5.1698539600048318E-2</c:v>
                  </c:pt>
                  <c:pt idx="2">
                    <c:v>5.4240269212499768E-2</c:v>
                  </c:pt>
                </c:numCache>
              </c:numRef>
            </c:plus>
            <c:minus>
              <c:numRef>
                <c:f>Sheet2!$B$9:$D$9</c:f>
                <c:numCache>
                  <c:formatCode>General</c:formatCode>
                  <c:ptCount val="3"/>
                  <c:pt idx="0">
                    <c:v>3.7102636608617408E-2</c:v>
                  </c:pt>
                  <c:pt idx="1">
                    <c:v>5.1698539600048318E-2</c:v>
                  </c:pt>
                  <c:pt idx="2">
                    <c:v>5.4240269212499768E-2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Sheet2!$B$7:$D$7</c:f>
              <c:numCache>
                <c:formatCode>General</c:formatCod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Sheet2!$B$8:$D$8</c:f>
              <c:numCache>
                <c:formatCode>General</c:formatCode>
                <c:ptCount val="3"/>
                <c:pt idx="0">
                  <c:v>0.32544966666666664</c:v>
                </c:pt>
                <c:pt idx="1">
                  <c:v>0.46004833333333339</c:v>
                </c:pt>
                <c:pt idx="2">
                  <c:v>0.43107466666666666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12-4A8B-A2E4-3A271318F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153039"/>
        <c:axId val="333851487"/>
      </c:barChart>
      <c:catAx>
        <c:axId val="334153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3851487"/>
        <c:crosses val="autoZero"/>
        <c:auto val="1"/>
        <c:lblAlgn val="ctr"/>
        <c:lblOffset val="100"/>
        <c:noMultiLvlLbl val="0"/>
      </c:catAx>
      <c:valAx>
        <c:axId val="333851487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4153039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βs in GLM</a:t>
            </a:r>
          </a:p>
        </c:rich>
      </c:tx>
      <c:layout>
        <c:manualLayout>
          <c:xMode val="edge"/>
          <c:yMode val="edge"/>
          <c:x val="7.1952481230543833E-2"/>
          <c:y val="2.34505862646566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0.5</c:v>
                </c:pt>
              </c:strCache>
            </c:strRef>
          </c:tx>
          <c:spPr>
            <a:solidFill>
              <a:srgbClr val="F39D9D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Sheet1!$C$10:$E$10</c:f>
                <c:numCache>
                  <c:formatCode>General</c:formatCode>
                  <c:ptCount val="3"/>
                  <c:pt idx="0">
                    <c:v>0.52088887013531671</c:v>
                  </c:pt>
                  <c:pt idx="1">
                    <c:v>0.51737923670579078</c:v>
                  </c:pt>
                  <c:pt idx="2">
                    <c:v>0.44266336764280145</c:v>
                  </c:pt>
                </c:numCache>
              </c:numRef>
            </c:plus>
            <c:minus>
              <c:numRef>
                <c:f>Sheet1!$C$10:$E$10</c:f>
                <c:numCache>
                  <c:formatCode>General</c:formatCode>
                  <c:ptCount val="3"/>
                  <c:pt idx="0">
                    <c:v>0.52088887013531671</c:v>
                  </c:pt>
                  <c:pt idx="1">
                    <c:v>0.51737923670579078</c:v>
                  </c:pt>
                  <c:pt idx="2">
                    <c:v>0.44266336764280145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Sheet1!$B$17:$B$19</c:f>
              <c:strCache>
                <c:ptCount val="3"/>
                <c:pt idx="0">
                  <c:v>sure reward</c:v>
                </c:pt>
                <c:pt idx="1">
                  <c:v>gain</c:v>
                </c:pt>
                <c:pt idx="2">
                  <c:v>loss</c:v>
                </c:pt>
              </c:strCache>
            </c:strRef>
          </c:cat>
          <c:val>
            <c:numRef>
              <c:f>Sheet1!$C$17:$C$19</c:f>
              <c:numCache>
                <c:formatCode>General</c:formatCode>
                <c:ptCount val="3"/>
                <c:pt idx="0">
                  <c:v>4.3305458630186928</c:v>
                </c:pt>
                <c:pt idx="1">
                  <c:v>0.99026183542853807</c:v>
                </c:pt>
                <c:pt idx="2">
                  <c:v>0.92957682778950501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1A-4C9F-B65B-DE32220D11E1}"/>
            </c:ext>
          </c:extLst>
        </c:ser>
        <c:ser>
          <c:idx val="1"/>
          <c:order val="1"/>
          <c:tx>
            <c:strRef>
              <c:f>Sheet1!$D$16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9DF39D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Sheet1!$G$10:$I$10</c:f>
                <c:numCache>
                  <c:formatCode>General</c:formatCode>
                  <c:ptCount val="3"/>
                  <c:pt idx="0">
                    <c:v>9.0275535027837847E-2</c:v>
                  </c:pt>
                  <c:pt idx="1">
                    <c:v>0.19545026034096458</c:v>
                  </c:pt>
                  <c:pt idx="2">
                    <c:v>0.23789086323059486</c:v>
                  </c:pt>
                </c:numCache>
              </c:numRef>
            </c:plus>
            <c:minus>
              <c:numRef>
                <c:f>Sheet1!$G$10:$I$10</c:f>
                <c:numCache>
                  <c:formatCode>General</c:formatCode>
                  <c:ptCount val="3"/>
                  <c:pt idx="0">
                    <c:v>9.0275535027837847E-2</c:v>
                  </c:pt>
                  <c:pt idx="1">
                    <c:v>0.19545026034096458</c:v>
                  </c:pt>
                  <c:pt idx="2">
                    <c:v>0.23789086323059486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Sheet1!$B$17:$B$19</c:f>
              <c:strCache>
                <c:ptCount val="3"/>
                <c:pt idx="0">
                  <c:v>sure reward</c:v>
                </c:pt>
                <c:pt idx="1">
                  <c:v>gain</c:v>
                </c:pt>
                <c:pt idx="2">
                  <c:v>loss</c:v>
                </c:pt>
              </c:strCache>
            </c:strRef>
          </c:cat>
          <c:val>
            <c:numRef>
              <c:f>Sheet1!$D$17:$D$19</c:f>
              <c:numCache>
                <c:formatCode>General</c:formatCode>
                <c:ptCount val="3"/>
                <c:pt idx="0">
                  <c:v>4.3043506929505488</c:v>
                </c:pt>
                <c:pt idx="1">
                  <c:v>1.266473575997549</c:v>
                </c:pt>
                <c:pt idx="2">
                  <c:v>1.5262169036757989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1A-4C9F-B65B-DE32220D11E1}"/>
            </c:ext>
          </c:extLst>
        </c:ser>
        <c:ser>
          <c:idx val="2"/>
          <c:order val="2"/>
          <c:tx>
            <c:strRef>
              <c:f>Sheet1!$E$16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9D9DF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Sheet1!$K$10:$M$10</c:f>
                <c:numCache>
                  <c:formatCode>General</c:formatCode>
                  <c:ptCount val="3"/>
                  <c:pt idx="0">
                    <c:v>0.13423393110177642</c:v>
                  </c:pt>
                  <c:pt idx="1">
                    <c:v>0.18942376296067415</c:v>
                  </c:pt>
                  <c:pt idx="2">
                    <c:v>0.19895255209262075</c:v>
                  </c:pt>
                </c:numCache>
              </c:numRef>
            </c:plus>
            <c:minus>
              <c:numRef>
                <c:f>Sheet1!$K$10:$M$10</c:f>
                <c:numCache>
                  <c:formatCode>General</c:formatCode>
                  <c:ptCount val="3"/>
                  <c:pt idx="0">
                    <c:v>0.13423393110177642</c:v>
                  </c:pt>
                  <c:pt idx="1">
                    <c:v>0.18942376296067415</c:v>
                  </c:pt>
                  <c:pt idx="2">
                    <c:v>0.19895255209262075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Sheet1!$B$17:$B$19</c:f>
              <c:strCache>
                <c:ptCount val="3"/>
                <c:pt idx="0">
                  <c:v>sure reward</c:v>
                </c:pt>
                <c:pt idx="1">
                  <c:v>gain</c:v>
                </c:pt>
                <c:pt idx="2">
                  <c:v>loss</c:v>
                </c:pt>
              </c:strCache>
            </c:strRef>
          </c:cat>
          <c:val>
            <c:numRef>
              <c:f>Sheet1!$E$17:$E$19</c:f>
              <c:numCache>
                <c:formatCode>General</c:formatCode>
                <c:ptCount val="3"/>
                <c:pt idx="0">
                  <c:v>6.0663904463912681</c:v>
                </c:pt>
                <c:pt idx="1">
                  <c:v>1.5967808052732166</c:v>
                </c:pt>
                <c:pt idx="2">
                  <c:v>2.0883733301860832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1A-4C9F-B65B-DE32220D11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0099408"/>
        <c:axId val="770102320"/>
      </c:barChart>
      <c:catAx>
        <c:axId val="77009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0102320"/>
        <c:crosses val="autoZero"/>
        <c:auto val="1"/>
        <c:lblAlgn val="ctr"/>
        <c:lblOffset val="100"/>
        <c:noMultiLvlLbl val="0"/>
      </c:catAx>
      <c:valAx>
        <c:axId val="77010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009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000"/>
              <a:t>lambda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Sheet3!$B$10:$D$10</c:f>
                <c:numCache>
                  <c:formatCode>General</c:formatCode>
                  <c:ptCount val="3"/>
                  <c:pt idx="0">
                    <c:v>0.51555824148250362</c:v>
                  </c:pt>
                  <c:pt idx="1">
                    <c:v>0.40828150912947242</c:v>
                  </c:pt>
                  <c:pt idx="2">
                    <c:v>0.29129867207968241</c:v>
                  </c:pt>
                </c:numCache>
              </c:numRef>
            </c:plus>
            <c:minus>
              <c:numRef>
                <c:f>Sheet3!$B$10:$D$10</c:f>
                <c:numCache>
                  <c:formatCode>General</c:formatCode>
                  <c:ptCount val="3"/>
                  <c:pt idx="0">
                    <c:v>0.51555824148250362</c:v>
                  </c:pt>
                  <c:pt idx="1">
                    <c:v>0.40828150912947242</c:v>
                  </c:pt>
                  <c:pt idx="2">
                    <c:v>0.29129867207968241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Sheet3!$B$1:$D$1</c:f>
              <c:numCache>
                <c:formatCode>General</c:formatCod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Sheet3!$B$9:$D$9</c:f>
              <c:numCache>
                <c:formatCode>General</c:formatCode>
                <c:ptCount val="3"/>
                <c:pt idx="0">
                  <c:v>1.3334904440232151</c:v>
                </c:pt>
                <c:pt idx="1">
                  <c:v>1.3443054206809111</c:v>
                </c:pt>
                <c:pt idx="2">
                  <c:v>1.2873166396331956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E0-4719-8258-C662E764D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153039"/>
        <c:axId val="333851487"/>
      </c:barChart>
      <c:catAx>
        <c:axId val="334153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3851487"/>
        <c:crosses val="autoZero"/>
        <c:auto val="1"/>
        <c:lblAlgn val="ctr"/>
        <c:lblOffset val="100"/>
        <c:noMultiLvlLbl val="0"/>
      </c:catAx>
      <c:valAx>
        <c:axId val="333851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4153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4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68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1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3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6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21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8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5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6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2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57ECE-DB53-4BBB-9F54-E1C5311B59B3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hart" Target="../charts/chart6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Exp. Design &amp; Data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180913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1671" y="209725"/>
            <a:ext cx="294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utility functions of subjects</a:t>
            </a:r>
            <a:endParaRPr lang="zh-CN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4141" y="281556"/>
            <a:ext cx="12009553" cy="6481708"/>
            <a:chOff x="74141" y="281556"/>
            <a:chExt cx="12009553" cy="64817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41" y="281556"/>
              <a:ext cx="12009553" cy="648170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1338559" y="683393"/>
              <a:ext cx="19250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1</a:t>
              </a:r>
            </a:p>
            <a:p>
              <a:r>
                <a:rPr lang="en-US" altLang="zh-CN" sz="800" dirty="0" smtClean="0"/>
                <a:t>2</a:t>
              </a:r>
            </a:p>
            <a:p>
              <a:r>
                <a:rPr lang="en-US" altLang="zh-CN" sz="800" dirty="0"/>
                <a:t>3</a:t>
              </a:r>
              <a:endParaRPr lang="zh-CN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358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21275" y="313386"/>
            <a:ext cx="1038791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21275" y="674428"/>
            <a:ext cx="10387914" cy="5428080"/>
            <a:chOff x="321275" y="674428"/>
            <a:chExt cx="10387914" cy="5428080"/>
          </a:xfrm>
        </p:grpSpPr>
        <p:sp>
          <p:nvSpPr>
            <p:cNvPr id="9" name="Rectangle 8"/>
            <p:cNvSpPr/>
            <p:nvPr/>
          </p:nvSpPr>
          <p:spPr>
            <a:xfrm>
              <a:off x="321276" y="674428"/>
              <a:ext cx="10387913" cy="17464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1275" y="2420849"/>
              <a:ext cx="10387913" cy="1746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1275" y="4167270"/>
              <a:ext cx="10387913" cy="1935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41129" y="5764404"/>
            <a:ext cx="136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Expected value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517885" y="3094486"/>
            <a:ext cx="1162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Sure reward</a:t>
            </a:r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0175" y="1323915"/>
            <a:ext cx="565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0.5s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80175" y="3187516"/>
            <a:ext cx="565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1.0s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80175" y="4897228"/>
            <a:ext cx="565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en-US" altLang="zh-CN" sz="1400" dirty="0" smtClean="0"/>
              <a:t>.0s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02508" y="313386"/>
            <a:ext cx="1009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Subject                1 </a:t>
            </a:r>
            <a:r>
              <a:rPr lang="en-US" altLang="zh-CN" dirty="0" smtClean="0"/>
              <a:t>                     2                      3                      4                      5                      6</a:t>
            </a:r>
            <a:endParaRPr lang="zh-CN" alt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577994"/>
              </p:ext>
            </p:extLst>
          </p:nvPr>
        </p:nvGraphicFramePr>
        <p:xfrm>
          <a:off x="3489961" y="6205105"/>
          <a:ext cx="4114800" cy="542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703646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51968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091287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07743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4877258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381982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0.244929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0.341706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0.480873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0.272258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0.364963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0.247969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1420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0.603288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0.477155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0.426591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0.269675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0.591779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0.391802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4105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0.366788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0.579322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0.222241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0.380168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0.534743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0.503186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5806539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627295" y="6320101"/>
            <a:ext cx="86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Slopes = </a:t>
            </a:r>
            <a:endParaRPr lang="zh-CN" altLang="en-US" sz="14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517885" y="4883591"/>
            <a:ext cx="1162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Sure reward</a:t>
            </a:r>
            <a:endParaRPr lang="zh-CN" altLang="en-US" sz="14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517885" y="1390749"/>
            <a:ext cx="1162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Sure reward</a:t>
            </a:r>
            <a:endParaRPr lang="zh-CN" altLang="en-US" sz="1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10728644" y="5184645"/>
            <a:ext cx="1355132" cy="307777"/>
            <a:chOff x="10745423" y="5107573"/>
            <a:chExt cx="1355132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11006046" y="5107573"/>
              <a:ext cx="1094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equivalence</a:t>
              </a:r>
              <a:endParaRPr lang="zh-CN" altLang="en-US" sz="1400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0745423" y="5121043"/>
              <a:ext cx="294307" cy="294307"/>
              <a:chOff x="10745423" y="5121043"/>
              <a:chExt cx="294307" cy="294307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10745423" y="5208664"/>
                <a:ext cx="294307" cy="1190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10745423" y="5121043"/>
                <a:ext cx="294307" cy="29430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40" name="Char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49202"/>
              </p:ext>
            </p:extLst>
          </p:nvPr>
        </p:nvGraphicFramePr>
        <p:xfrm>
          <a:off x="7604761" y="6014781"/>
          <a:ext cx="1752600" cy="918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/>
          <a:srcRect l="10913" t="7727" r="7967" b="9799"/>
          <a:stretch/>
        </p:blipFill>
        <p:spPr>
          <a:xfrm>
            <a:off x="1400783" y="758757"/>
            <a:ext cx="9182912" cy="503892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/>
          <a:srcRect l="81711" t="6010" r="8687" b="9330"/>
          <a:stretch/>
        </p:blipFill>
        <p:spPr>
          <a:xfrm>
            <a:off x="10890419" y="674428"/>
            <a:ext cx="627129" cy="41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3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689665"/>
              </p:ext>
            </p:extLst>
          </p:nvPr>
        </p:nvGraphicFramePr>
        <p:xfrm>
          <a:off x="2525248" y="705377"/>
          <a:ext cx="6553200" cy="379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151324" y="1466861"/>
            <a:ext cx="12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66124" y="2986742"/>
            <a:ext cx="12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90189" y="3007336"/>
            <a:ext cx="12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3930" y="1222878"/>
            <a:ext cx="28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18302" y="2725190"/>
            <a:ext cx="37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**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74178" y="2771356"/>
            <a:ext cx="4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n. s.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379129" y="3509845"/>
            <a:ext cx="11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** p </a:t>
            </a:r>
            <a:r>
              <a:rPr lang="en-US" altLang="zh-CN" dirty="0" smtClean="0"/>
              <a:t>&lt; .05</a:t>
            </a:r>
          </a:p>
          <a:p>
            <a:r>
              <a:rPr lang="zh-CN" altLang="en-US" dirty="0"/>
              <a:t>* 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p </a:t>
            </a:r>
            <a:r>
              <a:rPr lang="en-US" altLang="zh-CN" dirty="0"/>
              <a:t>&lt; .</a:t>
            </a:r>
            <a:r>
              <a:rPr lang="en-US" altLang="zh-CN" dirty="0" smtClean="0"/>
              <a:t>01</a:t>
            </a:r>
            <a:endParaRPr lang="zh-CN" alt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168" y="5439589"/>
            <a:ext cx="9338926" cy="1318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776958" y="539697"/>
                <a:ext cx="4778168" cy="629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P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r</m:t>
                          </m:r>
                        </m:fNam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choose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sure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SR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Gain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Loss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958" y="539697"/>
                <a:ext cx="4778168" cy="629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024925" y="4611480"/>
            <a:ext cx="424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β</a:t>
            </a:r>
            <a:r>
              <a:rPr lang="en-US" altLang="zh-CN" dirty="0" smtClean="0"/>
              <a:t> of SR &amp; gamble loss increase with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55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4439" y="455054"/>
            <a:ext cx="26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Averaged utility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067793" y="1165091"/>
                <a:ext cx="266893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793" y="1165091"/>
                <a:ext cx="2668936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067793" y="2296540"/>
                <a:ext cx="4881016" cy="806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P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r</m:t>
                          </m:r>
                        </m:fNam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choose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sure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SR</m:t>
                                      </m:r>
                                    </m:e>
                                  </m:d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gain</m:t>
                                          </m:r>
                                        </m:e>
                                      </m:d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loss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793" y="2296540"/>
                <a:ext cx="4881016" cy="806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48" y="824386"/>
            <a:ext cx="6645453" cy="49830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67793" y="4882560"/>
            <a:ext cx="487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Less time pressure improves Rationality (α). (</a:t>
            </a:r>
            <a:r>
              <a:rPr lang="en-US" altLang="zh-CN" sz="1400" dirty="0" err="1"/>
              <a:t>Kahneman</a:t>
            </a:r>
            <a:r>
              <a:rPr lang="en-US" altLang="zh-CN" sz="1400" dirty="0"/>
              <a:t>, 2011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 smtClean="0"/>
              <a:t>No effect on loss aversion (λ). (</a:t>
            </a:r>
            <a:r>
              <a:rPr lang="en-US" altLang="zh-CN" sz="1400" dirty="0" err="1" smtClean="0"/>
              <a:t>Kirchler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et al., </a:t>
            </a:r>
            <a:r>
              <a:rPr lang="en-US" altLang="zh-CN" sz="1400" dirty="0" smtClean="0"/>
              <a:t>2017</a:t>
            </a:r>
            <a:r>
              <a:rPr lang="en-US" altLang="zh-CN" sz="1400" dirty="0"/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067793" y="3137168"/>
            <a:ext cx="4787740" cy="1734622"/>
            <a:chOff x="6892852" y="4548266"/>
            <a:chExt cx="4787740" cy="1734622"/>
          </a:xfrm>
        </p:grpSpPr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67962580"/>
                </p:ext>
              </p:extLst>
            </p:nvPr>
          </p:nvGraphicFramePr>
          <p:xfrm>
            <a:off x="9286722" y="4548266"/>
            <a:ext cx="2393870" cy="15807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0" name="Chart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83169975"/>
                </p:ext>
              </p:extLst>
            </p:nvPr>
          </p:nvGraphicFramePr>
          <p:xfrm>
            <a:off x="6892852" y="4548266"/>
            <a:ext cx="2393870" cy="15807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7781569" y="5975111"/>
              <a:ext cx="10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smtClean="0"/>
                <a:t>p</a:t>
              </a:r>
              <a:r>
                <a:rPr lang="en-US" altLang="zh-CN" sz="1400" dirty="0" smtClean="0"/>
                <a:t> = .04951</a:t>
              </a:r>
              <a:endParaRPr lang="zh-CN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75439" y="5975110"/>
              <a:ext cx="10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smtClean="0"/>
                <a:t>p</a:t>
              </a:r>
              <a:r>
                <a:rPr lang="en-US" altLang="zh-CN" sz="1400" dirty="0" smtClean="0"/>
                <a:t> </a:t>
              </a:r>
              <a:r>
                <a:rPr lang="en-US" altLang="zh-CN" sz="1400" dirty="0"/>
                <a:t>= </a:t>
              </a:r>
              <a:r>
                <a:rPr lang="en-US" altLang="zh-CN" sz="1400" dirty="0" smtClean="0"/>
                <a:t>.</a:t>
              </a:r>
              <a:r>
                <a:rPr lang="en-US" altLang="zh-CN" sz="1400" dirty="0"/>
                <a:t>96423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040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1671" y="209725"/>
            <a:ext cx="294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utility functions of subjects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920" t="6190" r="3574" b="5825"/>
          <a:stretch/>
        </p:blipFill>
        <p:spPr>
          <a:xfrm>
            <a:off x="1410511" y="612843"/>
            <a:ext cx="10437778" cy="572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7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8569332" y="829780"/>
            <a:ext cx="2227070" cy="9639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8850034" y="2471218"/>
            <a:ext cx="1647825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690688"/>
            <a:ext cx="7731132" cy="4351338"/>
          </a:xfrm>
        </p:spPr>
      </p:pic>
      <p:sp>
        <p:nvSpPr>
          <p:cNvPr id="3" name="Oval 2"/>
          <p:cNvSpPr/>
          <p:nvPr/>
        </p:nvSpPr>
        <p:spPr>
          <a:xfrm>
            <a:off x="5562600" y="3286125"/>
            <a:ext cx="1495425" cy="94297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/>
          <p:cNvSpPr/>
          <p:nvPr/>
        </p:nvSpPr>
        <p:spPr>
          <a:xfrm>
            <a:off x="4752976" y="2271178"/>
            <a:ext cx="828674" cy="5225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/>
          <p:cNvCxnSpPr>
            <a:stCxn id="3" idx="6"/>
            <a:endCxn id="14" idx="1"/>
          </p:cNvCxnSpPr>
          <p:nvPr/>
        </p:nvCxnSpPr>
        <p:spPr>
          <a:xfrm flipV="1">
            <a:off x="7058025" y="3461818"/>
            <a:ext cx="1792009" cy="295795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496314"/>
              </p:ext>
            </p:extLst>
          </p:nvPr>
        </p:nvGraphicFramePr>
        <p:xfrm>
          <a:off x="8922580" y="2538847"/>
          <a:ext cx="460137" cy="18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37">
                  <a:extLst>
                    <a:ext uri="{9D8B030D-6E8A-4147-A177-3AD203B41FA5}">
                      <a16:colId xmlns:a16="http://schemas.microsoft.com/office/drawing/2014/main" val="3453353461"/>
                    </a:ext>
                  </a:extLst>
                </a:gridCol>
              </a:tblGrid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gain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1004381415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3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544609837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6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2279362149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9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394858648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12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131829011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15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1019744947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18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335969163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840808"/>
              </p:ext>
            </p:extLst>
          </p:nvPr>
        </p:nvGraphicFramePr>
        <p:xfrm>
          <a:off x="9953465" y="2538847"/>
          <a:ext cx="460137" cy="18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37">
                  <a:extLst>
                    <a:ext uri="{9D8B030D-6E8A-4147-A177-3AD203B41FA5}">
                      <a16:colId xmlns:a16="http://schemas.microsoft.com/office/drawing/2014/main" val="3453353461"/>
                    </a:ext>
                  </a:extLst>
                </a:gridCol>
              </a:tblGrid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loss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1004381415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-3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544609837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-6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2279362149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-9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394858648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-12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131829011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-15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1019744947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-18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3359691630"/>
                  </a:ext>
                </a:extLst>
              </a:tr>
            </a:tbl>
          </a:graphicData>
        </a:graphic>
      </p:graphicFrame>
      <p:sp>
        <p:nvSpPr>
          <p:cNvPr id="13" name="Cross 12"/>
          <p:cNvSpPr/>
          <p:nvPr/>
        </p:nvSpPr>
        <p:spPr>
          <a:xfrm rot="18900000">
            <a:off x="9396138" y="3210771"/>
            <a:ext cx="504825" cy="504825"/>
          </a:xfrm>
          <a:prstGeom prst="plus">
            <a:avLst>
              <a:gd name="adj" fmla="val 47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15"/>
          <p:cNvCxnSpPr>
            <a:stCxn id="5" idx="6"/>
            <a:endCxn id="36" idx="1"/>
          </p:cNvCxnSpPr>
          <p:nvPr/>
        </p:nvCxnSpPr>
        <p:spPr>
          <a:xfrm flipV="1">
            <a:off x="5581650" y="1311739"/>
            <a:ext cx="2987682" cy="1220709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694187" y="1419101"/>
            <a:ext cx="1905479" cy="89379"/>
            <a:chOff x="5142541" y="3385749"/>
            <a:chExt cx="1905479" cy="89379"/>
          </a:xfrm>
        </p:grpSpPr>
        <p:cxnSp>
          <p:nvCxnSpPr>
            <p:cNvPr id="23" name="Straight Connector 22"/>
            <p:cNvCxnSpPr>
              <a:stCxn id="24" idx="6"/>
              <a:endCxn id="25" idx="2"/>
            </p:cNvCxnSpPr>
            <p:nvPr/>
          </p:nvCxnSpPr>
          <p:spPr>
            <a:xfrm>
              <a:off x="5231920" y="3430439"/>
              <a:ext cx="17267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5142541" y="3385749"/>
              <a:ext cx="89379" cy="89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58641" y="3385749"/>
              <a:ext cx="89379" cy="89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597360" y="3385749"/>
              <a:ext cx="89379" cy="89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052179" y="3385749"/>
              <a:ext cx="89379" cy="89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506998" y="3385749"/>
              <a:ext cx="89379" cy="89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559850" y="1476079"/>
            <a:ext cx="4064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loss</a:t>
            </a:r>
            <a:endParaRPr lang="zh-CN" alt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10351758" y="1476079"/>
            <a:ext cx="444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gain</a:t>
            </a:r>
            <a:endParaRPr lang="zh-CN" altLang="en-US" sz="1050" dirty="0"/>
          </a:p>
        </p:txBody>
      </p:sp>
      <p:sp>
        <p:nvSpPr>
          <p:cNvPr id="34" name="Left Brace 33"/>
          <p:cNvSpPr/>
          <p:nvPr/>
        </p:nvSpPr>
        <p:spPr>
          <a:xfrm rot="5400000">
            <a:off x="9517489" y="272026"/>
            <a:ext cx="226798" cy="19054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38385" y="829780"/>
            <a:ext cx="882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5 conditions</a:t>
            </a:r>
            <a:endParaRPr lang="zh-CN" altLang="en-US" sz="1050" dirty="0"/>
          </a:p>
        </p:txBody>
      </p:sp>
      <p:sp>
        <p:nvSpPr>
          <p:cNvPr id="38" name="Cross 37"/>
          <p:cNvSpPr/>
          <p:nvPr/>
        </p:nvSpPr>
        <p:spPr>
          <a:xfrm rot="18900000">
            <a:off x="9421490" y="1861841"/>
            <a:ext cx="504825" cy="504825"/>
          </a:xfrm>
          <a:prstGeom prst="plus">
            <a:avLst>
              <a:gd name="adj" fmla="val 47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Cross 46"/>
          <p:cNvSpPr/>
          <p:nvPr/>
        </p:nvSpPr>
        <p:spPr>
          <a:xfrm rot="18900000">
            <a:off x="9394513" y="4556970"/>
            <a:ext cx="504825" cy="504825"/>
          </a:xfrm>
          <a:prstGeom prst="plus">
            <a:avLst>
              <a:gd name="adj" fmla="val 47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Rectangle 47"/>
          <p:cNvSpPr/>
          <p:nvPr/>
        </p:nvSpPr>
        <p:spPr>
          <a:xfrm>
            <a:off x="8740722" y="5129939"/>
            <a:ext cx="1866447" cy="4613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0.5s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B050"/>
                </a:solidFill>
              </a:rPr>
              <a:t>1.0s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70C0"/>
                </a:solidFill>
              </a:rPr>
              <a:t>2.0s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0" name="Straight Connector 49"/>
          <p:cNvCxnSpPr>
            <a:stCxn id="3" idx="5"/>
            <a:endCxn id="48" idx="1"/>
          </p:cNvCxnSpPr>
          <p:nvPr/>
        </p:nvCxnSpPr>
        <p:spPr>
          <a:xfrm>
            <a:off x="6839025" y="4091005"/>
            <a:ext cx="1901697" cy="1269604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U-Turn Arrow 52"/>
          <p:cNvSpPr/>
          <p:nvPr/>
        </p:nvSpPr>
        <p:spPr>
          <a:xfrm rot="5400000" flipH="1">
            <a:off x="10097865" y="1646215"/>
            <a:ext cx="2335073" cy="1296131"/>
          </a:xfrm>
          <a:prstGeom prst="uturnArrow">
            <a:avLst>
              <a:gd name="adj1" fmla="val 6568"/>
              <a:gd name="adj2" fmla="val 25000"/>
              <a:gd name="adj3" fmla="val 25000"/>
              <a:gd name="adj4" fmla="val 43750"/>
              <a:gd name="adj5" fmla="val 8156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Equal 53"/>
          <p:cNvSpPr/>
          <p:nvPr/>
        </p:nvSpPr>
        <p:spPr>
          <a:xfrm rot="5400000">
            <a:off x="9397579" y="5721594"/>
            <a:ext cx="552645" cy="292015"/>
          </a:xfrm>
          <a:prstGeom prst="mathEqual">
            <a:avLst>
              <a:gd name="adj1" fmla="val 6594"/>
              <a:gd name="adj2" fmla="val 39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742287" y="6147604"/>
            <a:ext cx="1866447" cy="4613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540 trials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3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4" y="1135467"/>
            <a:ext cx="11659928" cy="46639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469565" y="190361"/>
                <a:ext cx="4061625" cy="629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P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r</m:t>
                          </m:r>
                        </m:fNam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choose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sure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𝑷𝒓𝒆𝒅𝒊𝒄𝒕𝒐𝒓𝒔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65" y="190361"/>
                <a:ext cx="4061625" cy="629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>
            <a:off x="2982097" y="3525795"/>
            <a:ext cx="1062681" cy="238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Rectangle 48"/>
          <p:cNvSpPr/>
          <p:nvPr/>
        </p:nvSpPr>
        <p:spPr>
          <a:xfrm>
            <a:off x="10630930" y="3525795"/>
            <a:ext cx="1062681" cy="238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50619" y="4706754"/>
            <a:ext cx="3330341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看图上不明显，但是</a:t>
            </a:r>
            <a:r>
              <a:rPr lang="en-US" altLang="zh-CN" dirty="0" smtClean="0"/>
              <a:t>RANOVA</a:t>
            </a:r>
            <a:r>
              <a:rPr lang="zh-CN" altLang="en-US" dirty="0" smtClean="0"/>
              <a:t>有显著，不过没有趋势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251622" y="357579"/>
                <a:ext cx="6339016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𝑝𝑟𝑒𝑑𝑖𝑐𝑡𝑜𝑟𝑠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gamble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gamble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22" y="357579"/>
                <a:ext cx="6339016" cy="639983"/>
              </a:xfrm>
              <a:prstGeom prst="rect">
                <a:avLst/>
              </a:prstGeom>
              <a:blipFill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7438768" y="1927654"/>
            <a:ext cx="4118" cy="32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40876" y="1927654"/>
            <a:ext cx="4118" cy="32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30130" y="1465989"/>
            <a:ext cx="1021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</a:t>
            </a:r>
            <a:r>
              <a:rPr lang="en-US" altLang="zh-CN" sz="1200" dirty="0" smtClean="0"/>
              <a:t>ure </a:t>
            </a:r>
            <a:r>
              <a:rPr lang="en-US" altLang="zh-CN" sz="1200" dirty="0" smtClean="0"/>
              <a:t>reward</a:t>
            </a:r>
          </a:p>
          <a:p>
            <a:pPr algn="ctr"/>
            <a:r>
              <a:rPr lang="en-US" altLang="zh-CN" sz="1200" dirty="0" smtClean="0"/>
              <a:t>time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× sign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28022" y="1465989"/>
            <a:ext cx="1021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gamble:</a:t>
            </a:r>
          </a:p>
          <a:p>
            <a:pPr algn="ctr"/>
            <a:r>
              <a:rPr lang="en-US" altLang="zh-CN" sz="1200" dirty="0" smtClean="0"/>
              <a:t>time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× sign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482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24000" y="2055019"/>
            <a:ext cx="9144000" cy="2747962"/>
            <a:chOff x="1524000" y="2055019"/>
            <a:chExt cx="9144000" cy="2747962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5295602"/>
                </p:ext>
              </p:extLst>
            </p:nvPr>
          </p:nvGraphicFramePr>
          <p:xfrm>
            <a:off x="1524000" y="2059781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22872849"/>
                </p:ext>
              </p:extLst>
            </p:nvPr>
          </p:nvGraphicFramePr>
          <p:xfrm>
            <a:off x="6096000" y="2055019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4498900" y="5103018"/>
            <a:ext cx="333034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β</a:t>
            </a:r>
            <a:r>
              <a:rPr lang="zh-CN" altLang="en-US" dirty="0" smtClean="0"/>
              <a:t>值相减，看上去与</a:t>
            </a:r>
            <a:r>
              <a:rPr lang="en-US" altLang="zh-CN" dirty="0" smtClean="0"/>
              <a:t>0</a:t>
            </a:r>
            <a:r>
              <a:rPr lang="zh-CN" altLang="en-US" dirty="0" smtClean="0"/>
              <a:t>没有差异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51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4439" y="455054"/>
            <a:ext cx="26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Averaged utility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779469" y="232892"/>
                <a:ext cx="1839350" cy="504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20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120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469" y="232892"/>
                <a:ext cx="1839350" cy="504305"/>
              </a:xfrm>
              <a:prstGeom prst="rect">
                <a:avLst/>
              </a:prstGeom>
              <a:blipFill>
                <a:blip r:embed="rId2"/>
                <a:stretch>
                  <a:fillRect l="-8940" t="-175904" b="-256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75108" y="657531"/>
                <a:ext cx="3393685" cy="568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200" smtClean="0">
                          <a:latin typeface="Cambria Math" panose="02040503050406030204" pitchFamily="18" charset="0"/>
                        </a:rPr>
                        <m:t>P</m:t>
                      </m:r>
                      <m:func>
                        <m:func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1200" i="0">
                              <a:latin typeface="Cambria Math" panose="02040503050406030204" pitchFamily="18" charset="0"/>
                            </a:rPr>
                            <m:t>r</m:t>
                          </m:r>
                        </m:fName>
                        <m:e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m:rPr>
                          <m:sty m:val="p"/>
                        </m:rPr>
                        <a:rPr lang="zh-CN" altLang="en-US" sz="1200" i="0">
                          <a:latin typeface="Cambria Math" panose="02040503050406030204" pitchFamily="18" charset="0"/>
                        </a:rPr>
                        <m:t>choose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sz="1200" i="0">
                          <a:latin typeface="Cambria Math" panose="02040503050406030204" pitchFamily="18" charset="0"/>
                        </a:rPr>
                        <m:t>sure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  <m:d>
                                    <m:d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200" i="0">
                                          <a:latin typeface="Cambria Math" panose="02040503050406030204" pitchFamily="18" charset="0"/>
                                        </a:rPr>
                                        <m:t>SR</m:t>
                                      </m:r>
                                    </m:e>
                                  </m:d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200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1200" i="0">
                                              <a:latin typeface="Cambria Math" panose="02040503050406030204" pitchFamily="18" charset="0"/>
                                            </a:rPr>
                                            <m:t>gain</m:t>
                                          </m:r>
                                        </m:e>
                                      </m:d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200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1200" i="0">
                                              <a:latin typeface="Cambria Math" panose="02040503050406030204" pitchFamily="18" charset="0"/>
                                            </a:rPr>
                                            <m:t>loss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CN" altLang="en-US" sz="1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108" y="657531"/>
                <a:ext cx="3393685" cy="568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35" y="1165091"/>
            <a:ext cx="6399307" cy="4798457"/>
          </a:xfrm>
          <a:prstGeom prst="rect">
            <a:avLst/>
          </a:prstGeom>
        </p:spPr>
      </p:pic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125614"/>
              </p:ext>
            </p:extLst>
          </p:nvPr>
        </p:nvGraphicFramePr>
        <p:xfrm>
          <a:off x="6839804" y="1396309"/>
          <a:ext cx="4536649" cy="4567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01476" y="5893673"/>
            <a:ext cx="127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 smtClean="0"/>
              <a:t>p</a:t>
            </a:r>
            <a:r>
              <a:rPr lang="en-US" altLang="zh-CN" sz="1400" dirty="0" smtClean="0"/>
              <a:t> = .0064453</a:t>
            </a: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618819" y="5893672"/>
            <a:ext cx="127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 smtClean="0"/>
              <a:t>p</a:t>
            </a:r>
            <a:r>
              <a:rPr lang="en-US" altLang="zh-CN" sz="1400" dirty="0" smtClean="0"/>
              <a:t> = .26795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936162" y="5893673"/>
            <a:ext cx="127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 smtClean="0"/>
              <a:t>p</a:t>
            </a:r>
            <a:r>
              <a:rPr lang="en-US" altLang="zh-CN" sz="1400" dirty="0" smtClean="0"/>
              <a:t> = .10712</a:t>
            </a:r>
            <a:endParaRPr lang="zh-CN" alt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350902" y="5928111"/>
            <a:ext cx="1106617" cy="238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88617" y="6068276"/>
            <a:ext cx="4151559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看图上不明显，但是</a:t>
            </a:r>
            <a:r>
              <a:rPr lang="en-US" altLang="zh-CN" dirty="0" smtClean="0"/>
              <a:t>RANOVA</a:t>
            </a:r>
            <a:r>
              <a:rPr lang="zh-CN" altLang="en-US" dirty="0" smtClean="0"/>
              <a:t>有显著，不</a:t>
            </a:r>
            <a:r>
              <a:rPr lang="zh-CN" altLang="en-US" dirty="0" smtClean="0"/>
              <a:t>过看不出趋</a:t>
            </a:r>
            <a:r>
              <a:rPr lang="zh-CN" altLang="en-US" dirty="0" smtClean="0"/>
              <a:t>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07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329" y="409242"/>
            <a:ext cx="12093503" cy="65270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1671" y="209725"/>
            <a:ext cx="294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utility functions of subjects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16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06" y="1416735"/>
            <a:ext cx="11430432" cy="45721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065186" y="507328"/>
                <a:ext cx="4061625" cy="629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P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r</m:t>
                          </m:r>
                        </m:fNam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choose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sure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𝑷𝒓𝒆𝒅𝒊𝒄𝒕𝒐𝒓𝒔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186" y="507328"/>
                <a:ext cx="4061625" cy="629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7389341" y="2199502"/>
            <a:ext cx="4118" cy="32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91449" y="2199502"/>
            <a:ext cx="4118" cy="32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80703" y="1737837"/>
            <a:ext cx="1021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</a:t>
            </a:r>
            <a:r>
              <a:rPr lang="en-US" altLang="zh-CN" sz="1200" dirty="0" smtClean="0"/>
              <a:t>ure reward:</a:t>
            </a:r>
          </a:p>
          <a:p>
            <a:pPr algn="ctr"/>
            <a:r>
              <a:rPr lang="en-US" altLang="zh-CN" sz="1200" dirty="0" smtClean="0"/>
              <a:t>block × sign</a:t>
            </a:r>
            <a:endParaRPr lang="zh-CN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878595" y="1737837"/>
            <a:ext cx="1021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gamble:</a:t>
            </a:r>
          </a:p>
          <a:p>
            <a:pPr algn="ctr"/>
            <a:r>
              <a:rPr lang="en-US" altLang="zh-CN" sz="1200" dirty="0" smtClean="0"/>
              <a:t>block × sign</a:t>
            </a:r>
            <a:endParaRPr lang="zh-CN" alt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3002505" y="3764074"/>
            <a:ext cx="1062681" cy="238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42"/>
          <p:cNvSpPr/>
          <p:nvPr/>
        </p:nvSpPr>
        <p:spPr>
          <a:xfrm>
            <a:off x="10474411" y="3764074"/>
            <a:ext cx="1062681" cy="238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80703" y="4966636"/>
            <a:ext cx="3635011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看图上不明显，但是</a:t>
            </a:r>
            <a:r>
              <a:rPr lang="en-US" altLang="zh-CN" dirty="0" smtClean="0"/>
              <a:t>RANOVA</a:t>
            </a:r>
            <a:r>
              <a:rPr lang="zh-CN" altLang="en-US" dirty="0" smtClean="0"/>
              <a:t>有显著，不过没有趋势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Block</a:t>
            </a:r>
            <a:r>
              <a:rPr lang="zh-CN" altLang="en-US" dirty="0" smtClean="0"/>
              <a:t>与时间的对应我平衡过了</a:t>
            </a:r>
            <a:endParaRPr lang="en-US" altLang="zh-CN" dirty="0" smtClean="0"/>
          </a:p>
          <a:p>
            <a:r>
              <a:rPr lang="zh-CN" altLang="en-US" dirty="0"/>
              <a:t>出现这种情</a:t>
            </a:r>
            <a:r>
              <a:rPr lang="zh-CN" altLang="en-US" dirty="0" smtClean="0"/>
              <a:t>况我也不知道怎么办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6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306451"/>
              </p:ext>
            </p:extLst>
          </p:nvPr>
        </p:nvGraphicFramePr>
        <p:xfrm>
          <a:off x="1524000" y="20597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7091810"/>
              </p:ext>
            </p:extLst>
          </p:nvPr>
        </p:nvGraphicFramePr>
        <p:xfrm>
          <a:off x="6096000" y="20550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5385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4439" y="455054"/>
            <a:ext cx="26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Averaged utility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779469" y="232892"/>
                <a:ext cx="1839350" cy="504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20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120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469" y="232892"/>
                <a:ext cx="1839350" cy="504305"/>
              </a:xfrm>
              <a:prstGeom prst="rect">
                <a:avLst/>
              </a:prstGeom>
              <a:blipFill>
                <a:blip r:embed="rId2"/>
                <a:stretch>
                  <a:fillRect l="-8940" t="-175904" b="-256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75108" y="657531"/>
                <a:ext cx="3393685" cy="568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200" smtClean="0">
                          <a:latin typeface="Cambria Math" panose="02040503050406030204" pitchFamily="18" charset="0"/>
                        </a:rPr>
                        <m:t>P</m:t>
                      </m:r>
                      <m:func>
                        <m:func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1200" i="0">
                              <a:latin typeface="Cambria Math" panose="02040503050406030204" pitchFamily="18" charset="0"/>
                            </a:rPr>
                            <m:t>r</m:t>
                          </m:r>
                        </m:fName>
                        <m:e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m:rPr>
                          <m:sty m:val="p"/>
                        </m:rPr>
                        <a:rPr lang="zh-CN" altLang="en-US" sz="1200" i="0">
                          <a:latin typeface="Cambria Math" panose="02040503050406030204" pitchFamily="18" charset="0"/>
                        </a:rPr>
                        <m:t>choose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sz="1200" i="0">
                          <a:latin typeface="Cambria Math" panose="02040503050406030204" pitchFamily="18" charset="0"/>
                        </a:rPr>
                        <m:t>sure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  <m:d>
                                    <m:d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200" i="0">
                                          <a:latin typeface="Cambria Math" panose="02040503050406030204" pitchFamily="18" charset="0"/>
                                        </a:rPr>
                                        <m:t>SR</m:t>
                                      </m:r>
                                    </m:e>
                                  </m:d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200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1200" i="0">
                                              <a:latin typeface="Cambria Math" panose="02040503050406030204" pitchFamily="18" charset="0"/>
                                            </a:rPr>
                                            <m:t>gain</m:t>
                                          </m:r>
                                        </m:e>
                                      </m:d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200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1200" i="0">
                                              <a:latin typeface="Cambria Math" panose="02040503050406030204" pitchFamily="18" charset="0"/>
                                            </a:rPr>
                                            <m:t>loss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CN" altLang="en-US" sz="1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108" y="657531"/>
                <a:ext cx="3393685" cy="568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301476" y="5893673"/>
            <a:ext cx="127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 smtClean="0"/>
              <a:t>p</a:t>
            </a:r>
            <a:r>
              <a:rPr lang="en-US" altLang="zh-CN" sz="1400" dirty="0" smtClean="0"/>
              <a:t> = .072866</a:t>
            </a: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618819" y="5893672"/>
            <a:ext cx="127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 smtClean="0"/>
              <a:t>p</a:t>
            </a:r>
            <a:r>
              <a:rPr lang="en-US" altLang="zh-CN" sz="1400" dirty="0" smtClean="0"/>
              <a:t> = .19247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936162" y="5893673"/>
            <a:ext cx="127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 smtClean="0"/>
              <a:t>p</a:t>
            </a:r>
            <a:r>
              <a:rPr lang="en-US" altLang="zh-CN" sz="1400" dirty="0" smtClean="0"/>
              <a:t> = .22671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252469" y="6193550"/>
            <a:ext cx="3324916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比较</a:t>
            </a:r>
            <a:r>
              <a:rPr lang="zh-CN" altLang="en-US" dirty="0" smtClean="0"/>
              <a:t>不</a:t>
            </a:r>
            <a:r>
              <a:rPr lang="zh-CN" altLang="en-US" dirty="0" smtClean="0"/>
              <a:t>同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顺</a:t>
            </a:r>
            <a:r>
              <a:rPr lang="zh-CN" altLang="en-US" dirty="0" smtClean="0"/>
              <a:t>序的效应时，参数的</a:t>
            </a:r>
            <a:r>
              <a:rPr lang="zh-CN" altLang="en-US" dirty="0" smtClean="0"/>
              <a:t>差异消失了</a:t>
            </a:r>
            <a:endParaRPr lang="zh-CN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93812" y="1304256"/>
            <a:ext cx="6530983" cy="4897193"/>
            <a:chOff x="393812" y="1304256"/>
            <a:chExt cx="6530983" cy="489719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812" y="1304256"/>
              <a:ext cx="6530983" cy="489719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75310" y="2030930"/>
              <a:ext cx="221381" cy="5770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/>
                <a:t>1</a:t>
              </a:r>
            </a:p>
            <a:p>
              <a:r>
                <a:rPr lang="en-US" altLang="zh-CN" sz="1050" dirty="0" smtClean="0"/>
                <a:t>2</a:t>
              </a:r>
            </a:p>
            <a:p>
              <a:r>
                <a:rPr lang="en-US" altLang="zh-CN" sz="1050" dirty="0"/>
                <a:t>3</a:t>
              </a:r>
              <a:endParaRPr lang="zh-CN" altLang="en-US" sz="105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24796" y="1156959"/>
            <a:ext cx="4290356" cy="4736713"/>
            <a:chOff x="6924796" y="1156959"/>
            <a:chExt cx="4290356" cy="4736713"/>
          </a:xfrm>
        </p:grpSpPr>
        <p:graphicFrame>
          <p:nvGraphicFramePr>
            <p:cNvPr id="12" name="Chart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39395424"/>
                </p:ext>
              </p:extLst>
            </p:nvPr>
          </p:nvGraphicFramePr>
          <p:xfrm>
            <a:off x="6924796" y="1156959"/>
            <a:ext cx="4290356" cy="47367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14249" y="1840430"/>
              <a:ext cx="714375" cy="19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288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766</Words>
  <Application>Microsoft Office PowerPoint</Application>
  <PresentationFormat>Widescreen</PresentationFormat>
  <Paragraphs>113</Paragraphs>
  <Slides>14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Theme</vt:lpstr>
      <vt:lpstr>Exp. Design &amp; Data</vt:lpstr>
      <vt:lpstr>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聂劭质</dc:creator>
  <cp:lastModifiedBy>聂 劭质</cp:lastModifiedBy>
  <cp:revision>62</cp:revision>
  <dcterms:created xsi:type="dcterms:W3CDTF">2018-09-07T13:25:58Z</dcterms:created>
  <dcterms:modified xsi:type="dcterms:W3CDTF">2018-09-13T11:51:43Z</dcterms:modified>
</cp:coreProperties>
</file>