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F3"/>
    <a:srgbClr val="9DF39D"/>
    <a:srgbClr val="F3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04\doc\18090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04\doc\18090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04\doc\18090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04\doc\18090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Sheet2!$B$9:$D$9</c:f>
                <c:numCache>
                  <c:formatCode>General</c:formatCode>
                  <c:ptCount val="3"/>
                  <c:pt idx="0">
                    <c:v>3.7102636608617408E-2</c:v>
                  </c:pt>
                  <c:pt idx="1">
                    <c:v>5.1698539600048318E-2</c:v>
                  </c:pt>
                  <c:pt idx="2">
                    <c:v>5.4240269212499768E-2</c:v>
                  </c:pt>
                </c:numCache>
              </c:numRef>
            </c:plus>
            <c:minus>
              <c:numRef>
                <c:f>Sheet2!$B$9:$D$9</c:f>
                <c:numCache>
                  <c:formatCode>General</c:formatCode>
                  <c:ptCount val="3"/>
                  <c:pt idx="0">
                    <c:v>3.7102636608617408E-2</c:v>
                  </c:pt>
                  <c:pt idx="1">
                    <c:v>5.1698539600048318E-2</c:v>
                  </c:pt>
                  <c:pt idx="2">
                    <c:v>5.4240269212499768E-2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Sheet2!$B$7:$D$7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Sheet2!$B$8:$D$8</c:f>
              <c:numCache>
                <c:formatCode>General</c:formatCode>
                <c:ptCount val="3"/>
                <c:pt idx="0">
                  <c:v>0.32544966666666664</c:v>
                </c:pt>
                <c:pt idx="1">
                  <c:v>0.46004833333333339</c:v>
                </c:pt>
                <c:pt idx="2">
                  <c:v>0.43107466666666666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2-4A8B-A2E4-3A271318F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153039"/>
        <c:axId val="333851487"/>
      </c:barChart>
      <c:catAx>
        <c:axId val="33415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851487"/>
        <c:crosses val="autoZero"/>
        <c:auto val="1"/>
        <c:lblAlgn val="ctr"/>
        <c:lblOffset val="100"/>
        <c:noMultiLvlLbl val="0"/>
      </c:catAx>
      <c:valAx>
        <c:axId val="333851487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1530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βs in GLM</a:t>
            </a:r>
          </a:p>
        </c:rich>
      </c:tx>
      <c:layout>
        <c:manualLayout>
          <c:xMode val="edge"/>
          <c:yMode val="edge"/>
          <c:x val="7.1952481230543833E-2"/>
          <c:y val="2.34505862646566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0.5</c:v>
                </c:pt>
              </c:strCache>
            </c:strRef>
          </c:tx>
          <c:spPr>
            <a:solidFill>
              <a:srgbClr val="F39D9D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Sheet1!$C$10:$E$10</c:f>
                <c:numCache>
                  <c:formatCode>General</c:formatCode>
                  <c:ptCount val="3"/>
                  <c:pt idx="0">
                    <c:v>0.52088887013531671</c:v>
                  </c:pt>
                  <c:pt idx="1">
                    <c:v>0.51737923670579078</c:v>
                  </c:pt>
                  <c:pt idx="2">
                    <c:v>0.44266336764280145</c:v>
                  </c:pt>
                </c:numCache>
              </c:numRef>
            </c:plus>
            <c:minus>
              <c:numRef>
                <c:f>Sheet1!$C$10:$E$10</c:f>
                <c:numCache>
                  <c:formatCode>General</c:formatCode>
                  <c:ptCount val="3"/>
                  <c:pt idx="0">
                    <c:v>0.52088887013531671</c:v>
                  </c:pt>
                  <c:pt idx="1">
                    <c:v>0.51737923670579078</c:v>
                  </c:pt>
                  <c:pt idx="2">
                    <c:v>0.44266336764280145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Sheet1!$B$17:$B$19</c:f>
              <c:strCache>
                <c:ptCount val="3"/>
                <c:pt idx="0">
                  <c:v>sure reward</c:v>
                </c:pt>
                <c:pt idx="1">
                  <c:v>gain</c:v>
                </c:pt>
                <c:pt idx="2">
                  <c:v>loss</c:v>
                </c:pt>
              </c:strCache>
            </c:strRef>
          </c:cat>
          <c:val>
            <c:numRef>
              <c:f>Sheet1!$C$17:$C$19</c:f>
              <c:numCache>
                <c:formatCode>General</c:formatCode>
                <c:ptCount val="3"/>
                <c:pt idx="0">
                  <c:v>4.3305458630186928</c:v>
                </c:pt>
                <c:pt idx="1">
                  <c:v>0.99026183542853807</c:v>
                </c:pt>
                <c:pt idx="2">
                  <c:v>0.92957682778950501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A-4C9F-B65B-DE32220D11E1}"/>
            </c:ext>
          </c:extLst>
        </c:ser>
        <c:ser>
          <c:idx val="1"/>
          <c:order val="1"/>
          <c:tx>
            <c:strRef>
              <c:f>Sheet1!$D$16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9DF39D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Sheet1!$G$10:$I$10</c:f>
                <c:numCache>
                  <c:formatCode>General</c:formatCode>
                  <c:ptCount val="3"/>
                  <c:pt idx="0">
                    <c:v>9.0275535027837847E-2</c:v>
                  </c:pt>
                  <c:pt idx="1">
                    <c:v>0.19545026034096458</c:v>
                  </c:pt>
                  <c:pt idx="2">
                    <c:v>0.23789086323059486</c:v>
                  </c:pt>
                </c:numCache>
              </c:numRef>
            </c:plus>
            <c:minus>
              <c:numRef>
                <c:f>Sheet1!$G$10:$I$10</c:f>
                <c:numCache>
                  <c:formatCode>General</c:formatCode>
                  <c:ptCount val="3"/>
                  <c:pt idx="0">
                    <c:v>9.0275535027837847E-2</c:v>
                  </c:pt>
                  <c:pt idx="1">
                    <c:v>0.19545026034096458</c:v>
                  </c:pt>
                  <c:pt idx="2">
                    <c:v>0.23789086323059486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Sheet1!$B$17:$B$19</c:f>
              <c:strCache>
                <c:ptCount val="3"/>
                <c:pt idx="0">
                  <c:v>sure reward</c:v>
                </c:pt>
                <c:pt idx="1">
                  <c:v>gain</c:v>
                </c:pt>
                <c:pt idx="2">
                  <c:v>loss</c:v>
                </c:pt>
              </c:strCache>
            </c:strRef>
          </c:cat>
          <c:val>
            <c:numRef>
              <c:f>Sheet1!$D$17:$D$19</c:f>
              <c:numCache>
                <c:formatCode>General</c:formatCode>
                <c:ptCount val="3"/>
                <c:pt idx="0">
                  <c:v>4.3043506929505488</c:v>
                </c:pt>
                <c:pt idx="1">
                  <c:v>1.266473575997549</c:v>
                </c:pt>
                <c:pt idx="2">
                  <c:v>1.5262169036757989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1A-4C9F-B65B-DE32220D11E1}"/>
            </c:ext>
          </c:extLst>
        </c:ser>
        <c:ser>
          <c:idx val="2"/>
          <c:order val="2"/>
          <c:tx>
            <c:strRef>
              <c:f>Sheet1!$E$16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9D9DF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Sheet1!$K$10:$M$10</c:f>
                <c:numCache>
                  <c:formatCode>General</c:formatCode>
                  <c:ptCount val="3"/>
                  <c:pt idx="0">
                    <c:v>0.13423393110177642</c:v>
                  </c:pt>
                  <c:pt idx="1">
                    <c:v>0.18942376296067415</c:v>
                  </c:pt>
                  <c:pt idx="2">
                    <c:v>0.19895255209262075</c:v>
                  </c:pt>
                </c:numCache>
              </c:numRef>
            </c:plus>
            <c:minus>
              <c:numRef>
                <c:f>Sheet1!$K$10:$M$10</c:f>
                <c:numCache>
                  <c:formatCode>General</c:formatCode>
                  <c:ptCount val="3"/>
                  <c:pt idx="0">
                    <c:v>0.13423393110177642</c:v>
                  </c:pt>
                  <c:pt idx="1">
                    <c:v>0.18942376296067415</c:v>
                  </c:pt>
                  <c:pt idx="2">
                    <c:v>0.19895255209262075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Sheet1!$B$17:$B$19</c:f>
              <c:strCache>
                <c:ptCount val="3"/>
                <c:pt idx="0">
                  <c:v>sure reward</c:v>
                </c:pt>
                <c:pt idx="1">
                  <c:v>gain</c:v>
                </c:pt>
                <c:pt idx="2">
                  <c:v>loss</c:v>
                </c:pt>
              </c:strCache>
            </c:strRef>
          </c:cat>
          <c:val>
            <c:numRef>
              <c:f>Sheet1!$E$17:$E$19</c:f>
              <c:numCache>
                <c:formatCode>General</c:formatCode>
                <c:ptCount val="3"/>
                <c:pt idx="0">
                  <c:v>6.0663904463912681</c:v>
                </c:pt>
                <c:pt idx="1">
                  <c:v>1.5967808052732166</c:v>
                </c:pt>
                <c:pt idx="2">
                  <c:v>2.0883733301860832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1A-4C9F-B65B-DE32220D1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0099408"/>
        <c:axId val="770102320"/>
      </c:barChart>
      <c:catAx>
        <c:axId val="77009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102320"/>
        <c:crosses val="autoZero"/>
        <c:auto val="1"/>
        <c:lblAlgn val="ctr"/>
        <c:lblOffset val="100"/>
        <c:noMultiLvlLbl val="0"/>
      </c:catAx>
      <c:valAx>
        <c:axId val="77010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09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/>
              <a:t>lambda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Sheet3!$B$10:$D$10</c:f>
                <c:numCache>
                  <c:formatCode>General</c:formatCode>
                  <c:ptCount val="3"/>
                  <c:pt idx="0">
                    <c:v>0.51555824148250362</c:v>
                  </c:pt>
                  <c:pt idx="1">
                    <c:v>0.40828150912947242</c:v>
                  </c:pt>
                  <c:pt idx="2">
                    <c:v>0.29129867207968241</c:v>
                  </c:pt>
                </c:numCache>
              </c:numRef>
            </c:plus>
            <c:minus>
              <c:numRef>
                <c:f>Sheet3!$B$10:$D$10</c:f>
                <c:numCache>
                  <c:formatCode>General</c:formatCode>
                  <c:ptCount val="3"/>
                  <c:pt idx="0">
                    <c:v>0.51555824148250362</c:v>
                  </c:pt>
                  <c:pt idx="1">
                    <c:v>0.40828150912947242</c:v>
                  </c:pt>
                  <c:pt idx="2">
                    <c:v>0.29129867207968241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Sheet3!$B$1:$D$1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Sheet3!$B$9:$D$9</c:f>
              <c:numCache>
                <c:formatCode>General</c:formatCode>
                <c:ptCount val="3"/>
                <c:pt idx="0">
                  <c:v>1.3334904440232151</c:v>
                </c:pt>
                <c:pt idx="1">
                  <c:v>1.3443054206809111</c:v>
                </c:pt>
                <c:pt idx="2">
                  <c:v>1.2873166396331956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E0-4719-8258-C662E764D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153039"/>
        <c:axId val="333851487"/>
      </c:barChart>
      <c:catAx>
        <c:axId val="33415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851487"/>
        <c:crosses val="autoZero"/>
        <c:auto val="1"/>
        <c:lblAlgn val="ctr"/>
        <c:lblOffset val="100"/>
        <c:noMultiLvlLbl val="0"/>
      </c:catAx>
      <c:valAx>
        <c:axId val="33385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153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/>
              <a:t>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Sheet3!$L$10:$N$10</c:f>
                <c:numCache>
                  <c:formatCode>General</c:formatCode>
                  <c:ptCount val="3"/>
                  <c:pt idx="0">
                    <c:v>5.6854687141237654E-2</c:v>
                  </c:pt>
                  <c:pt idx="1">
                    <c:v>3.3594384802812204E-2</c:v>
                  </c:pt>
                  <c:pt idx="2">
                    <c:v>3.5766998175303238E-2</c:v>
                  </c:pt>
                </c:numCache>
              </c:numRef>
            </c:plus>
            <c:minus>
              <c:numRef>
                <c:f>Sheet3!$L$10:$N$10</c:f>
                <c:numCache>
                  <c:formatCode>General</c:formatCode>
                  <c:ptCount val="3"/>
                  <c:pt idx="0">
                    <c:v>5.6854687141237654E-2</c:v>
                  </c:pt>
                  <c:pt idx="1">
                    <c:v>3.3594384802812204E-2</c:v>
                  </c:pt>
                  <c:pt idx="2">
                    <c:v>3.5766998175303238E-2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Sheet3!$L$1:$N$1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Sheet3!$L$9:$N$9</c:f>
              <c:numCache>
                <c:formatCode>General</c:formatCode>
                <c:ptCount val="3"/>
                <c:pt idx="0">
                  <c:v>0.74004217588198351</c:v>
                </c:pt>
                <c:pt idx="1">
                  <c:v>0.83185973437116278</c:v>
                </c:pt>
                <c:pt idx="2">
                  <c:v>0.94016926189721517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E-4BB1-BE79-45732BDED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153039"/>
        <c:axId val="333851487"/>
      </c:barChart>
      <c:catAx>
        <c:axId val="33415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851487"/>
        <c:crosses val="autoZero"/>
        <c:auto val="1"/>
        <c:lblAlgn val="ctr"/>
        <c:lblOffset val="100"/>
        <c:noMultiLvlLbl val="0"/>
      </c:catAx>
      <c:valAx>
        <c:axId val="33385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153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1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7ECE-DB53-4BBB-9F54-E1C5311B59B3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Exp. Design &amp; Data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180908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569332" y="829780"/>
            <a:ext cx="2227070" cy="963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8850034" y="2471218"/>
            <a:ext cx="1647825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690688"/>
            <a:ext cx="7731132" cy="4351338"/>
          </a:xfrm>
        </p:spPr>
      </p:pic>
      <p:sp>
        <p:nvSpPr>
          <p:cNvPr id="3" name="Oval 2"/>
          <p:cNvSpPr/>
          <p:nvPr/>
        </p:nvSpPr>
        <p:spPr>
          <a:xfrm>
            <a:off x="5562600" y="3286125"/>
            <a:ext cx="1495425" cy="94297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4752976" y="2271178"/>
            <a:ext cx="828674" cy="5225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>
            <a:stCxn id="3" idx="6"/>
            <a:endCxn id="14" idx="1"/>
          </p:cNvCxnSpPr>
          <p:nvPr/>
        </p:nvCxnSpPr>
        <p:spPr>
          <a:xfrm flipV="1">
            <a:off x="7058025" y="3461818"/>
            <a:ext cx="1792009" cy="29579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96314"/>
              </p:ext>
            </p:extLst>
          </p:nvPr>
        </p:nvGraphicFramePr>
        <p:xfrm>
          <a:off x="8922580" y="2538847"/>
          <a:ext cx="460137" cy="18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">
                  <a:extLst>
                    <a:ext uri="{9D8B030D-6E8A-4147-A177-3AD203B41FA5}">
                      <a16:colId xmlns:a16="http://schemas.microsoft.com/office/drawing/2014/main" val="345335346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gain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04381415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54460983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6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2279362149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9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94858648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12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31829011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15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1974494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18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35969163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40808"/>
              </p:ext>
            </p:extLst>
          </p:nvPr>
        </p:nvGraphicFramePr>
        <p:xfrm>
          <a:off x="9953465" y="2538847"/>
          <a:ext cx="460137" cy="18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">
                  <a:extLst>
                    <a:ext uri="{9D8B030D-6E8A-4147-A177-3AD203B41FA5}">
                      <a16:colId xmlns:a16="http://schemas.microsoft.com/office/drawing/2014/main" val="345335346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loss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04381415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-3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54460983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-6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2279362149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-9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94858648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-12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31829011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-15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1974494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-18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359691630"/>
                  </a:ext>
                </a:extLst>
              </a:tr>
            </a:tbl>
          </a:graphicData>
        </a:graphic>
      </p:graphicFrame>
      <p:sp>
        <p:nvSpPr>
          <p:cNvPr id="13" name="Cross 12"/>
          <p:cNvSpPr/>
          <p:nvPr/>
        </p:nvSpPr>
        <p:spPr>
          <a:xfrm rot="18900000">
            <a:off x="9396138" y="3210771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/>
          <p:cNvCxnSpPr>
            <a:stCxn id="5" idx="6"/>
            <a:endCxn id="36" idx="1"/>
          </p:cNvCxnSpPr>
          <p:nvPr/>
        </p:nvCxnSpPr>
        <p:spPr>
          <a:xfrm flipV="1">
            <a:off x="5581650" y="1311739"/>
            <a:ext cx="2987682" cy="122070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694187" y="1419101"/>
            <a:ext cx="1905479" cy="89379"/>
            <a:chOff x="5142541" y="3385749"/>
            <a:chExt cx="1905479" cy="89379"/>
          </a:xfrm>
        </p:grpSpPr>
        <p:cxnSp>
          <p:nvCxnSpPr>
            <p:cNvPr id="23" name="Straight Connector 22"/>
            <p:cNvCxnSpPr>
              <a:stCxn id="24" idx="6"/>
              <a:endCxn id="25" idx="2"/>
            </p:cNvCxnSpPr>
            <p:nvPr/>
          </p:nvCxnSpPr>
          <p:spPr>
            <a:xfrm>
              <a:off x="5231920" y="3430439"/>
              <a:ext cx="17267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142541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58641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97360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52179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06998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559850" y="1476079"/>
            <a:ext cx="406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loss</a:t>
            </a:r>
            <a:endParaRPr lang="zh-CN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0351758" y="1476079"/>
            <a:ext cx="44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gain</a:t>
            </a:r>
            <a:endParaRPr lang="zh-CN" altLang="en-US" sz="105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9517489" y="272026"/>
            <a:ext cx="226798" cy="1905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38385" y="829780"/>
            <a:ext cx="882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5 conditions</a:t>
            </a:r>
            <a:endParaRPr lang="zh-CN" altLang="en-US" sz="1050" dirty="0"/>
          </a:p>
        </p:txBody>
      </p:sp>
      <p:sp>
        <p:nvSpPr>
          <p:cNvPr id="38" name="Cross 37"/>
          <p:cNvSpPr/>
          <p:nvPr/>
        </p:nvSpPr>
        <p:spPr>
          <a:xfrm rot="18900000">
            <a:off x="9421490" y="1861841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Cross 46"/>
          <p:cNvSpPr/>
          <p:nvPr/>
        </p:nvSpPr>
        <p:spPr>
          <a:xfrm rot="18900000">
            <a:off x="9394513" y="4556970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/>
          <p:cNvSpPr/>
          <p:nvPr/>
        </p:nvSpPr>
        <p:spPr>
          <a:xfrm>
            <a:off x="8740722" y="5129939"/>
            <a:ext cx="1866447" cy="461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0.5s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1.0s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70C0"/>
                </a:solidFill>
              </a:rPr>
              <a:t>2.0s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0" name="Straight Connector 49"/>
          <p:cNvCxnSpPr>
            <a:stCxn id="3" idx="5"/>
            <a:endCxn id="48" idx="1"/>
          </p:cNvCxnSpPr>
          <p:nvPr/>
        </p:nvCxnSpPr>
        <p:spPr>
          <a:xfrm>
            <a:off x="6839025" y="4091005"/>
            <a:ext cx="1901697" cy="126960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U-Turn Arrow 52"/>
          <p:cNvSpPr/>
          <p:nvPr/>
        </p:nvSpPr>
        <p:spPr>
          <a:xfrm rot="5400000" flipH="1">
            <a:off x="10097865" y="1646215"/>
            <a:ext cx="2335073" cy="1296131"/>
          </a:xfrm>
          <a:prstGeom prst="uturnArrow">
            <a:avLst>
              <a:gd name="adj1" fmla="val 6568"/>
              <a:gd name="adj2" fmla="val 25000"/>
              <a:gd name="adj3" fmla="val 25000"/>
              <a:gd name="adj4" fmla="val 43750"/>
              <a:gd name="adj5" fmla="val 815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Equal 53"/>
          <p:cNvSpPr/>
          <p:nvPr/>
        </p:nvSpPr>
        <p:spPr>
          <a:xfrm rot="5400000">
            <a:off x="9397579" y="5721594"/>
            <a:ext cx="552645" cy="292015"/>
          </a:xfrm>
          <a:prstGeom prst="mathEqual">
            <a:avLst>
              <a:gd name="adj1" fmla="val 6594"/>
              <a:gd name="adj2" fmla="val 39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42287" y="6147604"/>
            <a:ext cx="1866447" cy="461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540 trials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1275" y="313386"/>
            <a:ext cx="1038791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21275" y="674428"/>
            <a:ext cx="10387914" cy="5428080"/>
            <a:chOff x="321275" y="674428"/>
            <a:chExt cx="10387914" cy="5428080"/>
          </a:xfrm>
        </p:grpSpPr>
        <p:sp>
          <p:nvSpPr>
            <p:cNvPr id="9" name="Rectangle 8"/>
            <p:cNvSpPr/>
            <p:nvPr/>
          </p:nvSpPr>
          <p:spPr>
            <a:xfrm>
              <a:off x="321276" y="674428"/>
              <a:ext cx="10387913" cy="17464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275" y="2420849"/>
              <a:ext cx="10387913" cy="1746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275" y="4167270"/>
              <a:ext cx="10387913" cy="1935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41129" y="5764404"/>
            <a:ext cx="13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Expected value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17885" y="3094486"/>
            <a:ext cx="116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Sure reward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0175" y="1323915"/>
            <a:ext cx="56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0.5s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0175" y="3187516"/>
            <a:ext cx="56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1.0s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0175" y="4897228"/>
            <a:ext cx="56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.0s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508" y="313386"/>
            <a:ext cx="1009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Subject                1 </a:t>
            </a:r>
            <a:r>
              <a:rPr lang="en-US" altLang="zh-CN" dirty="0" smtClean="0"/>
              <a:t>                     2                      3                      4                      5                      6</a:t>
            </a:r>
            <a:endParaRPr lang="zh-CN" alt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77994"/>
              </p:ext>
            </p:extLst>
          </p:nvPr>
        </p:nvGraphicFramePr>
        <p:xfrm>
          <a:off x="3489961" y="6205105"/>
          <a:ext cx="4114800" cy="542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703646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5196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091287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774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87725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381982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0.244929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0.341706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0.480873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0.272258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0.364963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0.247969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1420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0.603288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0.477155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0.426591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0.269675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0.591779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0.391802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4105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0.366788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0.579322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0.222241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0.380168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0.534743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0.503186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80653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27295" y="6320101"/>
            <a:ext cx="86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Slopes = 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517885" y="4883591"/>
            <a:ext cx="116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Sure reward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517885" y="1390749"/>
            <a:ext cx="116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Sure reward</a:t>
            </a:r>
            <a:endParaRPr lang="zh-CN" alt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728644" y="5184645"/>
            <a:ext cx="1355132" cy="307777"/>
            <a:chOff x="10745423" y="5107573"/>
            <a:chExt cx="1355132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11006046" y="5107573"/>
              <a:ext cx="1094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equivalence</a:t>
              </a:r>
              <a:endParaRPr lang="zh-CN" altLang="en-US" sz="14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745423" y="5121043"/>
              <a:ext cx="294307" cy="294307"/>
              <a:chOff x="10745423" y="5121043"/>
              <a:chExt cx="294307" cy="29430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10745423" y="5208664"/>
                <a:ext cx="294307" cy="1190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10745423" y="5121043"/>
                <a:ext cx="294307" cy="29430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49202"/>
              </p:ext>
            </p:extLst>
          </p:nvPr>
        </p:nvGraphicFramePr>
        <p:xfrm>
          <a:off x="7604761" y="6014781"/>
          <a:ext cx="1752600" cy="918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l="10913" t="7727" r="7967" b="9799"/>
          <a:stretch/>
        </p:blipFill>
        <p:spPr>
          <a:xfrm>
            <a:off x="1400783" y="758757"/>
            <a:ext cx="9182912" cy="50389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81711" t="6010" r="8687" b="9330"/>
          <a:stretch/>
        </p:blipFill>
        <p:spPr>
          <a:xfrm>
            <a:off x="10890419" y="674428"/>
            <a:ext cx="627129" cy="41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689665"/>
              </p:ext>
            </p:extLst>
          </p:nvPr>
        </p:nvGraphicFramePr>
        <p:xfrm>
          <a:off x="2525248" y="705377"/>
          <a:ext cx="6553200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151324" y="1466861"/>
            <a:ext cx="12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66124" y="2986742"/>
            <a:ext cx="12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90189" y="3007336"/>
            <a:ext cx="12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3930" y="1222878"/>
            <a:ext cx="28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18302" y="2725190"/>
            <a:ext cx="3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**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4178" y="2771356"/>
            <a:ext cx="4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n. s.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379129" y="3509845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** p </a:t>
            </a:r>
            <a:r>
              <a:rPr lang="en-US" altLang="zh-CN" dirty="0" smtClean="0"/>
              <a:t>&lt; .05</a:t>
            </a:r>
          </a:p>
          <a:p>
            <a:r>
              <a:rPr lang="zh-CN" altLang="en-US" dirty="0"/>
              <a:t>*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 </a:t>
            </a:r>
            <a:r>
              <a:rPr lang="en-US" altLang="zh-CN" dirty="0"/>
              <a:t>&lt; .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68" y="5439589"/>
            <a:ext cx="9338926" cy="131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4776958" y="539697"/>
                <a:ext cx="4778168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SR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Gain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Loss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58" y="539697"/>
                <a:ext cx="4778168" cy="629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024925" y="4611480"/>
            <a:ext cx="424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β</a:t>
            </a:r>
            <a:r>
              <a:rPr lang="en-US" altLang="zh-CN" dirty="0" smtClean="0"/>
              <a:t> of SR &amp; gamble loss increase with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439" y="455054"/>
            <a:ext cx="26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Averaged utility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067793" y="1165091"/>
                <a:ext cx="266893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93" y="1165091"/>
                <a:ext cx="2668936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067793" y="2296540"/>
                <a:ext cx="4881016" cy="806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93" y="2296540"/>
                <a:ext cx="4881016" cy="80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8" y="824386"/>
            <a:ext cx="6645453" cy="4983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7793" y="4882560"/>
            <a:ext cx="487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Less time pressure improves Rationality (α). (</a:t>
            </a:r>
            <a:r>
              <a:rPr lang="en-US" altLang="zh-CN" sz="1400" dirty="0" err="1"/>
              <a:t>Kahneman</a:t>
            </a:r>
            <a:r>
              <a:rPr lang="en-US" altLang="zh-CN" sz="1400" dirty="0"/>
              <a:t>, 2011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No effect on loss aversion (λ). (</a:t>
            </a:r>
            <a:r>
              <a:rPr lang="en-US" altLang="zh-CN" sz="1400" dirty="0" err="1" smtClean="0"/>
              <a:t>Kirchler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et al., </a:t>
            </a:r>
            <a:r>
              <a:rPr lang="en-US" altLang="zh-CN" sz="1400" dirty="0" smtClean="0"/>
              <a:t>2017</a:t>
            </a:r>
            <a:r>
              <a:rPr lang="en-US" altLang="zh-CN" sz="1400" dirty="0"/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67793" y="3137168"/>
            <a:ext cx="4787740" cy="1734622"/>
            <a:chOff x="6892852" y="4548266"/>
            <a:chExt cx="4787740" cy="1734622"/>
          </a:xfrm>
        </p:grpSpPr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67962580"/>
                </p:ext>
              </p:extLst>
            </p:nvPr>
          </p:nvGraphicFramePr>
          <p:xfrm>
            <a:off x="9286722" y="4548266"/>
            <a:ext cx="2393870" cy="15807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83169975"/>
                </p:ext>
              </p:extLst>
            </p:nvPr>
          </p:nvGraphicFramePr>
          <p:xfrm>
            <a:off x="6892852" y="4548266"/>
            <a:ext cx="2393870" cy="15807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7781569" y="5975111"/>
              <a:ext cx="10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/>
                <a:t>p</a:t>
              </a:r>
              <a:r>
                <a:rPr lang="en-US" altLang="zh-CN" sz="1400" dirty="0" smtClean="0"/>
                <a:t> = .04951</a:t>
              </a:r>
              <a:endParaRPr lang="zh-CN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5439" y="5975110"/>
              <a:ext cx="10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/>
                <a:t>p</a:t>
              </a:r>
              <a:r>
                <a:rPr lang="en-US" altLang="zh-CN" sz="1400" dirty="0" smtClean="0"/>
                <a:t> </a:t>
              </a:r>
              <a:r>
                <a:rPr lang="en-US" altLang="zh-CN" sz="1400" dirty="0"/>
                <a:t>= </a:t>
              </a:r>
              <a:r>
                <a:rPr lang="en-US" altLang="zh-CN" sz="1400" dirty="0" smtClean="0"/>
                <a:t>.</a:t>
              </a:r>
              <a:r>
                <a:rPr lang="en-US" altLang="zh-CN" sz="1400" dirty="0"/>
                <a:t>96423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4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1671" y="209725"/>
            <a:ext cx="29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utility functions of subjects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20" t="6190" r="3574" b="5825"/>
          <a:stretch/>
        </p:blipFill>
        <p:spPr>
          <a:xfrm>
            <a:off x="1410511" y="612843"/>
            <a:ext cx="10437778" cy="57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298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Theme</vt:lpstr>
      <vt:lpstr>Exp. Design &amp; Data</vt:lpstr>
      <vt:lpstr>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聂劭质</dc:creator>
  <cp:lastModifiedBy>聂 劭质</cp:lastModifiedBy>
  <cp:revision>34</cp:revision>
  <dcterms:created xsi:type="dcterms:W3CDTF">2018-09-07T13:25:58Z</dcterms:created>
  <dcterms:modified xsi:type="dcterms:W3CDTF">2018-09-08T14:26:55Z</dcterms:modified>
</cp:coreProperties>
</file>