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9" r:id="rId3"/>
    <p:sldId id="277" r:id="rId4"/>
    <p:sldId id="278" r:id="rId5"/>
    <p:sldId id="263" r:id="rId6"/>
    <p:sldId id="275" r:id="rId7"/>
    <p:sldId id="276" r:id="rId8"/>
    <p:sldId id="269" r:id="rId9"/>
    <p:sldId id="270" r:id="rId10"/>
    <p:sldId id="271" r:id="rId11"/>
    <p:sldId id="272" r:id="rId12"/>
  </p:sldIdLst>
  <p:sldSz cx="12509500" cy="7037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749A2B-35AD-42B0-8F63-7EE87627D215}">
          <p14:sldIdLst>
            <p14:sldId id="256"/>
            <p14:sldId id="259"/>
            <p14:sldId id="277"/>
            <p14:sldId id="278"/>
            <p14:sldId id="263"/>
            <p14:sldId id="275"/>
            <p14:sldId id="276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77777"/>
    <a:srgbClr val="8D751D"/>
    <a:srgbClr val="007BC9"/>
    <a:srgbClr val="8D7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>
        <p:scale>
          <a:sx n="100" d="100"/>
          <a:sy n="100" d="100"/>
        </p:scale>
        <p:origin x="378" y="408"/>
      </p:cViewPr>
      <p:guideLst>
        <p:guide pos="3940"/>
        <p:guide orient="horz"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6578-4F2C-4688-9243-EBFE8E25C03A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40BB-60B3-4B28-A8C5-EACF3B176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3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1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688" y="1151721"/>
            <a:ext cx="9382125" cy="2450054"/>
          </a:xfrm>
        </p:spPr>
        <p:txBody>
          <a:bodyPr anchor="b"/>
          <a:lstStyle>
            <a:lvl1pPr algn="ctr"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688" y="3696258"/>
            <a:ext cx="9382125" cy="1699073"/>
          </a:xfrm>
        </p:spPr>
        <p:txBody>
          <a:bodyPr/>
          <a:lstStyle>
            <a:lvl1pPr marL="0" indent="0" algn="ctr">
              <a:buNone/>
              <a:defRPr sz="2462"/>
            </a:lvl1pPr>
            <a:lvl2pPr marL="469087" indent="0" algn="ctr">
              <a:buNone/>
              <a:defRPr sz="2052"/>
            </a:lvl2pPr>
            <a:lvl3pPr marL="938174" indent="0" algn="ctr">
              <a:buNone/>
              <a:defRPr sz="1847"/>
            </a:lvl3pPr>
            <a:lvl4pPr marL="1407262" indent="0" algn="ctr">
              <a:buNone/>
              <a:defRPr sz="1642"/>
            </a:lvl4pPr>
            <a:lvl5pPr marL="1876349" indent="0" algn="ctr">
              <a:buNone/>
              <a:defRPr sz="1642"/>
            </a:lvl5pPr>
            <a:lvl6pPr marL="2345436" indent="0" algn="ctr">
              <a:buNone/>
              <a:defRPr sz="1642"/>
            </a:lvl6pPr>
            <a:lvl7pPr marL="2814523" indent="0" algn="ctr">
              <a:buNone/>
              <a:defRPr sz="1642"/>
            </a:lvl7pPr>
            <a:lvl8pPr marL="3283610" indent="0" algn="ctr">
              <a:buNone/>
              <a:defRPr sz="1642"/>
            </a:lvl8pPr>
            <a:lvl9pPr marL="3752698" indent="0" algn="ctr">
              <a:buNone/>
              <a:defRPr sz="16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2111" y="374676"/>
            <a:ext cx="2697361" cy="59638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028" y="374676"/>
            <a:ext cx="7935714" cy="596386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13" y="1754461"/>
            <a:ext cx="10789444" cy="2927357"/>
          </a:xfrm>
        </p:spPr>
        <p:txBody>
          <a:bodyPr anchor="b"/>
          <a:lstStyle>
            <a:lvl1pPr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13" y="4709512"/>
            <a:ext cx="10789444" cy="1539428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9087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2pPr>
            <a:lvl3pPr marL="938174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3pPr>
            <a:lvl4pPr marL="1407262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4pPr>
            <a:lvl5pPr marL="187634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5pPr>
            <a:lvl6pPr marL="2345436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6pPr>
            <a:lvl7pPr marL="2814523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7pPr>
            <a:lvl8pPr marL="3283610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8pPr>
            <a:lvl9pPr marL="3752698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028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934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7" y="374676"/>
            <a:ext cx="10789444" cy="1360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658" y="1725138"/>
            <a:ext cx="5292104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658" y="2570601"/>
            <a:ext cx="5292104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2934" y="1725138"/>
            <a:ext cx="5318167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2934" y="2570601"/>
            <a:ext cx="5318167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7" y="1013254"/>
            <a:ext cx="6332934" cy="5001107"/>
          </a:xfrm>
        </p:spPr>
        <p:txBody>
          <a:bodyPr/>
          <a:lstStyle>
            <a:lvl1pPr>
              <a:defRPr sz="3283"/>
            </a:lvl1pPr>
            <a:lvl2pPr>
              <a:defRPr sz="2873"/>
            </a:lvl2pPr>
            <a:lvl3pPr>
              <a:defRPr sz="2462"/>
            </a:lvl3pPr>
            <a:lvl4pPr>
              <a:defRPr sz="2052"/>
            </a:lvl4pPr>
            <a:lvl5pPr>
              <a:defRPr sz="2052"/>
            </a:lvl5pPr>
            <a:lvl6pPr>
              <a:defRPr sz="2052"/>
            </a:lvl6pPr>
            <a:lvl7pPr>
              <a:defRPr sz="2052"/>
            </a:lvl7pPr>
            <a:lvl8pPr>
              <a:defRPr sz="2052"/>
            </a:lvl8pPr>
            <a:lvl9pPr>
              <a:defRPr sz="205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8167" y="1013254"/>
            <a:ext cx="6332934" cy="5001107"/>
          </a:xfrm>
        </p:spPr>
        <p:txBody>
          <a:bodyPr anchor="t"/>
          <a:lstStyle>
            <a:lvl1pPr marL="0" indent="0">
              <a:buNone/>
              <a:defRPr sz="3283"/>
            </a:lvl1pPr>
            <a:lvl2pPr marL="469087" indent="0">
              <a:buNone/>
              <a:defRPr sz="2873"/>
            </a:lvl2pPr>
            <a:lvl3pPr marL="938174" indent="0">
              <a:buNone/>
              <a:defRPr sz="2462"/>
            </a:lvl3pPr>
            <a:lvl4pPr marL="1407262" indent="0">
              <a:buNone/>
              <a:defRPr sz="2052"/>
            </a:lvl4pPr>
            <a:lvl5pPr marL="1876349" indent="0">
              <a:buNone/>
              <a:defRPr sz="2052"/>
            </a:lvl5pPr>
            <a:lvl6pPr marL="2345436" indent="0">
              <a:buNone/>
              <a:defRPr sz="2052"/>
            </a:lvl6pPr>
            <a:lvl7pPr marL="2814523" indent="0">
              <a:buNone/>
              <a:defRPr sz="2052"/>
            </a:lvl7pPr>
            <a:lvl8pPr marL="3283610" indent="0">
              <a:buNone/>
              <a:defRPr sz="2052"/>
            </a:lvl8pPr>
            <a:lvl9pPr marL="3752698" indent="0">
              <a:buNone/>
              <a:defRPr sz="205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028" y="374676"/>
            <a:ext cx="10789444" cy="1360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28" y="1873379"/>
            <a:ext cx="10789444" cy="446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028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EBD4-C5DA-43A4-AF93-7C9EEB60B9E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3772" y="6522616"/>
            <a:ext cx="4221956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4834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8174" rtl="0" eaLnBrk="1" latinLnBrk="0" hangingPunct="1">
        <a:lnSpc>
          <a:spcPct val="90000"/>
        </a:lnSpc>
        <a:spcBef>
          <a:spcPct val="0"/>
        </a:spcBef>
        <a:buNone/>
        <a:defRPr sz="4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544" indent="-234544" algn="l" defTabSz="938174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1pPr>
      <a:lvl2pPr marL="70363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718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3pPr>
      <a:lvl4pPr marL="1641805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2110892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579980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3049067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518154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98724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1pPr>
      <a:lvl2pPr marL="469087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2pPr>
      <a:lvl3pPr marL="938174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07262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76349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45436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814523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28361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752698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78453" y="3071019"/>
            <a:ext cx="3752593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欢迎参加实验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C34D3-4455-4B35-A4C2-0D1A2980DF00}"/>
              </a:ext>
            </a:extLst>
          </p:cNvPr>
          <p:cNvSpPr txBox="1"/>
          <p:nvPr/>
        </p:nvSpPr>
        <p:spPr>
          <a:xfrm>
            <a:off x="9453663" y="6355138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请按</a:t>
            </a:r>
            <a:r>
              <a:rPr lang="zh-CN" altLang="en-US" u="sng" dirty="0">
                <a:solidFill>
                  <a:schemeClr val="bg1"/>
                </a:solidFill>
              </a:rPr>
              <a:t>“→”键</a:t>
            </a:r>
            <a:r>
              <a:rPr lang="zh-CN" altLang="en-US" dirty="0">
                <a:solidFill>
                  <a:schemeClr val="bg1"/>
                </a:solidFill>
              </a:rPr>
              <a:t>进入说明</a:t>
            </a:r>
          </a:p>
        </p:txBody>
      </p:sp>
    </p:spTree>
    <p:extLst>
      <p:ext uri="{BB962C8B-B14F-4D97-AF65-F5344CB8AC3E}">
        <p14:creationId xmlns:p14="http://schemas.microsoft.com/office/powerpoint/2010/main" val="2364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休息一下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30</a:t>
            </a:r>
            <a:r>
              <a:rPr lang="zh-CN" altLang="en-US" sz="2800" dirty="0">
                <a:solidFill>
                  <a:schemeClr val="bg1"/>
                </a:solidFill>
              </a:rPr>
              <a:t>秒时间到。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准备好后按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继续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实验结束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请联系主试结算被试费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35">
            <a:extLst>
              <a:ext uri="{FF2B5EF4-FFF2-40B4-BE49-F238E27FC236}">
                <a16:creationId xmlns:a16="http://schemas.microsoft.com/office/drawing/2014/main" id="{A653E1A0-44CD-4157-B912-D7DAE3207D5E}"/>
              </a:ext>
            </a:extLst>
          </p:cNvPr>
          <p:cNvGrpSpPr/>
          <p:nvPr/>
        </p:nvGrpSpPr>
        <p:grpSpPr>
          <a:xfrm>
            <a:off x="5939051" y="1260789"/>
            <a:ext cx="3035635" cy="1758694"/>
            <a:chOff x="4440026" y="1181181"/>
            <a:chExt cx="3035635" cy="1758694"/>
          </a:xfrm>
        </p:grpSpPr>
        <p:grpSp>
          <p:nvGrpSpPr>
            <p:cNvPr id="42" name="组合 65">
              <a:extLst>
                <a:ext uri="{FF2B5EF4-FFF2-40B4-BE49-F238E27FC236}">
                  <a16:creationId xmlns:a16="http://schemas.microsoft.com/office/drawing/2014/main" id="{00323727-DF03-4A9E-A278-8E08631096A2}"/>
                </a:ext>
              </a:extLst>
            </p:cNvPr>
            <p:cNvGrpSpPr/>
            <p:nvPr/>
          </p:nvGrpSpPr>
          <p:grpSpPr>
            <a:xfrm>
              <a:off x="4440026" y="1181181"/>
              <a:ext cx="3035635" cy="1758694"/>
              <a:chOff x="6835081" y="1492668"/>
              <a:chExt cx="3046059" cy="1764734"/>
            </a:xfrm>
          </p:grpSpPr>
          <p:sp>
            <p:nvSpPr>
              <p:cNvPr id="48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本框 70">
                <a:extLst>
                  <a:ext uri="{FF2B5EF4-FFF2-40B4-BE49-F238E27FC236}">
                    <a16:creationId xmlns:a16="http://schemas.microsoft.com/office/drawing/2014/main" id="{9BAF90D8-3B36-4CB2-BC57-204948108E75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矩形 66">
              <a:extLst>
                <a:ext uri="{FF2B5EF4-FFF2-40B4-BE49-F238E27FC236}">
                  <a16:creationId xmlns:a16="http://schemas.microsoft.com/office/drawing/2014/main" id="{6B0F0F97-11EE-4416-891D-5D38CD3CE8EC}"/>
                </a:ext>
              </a:extLst>
            </p:cNvPr>
            <p:cNvSpPr/>
            <p:nvPr/>
          </p:nvSpPr>
          <p:spPr>
            <a:xfrm>
              <a:off x="5569514" y="1860173"/>
              <a:ext cx="776654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911479" y="750012"/>
            <a:ext cx="444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实验中，</a:t>
            </a:r>
            <a:r>
              <a:rPr lang="zh-CN" altLang="en-US" dirty="0" smtClean="0">
                <a:solidFill>
                  <a:schemeClr val="bg1"/>
                </a:solidFill>
              </a:rPr>
              <a:t>每个试次你</a:t>
            </a:r>
            <a:r>
              <a:rPr lang="zh-CN" altLang="en-US" dirty="0">
                <a:solidFill>
                  <a:schemeClr val="bg1"/>
                </a:solidFill>
              </a:rPr>
              <a:t>将连续看到以下画面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911478" y="5311976"/>
            <a:ext cx="923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每次任务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 smtClean="0"/>
              <a:t>黑</a:t>
            </a:r>
            <a:r>
              <a:rPr lang="zh-CN" altLang="en-US" dirty="0" smtClean="0">
                <a:solidFill>
                  <a:schemeClr val="bg1"/>
                </a:solidFill>
              </a:rPr>
              <a:t>色</a:t>
            </a:r>
            <a:r>
              <a:rPr lang="zh-CN" altLang="en-US" dirty="0">
                <a:solidFill>
                  <a:schemeClr val="bg1"/>
                </a:solidFill>
              </a:rPr>
              <a:t>圆</a:t>
            </a:r>
            <a:r>
              <a:rPr lang="zh-CN" altLang="en-US" dirty="0" smtClean="0">
                <a:solidFill>
                  <a:schemeClr val="bg1"/>
                </a:solidFill>
              </a:rPr>
              <a:t>点开始，显示圆点后的</a:t>
            </a:r>
            <a:r>
              <a:rPr lang="zh-CN" altLang="en-US" u="sng" dirty="0" smtClean="0">
                <a:solidFill>
                  <a:schemeClr val="bg1"/>
                </a:solidFill>
              </a:rPr>
              <a:t>整个</a:t>
            </a:r>
            <a:r>
              <a:rPr lang="zh-CN" altLang="en-US" dirty="0" smtClean="0">
                <a:solidFill>
                  <a:schemeClr val="bg1"/>
                </a:solidFill>
              </a:rPr>
              <a:t>试次中请</a:t>
            </a:r>
            <a:r>
              <a:rPr lang="zh-CN" altLang="en-US" u="sng" dirty="0" smtClean="0">
                <a:solidFill>
                  <a:schemeClr val="bg1"/>
                </a:solidFill>
              </a:rPr>
              <a:t>盯</a:t>
            </a:r>
            <a:r>
              <a:rPr lang="zh-CN" altLang="en-US" u="sng" dirty="0" smtClean="0">
                <a:solidFill>
                  <a:schemeClr val="bg1"/>
                </a:solidFill>
              </a:rPr>
              <a:t>住屏幕中央，</a:t>
            </a:r>
            <a:r>
              <a:rPr lang="zh-CN" altLang="en-US" u="sng" dirty="0" smtClean="0">
                <a:solidFill>
                  <a:schemeClr val="bg1"/>
                </a:solidFill>
              </a:rPr>
              <a:t>不要眨眼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之</a:t>
            </a:r>
            <a:r>
              <a:rPr lang="zh-CN" altLang="en-US" dirty="0" smtClean="0">
                <a:solidFill>
                  <a:schemeClr val="bg1"/>
                </a:solidFill>
              </a:rPr>
              <a:t>后显示的数字意义在下一页解释。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02F5A-1551-4930-BB65-5DAB59164FF2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5DEE231-0836-49FB-BF8E-14EF438603F1}"/>
              </a:ext>
            </a:extLst>
          </p:cNvPr>
          <p:cNvGrpSpPr/>
          <p:nvPr/>
        </p:nvGrpSpPr>
        <p:grpSpPr>
          <a:xfrm>
            <a:off x="2595871" y="1260789"/>
            <a:ext cx="3035635" cy="1758694"/>
            <a:chOff x="1094421" y="1181181"/>
            <a:chExt cx="3035635" cy="1758694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C75281A3-2D33-44D6-A0AE-BE458996AB7C}"/>
                </a:ext>
              </a:extLst>
            </p:cNvPr>
            <p:cNvGrpSpPr/>
            <p:nvPr/>
          </p:nvGrpSpPr>
          <p:grpSpPr>
            <a:xfrm>
              <a:off x="1094421" y="1181181"/>
              <a:ext cx="3035635" cy="1758694"/>
              <a:chOff x="6835081" y="1492668"/>
              <a:chExt cx="3046059" cy="1764734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5296E12-B43E-4312-8F71-014E6F00A774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7C6DDB9-F5EE-4C22-B092-55D2E257BF56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FB0A9A3-343B-4466-8AFF-85542B8970C3}"/>
                </a:ext>
              </a:extLst>
            </p:cNvPr>
            <p:cNvSpPr/>
            <p:nvPr/>
          </p:nvSpPr>
          <p:spPr>
            <a:xfrm>
              <a:off x="2589376" y="20393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FEC239A-7D2F-4F55-9263-E9C061135026}"/>
              </a:ext>
            </a:extLst>
          </p:cNvPr>
          <p:cNvGrpSpPr/>
          <p:nvPr/>
        </p:nvGrpSpPr>
        <p:grpSpPr>
          <a:xfrm>
            <a:off x="2594008" y="3382928"/>
            <a:ext cx="3035635" cy="1758694"/>
            <a:chOff x="4462882" y="3266942"/>
            <a:chExt cx="3035635" cy="1758694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4C689B4-D3E2-4815-80C6-E10F8F80428D}"/>
                </a:ext>
              </a:extLst>
            </p:cNvPr>
            <p:cNvGrpSpPr/>
            <p:nvPr/>
          </p:nvGrpSpPr>
          <p:grpSpPr>
            <a:xfrm>
              <a:off x="4462882" y="3266942"/>
              <a:ext cx="3035635" cy="1758694"/>
              <a:chOff x="6835081" y="1492668"/>
              <a:chExt cx="3046059" cy="1764734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C6CA069-7BDD-4AD9-B3F7-C19D8FCF87F5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66E3891-E190-4397-88B5-E68C1625305C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286F2EC-61E9-47FF-8DF8-9002444FC4AE}"/>
                </a:ext>
              </a:extLst>
            </p:cNvPr>
            <p:cNvSpPr/>
            <p:nvPr/>
          </p:nvSpPr>
          <p:spPr>
            <a:xfrm>
              <a:off x="5957837" y="4125138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8" name="箭头: 右 97">
            <a:extLst>
              <a:ext uri="{FF2B5EF4-FFF2-40B4-BE49-F238E27FC236}">
                <a16:creationId xmlns:a16="http://schemas.microsoft.com/office/drawing/2014/main" id="{7C99D34E-576B-468B-9600-DC0EA71C989B}"/>
              </a:ext>
            </a:extLst>
          </p:cNvPr>
          <p:cNvSpPr/>
          <p:nvPr/>
        </p:nvSpPr>
        <p:spPr>
          <a:xfrm>
            <a:off x="5537760" y="1785287"/>
            <a:ext cx="560677" cy="749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941473" y="3382928"/>
            <a:ext cx="3035635" cy="1758694"/>
            <a:chOff x="7603619" y="2819672"/>
            <a:chExt cx="2546478" cy="1475301"/>
          </a:xfrm>
        </p:grpSpPr>
        <p:grpSp>
          <p:nvGrpSpPr>
            <p:cNvPr id="34" name="Group 33"/>
            <p:cNvGrpSpPr/>
            <p:nvPr/>
          </p:nvGrpSpPr>
          <p:grpSpPr>
            <a:xfrm>
              <a:off x="7603619" y="2819672"/>
              <a:ext cx="2546478" cy="1475301"/>
              <a:chOff x="7603619" y="2819672"/>
              <a:chExt cx="2546478" cy="1475301"/>
            </a:xfrm>
          </p:grpSpPr>
          <p:grpSp>
            <p:nvGrpSpPr>
              <p:cNvPr id="36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7603619" y="2819672"/>
                <a:ext cx="2546478" cy="1475301"/>
                <a:chOff x="6835081" y="1492668"/>
                <a:chExt cx="3046059" cy="1764734"/>
              </a:xfrm>
            </p:grpSpPr>
            <p:sp>
              <p:nvSpPr>
                <p:cNvPr id="39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77777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52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8" name="矩形 55">
                <a:extLst>
                  <a:ext uri="{FF2B5EF4-FFF2-40B4-BE49-F238E27FC236}">
                    <a16:creationId xmlns:a16="http://schemas.microsoft.com/office/drawing/2014/main" id="{D6BA67DC-AB9B-4835-8B4F-565DCD95B6A8}"/>
                  </a:ext>
                </a:extLst>
              </p:cNvPr>
              <p:cNvSpPr/>
              <p:nvPr/>
            </p:nvSpPr>
            <p:spPr>
              <a:xfrm>
                <a:off x="8225351" y="3389252"/>
                <a:ext cx="1368356" cy="33613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5888" algn="ctr" defTabSz="798513">
                  <a:tabLst>
                    <a:tab pos="744538" algn="l"/>
                  </a:tabLs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3	+12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8857680" y="3539580"/>
              <a:ext cx="38352" cy="383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91D3AB40-862A-4114-95F4-E17B51F269A8}"/>
              </a:ext>
            </a:extLst>
          </p:cNvPr>
          <p:cNvSpPr/>
          <p:nvPr/>
        </p:nvSpPr>
        <p:spPr>
          <a:xfrm rot="10800000">
            <a:off x="5490631" y="3866474"/>
            <a:ext cx="560677" cy="749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U-Turn Arrow 2"/>
          <p:cNvSpPr/>
          <p:nvPr/>
        </p:nvSpPr>
        <p:spPr>
          <a:xfrm rot="5400000">
            <a:off x="8305869" y="2644164"/>
            <a:ext cx="2575676" cy="1366394"/>
          </a:xfrm>
          <a:prstGeom prst="uturnArrow">
            <a:avLst>
              <a:gd name="adj1" fmla="val 24356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775874" y="789656"/>
            <a:ext cx="40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每个画面的意义如下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D5F807-1741-462F-AA41-A00004FF471A}"/>
              </a:ext>
            </a:extLst>
          </p:cNvPr>
          <p:cNvSpPr txBox="1"/>
          <p:nvPr/>
        </p:nvSpPr>
        <p:spPr>
          <a:xfrm rot="10800000" flipH="1" flipV="1">
            <a:off x="5202269" y="1610153"/>
            <a:ext cx="5491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你需要记住这个数</a:t>
            </a:r>
            <a:r>
              <a:rPr lang="zh-CN" altLang="en-US" dirty="0" smtClean="0">
                <a:solidFill>
                  <a:schemeClr val="bg1"/>
                </a:solidFill>
              </a:rPr>
              <a:t>字（盯住注视点，余光观察）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数字前为“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”代表获得，“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”代表失去相应的金额，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这里以“</a:t>
            </a:r>
            <a:r>
              <a:rPr lang="en-US" altLang="zh-CN" dirty="0">
                <a:solidFill>
                  <a:schemeClr val="bg1"/>
                </a:solidFill>
              </a:rPr>
              <a:t>+10</a:t>
            </a:r>
            <a:r>
              <a:rPr lang="zh-CN" altLang="en-US" dirty="0">
                <a:solidFill>
                  <a:schemeClr val="bg1"/>
                </a:solidFill>
              </a:rPr>
              <a:t>”为例，表示获得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755A01-86BD-4A09-AC68-2738F5A8DF49}"/>
              </a:ext>
            </a:extLst>
          </p:cNvPr>
          <p:cNvSpPr txBox="1"/>
          <p:nvPr/>
        </p:nvSpPr>
        <p:spPr>
          <a:xfrm rot="10800000" flipH="1" flipV="1">
            <a:off x="5202269" y="4140195"/>
            <a:ext cx="593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zh-CN" altLang="en-US" dirty="0">
                <a:solidFill>
                  <a:schemeClr val="bg1"/>
                </a:solidFill>
              </a:rPr>
              <a:t>面显示的“</a:t>
            </a:r>
            <a:r>
              <a:rPr lang="en-US" altLang="zh-CN" dirty="0">
                <a:solidFill>
                  <a:schemeClr val="bg1"/>
                </a:solidFill>
              </a:rPr>
              <a:t>+10</a:t>
            </a:r>
            <a:r>
              <a:rPr lang="zh-CN" altLang="en-US" dirty="0" smtClean="0">
                <a:solidFill>
                  <a:schemeClr val="bg1"/>
                </a:solidFill>
              </a:rPr>
              <a:t>”消失后，</a:t>
            </a:r>
            <a:r>
              <a:rPr lang="zh-CN" altLang="en-US" dirty="0">
                <a:solidFill>
                  <a:schemeClr val="bg1"/>
                </a:solidFill>
              </a:rPr>
              <a:t>新</a:t>
            </a:r>
            <a:r>
              <a:rPr lang="zh-CN" altLang="en-US" dirty="0" smtClean="0">
                <a:solidFill>
                  <a:schemeClr val="bg1"/>
                </a:solidFill>
              </a:rPr>
              <a:t>出</a:t>
            </a:r>
            <a:r>
              <a:rPr lang="zh-CN" altLang="en-US" dirty="0">
                <a:solidFill>
                  <a:schemeClr val="bg1"/>
                </a:solidFill>
              </a:rPr>
              <a:t>现了两个数字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新</a:t>
            </a:r>
            <a:r>
              <a:rPr lang="zh-CN" altLang="en-US" dirty="0">
                <a:solidFill>
                  <a:schemeClr val="bg1"/>
                </a:solidFill>
              </a:rPr>
              <a:t>出现的数字表</a:t>
            </a:r>
            <a:r>
              <a:rPr lang="zh-CN" altLang="en-US" dirty="0" smtClean="0">
                <a:solidFill>
                  <a:schemeClr val="bg1"/>
                </a:solidFill>
              </a:rPr>
              <a:t>示不确定的得失，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例如左图</a:t>
            </a:r>
            <a:r>
              <a:rPr lang="zh-CN" altLang="en-US" dirty="0" smtClean="0">
                <a:solidFill>
                  <a:schemeClr val="bg1"/>
                </a:solidFill>
              </a:rPr>
              <a:t>，一半概</a:t>
            </a:r>
            <a:r>
              <a:rPr lang="zh-CN" altLang="en-US" dirty="0">
                <a:solidFill>
                  <a:schemeClr val="bg1"/>
                </a:solidFill>
              </a:rPr>
              <a:t>率失去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一半</a:t>
            </a:r>
            <a:r>
              <a:rPr lang="zh-CN" altLang="en-US" dirty="0" smtClean="0">
                <a:solidFill>
                  <a:schemeClr val="bg1"/>
                </a:solidFill>
              </a:rPr>
              <a:t>概</a:t>
            </a:r>
            <a:r>
              <a:rPr lang="zh-CN" altLang="en-US" dirty="0">
                <a:solidFill>
                  <a:schemeClr val="bg1"/>
                </a:solidFill>
              </a:rPr>
              <a:t>率获得</a:t>
            </a:r>
            <a:r>
              <a:rPr lang="en-US" altLang="zh-CN" dirty="0">
                <a:solidFill>
                  <a:schemeClr val="bg1"/>
                </a:solidFill>
              </a:rPr>
              <a:t>12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51A751-691B-4C56-BF40-B2E15F91EB28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35">
            <a:extLst>
              <a:ext uri="{FF2B5EF4-FFF2-40B4-BE49-F238E27FC236}">
                <a16:creationId xmlns:a16="http://schemas.microsoft.com/office/drawing/2014/main" id="{A653E1A0-44CD-4157-B912-D7DAE3207D5E}"/>
              </a:ext>
            </a:extLst>
          </p:cNvPr>
          <p:cNvGrpSpPr/>
          <p:nvPr/>
        </p:nvGrpSpPr>
        <p:grpSpPr>
          <a:xfrm>
            <a:off x="1969776" y="1612181"/>
            <a:ext cx="2546478" cy="1475301"/>
            <a:chOff x="4440026" y="1181181"/>
            <a:chExt cx="3035635" cy="1758694"/>
          </a:xfrm>
        </p:grpSpPr>
        <p:grpSp>
          <p:nvGrpSpPr>
            <p:cNvPr id="22" name="组合 65">
              <a:extLst>
                <a:ext uri="{FF2B5EF4-FFF2-40B4-BE49-F238E27FC236}">
                  <a16:creationId xmlns:a16="http://schemas.microsoft.com/office/drawing/2014/main" id="{00323727-DF03-4A9E-A278-8E08631096A2}"/>
                </a:ext>
              </a:extLst>
            </p:cNvPr>
            <p:cNvGrpSpPr/>
            <p:nvPr/>
          </p:nvGrpSpPr>
          <p:grpSpPr>
            <a:xfrm>
              <a:off x="4440026" y="1181181"/>
              <a:ext cx="3035635" cy="1758694"/>
              <a:chOff x="6835081" y="1492668"/>
              <a:chExt cx="3046059" cy="1764734"/>
            </a:xfrm>
          </p:grpSpPr>
          <p:sp>
            <p:nvSpPr>
              <p:cNvPr id="24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文本框 70">
                <a:extLst>
                  <a:ext uri="{FF2B5EF4-FFF2-40B4-BE49-F238E27FC236}">
                    <a16:creationId xmlns:a16="http://schemas.microsoft.com/office/drawing/2014/main" id="{9BAF90D8-3B36-4CB2-BC57-204948108E75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矩形 66">
              <a:extLst>
                <a:ext uri="{FF2B5EF4-FFF2-40B4-BE49-F238E27FC236}">
                  <a16:creationId xmlns:a16="http://schemas.microsoft.com/office/drawing/2014/main" id="{6B0F0F97-11EE-4416-891D-5D38CD3CE8EC}"/>
                </a:ext>
              </a:extLst>
            </p:cNvPr>
            <p:cNvSpPr/>
            <p:nvPr/>
          </p:nvSpPr>
          <p:spPr>
            <a:xfrm>
              <a:off x="5569514" y="1860173"/>
              <a:ext cx="776654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69773" y="4002709"/>
            <a:ext cx="2546478" cy="1475301"/>
            <a:chOff x="7603619" y="2819672"/>
            <a:chExt cx="2546478" cy="1475301"/>
          </a:xfrm>
        </p:grpSpPr>
        <p:grpSp>
          <p:nvGrpSpPr>
            <p:cNvPr id="35" name="Group 34"/>
            <p:cNvGrpSpPr/>
            <p:nvPr/>
          </p:nvGrpSpPr>
          <p:grpSpPr>
            <a:xfrm>
              <a:off x="7603619" y="2819672"/>
              <a:ext cx="2546478" cy="1475301"/>
              <a:chOff x="7603619" y="2819672"/>
              <a:chExt cx="2546478" cy="1475301"/>
            </a:xfrm>
          </p:grpSpPr>
          <p:grpSp>
            <p:nvGrpSpPr>
              <p:cNvPr id="38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7603619" y="2819672"/>
                <a:ext cx="2546478" cy="1475301"/>
                <a:chOff x="6835081" y="1492668"/>
                <a:chExt cx="3046059" cy="1764734"/>
              </a:xfrm>
            </p:grpSpPr>
            <p:sp>
              <p:nvSpPr>
                <p:cNvPr id="40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77777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52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9" name="矩形 55">
                <a:extLst>
                  <a:ext uri="{FF2B5EF4-FFF2-40B4-BE49-F238E27FC236}">
                    <a16:creationId xmlns:a16="http://schemas.microsoft.com/office/drawing/2014/main" id="{D6BA67DC-AB9B-4835-8B4F-565DCD95B6A8}"/>
                  </a:ext>
                </a:extLst>
              </p:cNvPr>
              <p:cNvSpPr/>
              <p:nvPr/>
            </p:nvSpPr>
            <p:spPr>
              <a:xfrm>
                <a:off x="8225351" y="3389252"/>
                <a:ext cx="1368356" cy="33613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5888" algn="ctr" defTabSz="798513">
                  <a:tabLst>
                    <a:tab pos="744538" algn="l"/>
                  </a:tabLs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3	+12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8857680" y="3539580"/>
              <a:ext cx="38352" cy="383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3748406" y="752867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开始注视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606631" y="4266397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眨眼休息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5401328" y="4266397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此时按键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728030" y="4871977"/>
            <a:ext cx="894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当屏幕中央的圆点由</a:t>
            </a:r>
            <a:r>
              <a:rPr lang="zh-CN" altLang="en-US" dirty="0"/>
              <a:t>黑</a:t>
            </a:r>
            <a:r>
              <a:rPr lang="zh-CN" altLang="en-US" dirty="0">
                <a:solidFill>
                  <a:schemeClr val="bg1"/>
                </a:solidFill>
              </a:rPr>
              <a:t>变</a:t>
            </a:r>
            <a:r>
              <a:rPr lang="zh-CN" altLang="en-US" dirty="0">
                <a:solidFill>
                  <a:srgbClr val="00B050"/>
                </a:solidFill>
              </a:rPr>
              <a:t>绿</a:t>
            </a:r>
            <a:r>
              <a:rPr lang="zh-CN" altLang="en-US" dirty="0">
                <a:solidFill>
                  <a:schemeClr val="bg1"/>
                </a:solidFill>
              </a:rPr>
              <a:t>时，你需要作出选择：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按“↑”键选择上面的数字作</a:t>
            </a:r>
            <a:r>
              <a:rPr lang="zh-CN" altLang="en-US" dirty="0" smtClean="0">
                <a:solidFill>
                  <a:schemeClr val="bg1"/>
                </a:solidFill>
              </a:rPr>
              <a:t>为结果；按</a:t>
            </a:r>
            <a:r>
              <a:rPr lang="zh-CN" altLang="en-US" dirty="0">
                <a:solidFill>
                  <a:schemeClr val="bg1"/>
                </a:solidFill>
              </a:rPr>
              <a:t>“↓”键选</a:t>
            </a:r>
            <a:r>
              <a:rPr lang="zh-CN" altLang="en-US" dirty="0" smtClean="0">
                <a:solidFill>
                  <a:schemeClr val="bg1"/>
                </a:solidFill>
              </a:rPr>
              <a:t>择下面的不确定结果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按键</a:t>
            </a:r>
            <a:r>
              <a:rPr lang="zh-CN" altLang="en-US" u="sng" dirty="0">
                <a:solidFill>
                  <a:schemeClr val="bg1"/>
                </a:solidFill>
              </a:rPr>
              <a:t>太</a:t>
            </a:r>
            <a:r>
              <a:rPr lang="zh-CN" altLang="en-US" u="sng" dirty="0" smtClean="0">
                <a:solidFill>
                  <a:schemeClr val="bg1"/>
                </a:solidFill>
              </a:rPr>
              <a:t>早太晚都无</a:t>
            </a:r>
            <a:r>
              <a:rPr lang="zh-CN" altLang="en-US" u="sng" dirty="0">
                <a:solidFill>
                  <a:schemeClr val="bg1"/>
                </a:solidFill>
              </a:rPr>
              <a:t>效</a:t>
            </a:r>
            <a:r>
              <a:rPr lang="zh-CN" altLang="en-US" dirty="0">
                <a:solidFill>
                  <a:schemeClr val="bg1"/>
                </a:solidFill>
              </a:rPr>
              <a:t>，无效时你的选择作废，中央圆点变</a:t>
            </a:r>
            <a:r>
              <a:rPr lang="zh-CN" altLang="en-US" dirty="0">
                <a:solidFill>
                  <a:srgbClr val="FF0000"/>
                </a:solidFill>
              </a:rPr>
              <a:t>红</a:t>
            </a:r>
            <a:r>
              <a:rPr lang="zh-CN" altLang="en-US" dirty="0">
                <a:solidFill>
                  <a:schemeClr val="bg1"/>
                </a:solidFill>
              </a:rPr>
              <a:t>，系统随机选择。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10E086-D252-4A53-8988-5F56701003A1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5AB903-38AF-4FD3-B41A-86575E88F3D5}"/>
              </a:ext>
            </a:extLst>
          </p:cNvPr>
          <p:cNvGrpSpPr/>
          <p:nvPr/>
        </p:nvGrpSpPr>
        <p:grpSpPr>
          <a:xfrm>
            <a:off x="3132394" y="1098152"/>
            <a:ext cx="2546478" cy="1475301"/>
            <a:chOff x="1094421" y="1181181"/>
            <a:chExt cx="3035635" cy="175869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5DA28FC-B059-4BA8-9EB9-5EB31A807693}"/>
                </a:ext>
              </a:extLst>
            </p:cNvPr>
            <p:cNvGrpSpPr/>
            <p:nvPr/>
          </p:nvGrpSpPr>
          <p:grpSpPr>
            <a:xfrm>
              <a:off x="1094421" y="1181181"/>
              <a:ext cx="3035635" cy="1758694"/>
              <a:chOff x="6835081" y="1492668"/>
              <a:chExt cx="3046059" cy="1764734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E88BFC5-2BC5-41A2-B54A-2870D9D4A84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4BA0592-8E2E-4189-8B5F-87655EA8E478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00243BE-620C-4339-9DD7-AD418144217C}"/>
                </a:ext>
              </a:extLst>
            </p:cNvPr>
            <p:cNvSpPr/>
            <p:nvPr/>
          </p:nvSpPr>
          <p:spPr>
            <a:xfrm>
              <a:off x="2589376" y="20393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653E1A0-44CD-4157-B912-D7DAE3207D5E}"/>
              </a:ext>
            </a:extLst>
          </p:cNvPr>
          <p:cNvGrpSpPr/>
          <p:nvPr/>
        </p:nvGrpSpPr>
        <p:grpSpPr>
          <a:xfrm>
            <a:off x="5938892" y="1095218"/>
            <a:ext cx="2546478" cy="1475301"/>
            <a:chOff x="4440026" y="1181181"/>
            <a:chExt cx="3035635" cy="175869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0323727-DF03-4A9E-A278-8E08631096A2}"/>
                </a:ext>
              </a:extLst>
            </p:cNvPr>
            <p:cNvGrpSpPr/>
            <p:nvPr/>
          </p:nvGrpSpPr>
          <p:grpSpPr>
            <a:xfrm>
              <a:off x="4440026" y="1181181"/>
              <a:ext cx="3035635" cy="1758694"/>
              <a:chOff x="6835081" y="1492668"/>
              <a:chExt cx="3046059" cy="1764734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BAF90D8-3B36-4CB2-BC57-204948108E75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B0F0F97-11EE-4416-891D-5D38CD3CE8EC}"/>
                </a:ext>
              </a:extLst>
            </p:cNvPr>
            <p:cNvSpPr/>
            <p:nvPr/>
          </p:nvSpPr>
          <p:spPr>
            <a:xfrm>
              <a:off x="5569514" y="1860173"/>
              <a:ext cx="776654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B46B2EC-3480-46C3-A6C8-ACC09A9E1F02}"/>
              </a:ext>
            </a:extLst>
          </p:cNvPr>
          <p:cNvGrpSpPr/>
          <p:nvPr/>
        </p:nvGrpSpPr>
        <p:grpSpPr>
          <a:xfrm>
            <a:off x="1990619" y="2821012"/>
            <a:ext cx="2546478" cy="1475301"/>
            <a:chOff x="6835081" y="1492668"/>
            <a:chExt cx="3046059" cy="176473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13BCD08-B3A9-4883-B714-25BEA4D98A30}"/>
                </a:ext>
              </a:extLst>
            </p:cNvPr>
            <p:cNvSpPr/>
            <p:nvPr/>
          </p:nvSpPr>
          <p:spPr>
            <a:xfrm>
              <a:off x="6835081" y="1492668"/>
              <a:ext cx="3046059" cy="176473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064D892-7258-46F1-82BC-9BEADA6AE61E}"/>
                </a:ext>
              </a:extLst>
            </p:cNvPr>
            <p:cNvSpPr txBox="1"/>
            <p:nvPr/>
          </p:nvSpPr>
          <p:spPr>
            <a:xfrm>
              <a:off x="8200855" y="2182872"/>
              <a:ext cx="314507" cy="52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03619" y="2819672"/>
            <a:ext cx="2546478" cy="1475301"/>
            <a:chOff x="7603619" y="2819672"/>
            <a:chExt cx="2546478" cy="1475301"/>
          </a:xfrm>
        </p:grpSpPr>
        <p:grpSp>
          <p:nvGrpSpPr>
            <p:cNvPr id="2" name="Group 1"/>
            <p:cNvGrpSpPr/>
            <p:nvPr/>
          </p:nvGrpSpPr>
          <p:grpSpPr>
            <a:xfrm>
              <a:off x="7603619" y="2819672"/>
              <a:ext cx="2546478" cy="1475301"/>
              <a:chOff x="7603619" y="2819672"/>
              <a:chExt cx="2546478" cy="1475301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7603619" y="2819672"/>
                <a:ext cx="2546478" cy="1475301"/>
                <a:chOff x="6835081" y="1492668"/>
                <a:chExt cx="3046059" cy="1764734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77777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52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6BA67DC-AB9B-4835-8B4F-565DCD95B6A8}"/>
                  </a:ext>
                </a:extLst>
              </p:cNvPr>
              <p:cNvSpPr/>
              <p:nvPr/>
            </p:nvSpPr>
            <p:spPr>
              <a:xfrm>
                <a:off x="8225351" y="3389252"/>
                <a:ext cx="1368356" cy="33613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5888" algn="ctr" defTabSz="798513">
                  <a:tabLst>
                    <a:tab pos="744538" algn="l"/>
                  </a:tabLs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3	+12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8857680" y="3539580"/>
              <a:ext cx="38352" cy="383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FFA330E-0D66-4B34-94F9-5DB24698BC93}"/>
              </a:ext>
            </a:extLst>
          </p:cNvPr>
          <p:cNvGrpSpPr/>
          <p:nvPr/>
        </p:nvGrpSpPr>
        <p:grpSpPr>
          <a:xfrm>
            <a:off x="4797119" y="2819672"/>
            <a:ext cx="2546478" cy="1475301"/>
            <a:chOff x="4462882" y="3266942"/>
            <a:chExt cx="3035635" cy="175869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3E490F9-A446-4CE2-8100-06144E1293D8}"/>
                </a:ext>
              </a:extLst>
            </p:cNvPr>
            <p:cNvGrpSpPr/>
            <p:nvPr/>
          </p:nvGrpSpPr>
          <p:grpSpPr>
            <a:xfrm>
              <a:off x="4462882" y="3266942"/>
              <a:ext cx="3035635" cy="1758694"/>
              <a:chOff x="6835081" y="1492668"/>
              <a:chExt cx="3046059" cy="176473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7F4C91F-9669-469C-88CF-C0E011D62BF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C7BA7D6-4E8D-4E42-B1FB-F91026EC653D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F1193C7-D1E8-40C7-8834-AB5F9DC80EC4}"/>
                </a:ext>
              </a:extLst>
            </p:cNvPr>
            <p:cNvSpPr/>
            <p:nvPr/>
          </p:nvSpPr>
          <p:spPr>
            <a:xfrm>
              <a:off x="5957837" y="4125138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B300A9B6-0519-4ED1-8FAF-BBAA801C970E}"/>
              </a:ext>
            </a:extLst>
          </p:cNvPr>
          <p:cNvSpPr/>
          <p:nvPr/>
        </p:nvSpPr>
        <p:spPr>
          <a:xfrm rot="10800000">
            <a:off x="4414218" y="3244876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2C287855-32A8-4253-8367-69EC3C979088}"/>
              </a:ext>
            </a:extLst>
          </p:cNvPr>
          <p:cNvSpPr/>
          <p:nvPr/>
        </p:nvSpPr>
        <p:spPr>
          <a:xfrm>
            <a:off x="5600232" y="1538134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圆角右 42">
            <a:extLst>
              <a:ext uri="{FF2B5EF4-FFF2-40B4-BE49-F238E27FC236}">
                <a16:creationId xmlns:a16="http://schemas.microsoft.com/office/drawing/2014/main" id="{FCBFB044-30C7-4127-8958-8FF7117063B2}"/>
              </a:ext>
            </a:extLst>
          </p:cNvPr>
          <p:cNvSpPr/>
          <p:nvPr/>
        </p:nvSpPr>
        <p:spPr>
          <a:xfrm rot="5400000">
            <a:off x="8799294" y="1511841"/>
            <a:ext cx="806627" cy="1153884"/>
          </a:xfrm>
          <a:prstGeom prst="bentArrow">
            <a:avLst>
              <a:gd name="adj1" fmla="val 40170"/>
              <a:gd name="adj2" fmla="val 33540"/>
              <a:gd name="adj3" fmla="val 21769"/>
              <a:gd name="adj4" fmla="val 4375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BA6F09BF-35D8-41AD-AA02-58B61E4A410B}"/>
              </a:ext>
            </a:extLst>
          </p:cNvPr>
          <p:cNvSpPr/>
          <p:nvPr/>
        </p:nvSpPr>
        <p:spPr>
          <a:xfrm rot="10800000">
            <a:off x="7226985" y="3225300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圆角右 42">
            <a:extLst>
              <a:ext uri="{FF2B5EF4-FFF2-40B4-BE49-F238E27FC236}">
                <a16:creationId xmlns:a16="http://schemas.microsoft.com/office/drawing/2014/main" id="{FCBFB044-30C7-4127-8958-8FF7117063B2}"/>
              </a:ext>
            </a:extLst>
          </p:cNvPr>
          <p:cNvSpPr/>
          <p:nvPr/>
        </p:nvSpPr>
        <p:spPr>
          <a:xfrm>
            <a:off x="2198773" y="1377078"/>
            <a:ext cx="806627" cy="1301261"/>
          </a:xfrm>
          <a:prstGeom prst="bentArrow">
            <a:avLst>
              <a:gd name="adj1" fmla="val 40170"/>
              <a:gd name="adj2" fmla="val 33540"/>
              <a:gd name="adj3" fmla="val 21769"/>
              <a:gd name="adj4" fmla="val 43750"/>
            </a:avLst>
          </a:prstGeom>
          <a:solidFill>
            <a:schemeClr val="bg1">
              <a:lumMod val="75000"/>
            </a:schemeClr>
          </a:solidFill>
          <a:ln w="762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198772" y="1815126"/>
            <a:ext cx="333411" cy="86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EF44D3-C061-4BB0-BA62-BA6FF426CF2B}"/>
              </a:ext>
            </a:extLst>
          </p:cNvPr>
          <p:cNvSpPr txBox="1"/>
          <p:nvPr/>
        </p:nvSpPr>
        <p:spPr>
          <a:xfrm>
            <a:off x="2608290" y="2041367"/>
            <a:ext cx="8045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另外一些细节：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在整个实验中有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次休息时间。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实验结束后会从所</a:t>
            </a:r>
            <a:r>
              <a:rPr lang="zh-CN" altLang="en-US" dirty="0" smtClean="0">
                <a:solidFill>
                  <a:schemeClr val="bg1"/>
                </a:solidFill>
              </a:rPr>
              <a:t>有试次中</a:t>
            </a:r>
            <a:r>
              <a:rPr lang="zh-CN" altLang="en-US" b="1" dirty="0">
                <a:solidFill>
                  <a:schemeClr val="bg1"/>
                </a:solidFill>
              </a:rPr>
              <a:t>抽出一个</a:t>
            </a:r>
            <a:r>
              <a:rPr lang="zh-CN" altLang="en-US" dirty="0">
                <a:solidFill>
                  <a:schemeClr val="bg1"/>
                </a:solidFill>
              </a:rPr>
              <a:t>实现，请认真对待每一次选择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验中请将手机放在实验间外，如果要看时间请在休息时询问主试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如果你已经确定，请按</a:t>
            </a:r>
            <a:r>
              <a:rPr lang="zh-CN" altLang="en-US" u="sng" dirty="0">
                <a:solidFill>
                  <a:schemeClr val="bg1"/>
                </a:solidFill>
              </a:rPr>
              <a:t>空格键</a:t>
            </a:r>
            <a:r>
              <a:rPr lang="zh-CN" altLang="en-US" dirty="0">
                <a:solidFill>
                  <a:schemeClr val="bg1"/>
                </a:solidFill>
              </a:rPr>
              <a:t>开始练习几次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8AE20-77C7-4610-BCFF-95A8272DA29C}"/>
              </a:ext>
            </a:extLst>
          </p:cNvPr>
          <p:cNvSpPr txBox="1"/>
          <p:nvPr/>
        </p:nvSpPr>
        <p:spPr>
          <a:xfrm>
            <a:off x="9634896" y="6437518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A39F8-6141-4177-8BB5-7987339BDA4A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1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在这个阶段的练习中没有时间限制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超时未反应由红点提示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练习结束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按</a:t>
            </a:r>
            <a:r>
              <a:rPr lang="zh-CN" altLang="en-US" sz="3200" u="sng" dirty="0">
                <a:solidFill>
                  <a:schemeClr val="bg1"/>
                </a:solidFill>
              </a:rPr>
              <a:t>空格键</a:t>
            </a:r>
            <a:r>
              <a:rPr lang="zh-CN" altLang="en-US" sz="3200" dirty="0">
                <a:solidFill>
                  <a:schemeClr val="bg1"/>
                </a:solidFill>
              </a:rPr>
              <a:t>开始正式实验。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正式实验中也有超时反馈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6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休息一下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您已经进行了一段时间的实验了。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请休息</a:t>
            </a:r>
            <a:r>
              <a:rPr lang="en-US" altLang="zh-CN" sz="3200" dirty="0">
                <a:solidFill>
                  <a:schemeClr val="bg1"/>
                </a:solidFill>
              </a:rPr>
              <a:t>30</a:t>
            </a:r>
            <a:r>
              <a:rPr lang="zh-CN" altLang="en-US" sz="3200" dirty="0">
                <a:solidFill>
                  <a:schemeClr val="bg1"/>
                </a:solidFill>
              </a:rPr>
              <a:t>秒后继续。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1862</TotalTime>
  <Words>422</Words>
  <Application>Microsoft Office PowerPoint</Application>
  <PresentationFormat>Custom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欢迎参加实验</vt:lpstr>
      <vt:lpstr>PowerPoint Presentation</vt:lpstr>
      <vt:lpstr>PowerPoint Presentation</vt:lpstr>
      <vt:lpstr>PowerPoint Presentation</vt:lpstr>
      <vt:lpstr>PowerPoint Presentation</vt:lpstr>
      <vt:lpstr>练习1  在这个阶段的练习中没有时间限制 按空格键开始</vt:lpstr>
      <vt:lpstr>练习2  在这个阶段的练习有时间限制 超时未反应由红点提示 按空格键开始</vt:lpstr>
      <vt:lpstr>练习结束  按空格键开始正式实验。 正式实验中也有超时反馈</vt:lpstr>
      <vt:lpstr>休息一下  您已经进行了一段时间的实验了。 请休息30秒后继续。</vt:lpstr>
      <vt:lpstr>休息一下  30秒时间到。 准备好后按空格键继续</vt:lpstr>
      <vt:lpstr>实验结束  请联系主试结算被试费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frame is reserved  for instruction</dc:title>
  <dc:creator>聂 劭质</dc:creator>
  <cp:lastModifiedBy>聂 劭质</cp:lastModifiedBy>
  <cp:revision>86</cp:revision>
  <dcterms:created xsi:type="dcterms:W3CDTF">2018-04-25T05:07:23Z</dcterms:created>
  <dcterms:modified xsi:type="dcterms:W3CDTF">2018-09-17T09:17:45Z</dcterms:modified>
</cp:coreProperties>
</file>