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80" r:id="rId3"/>
    <p:sldId id="277" r:id="rId4"/>
    <p:sldId id="282" r:id="rId5"/>
    <p:sldId id="263" r:id="rId6"/>
    <p:sldId id="275" r:id="rId7"/>
    <p:sldId id="276" r:id="rId8"/>
    <p:sldId id="269" r:id="rId9"/>
    <p:sldId id="270" r:id="rId10"/>
    <p:sldId id="271" r:id="rId11"/>
    <p:sldId id="272" r:id="rId12"/>
    <p:sldId id="279" r:id="rId13"/>
  </p:sldIdLst>
  <p:sldSz cx="12509500" cy="7037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8749A2B-35AD-42B0-8F63-7EE87627D215}">
          <p14:sldIdLst>
            <p14:sldId id="256"/>
            <p14:sldId id="280"/>
            <p14:sldId id="277"/>
            <p14:sldId id="282"/>
            <p14:sldId id="263"/>
            <p14:sldId id="275"/>
            <p14:sldId id="276"/>
            <p14:sldId id="269"/>
            <p14:sldId id="270"/>
            <p14:sldId id="271"/>
            <p14:sldId id="272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pos="3940" userDrawn="1">
          <p15:clr>
            <a:srgbClr val="A4A3A4"/>
          </p15:clr>
        </p15:guide>
        <p15:guide id="2" orient="horz" pos="2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800"/>
    <a:srgbClr val="5A5A5A"/>
    <a:srgbClr val="C8C800"/>
    <a:srgbClr val="009B00"/>
    <a:srgbClr val="FE0000"/>
    <a:srgbClr val="967E00"/>
    <a:srgbClr val="00FF00"/>
    <a:srgbClr val="7F7F7F"/>
    <a:srgbClr val="777777"/>
    <a:srgbClr val="8D7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2" y="174"/>
      </p:cViewPr>
      <p:guideLst>
        <p:guide pos="3940"/>
        <p:guide orient="horz" pos="2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96578-4F2C-4688-9243-EBFE8E25C03A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440BB-60B3-4B28-A8C5-EACF3B176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72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440BB-60B3-4B28-A8C5-EACF3B176EF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373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440BB-60B3-4B28-A8C5-EACF3B176EF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86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440BB-60B3-4B28-A8C5-EACF3B176EF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244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3688" y="1151721"/>
            <a:ext cx="9382125" cy="2450054"/>
          </a:xfrm>
        </p:spPr>
        <p:txBody>
          <a:bodyPr anchor="b"/>
          <a:lstStyle>
            <a:lvl1pPr algn="ctr">
              <a:defRPr sz="61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3688" y="3696258"/>
            <a:ext cx="9382125" cy="1699073"/>
          </a:xfrm>
        </p:spPr>
        <p:txBody>
          <a:bodyPr/>
          <a:lstStyle>
            <a:lvl1pPr marL="0" indent="0" algn="ctr">
              <a:buNone/>
              <a:defRPr sz="2462"/>
            </a:lvl1pPr>
            <a:lvl2pPr marL="469087" indent="0" algn="ctr">
              <a:buNone/>
              <a:defRPr sz="2052"/>
            </a:lvl2pPr>
            <a:lvl3pPr marL="938174" indent="0" algn="ctr">
              <a:buNone/>
              <a:defRPr sz="1847"/>
            </a:lvl3pPr>
            <a:lvl4pPr marL="1407262" indent="0" algn="ctr">
              <a:buNone/>
              <a:defRPr sz="1642"/>
            </a:lvl4pPr>
            <a:lvl5pPr marL="1876349" indent="0" algn="ctr">
              <a:buNone/>
              <a:defRPr sz="1642"/>
            </a:lvl5pPr>
            <a:lvl6pPr marL="2345436" indent="0" algn="ctr">
              <a:buNone/>
              <a:defRPr sz="1642"/>
            </a:lvl6pPr>
            <a:lvl7pPr marL="2814523" indent="0" algn="ctr">
              <a:buNone/>
              <a:defRPr sz="1642"/>
            </a:lvl7pPr>
            <a:lvl8pPr marL="3283610" indent="0" algn="ctr">
              <a:buNone/>
              <a:defRPr sz="1642"/>
            </a:lvl8pPr>
            <a:lvl9pPr marL="3752698" indent="0" algn="ctr">
              <a:buNone/>
              <a:defRPr sz="164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4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42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52111" y="374676"/>
            <a:ext cx="2697361" cy="596386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0028" y="374676"/>
            <a:ext cx="7935714" cy="596386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066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41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513" y="1754461"/>
            <a:ext cx="10789444" cy="2927357"/>
          </a:xfrm>
        </p:spPr>
        <p:txBody>
          <a:bodyPr anchor="b"/>
          <a:lstStyle>
            <a:lvl1pPr>
              <a:defRPr sz="61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513" y="4709512"/>
            <a:ext cx="10789444" cy="1539428"/>
          </a:xfrm>
        </p:spPr>
        <p:txBody>
          <a:bodyPr/>
          <a:lstStyle>
            <a:lvl1pPr marL="0" indent="0">
              <a:buNone/>
              <a:defRPr sz="2462">
                <a:solidFill>
                  <a:schemeClr val="tx1">
                    <a:tint val="75000"/>
                  </a:schemeClr>
                </a:solidFill>
              </a:defRPr>
            </a:lvl1pPr>
            <a:lvl2pPr marL="469087" indent="0">
              <a:buNone/>
              <a:defRPr sz="2052">
                <a:solidFill>
                  <a:schemeClr val="tx1">
                    <a:tint val="75000"/>
                  </a:schemeClr>
                </a:solidFill>
              </a:defRPr>
            </a:lvl2pPr>
            <a:lvl3pPr marL="938174" indent="0">
              <a:buNone/>
              <a:defRPr sz="1847">
                <a:solidFill>
                  <a:schemeClr val="tx1">
                    <a:tint val="75000"/>
                  </a:schemeClr>
                </a:solidFill>
              </a:defRPr>
            </a:lvl3pPr>
            <a:lvl4pPr marL="1407262" indent="0">
              <a:buNone/>
              <a:defRPr sz="1642">
                <a:solidFill>
                  <a:schemeClr val="tx1">
                    <a:tint val="75000"/>
                  </a:schemeClr>
                </a:solidFill>
              </a:defRPr>
            </a:lvl4pPr>
            <a:lvl5pPr marL="1876349" indent="0">
              <a:buNone/>
              <a:defRPr sz="1642">
                <a:solidFill>
                  <a:schemeClr val="tx1">
                    <a:tint val="75000"/>
                  </a:schemeClr>
                </a:solidFill>
              </a:defRPr>
            </a:lvl5pPr>
            <a:lvl6pPr marL="2345436" indent="0">
              <a:buNone/>
              <a:defRPr sz="1642">
                <a:solidFill>
                  <a:schemeClr val="tx1">
                    <a:tint val="75000"/>
                  </a:schemeClr>
                </a:solidFill>
              </a:defRPr>
            </a:lvl6pPr>
            <a:lvl7pPr marL="2814523" indent="0">
              <a:buNone/>
              <a:defRPr sz="1642">
                <a:solidFill>
                  <a:schemeClr val="tx1">
                    <a:tint val="75000"/>
                  </a:schemeClr>
                </a:solidFill>
              </a:defRPr>
            </a:lvl7pPr>
            <a:lvl8pPr marL="3283610" indent="0">
              <a:buNone/>
              <a:defRPr sz="1642">
                <a:solidFill>
                  <a:schemeClr val="tx1">
                    <a:tint val="75000"/>
                  </a:schemeClr>
                </a:solidFill>
              </a:defRPr>
            </a:lvl8pPr>
            <a:lvl9pPr marL="3752698" indent="0">
              <a:buNone/>
              <a:defRPr sz="16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56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0028" y="1873379"/>
            <a:ext cx="5316538" cy="446515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2934" y="1873379"/>
            <a:ext cx="5316538" cy="446515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19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657" y="374676"/>
            <a:ext cx="10789444" cy="13602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658" y="1725138"/>
            <a:ext cx="5292104" cy="845463"/>
          </a:xfrm>
        </p:spPr>
        <p:txBody>
          <a:bodyPr anchor="b"/>
          <a:lstStyle>
            <a:lvl1pPr marL="0" indent="0">
              <a:buNone/>
              <a:defRPr sz="2462" b="1"/>
            </a:lvl1pPr>
            <a:lvl2pPr marL="469087" indent="0">
              <a:buNone/>
              <a:defRPr sz="2052" b="1"/>
            </a:lvl2pPr>
            <a:lvl3pPr marL="938174" indent="0">
              <a:buNone/>
              <a:defRPr sz="1847" b="1"/>
            </a:lvl3pPr>
            <a:lvl4pPr marL="1407262" indent="0">
              <a:buNone/>
              <a:defRPr sz="1642" b="1"/>
            </a:lvl4pPr>
            <a:lvl5pPr marL="1876349" indent="0">
              <a:buNone/>
              <a:defRPr sz="1642" b="1"/>
            </a:lvl5pPr>
            <a:lvl6pPr marL="2345436" indent="0">
              <a:buNone/>
              <a:defRPr sz="1642" b="1"/>
            </a:lvl6pPr>
            <a:lvl7pPr marL="2814523" indent="0">
              <a:buNone/>
              <a:defRPr sz="1642" b="1"/>
            </a:lvl7pPr>
            <a:lvl8pPr marL="3283610" indent="0">
              <a:buNone/>
              <a:defRPr sz="1642" b="1"/>
            </a:lvl8pPr>
            <a:lvl9pPr marL="3752698" indent="0">
              <a:buNone/>
              <a:defRPr sz="164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1658" y="2570601"/>
            <a:ext cx="5292104" cy="378096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2934" y="1725138"/>
            <a:ext cx="5318167" cy="845463"/>
          </a:xfrm>
        </p:spPr>
        <p:txBody>
          <a:bodyPr anchor="b"/>
          <a:lstStyle>
            <a:lvl1pPr marL="0" indent="0">
              <a:buNone/>
              <a:defRPr sz="2462" b="1"/>
            </a:lvl1pPr>
            <a:lvl2pPr marL="469087" indent="0">
              <a:buNone/>
              <a:defRPr sz="2052" b="1"/>
            </a:lvl2pPr>
            <a:lvl3pPr marL="938174" indent="0">
              <a:buNone/>
              <a:defRPr sz="1847" b="1"/>
            </a:lvl3pPr>
            <a:lvl4pPr marL="1407262" indent="0">
              <a:buNone/>
              <a:defRPr sz="1642" b="1"/>
            </a:lvl4pPr>
            <a:lvl5pPr marL="1876349" indent="0">
              <a:buNone/>
              <a:defRPr sz="1642" b="1"/>
            </a:lvl5pPr>
            <a:lvl6pPr marL="2345436" indent="0">
              <a:buNone/>
              <a:defRPr sz="1642" b="1"/>
            </a:lvl6pPr>
            <a:lvl7pPr marL="2814523" indent="0">
              <a:buNone/>
              <a:defRPr sz="1642" b="1"/>
            </a:lvl7pPr>
            <a:lvl8pPr marL="3283610" indent="0">
              <a:buNone/>
              <a:defRPr sz="1642" b="1"/>
            </a:lvl8pPr>
            <a:lvl9pPr marL="3752698" indent="0">
              <a:buNone/>
              <a:defRPr sz="164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2934" y="2570601"/>
            <a:ext cx="5318167" cy="378096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77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58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88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658" y="469159"/>
            <a:ext cx="4034639" cy="1642057"/>
          </a:xfrm>
        </p:spPr>
        <p:txBody>
          <a:bodyPr anchor="b"/>
          <a:lstStyle>
            <a:lvl1pPr>
              <a:defRPr sz="328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67" y="1013254"/>
            <a:ext cx="6332934" cy="5001107"/>
          </a:xfrm>
        </p:spPr>
        <p:txBody>
          <a:bodyPr/>
          <a:lstStyle>
            <a:lvl1pPr>
              <a:defRPr sz="3283"/>
            </a:lvl1pPr>
            <a:lvl2pPr>
              <a:defRPr sz="2873"/>
            </a:lvl2pPr>
            <a:lvl3pPr>
              <a:defRPr sz="2462"/>
            </a:lvl3pPr>
            <a:lvl4pPr>
              <a:defRPr sz="2052"/>
            </a:lvl4pPr>
            <a:lvl5pPr>
              <a:defRPr sz="2052"/>
            </a:lvl5pPr>
            <a:lvl6pPr>
              <a:defRPr sz="2052"/>
            </a:lvl6pPr>
            <a:lvl7pPr>
              <a:defRPr sz="2052"/>
            </a:lvl7pPr>
            <a:lvl8pPr>
              <a:defRPr sz="2052"/>
            </a:lvl8pPr>
            <a:lvl9pPr>
              <a:defRPr sz="2052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658" y="2111216"/>
            <a:ext cx="4034639" cy="3911290"/>
          </a:xfrm>
        </p:spPr>
        <p:txBody>
          <a:bodyPr/>
          <a:lstStyle>
            <a:lvl1pPr marL="0" indent="0">
              <a:buNone/>
              <a:defRPr sz="1642"/>
            </a:lvl1pPr>
            <a:lvl2pPr marL="469087" indent="0">
              <a:buNone/>
              <a:defRPr sz="1436"/>
            </a:lvl2pPr>
            <a:lvl3pPr marL="938174" indent="0">
              <a:buNone/>
              <a:defRPr sz="1231"/>
            </a:lvl3pPr>
            <a:lvl4pPr marL="1407262" indent="0">
              <a:buNone/>
              <a:defRPr sz="1026"/>
            </a:lvl4pPr>
            <a:lvl5pPr marL="1876349" indent="0">
              <a:buNone/>
              <a:defRPr sz="1026"/>
            </a:lvl5pPr>
            <a:lvl6pPr marL="2345436" indent="0">
              <a:buNone/>
              <a:defRPr sz="1026"/>
            </a:lvl6pPr>
            <a:lvl7pPr marL="2814523" indent="0">
              <a:buNone/>
              <a:defRPr sz="1026"/>
            </a:lvl7pPr>
            <a:lvl8pPr marL="3283610" indent="0">
              <a:buNone/>
              <a:defRPr sz="1026"/>
            </a:lvl8pPr>
            <a:lvl9pPr marL="3752698" indent="0">
              <a:buNone/>
              <a:defRPr sz="1026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53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658" y="469159"/>
            <a:ext cx="4034639" cy="1642057"/>
          </a:xfrm>
        </p:spPr>
        <p:txBody>
          <a:bodyPr anchor="b"/>
          <a:lstStyle>
            <a:lvl1pPr>
              <a:defRPr sz="328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8167" y="1013254"/>
            <a:ext cx="6332934" cy="5001107"/>
          </a:xfrm>
        </p:spPr>
        <p:txBody>
          <a:bodyPr anchor="t"/>
          <a:lstStyle>
            <a:lvl1pPr marL="0" indent="0">
              <a:buNone/>
              <a:defRPr sz="3283"/>
            </a:lvl1pPr>
            <a:lvl2pPr marL="469087" indent="0">
              <a:buNone/>
              <a:defRPr sz="2873"/>
            </a:lvl2pPr>
            <a:lvl3pPr marL="938174" indent="0">
              <a:buNone/>
              <a:defRPr sz="2462"/>
            </a:lvl3pPr>
            <a:lvl4pPr marL="1407262" indent="0">
              <a:buNone/>
              <a:defRPr sz="2052"/>
            </a:lvl4pPr>
            <a:lvl5pPr marL="1876349" indent="0">
              <a:buNone/>
              <a:defRPr sz="2052"/>
            </a:lvl5pPr>
            <a:lvl6pPr marL="2345436" indent="0">
              <a:buNone/>
              <a:defRPr sz="2052"/>
            </a:lvl6pPr>
            <a:lvl7pPr marL="2814523" indent="0">
              <a:buNone/>
              <a:defRPr sz="2052"/>
            </a:lvl7pPr>
            <a:lvl8pPr marL="3283610" indent="0">
              <a:buNone/>
              <a:defRPr sz="2052"/>
            </a:lvl8pPr>
            <a:lvl9pPr marL="3752698" indent="0">
              <a:buNone/>
              <a:defRPr sz="205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658" y="2111216"/>
            <a:ext cx="4034639" cy="3911290"/>
          </a:xfrm>
        </p:spPr>
        <p:txBody>
          <a:bodyPr/>
          <a:lstStyle>
            <a:lvl1pPr marL="0" indent="0">
              <a:buNone/>
              <a:defRPr sz="1642"/>
            </a:lvl1pPr>
            <a:lvl2pPr marL="469087" indent="0">
              <a:buNone/>
              <a:defRPr sz="1436"/>
            </a:lvl2pPr>
            <a:lvl3pPr marL="938174" indent="0">
              <a:buNone/>
              <a:defRPr sz="1231"/>
            </a:lvl3pPr>
            <a:lvl4pPr marL="1407262" indent="0">
              <a:buNone/>
              <a:defRPr sz="1026"/>
            </a:lvl4pPr>
            <a:lvl5pPr marL="1876349" indent="0">
              <a:buNone/>
              <a:defRPr sz="1026"/>
            </a:lvl5pPr>
            <a:lvl6pPr marL="2345436" indent="0">
              <a:buNone/>
              <a:defRPr sz="1026"/>
            </a:lvl6pPr>
            <a:lvl7pPr marL="2814523" indent="0">
              <a:buNone/>
              <a:defRPr sz="1026"/>
            </a:lvl7pPr>
            <a:lvl8pPr marL="3283610" indent="0">
              <a:buNone/>
              <a:defRPr sz="1026"/>
            </a:lvl8pPr>
            <a:lvl9pPr marL="3752698" indent="0">
              <a:buNone/>
              <a:defRPr sz="1026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06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77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0028" y="374676"/>
            <a:ext cx="10789444" cy="1360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028" y="1873379"/>
            <a:ext cx="10789444" cy="4465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028" y="6522616"/>
            <a:ext cx="2814638" cy="374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BEBD4-C5DA-43A4-AF93-7C9EEB60B9E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43772" y="6522616"/>
            <a:ext cx="4221956" cy="374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4834" y="6522616"/>
            <a:ext cx="2814638" cy="374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80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38174" rtl="0" eaLnBrk="1" latinLnBrk="0" hangingPunct="1">
        <a:lnSpc>
          <a:spcPct val="90000"/>
        </a:lnSpc>
        <a:spcBef>
          <a:spcPct val="0"/>
        </a:spcBef>
        <a:buNone/>
        <a:defRPr sz="45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4544" indent="-234544" algn="l" defTabSz="938174" rtl="0" eaLnBrk="1" latinLnBrk="0" hangingPunct="1">
        <a:lnSpc>
          <a:spcPct val="90000"/>
        </a:lnSpc>
        <a:spcBef>
          <a:spcPts val="1026"/>
        </a:spcBef>
        <a:buFont typeface="Arial" panose="020B0604020202020204" pitchFamily="34" charset="0"/>
        <a:buChar char="•"/>
        <a:defRPr sz="2873" kern="1200">
          <a:solidFill>
            <a:schemeClr val="tx1"/>
          </a:solidFill>
          <a:latin typeface="+mn-lt"/>
          <a:ea typeface="+mn-ea"/>
          <a:cs typeface="+mn-cs"/>
        </a:defRPr>
      </a:lvl1pPr>
      <a:lvl2pPr marL="703631" indent="-234544" algn="l" defTabSz="938174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2pPr>
      <a:lvl3pPr marL="1172718" indent="-234544" algn="l" defTabSz="938174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2052" kern="1200">
          <a:solidFill>
            <a:schemeClr val="tx1"/>
          </a:solidFill>
          <a:latin typeface="+mn-lt"/>
          <a:ea typeface="+mn-ea"/>
          <a:cs typeface="+mn-cs"/>
        </a:defRPr>
      </a:lvl3pPr>
      <a:lvl4pPr marL="1641805" indent="-234544" algn="l" defTabSz="938174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4pPr>
      <a:lvl5pPr marL="2110892" indent="-234544" algn="l" defTabSz="938174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5pPr>
      <a:lvl6pPr marL="2579980" indent="-234544" algn="l" defTabSz="938174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6pPr>
      <a:lvl7pPr marL="3049067" indent="-234544" algn="l" defTabSz="938174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7pPr>
      <a:lvl8pPr marL="3518154" indent="-234544" algn="l" defTabSz="938174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8pPr>
      <a:lvl9pPr marL="3987241" indent="-234544" algn="l" defTabSz="938174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8174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1pPr>
      <a:lvl2pPr marL="469087" algn="l" defTabSz="938174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2pPr>
      <a:lvl3pPr marL="938174" algn="l" defTabSz="938174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3pPr>
      <a:lvl4pPr marL="1407262" algn="l" defTabSz="938174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4pPr>
      <a:lvl5pPr marL="1876349" algn="l" defTabSz="938174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5pPr>
      <a:lvl6pPr marL="2345436" algn="l" defTabSz="938174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6pPr>
      <a:lvl7pPr marL="2814523" algn="l" defTabSz="938174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7pPr>
      <a:lvl8pPr marL="3283610" algn="l" defTabSz="938174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8pPr>
      <a:lvl9pPr marL="3752698" algn="l" defTabSz="938174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A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70B60-5511-4D35-BA89-DCFBD625645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378453" y="3071019"/>
            <a:ext cx="3752593" cy="89535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欢迎参加实验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7C34D3-4455-4B35-A4C2-0D1A2980DF00}"/>
              </a:ext>
            </a:extLst>
          </p:cNvPr>
          <p:cNvSpPr txBox="1"/>
          <p:nvPr/>
        </p:nvSpPr>
        <p:spPr>
          <a:xfrm>
            <a:off x="9453663" y="6355138"/>
            <a:ext cx="226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请按</a:t>
            </a:r>
            <a:r>
              <a:rPr lang="zh-CN" altLang="en-US" u="sng" dirty="0">
                <a:solidFill>
                  <a:schemeClr val="bg1"/>
                </a:solidFill>
              </a:rPr>
              <a:t>“→”键</a:t>
            </a:r>
            <a:r>
              <a:rPr lang="zh-CN" altLang="en-US" dirty="0">
                <a:solidFill>
                  <a:schemeClr val="bg1"/>
                </a:solidFill>
              </a:rPr>
              <a:t>进入说明</a:t>
            </a:r>
          </a:p>
        </p:txBody>
      </p:sp>
    </p:spTree>
    <p:extLst>
      <p:ext uri="{BB962C8B-B14F-4D97-AF65-F5344CB8AC3E}">
        <p14:creationId xmlns:p14="http://schemas.microsoft.com/office/powerpoint/2010/main" val="23641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A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70B60-5511-4D35-BA89-DCFBD625645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336925" y="2316163"/>
            <a:ext cx="5835650" cy="2405062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休息一下</a:t>
            </a:r>
            <a:r>
              <a:rPr lang="en-US" altLang="zh-CN" sz="4800" dirty="0">
                <a:solidFill>
                  <a:schemeClr val="bg1"/>
                </a:solidFill>
              </a:rPr>
              <a:t/>
            </a:r>
            <a:br>
              <a:rPr lang="en-US" altLang="zh-CN" sz="4800" dirty="0">
                <a:solidFill>
                  <a:schemeClr val="bg1"/>
                </a:solidFill>
              </a:rPr>
            </a:br>
            <a:r>
              <a:rPr lang="en-US" altLang="zh-CN" sz="2800" dirty="0">
                <a:solidFill>
                  <a:schemeClr val="bg1"/>
                </a:solidFill>
              </a:rPr>
              <a:t/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en-US" altLang="zh-CN" sz="2800" dirty="0">
                <a:solidFill>
                  <a:schemeClr val="bg1"/>
                </a:solidFill>
              </a:rPr>
              <a:t>30</a:t>
            </a:r>
            <a:r>
              <a:rPr lang="zh-CN" altLang="en-US" sz="2800" dirty="0">
                <a:solidFill>
                  <a:schemeClr val="bg1"/>
                </a:solidFill>
              </a:rPr>
              <a:t>秒时间到。</a:t>
            </a:r>
            <a:r>
              <a:rPr lang="en-US" altLang="zh-CN" sz="2800" dirty="0">
                <a:solidFill>
                  <a:schemeClr val="bg1"/>
                </a:solidFill>
              </a:rPr>
              <a:t/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zh-CN" altLang="en-US" sz="2800" dirty="0">
                <a:solidFill>
                  <a:schemeClr val="bg1"/>
                </a:solidFill>
              </a:rPr>
              <a:t>准备好后按</a:t>
            </a:r>
            <a:r>
              <a:rPr lang="zh-CN" altLang="en-US" sz="2800" u="sng" dirty="0">
                <a:solidFill>
                  <a:schemeClr val="bg1"/>
                </a:solidFill>
              </a:rPr>
              <a:t>空格键</a:t>
            </a:r>
            <a:r>
              <a:rPr lang="zh-CN" altLang="en-US" sz="2800" dirty="0">
                <a:solidFill>
                  <a:schemeClr val="bg1"/>
                </a:solidFill>
              </a:rPr>
              <a:t>继续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724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A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70B60-5511-4D35-BA89-DCFBD625645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336925" y="2316163"/>
            <a:ext cx="5835650" cy="2405062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实验结束</a:t>
            </a:r>
            <a:r>
              <a:rPr lang="en-US" altLang="zh-CN" sz="4800" dirty="0">
                <a:solidFill>
                  <a:schemeClr val="bg1"/>
                </a:solidFill>
              </a:rPr>
              <a:t/>
            </a:r>
            <a:br>
              <a:rPr lang="en-US" altLang="zh-CN" sz="4800" dirty="0">
                <a:solidFill>
                  <a:schemeClr val="bg1"/>
                </a:solidFill>
              </a:rPr>
            </a:br>
            <a:r>
              <a:rPr lang="en-US" altLang="zh-CN" sz="2800" dirty="0">
                <a:solidFill>
                  <a:schemeClr val="bg1"/>
                </a:solidFill>
              </a:rPr>
              <a:t/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zh-CN" altLang="en-US" sz="2800" dirty="0">
                <a:solidFill>
                  <a:schemeClr val="bg1"/>
                </a:solidFill>
              </a:rPr>
              <a:t>请联系主试结算被试费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99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A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70B60-5511-4D35-BA89-DCFBD6256456}"/>
              </a:ext>
            </a:extLst>
          </p:cNvPr>
          <p:cNvSpPr txBox="1">
            <a:spLocks/>
          </p:cNvSpPr>
          <p:nvPr/>
        </p:nvSpPr>
        <p:spPr>
          <a:xfrm>
            <a:off x="1361476" y="539120"/>
            <a:ext cx="9559566" cy="577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381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1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 smtClean="0">
                <a:solidFill>
                  <a:schemeClr val="bg1"/>
                </a:solidFill>
              </a:rPr>
              <a:t>被试费结算：</a:t>
            </a:r>
            <a:r>
              <a:rPr lang="en-US" altLang="zh-CN" sz="4800" dirty="0" smtClean="0">
                <a:solidFill>
                  <a:schemeClr val="bg1"/>
                </a:solidFill>
              </a:rPr>
              <a:t/>
            </a:r>
            <a:br>
              <a:rPr lang="en-US" altLang="zh-CN" sz="4800" dirty="0" smtClean="0">
                <a:solidFill>
                  <a:schemeClr val="bg1"/>
                </a:solidFill>
              </a:rPr>
            </a:br>
            <a:r>
              <a:rPr lang="en-US" altLang="zh-CN" sz="2800" dirty="0" smtClean="0">
                <a:solidFill>
                  <a:schemeClr val="bg1"/>
                </a:solidFill>
              </a:rPr>
              <a:t/>
            </a:r>
            <a:br>
              <a:rPr lang="en-US" altLang="zh-CN" sz="2800" dirty="0" smtClean="0">
                <a:solidFill>
                  <a:schemeClr val="bg1"/>
                </a:solidFill>
              </a:rPr>
            </a:b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基础被试费：</a:t>
            </a:r>
            <a:r>
              <a:rPr lang="en-US" altLang="zh-CN" sz="2800" dirty="0" smtClean="0">
                <a:solidFill>
                  <a:schemeClr val="bg1"/>
                </a:solidFill>
              </a:rPr>
              <a:t>	+200</a:t>
            </a:r>
            <a:r>
              <a:rPr lang="zh-CN" altLang="en-US" sz="2800" dirty="0" smtClean="0">
                <a:solidFill>
                  <a:schemeClr val="bg1"/>
                </a:solidFill>
              </a:rPr>
              <a:t>元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你的无效试次：</a:t>
            </a:r>
            <a:r>
              <a:rPr lang="en-US" altLang="zh-CN" sz="2800" dirty="0" smtClean="0">
                <a:solidFill>
                  <a:schemeClr val="bg1"/>
                </a:solidFill>
              </a:rPr>
              <a:t>	-3</a:t>
            </a:r>
            <a:r>
              <a:rPr lang="zh-CN" altLang="en-US" sz="2800" dirty="0" smtClean="0">
                <a:solidFill>
                  <a:schemeClr val="bg1"/>
                </a:solidFill>
              </a:rPr>
              <a:t>元</a:t>
            </a:r>
            <a:r>
              <a:rPr lang="en-US" altLang="zh-CN" sz="2800" dirty="0" smtClean="0">
                <a:solidFill>
                  <a:schemeClr val="bg1"/>
                </a:solidFill>
              </a:rPr>
              <a:t>×		</a:t>
            </a:r>
            <a:r>
              <a:rPr lang="zh-CN" altLang="en-US" sz="2800" dirty="0" smtClean="0">
                <a:solidFill>
                  <a:schemeClr val="bg1"/>
                </a:solidFill>
              </a:rPr>
              <a:t>次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pPr defTabSz="1228725"/>
            <a:r>
              <a:rPr lang="zh-CN" altLang="en-US" sz="2800" dirty="0">
                <a:solidFill>
                  <a:schemeClr val="bg1"/>
                </a:solidFill>
              </a:rPr>
              <a:t>抽到</a:t>
            </a:r>
            <a:r>
              <a:rPr lang="zh-CN" altLang="en-US" sz="2800" dirty="0" smtClean="0">
                <a:solidFill>
                  <a:schemeClr val="bg1"/>
                </a:solidFill>
              </a:rPr>
              <a:t>的试次编号：</a:t>
            </a:r>
            <a:r>
              <a:rPr lang="en-US" altLang="zh-CN" sz="2800" dirty="0" smtClean="0">
                <a:solidFill>
                  <a:schemeClr val="bg1"/>
                </a:solidFill>
              </a:rPr>
              <a:t>	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和</a:t>
            </a: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</a:rPr>
              <a:t>(</a:t>
            </a:r>
            <a:r>
              <a:rPr lang="zh-CN" altLang="en-US" sz="2800" dirty="0" smtClean="0">
                <a:solidFill>
                  <a:schemeClr val="bg1"/>
                </a:solidFill>
              </a:rPr>
              <a:t>按</a:t>
            </a:r>
            <a:r>
              <a:rPr lang="en-US" altLang="zh-CN" sz="2800" dirty="0">
                <a:solidFill>
                  <a:schemeClr val="bg1"/>
                </a:solidFill>
              </a:rPr>
              <a:t>S</a:t>
            </a:r>
            <a:r>
              <a:rPr lang="zh-CN" altLang="en-US" sz="2800" dirty="0" smtClean="0">
                <a:solidFill>
                  <a:schemeClr val="bg1"/>
                </a:solidFill>
              </a:rPr>
              <a:t>键停止</a:t>
            </a:r>
            <a:r>
              <a:rPr lang="en-US" altLang="zh-CN" sz="2800" dirty="0" smtClean="0">
                <a:solidFill>
                  <a:schemeClr val="bg1"/>
                </a:solidFill>
              </a:rPr>
              <a:t>)</a:t>
            </a: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pPr defTabSz="914400">
              <a:tabLst>
                <a:tab pos="457200" algn="l"/>
                <a:tab pos="798513" algn="l"/>
              </a:tabLst>
            </a:pPr>
            <a:r>
              <a:rPr lang="en-US" altLang="zh-CN" sz="2800" dirty="0">
                <a:solidFill>
                  <a:schemeClr val="bg1"/>
                </a:solidFill>
              </a:rPr>
              <a:t>		</a:t>
            </a:r>
            <a:r>
              <a:rPr lang="zh-CN" altLang="en-US" sz="2800" dirty="0">
                <a:solidFill>
                  <a:schemeClr val="bg1"/>
                </a:solidFill>
              </a:rPr>
              <a:t>这</a:t>
            </a:r>
            <a:r>
              <a:rPr lang="zh-CN" altLang="en-US" sz="2800" dirty="0" smtClean="0">
                <a:solidFill>
                  <a:schemeClr val="bg1"/>
                </a:solidFill>
              </a:rPr>
              <a:t>个试次，你在</a:t>
            </a:r>
            <a:r>
              <a:rPr lang="en-US" altLang="zh-CN" sz="2800" dirty="0" smtClean="0">
                <a:solidFill>
                  <a:schemeClr val="bg1"/>
                </a:solidFill>
              </a:rPr>
              <a:t>		</a:t>
            </a:r>
            <a:r>
              <a:rPr lang="zh-CN" altLang="en-US" sz="2800" dirty="0" smtClean="0">
                <a:solidFill>
                  <a:schemeClr val="bg1"/>
                </a:solidFill>
              </a:rPr>
              <a:t>与</a:t>
            </a:r>
            <a:r>
              <a:rPr lang="en-US" altLang="zh-CN" sz="2800" dirty="0" smtClean="0">
                <a:solidFill>
                  <a:schemeClr val="bg1"/>
                </a:solidFill>
              </a:rPr>
              <a:t>		</a:t>
            </a:r>
            <a:r>
              <a:rPr lang="zh-CN" altLang="en-US" sz="2800" dirty="0" smtClean="0">
                <a:solidFill>
                  <a:schemeClr val="bg1"/>
                </a:solidFill>
              </a:rPr>
              <a:t>中选择，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</a:rPr>
              <a:t>    </a:t>
            </a:r>
            <a:r>
              <a:rPr lang="zh-CN" altLang="en-US" sz="2800" dirty="0" smtClean="0">
                <a:solidFill>
                  <a:schemeClr val="bg1"/>
                </a:solidFill>
              </a:rPr>
              <a:t>你选择了</a:t>
            </a:r>
            <a:r>
              <a:rPr lang="en-US" altLang="zh-CN" sz="2800" dirty="0" smtClean="0">
                <a:solidFill>
                  <a:schemeClr val="bg1"/>
                </a:solidFill>
              </a:rPr>
              <a:t>			</a:t>
            </a:r>
            <a:r>
              <a:rPr lang="zh-CN" altLang="en-US" sz="2800" dirty="0" smtClean="0">
                <a:solidFill>
                  <a:schemeClr val="bg1"/>
                </a:solidFill>
              </a:rPr>
              <a:t>。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defTabSz="914400">
              <a:tabLst>
                <a:tab pos="400050" algn="l"/>
              </a:tabLst>
            </a:pP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第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二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个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试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次，你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在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与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中选择，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defTabSz="936625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  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你选择了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defTabSz="914400"/>
            <a:endParaRPr lang="en-US" altLang="zh-CN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635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A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7860894-E7E5-41F8-AC9F-F1D0DF6C29CE}"/>
              </a:ext>
            </a:extLst>
          </p:cNvPr>
          <p:cNvSpPr txBox="1"/>
          <p:nvPr/>
        </p:nvSpPr>
        <p:spPr>
          <a:xfrm rot="10800000" flipH="1" flipV="1">
            <a:off x="3643951" y="3249579"/>
            <a:ext cx="4995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实</a:t>
            </a:r>
            <a:r>
              <a:rPr lang="zh-CN" altLang="en-US" dirty="0">
                <a:solidFill>
                  <a:schemeClr val="bg1"/>
                </a:solidFill>
              </a:rPr>
              <a:t>验中请将手</a:t>
            </a:r>
            <a:r>
              <a:rPr lang="zh-CN" altLang="en-US" dirty="0" smtClean="0">
                <a:solidFill>
                  <a:schemeClr val="bg1"/>
                </a:solidFill>
              </a:rPr>
              <a:t>机与其他电子产品放</a:t>
            </a:r>
            <a:r>
              <a:rPr lang="zh-CN" altLang="en-US" dirty="0">
                <a:solidFill>
                  <a:schemeClr val="bg1"/>
                </a:solidFill>
              </a:rPr>
              <a:t>在实验间外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如</a:t>
            </a:r>
            <a:r>
              <a:rPr lang="zh-CN" altLang="en-US" dirty="0">
                <a:solidFill>
                  <a:schemeClr val="bg1"/>
                </a:solidFill>
              </a:rPr>
              <a:t>果要看时间请在休息</a:t>
            </a:r>
            <a:r>
              <a:rPr lang="zh-CN" altLang="en-US" dirty="0" smtClean="0">
                <a:solidFill>
                  <a:schemeClr val="bg1"/>
                </a:solidFill>
              </a:rPr>
              <a:t>时，询</a:t>
            </a:r>
            <a:r>
              <a:rPr lang="zh-CN" altLang="en-US" dirty="0">
                <a:solidFill>
                  <a:schemeClr val="bg1"/>
                </a:solidFill>
              </a:rPr>
              <a:t>问主试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8DF0724-133D-43F7-87A6-713194EA96A7}"/>
              </a:ext>
            </a:extLst>
          </p:cNvPr>
          <p:cNvSpPr txBox="1"/>
          <p:nvPr/>
        </p:nvSpPr>
        <p:spPr>
          <a:xfrm>
            <a:off x="9593707" y="6330426"/>
            <a:ext cx="2008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按</a:t>
            </a:r>
            <a:r>
              <a:rPr lang="en-US" altLang="zh-CN" u="sng" dirty="0">
                <a:solidFill>
                  <a:schemeClr val="bg1"/>
                </a:solidFill>
              </a:rPr>
              <a:t>←</a:t>
            </a:r>
            <a:r>
              <a:rPr lang="zh-CN" altLang="en-US" u="sng" dirty="0">
                <a:solidFill>
                  <a:schemeClr val="bg1"/>
                </a:solidFill>
              </a:rPr>
              <a:t>键</a:t>
            </a:r>
            <a:r>
              <a:rPr lang="zh-CN" altLang="en-US" dirty="0">
                <a:solidFill>
                  <a:schemeClr val="bg1"/>
                </a:solidFill>
              </a:rPr>
              <a:t>进入上一张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按</a:t>
            </a:r>
            <a:r>
              <a:rPr lang="en-US" altLang="zh-CN" u="sng" dirty="0">
                <a:solidFill>
                  <a:schemeClr val="bg1"/>
                </a:solidFill>
              </a:rPr>
              <a:t>→</a:t>
            </a:r>
            <a:r>
              <a:rPr lang="zh-CN" altLang="en-US" u="sng" dirty="0">
                <a:solidFill>
                  <a:schemeClr val="bg1"/>
                </a:solidFill>
              </a:rPr>
              <a:t>键</a:t>
            </a:r>
            <a:r>
              <a:rPr lang="zh-CN" altLang="en-US" dirty="0">
                <a:solidFill>
                  <a:schemeClr val="bg1"/>
                </a:solidFill>
              </a:rPr>
              <a:t>进入下一张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4D02F5A-1551-4930-BB65-5DAB59164FF2}"/>
              </a:ext>
            </a:extLst>
          </p:cNvPr>
          <p:cNvSpPr txBox="1"/>
          <p:nvPr/>
        </p:nvSpPr>
        <p:spPr>
          <a:xfrm>
            <a:off x="12204700" y="666805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08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A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3">
            <a:extLst>
              <a:ext uri="{FF2B5EF4-FFF2-40B4-BE49-F238E27FC236}">
                <a16:creationId xmlns:a16="http://schemas.microsoft.com/office/drawing/2014/main" id="{209CA7B2-DD05-464A-9AF6-F59B1EADCA06}"/>
              </a:ext>
            </a:extLst>
          </p:cNvPr>
          <p:cNvSpPr/>
          <p:nvPr/>
        </p:nvSpPr>
        <p:spPr>
          <a:xfrm>
            <a:off x="2441909" y="5617524"/>
            <a:ext cx="1314450" cy="3463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彩票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矩形 3">
            <a:extLst>
              <a:ext uri="{FF2B5EF4-FFF2-40B4-BE49-F238E27FC236}">
                <a16:creationId xmlns:a16="http://schemas.microsoft.com/office/drawing/2014/main" id="{209CA7B2-DD05-464A-9AF6-F59B1EADCA06}"/>
              </a:ext>
            </a:extLst>
          </p:cNvPr>
          <p:cNvSpPr/>
          <p:nvPr/>
        </p:nvSpPr>
        <p:spPr>
          <a:xfrm>
            <a:off x="2441909" y="3194579"/>
            <a:ext cx="1314450" cy="3463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固定得失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7860894-E7E5-41F8-AC9F-F1D0DF6C29CE}"/>
              </a:ext>
            </a:extLst>
          </p:cNvPr>
          <p:cNvSpPr txBox="1"/>
          <p:nvPr/>
        </p:nvSpPr>
        <p:spPr>
          <a:xfrm rot="10800000" flipH="1" flipV="1">
            <a:off x="1775873" y="789656"/>
            <a:ext cx="825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实验中你会看到下面这样的两种图案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8DF0724-133D-43F7-87A6-713194EA96A7}"/>
              </a:ext>
            </a:extLst>
          </p:cNvPr>
          <p:cNvSpPr txBox="1"/>
          <p:nvPr/>
        </p:nvSpPr>
        <p:spPr>
          <a:xfrm>
            <a:off x="9593707" y="6330426"/>
            <a:ext cx="2008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按</a:t>
            </a:r>
            <a:r>
              <a:rPr lang="en-US" altLang="zh-CN" u="sng" dirty="0">
                <a:solidFill>
                  <a:schemeClr val="bg1"/>
                </a:solidFill>
              </a:rPr>
              <a:t>←</a:t>
            </a:r>
            <a:r>
              <a:rPr lang="zh-CN" altLang="en-US" u="sng" dirty="0">
                <a:solidFill>
                  <a:schemeClr val="bg1"/>
                </a:solidFill>
              </a:rPr>
              <a:t>键</a:t>
            </a:r>
            <a:r>
              <a:rPr lang="zh-CN" altLang="en-US" dirty="0">
                <a:solidFill>
                  <a:schemeClr val="bg1"/>
                </a:solidFill>
              </a:rPr>
              <a:t>进入上一张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按</a:t>
            </a:r>
            <a:r>
              <a:rPr lang="en-US" altLang="zh-CN" u="sng" dirty="0">
                <a:solidFill>
                  <a:schemeClr val="bg1"/>
                </a:solidFill>
              </a:rPr>
              <a:t>→</a:t>
            </a:r>
            <a:r>
              <a:rPr lang="zh-CN" altLang="en-US" u="sng" dirty="0">
                <a:solidFill>
                  <a:schemeClr val="bg1"/>
                </a:solidFill>
              </a:rPr>
              <a:t>键</a:t>
            </a:r>
            <a:r>
              <a:rPr lang="zh-CN" altLang="en-US" dirty="0">
                <a:solidFill>
                  <a:schemeClr val="bg1"/>
                </a:solidFill>
              </a:rPr>
              <a:t>进入下一张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AD5F807-1741-462F-AA41-A00004FF471A}"/>
              </a:ext>
            </a:extLst>
          </p:cNvPr>
          <p:cNvSpPr txBox="1"/>
          <p:nvPr/>
        </p:nvSpPr>
        <p:spPr>
          <a:xfrm rot="10800000" flipH="1" flipV="1">
            <a:off x="5202269" y="1610153"/>
            <a:ext cx="64692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圆圈里的数字表示固定的得失。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数</a:t>
            </a:r>
            <a:r>
              <a:rPr lang="zh-CN" altLang="en-US" dirty="0">
                <a:solidFill>
                  <a:schemeClr val="bg1"/>
                </a:solidFill>
              </a:rPr>
              <a:t>字前为“</a:t>
            </a:r>
            <a:r>
              <a:rPr lang="en-US" altLang="zh-CN" dirty="0">
                <a:solidFill>
                  <a:srgbClr val="00C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zh-CN" altLang="en-US" dirty="0">
                <a:solidFill>
                  <a:schemeClr val="bg1"/>
                </a:solidFill>
              </a:rPr>
              <a:t>”代表获得，“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”代表失去相应的金额</a:t>
            </a:r>
            <a:r>
              <a:rPr lang="zh-CN" altLang="en-US" dirty="0" smtClean="0">
                <a:solidFill>
                  <a:schemeClr val="bg1"/>
                </a:solidFill>
              </a:rPr>
              <a:t>，“</a:t>
            </a:r>
            <a:r>
              <a:rPr lang="en-US" altLang="zh-CN" dirty="0" smtClean="0">
                <a:solidFill>
                  <a:srgbClr val="C8C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</a:rPr>
              <a:t>”表示无得失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这里以“</a:t>
            </a:r>
            <a:r>
              <a:rPr lang="en-US" altLang="zh-CN" dirty="0" smtClean="0">
                <a:solidFill>
                  <a:srgbClr val="00C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+20</a:t>
            </a:r>
            <a:r>
              <a:rPr lang="zh-CN" altLang="en-US" dirty="0" smtClean="0">
                <a:solidFill>
                  <a:schemeClr val="bg1"/>
                </a:solidFill>
              </a:rPr>
              <a:t>”</a:t>
            </a:r>
            <a:r>
              <a:rPr lang="zh-CN" altLang="en-US" dirty="0">
                <a:solidFill>
                  <a:schemeClr val="bg1"/>
                </a:solidFill>
              </a:rPr>
              <a:t>为例，表示获</a:t>
            </a:r>
            <a:r>
              <a:rPr lang="zh-CN" altLang="en-US" dirty="0" smtClean="0">
                <a:solidFill>
                  <a:schemeClr val="bg1"/>
                </a:solidFill>
              </a:rPr>
              <a:t>得</a:t>
            </a:r>
            <a:r>
              <a:rPr lang="en-US" altLang="zh-CN" dirty="0" smtClean="0">
                <a:solidFill>
                  <a:schemeClr val="bg1"/>
                </a:solidFill>
              </a:rPr>
              <a:t>20</a:t>
            </a:r>
            <a:r>
              <a:rPr lang="zh-CN" altLang="en-US" dirty="0" smtClean="0">
                <a:solidFill>
                  <a:schemeClr val="bg1"/>
                </a:solidFill>
              </a:rPr>
              <a:t>元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D755A01-86BD-4A09-AC68-2738F5A8DF49}"/>
              </a:ext>
            </a:extLst>
          </p:cNvPr>
          <p:cNvSpPr txBox="1"/>
          <p:nvPr/>
        </p:nvSpPr>
        <p:spPr>
          <a:xfrm rot="10800000" flipH="1" flipV="1">
            <a:off x="5202269" y="3863197"/>
            <a:ext cx="67021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两个半圆表示一张彩票，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例如左图</a:t>
            </a:r>
            <a:r>
              <a:rPr lang="zh-CN" altLang="en-US" dirty="0" smtClean="0">
                <a:solidFill>
                  <a:schemeClr val="bg1"/>
                </a:solidFill>
              </a:rPr>
              <a:t>，一半概</a:t>
            </a:r>
            <a:r>
              <a:rPr lang="zh-CN" altLang="en-US" dirty="0">
                <a:solidFill>
                  <a:schemeClr val="bg1"/>
                </a:solidFill>
              </a:rPr>
              <a:t>率失去</a:t>
            </a:r>
            <a:r>
              <a:rPr lang="en-US" altLang="zh-CN" dirty="0" smtClean="0">
                <a:solidFill>
                  <a:schemeClr val="bg1"/>
                </a:solidFill>
              </a:rPr>
              <a:t>30</a:t>
            </a:r>
            <a:r>
              <a:rPr lang="zh-CN" altLang="en-US" dirty="0" smtClean="0">
                <a:solidFill>
                  <a:schemeClr val="bg1"/>
                </a:solidFill>
              </a:rPr>
              <a:t>元，</a:t>
            </a:r>
            <a:r>
              <a:rPr lang="zh-CN" altLang="en-US" dirty="0">
                <a:solidFill>
                  <a:schemeClr val="bg1"/>
                </a:solidFill>
              </a:rPr>
              <a:t>一半</a:t>
            </a:r>
            <a:r>
              <a:rPr lang="zh-CN" altLang="en-US" dirty="0" smtClean="0">
                <a:solidFill>
                  <a:schemeClr val="bg1"/>
                </a:solidFill>
              </a:rPr>
              <a:t>概</a:t>
            </a:r>
            <a:r>
              <a:rPr lang="zh-CN" altLang="en-US" dirty="0">
                <a:solidFill>
                  <a:schemeClr val="bg1"/>
                </a:solidFill>
              </a:rPr>
              <a:t>率获</a:t>
            </a:r>
            <a:r>
              <a:rPr lang="zh-CN" altLang="en-US" dirty="0" smtClean="0">
                <a:solidFill>
                  <a:schemeClr val="bg1"/>
                </a:solidFill>
              </a:rPr>
              <a:t>得</a:t>
            </a:r>
            <a:r>
              <a:rPr lang="en-US" altLang="zh-CN" dirty="0" smtClean="0">
                <a:solidFill>
                  <a:schemeClr val="bg1"/>
                </a:solidFill>
              </a:rPr>
              <a:t>80</a:t>
            </a:r>
            <a:r>
              <a:rPr lang="zh-CN" altLang="en-US" dirty="0" smtClean="0">
                <a:solidFill>
                  <a:schemeClr val="bg1"/>
                </a:solidFill>
              </a:rPr>
              <a:t>元。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看到彩票后，</a:t>
            </a:r>
            <a:r>
              <a:rPr lang="zh-CN" altLang="en-US" dirty="0">
                <a:solidFill>
                  <a:schemeClr val="bg1"/>
                </a:solidFill>
              </a:rPr>
              <a:t>你可</a:t>
            </a:r>
            <a:r>
              <a:rPr lang="zh-CN" altLang="en-US" dirty="0" smtClean="0">
                <a:solidFill>
                  <a:schemeClr val="bg1"/>
                </a:solidFill>
              </a:rPr>
              <a:t>以放弃固定得失，拿走彩票，得失随机；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也</a:t>
            </a:r>
            <a:r>
              <a:rPr lang="zh-CN" altLang="en-US" dirty="0">
                <a:solidFill>
                  <a:schemeClr val="bg1"/>
                </a:solidFill>
              </a:rPr>
              <a:t>可</a:t>
            </a:r>
            <a:r>
              <a:rPr lang="zh-CN" altLang="en-US" dirty="0" smtClean="0">
                <a:solidFill>
                  <a:schemeClr val="bg1"/>
                </a:solidFill>
              </a:rPr>
              <a:t>以拒绝，拒绝后可以拿到之前显示的固定得失。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F51A751-691B-4C56-BF40-B2E15F91EB28}"/>
              </a:ext>
            </a:extLst>
          </p:cNvPr>
          <p:cNvSpPr txBox="1"/>
          <p:nvPr/>
        </p:nvSpPr>
        <p:spPr>
          <a:xfrm>
            <a:off x="12204700" y="666805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583741" y="1435885"/>
            <a:ext cx="3035635" cy="1758694"/>
            <a:chOff x="5939051" y="1260789"/>
            <a:chExt cx="3035635" cy="1758694"/>
          </a:xfrm>
        </p:grpSpPr>
        <p:sp>
          <p:nvSpPr>
            <p:cNvPr id="31" name="矩形 68">
              <a:extLst>
                <a:ext uri="{FF2B5EF4-FFF2-40B4-BE49-F238E27FC236}">
                  <a16:creationId xmlns:a16="http://schemas.microsoft.com/office/drawing/2014/main" id="{FC28F3C4-E5C6-4B7B-B972-6E41D7C632AD}"/>
                </a:ext>
              </a:extLst>
            </p:cNvPr>
            <p:cNvSpPr/>
            <p:nvPr/>
          </p:nvSpPr>
          <p:spPr>
            <a:xfrm>
              <a:off x="5939051" y="1260789"/>
              <a:ext cx="3035635" cy="1758694"/>
            </a:xfrm>
            <a:prstGeom prst="rect">
              <a:avLst/>
            </a:prstGeom>
            <a:solidFill>
              <a:srgbClr val="5A5A5A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6999668" y="168293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00C800"/>
                  </a:solidFill>
                </a:rPr>
                <a:t>+20</a:t>
              </a:r>
              <a:endParaRPr lang="zh-CN" altLang="en-US" dirty="0">
                <a:solidFill>
                  <a:srgbClr val="00C800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583740" y="3861013"/>
            <a:ext cx="3035635" cy="1758694"/>
            <a:chOff x="5941473" y="3382928"/>
            <a:chExt cx="3035635" cy="1758694"/>
          </a:xfrm>
        </p:grpSpPr>
        <p:grpSp>
          <p:nvGrpSpPr>
            <p:cNvPr id="55" name="组合 53">
              <a:extLst>
                <a:ext uri="{FF2B5EF4-FFF2-40B4-BE49-F238E27FC236}">
                  <a16:creationId xmlns:a16="http://schemas.microsoft.com/office/drawing/2014/main" id="{9699C951-39FE-45D3-8614-084A4FA4731E}"/>
                </a:ext>
              </a:extLst>
            </p:cNvPr>
            <p:cNvGrpSpPr/>
            <p:nvPr/>
          </p:nvGrpSpPr>
          <p:grpSpPr>
            <a:xfrm>
              <a:off x="5941473" y="3382928"/>
              <a:ext cx="3035635" cy="1758694"/>
              <a:chOff x="6835081" y="1492668"/>
              <a:chExt cx="3046059" cy="1764734"/>
            </a:xfrm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1E773737-473F-4860-BC67-4EE0B0BFBA3F}"/>
                  </a:ext>
                </a:extLst>
              </p:cNvPr>
              <p:cNvSpPr/>
              <p:nvPr/>
            </p:nvSpPr>
            <p:spPr>
              <a:xfrm>
                <a:off x="6835081" y="1492668"/>
                <a:ext cx="3046059" cy="1764734"/>
              </a:xfrm>
              <a:prstGeom prst="rect">
                <a:avLst/>
              </a:prstGeom>
              <a:solidFill>
                <a:srgbClr val="5A5A5A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u="sng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945D4D64-9457-4117-A9BB-F997E8CAEF89}"/>
                  </a:ext>
                </a:extLst>
              </p:cNvPr>
              <p:cNvSpPr txBox="1"/>
              <p:nvPr/>
            </p:nvSpPr>
            <p:spPr>
              <a:xfrm>
                <a:off x="8200855" y="2182872"/>
                <a:ext cx="314507" cy="525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800" u="sng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6" name="Oval 55"/>
            <p:cNvSpPr/>
            <p:nvPr/>
          </p:nvSpPr>
          <p:spPr>
            <a:xfrm>
              <a:off x="6999668" y="380507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915473" y="4085137"/>
              <a:ext cx="1082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-30</a:t>
              </a:r>
              <a:r>
                <a:rPr lang="en-US" altLang="zh-CN" dirty="0" smtClean="0"/>
                <a:t>   </a:t>
              </a:r>
              <a:r>
                <a:rPr lang="en-US" altLang="zh-CN" dirty="0" smtClean="0">
                  <a:solidFill>
                    <a:srgbClr val="00C800"/>
                  </a:solidFill>
                </a:rPr>
                <a:t>+</a:t>
              </a:r>
              <a:r>
                <a:rPr lang="en-US" altLang="zh-CN" dirty="0">
                  <a:solidFill>
                    <a:srgbClr val="00C800"/>
                  </a:solidFill>
                </a:rPr>
                <a:t>8</a:t>
              </a:r>
              <a:r>
                <a:rPr lang="en-US" altLang="zh-CN" dirty="0" smtClean="0">
                  <a:solidFill>
                    <a:srgbClr val="00C800"/>
                  </a:solidFill>
                </a:rPr>
                <a:t>0</a:t>
              </a:r>
              <a:endParaRPr lang="zh-CN" altLang="en-US" dirty="0">
                <a:solidFill>
                  <a:srgbClr val="00C800"/>
                </a:solidFill>
              </a:endParaRPr>
            </a:p>
          </p:txBody>
        </p:sp>
        <p:cxnSp>
          <p:nvCxnSpPr>
            <p:cNvPr id="58" name="Straight Connector 57"/>
            <p:cNvCxnSpPr>
              <a:stCxn id="56" idx="0"/>
              <a:endCxn id="56" idx="4"/>
            </p:cNvCxnSpPr>
            <p:nvPr/>
          </p:nvCxnSpPr>
          <p:spPr>
            <a:xfrm>
              <a:off x="7456868" y="3805075"/>
              <a:ext cx="0" cy="91440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椭圆 57">
              <a:extLst>
                <a:ext uri="{FF2B5EF4-FFF2-40B4-BE49-F238E27FC236}">
                  <a16:creationId xmlns:a16="http://schemas.microsoft.com/office/drawing/2014/main" id="{373902A1-8B3B-46AB-B8DE-2D4D3E33B5AD}"/>
                </a:ext>
              </a:extLst>
            </p:cNvPr>
            <p:cNvSpPr/>
            <p:nvPr/>
          </p:nvSpPr>
          <p:spPr>
            <a:xfrm>
              <a:off x="7434008" y="424694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</p:grpSp>
    </p:spTree>
    <p:extLst>
      <p:ext uri="{BB962C8B-B14F-4D97-AF65-F5344CB8AC3E}">
        <p14:creationId xmlns:p14="http://schemas.microsoft.com/office/powerpoint/2010/main" val="1473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A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箭头: 右 41">
            <a:extLst>
              <a:ext uri="{FF2B5EF4-FFF2-40B4-BE49-F238E27FC236}">
                <a16:creationId xmlns:a16="http://schemas.microsoft.com/office/drawing/2014/main" id="{2C287855-32A8-4253-8367-69EC3C979088}"/>
              </a:ext>
            </a:extLst>
          </p:cNvPr>
          <p:cNvSpPr/>
          <p:nvPr/>
        </p:nvSpPr>
        <p:spPr>
          <a:xfrm rot="697334">
            <a:off x="3155437" y="1084035"/>
            <a:ext cx="8559949" cy="62855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2E0F501-24D7-40AF-991E-1D0AB5E93D86}"/>
              </a:ext>
            </a:extLst>
          </p:cNvPr>
          <p:cNvSpPr txBox="1"/>
          <p:nvPr/>
        </p:nvSpPr>
        <p:spPr>
          <a:xfrm rot="10800000" flipH="1" flipV="1">
            <a:off x="1650470" y="3668360"/>
            <a:ext cx="89475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一个固定得失对应</a:t>
            </a:r>
            <a:r>
              <a:rPr lang="zh-CN" altLang="en-US" dirty="0">
                <a:solidFill>
                  <a:schemeClr val="bg1"/>
                </a:solidFill>
              </a:rPr>
              <a:t>若干</a:t>
            </a:r>
            <a:r>
              <a:rPr lang="zh-CN" altLang="en-US" dirty="0" smtClean="0">
                <a:solidFill>
                  <a:schemeClr val="bg1"/>
                </a:solidFill>
              </a:rPr>
              <a:t>彩票  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</a:rPr>
              <a:t>本示例中是</a:t>
            </a:r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</a:rPr>
              <a:t>个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当屏幕中央出现小圆圈     时，你需要根</a:t>
            </a:r>
            <a:r>
              <a:rPr lang="zh-CN" altLang="en-US" dirty="0" smtClean="0">
                <a:solidFill>
                  <a:schemeClr val="bg1"/>
                </a:solidFill>
              </a:rPr>
              <a:t>据是</a:t>
            </a:r>
            <a:r>
              <a:rPr lang="zh-CN" altLang="en-US" dirty="0">
                <a:solidFill>
                  <a:schemeClr val="bg1"/>
                </a:solidFill>
              </a:rPr>
              <a:t>否接</a:t>
            </a:r>
            <a:r>
              <a:rPr lang="zh-CN" altLang="en-US" dirty="0" smtClean="0">
                <a:solidFill>
                  <a:schemeClr val="bg1"/>
                </a:solidFill>
              </a:rPr>
              <a:t>受</a:t>
            </a:r>
            <a:r>
              <a:rPr lang="zh-CN" altLang="en-US" dirty="0">
                <a:solidFill>
                  <a:schemeClr val="bg1"/>
                </a:solidFill>
              </a:rPr>
              <a:t>当前</a:t>
            </a:r>
            <a:r>
              <a:rPr lang="zh-CN" altLang="en-US" dirty="0" smtClean="0">
                <a:solidFill>
                  <a:schemeClr val="bg1"/>
                </a:solidFill>
              </a:rPr>
              <a:t>彩</a:t>
            </a:r>
            <a:r>
              <a:rPr lang="zh-CN" altLang="en-US" dirty="0">
                <a:solidFill>
                  <a:schemeClr val="bg1"/>
                </a:solidFill>
              </a:rPr>
              <a:t>票</a:t>
            </a:r>
            <a:r>
              <a:rPr lang="zh-CN" altLang="en-US" dirty="0" smtClean="0">
                <a:solidFill>
                  <a:schemeClr val="bg1"/>
                </a:solidFill>
              </a:rPr>
              <a:t>按键。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按</a:t>
            </a:r>
            <a:r>
              <a:rPr lang="en-US" altLang="zh-CN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↑</a:t>
            </a:r>
            <a:r>
              <a:rPr lang="en-US" altLang="zh-CN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键忽视彩票，接受固定</a:t>
            </a:r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得失</a:t>
            </a:r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；按</a:t>
            </a:r>
            <a:r>
              <a:rPr lang="en-US" altLang="zh-CN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↓</a:t>
            </a:r>
            <a:r>
              <a:rPr lang="en-US" altLang="zh-CN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键</a:t>
            </a:r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接受</a:t>
            </a:r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彩票，忽略固定得失。</a:t>
            </a:r>
            <a:endParaRPr lang="en-US" altLang="zh-CN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当前彩票应当</a:t>
            </a:r>
            <a:r>
              <a:rPr lang="zh-CN" altLang="en-US" dirty="0" smtClean="0">
                <a:solidFill>
                  <a:schemeClr val="bg1"/>
                </a:solidFill>
              </a:rPr>
              <a:t>是</a:t>
            </a:r>
            <a:r>
              <a:rPr lang="zh-CN" altLang="en-US" dirty="0">
                <a:solidFill>
                  <a:schemeClr val="bg1"/>
                </a:solidFill>
              </a:rPr>
              <a:t>小圆</a:t>
            </a:r>
            <a:r>
              <a:rPr lang="zh-CN" altLang="en-US" dirty="0" smtClean="0">
                <a:solidFill>
                  <a:schemeClr val="bg1"/>
                </a:solidFill>
              </a:rPr>
              <a:t>圈     呈现前对应的</a:t>
            </a:r>
            <a:r>
              <a:rPr lang="zh-CN" altLang="en-US" u="sng" dirty="0" smtClean="0">
                <a:solidFill>
                  <a:schemeClr val="bg1"/>
                </a:solidFill>
              </a:rPr>
              <a:t>最</a:t>
            </a:r>
            <a:r>
              <a:rPr lang="zh-CN" altLang="en-US" u="sng" dirty="0">
                <a:solidFill>
                  <a:schemeClr val="bg1"/>
                </a:solidFill>
              </a:rPr>
              <a:t>后一</a:t>
            </a:r>
            <a:r>
              <a:rPr lang="zh-CN" altLang="en-US" u="sng" dirty="0" smtClean="0">
                <a:solidFill>
                  <a:schemeClr val="bg1"/>
                </a:solidFill>
              </a:rPr>
              <a:t>个</a:t>
            </a:r>
            <a:r>
              <a:rPr lang="zh-CN" altLang="en-US" dirty="0">
                <a:solidFill>
                  <a:schemeClr val="bg1"/>
                </a:solidFill>
              </a:rPr>
              <a:t>彩票。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圆</a:t>
            </a:r>
            <a:r>
              <a:rPr lang="zh-CN" altLang="en-US" dirty="0" smtClean="0">
                <a:solidFill>
                  <a:schemeClr val="bg1"/>
                </a:solidFill>
              </a:rPr>
              <a:t>圈     可能</a:t>
            </a:r>
            <a:r>
              <a:rPr lang="zh-CN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随时出现</a:t>
            </a:r>
            <a:r>
              <a:rPr lang="zh-CN" altLang="en-US" dirty="0" smtClean="0">
                <a:solidFill>
                  <a:schemeClr val="bg1"/>
                </a:solidFill>
              </a:rPr>
              <a:t>，所以每一</a:t>
            </a:r>
            <a:r>
              <a:rPr lang="zh-CN" altLang="en-US" dirty="0">
                <a:solidFill>
                  <a:schemeClr val="bg1"/>
                </a:solidFill>
              </a:rPr>
              <a:t>个彩</a:t>
            </a:r>
            <a:r>
              <a:rPr lang="zh-CN" altLang="en-US" dirty="0" smtClean="0">
                <a:solidFill>
                  <a:schemeClr val="bg1"/>
                </a:solidFill>
              </a:rPr>
              <a:t>票都可能是最后一个。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关注每一个彩票以避免错过。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按键</a:t>
            </a:r>
            <a:r>
              <a:rPr lang="zh-CN" altLang="en-US" u="sng" dirty="0">
                <a:solidFill>
                  <a:schemeClr val="bg1"/>
                </a:solidFill>
              </a:rPr>
              <a:t>太</a:t>
            </a:r>
            <a:r>
              <a:rPr lang="zh-CN" altLang="en-US" u="sng" dirty="0" smtClean="0">
                <a:solidFill>
                  <a:schemeClr val="bg1"/>
                </a:solidFill>
              </a:rPr>
              <a:t>早太晚都无</a:t>
            </a:r>
            <a:r>
              <a:rPr lang="zh-CN" altLang="en-US" u="sng" dirty="0">
                <a:solidFill>
                  <a:schemeClr val="bg1"/>
                </a:solidFill>
              </a:rPr>
              <a:t>效</a:t>
            </a:r>
            <a:r>
              <a:rPr lang="zh-CN" altLang="en-US" dirty="0">
                <a:solidFill>
                  <a:schemeClr val="bg1"/>
                </a:solidFill>
              </a:rPr>
              <a:t>，无效时会扣除被试</a:t>
            </a:r>
            <a:r>
              <a:rPr lang="zh-CN" altLang="en-US" dirty="0" smtClean="0">
                <a:solidFill>
                  <a:schemeClr val="bg1"/>
                </a:solidFill>
              </a:rPr>
              <a:t>费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</a:rPr>
              <a:t>元</a:t>
            </a:r>
            <a:r>
              <a:rPr lang="zh-CN" altLang="en-US" dirty="0">
                <a:solidFill>
                  <a:schemeClr val="bg1"/>
                </a:solidFill>
              </a:rPr>
              <a:t>，中央</a:t>
            </a:r>
            <a:r>
              <a:rPr lang="zh-CN" altLang="en-US" dirty="0" smtClean="0">
                <a:solidFill>
                  <a:schemeClr val="bg1"/>
                </a:solidFill>
              </a:rPr>
              <a:t>圆</a:t>
            </a:r>
            <a:r>
              <a:rPr lang="zh-CN" altLang="en-US" dirty="0">
                <a:solidFill>
                  <a:schemeClr val="bg1"/>
                </a:solidFill>
              </a:rPr>
              <a:t>圈</a:t>
            </a:r>
            <a:r>
              <a:rPr lang="zh-CN" altLang="en-US" dirty="0" smtClean="0">
                <a:solidFill>
                  <a:schemeClr val="bg1"/>
                </a:solidFill>
              </a:rPr>
              <a:t>变成叉    。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8DF0724-133D-43F7-87A6-713194EA96A7}"/>
              </a:ext>
            </a:extLst>
          </p:cNvPr>
          <p:cNvSpPr txBox="1"/>
          <p:nvPr/>
        </p:nvSpPr>
        <p:spPr>
          <a:xfrm>
            <a:off x="9593707" y="6330426"/>
            <a:ext cx="2008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按</a:t>
            </a:r>
            <a:r>
              <a:rPr lang="en-US" altLang="zh-CN" u="sng" dirty="0">
                <a:solidFill>
                  <a:schemeClr val="bg1"/>
                </a:solidFill>
              </a:rPr>
              <a:t>←</a:t>
            </a:r>
            <a:r>
              <a:rPr lang="zh-CN" altLang="en-US" u="sng" dirty="0">
                <a:solidFill>
                  <a:schemeClr val="bg1"/>
                </a:solidFill>
              </a:rPr>
              <a:t>键</a:t>
            </a:r>
            <a:r>
              <a:rPr lang="zh-CN" altLang="en-US" dirty="0">
                <a:solidFill>
                  <a:schemeClr val="bg1"/>
                </a:solidFill>
              </a:rPr>
              <a:t>进入上一张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按</a:t>
            </a:r>
            <a:r>
              <a:rPr lang="en-US" altLang="zh-CN" u="sng" dirty="0">
                <a:solidFill>
                  <a:schemeClr val="bg1"/>
                </a:solidFill>
              </a:rPr>
              <a:t>→</a:t>
            </a:r>
            <a:r>
              <a:rPr lang="zh-CN" altLang="en-US" u="sng" dirty="0">
                <a:solidFill>
                  <a:schemeClr val="bg1"/>
                </a:solidFill>
              </a:rPr>
              <a:t>键</a:t>
            </a:r>
            <a:r>
              <a:rPr lang="zh-CN" altLang="en-US" dirty="0">
                <a:solidFill>
                  <a:schemeClr val="bg1"/>
                </a:solidFill>
              </a:rPr>
              <a:t>进入下一张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010E086-D252-4A53-8988-5F56701003A1}"/>
              </a:ext>
            </a:extLst>
          </p:cNvPr>
          <p:cNvSpPr txBox="1"/>
          <p:nvPr/>
        </p:nvSpPr>
        <p:spPr>
          <a:xfrm>
            <a:off x="12204700" y="666805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 flipH="1">
            <a:off x="4101444" y="4363050"/>
            <a:ext cx="108796" cy="108796"/>
          </a:xfrm>
          <a:prstGeom prst="ellipse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310174" y="6265516"/>
            <a:ext cx="129819" cy="129819"/>
            <a:chOff x="5141306" y="4226006"/>
            <a:chExt cx="129819" cy="129819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141306" y="4226006"/>
              <a:ext cx="129819" cy="12981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5141306" y="4226006"/>
              <a:ext cx="129819" cy="12981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751389" y="669448"/>
            <a:ext cx="10900859" cy="3637259"/>
            <a:chOff x="1186638" y="1106866"/>
            <a:chExt cx="10900859" cy="3637259"/>
          </a:xfrm>
        </p:grpSpPr>
        <p:sp>
          <p:nvSpPr>
            <p:cNvPr id="116" name="矩形 3">
              <a:extLst>
                <a:ext uri="{FF2B5EF4-FFF2-40B4-BE49-F238E27FC236}">
                  <a16:creationId xmlns:a16="http://schemas.microsoft.com/office/drawing/2014/main" id="{209CA7B2-DD05-464A-9AF6-F59B1EADCA06}"/>
                </a:ext>
              </a:extLst>
            </p:cNvPr>
            <p:cNvSpPr/>
            <p:nvPr/>
          </p:nvSpPr>
          <p:spPr>
            <a:xfrm>
              <a:off x="10157031" y="4397786"/>
              <a:ext cx="1314450" cy="3463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此时按键</a:t>
              </a:r>
            </a:p>
          </p:txBody>
        </p:sp>
        <p:sp>
          <p:nvSpPr>
            <p:cNvPr id="105" name="矩形 3">
              <a:extLst>
                <a:ext uri="{FF2B5EF4-FFF2-40B4-BE49-F238E27FC236}">
                  <a16:creationId xmlns:a16="http://schemas.microsoft.com/office/drawing/2014/main" id="{209CA7B2-DD05-464A-9AF6-F59B1EADCA06}"/>
                </a:ext>
              </a:extLst>
            </p:cNvPr>
            <p:cNvSpPr/>
            <p:nvPr/>
          </p:nvSpPr>
          <p:spPr>
            <a:xfrm>
              <a:off x="6389541" y="3685473"/>
              <a:ext cx="1314450" cy="3463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彩票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6" name="矩形 3">
              <a:extLst>
                <a:ext uri="{FF2B5EF4-FFF2-40B4-BE49-F238E27FC236}">
                  <a16:creationId xmlns:a16="http://schemas.microsoft.com/office/drawing/2014/main" id="{209CA7B2-DD05-464A-9AF6-F59B1EADCA06}"/>
                </a:ext>
              </a:extLst>
            </p:cNvPr>
            <p:cNvSpPr/>
            <p:nvPr/>
          </p:nvSpPr>
          <p:spPr>
            <a:xfrm>
              <a:off x="8052313" y="4039692"/>
              <a:ext cx="1314450" cy="3463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彩票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4" name="矩形 3">
              <a:extLst>
                <a:ext uri="{FF2B5EF4-FFF2-40B4-BE49-F238E27FC236}">
                  <a16:creationId xmlns:a16="http://schemas.microsoft.com/office/drawing/2014/main" id="{209CA7B2-DD05-464A-9AF6-F59B1EADCA06}"/>
                </a:ext>
              </a:extLst>
            </p:cNvPr>
            <p:cNvSpPr/>
            <p:nvPr/>
          </p:nvSpPr>
          <p:spPr>
            <a:xfrm>
              <a:off x="4726961" y="3332652"/>
              <a:ext cx="1314450" cy="3463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彩票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3" name="矩形 3">
              <a:extLst>
                <a:ext uri="{FF2B5EF4-FFF2-40B4-BE49-F238E27FC236}">
                  <a16:creationId xmlns:a16="http://schemas.microsoft.com/office/drawing/2014/main" id="{209CA7B2-DD05-464A-9AF6-F59B1EADCA06}"/>
                </a:ext>
              </a:extLst>
            </p:cNvPr>
            <p:cNvSpPr/>
            <p:nvPr/>
          </p:nvSpPr>
          <p:spPr>
            <a:xfrm>
              <a:off x="3064381" y="2980665"/>
              <a:ext cx="1314450" cy="3463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固定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得失</a:t>
              </a:r>
            </a:p>
          </p:txBody>
        </p:sp>
        <p:sp>
          <p:nvSpPr>
            <p:cNvPr id="47" name="矩形 3">
              <a:extLst>
                <a:ext uri="{FF2B5EF4-FFF2-40B4-BE49-F238E27FC236}">
                  <a16:creationId xmlns:a16="http://schemas.microsoft.com/office/drawing/2014/main" id="{209CA7B2-DD05-464A-9AF6-F59B1EADCA06}"/>
                </a:ext>
              </a:extLst>
            </p:cNvPr>
            <p:cNvSpPr/>
            <p:nvPr/>
          </p:nvSpPr>
          <p:spPr>
            <a:xfrm>
              <a:off x="1380353" y="2588419"/>
              <a:ext cx="1314450" cy="3463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开始注视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625AB903-38AF-4FD3-B41A-86575E88F3D5}"/>
                </a:ext>
              </a:extLst>
            </p:cNvPr>
            <p:cNvGrpSpPr/>
            <p:nvPr/>
          </p:nvGrpSpPr>
          <p:grpSpPr>
            <a:xfrm>
              <a:off x="1186638" y="1106866"/>
              <a:ext cx="2546478" cy="1475301"/>
              <a:chOff x="1094421" y="1181181"/>
              <a:chExt cx="3035635" cy="1758694"/>
            </a:xfrm>
          </p:grpSpPr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85DA28FC-B059-4BA8-9EB9-5EB31A807693}"/>
                  </a:ext>
                </a:extLst>
              </p:cNvPr>
              <p:cNvGrpSpPr/>
              <p:nvPr/>
            </p:nvGrpSpPr>
            <p:grpSpPr>
              <a:xfrm>
                <a:off x="1094421" y="1181181"/>
                <a:ext cx="3035635" cy="1758694"/>
                <a:chOff x="6835081" y="1492668"/>
                <a:chExt cx="3046059" cy="1764734"/>
              </a:xfrm>
            </p:grpSpPr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3E88BFC5-2BC5-41A2-B54A-2870D9D4A84F}"/>
                    </a:ext>
                  </a:extLst>
                </p:cNvPr>
                <p:cNvSpPr/>
                <p:nvPr/>
              </p:nvSpPr>
              <p:spPr>
                <a:xfrm>
                  <a:off x="6835081" y="1492668"/>
                  <a:ext cx="3046059" cy="1764734"/>
                </a:xfrm>
                <a:prstGeom prst="rect">
                  <a:avLst/>
                </a:prstGeom>
                <a:solidFill>
                  <a:srgbClr val="5A5A5A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A4BA0592-8E2E-4189-8B5F-87655EA8E478}"/>
                    </a:ext>
                  </a:extLst>
                </p:cNvPr>
                <p:cNvSpPr txBox="1"/>
                <p:nvPr/>
              </p:nvSpPr>
              <p:spPr>
                <a:xfrm>
                  <a:off x="8200855" y="2182872"/>
                  <a:ext cx="314507" cy="5250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zh-CN" altLang="en-US" sz="28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D00243BE-620C-4339-9DD7-AD418144217C}"/>
                  </a:ext>
                </a:extLst>
              </p:cNvPr>
              <p:cNvSpPr/>
              <p:nvPr/>
            </p:nvSpPr>
            <p:spPr>
              <a:xfrm>
                <a:off x="2589376" y="203937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2890316" y="1500186"/>
              <a:ext cx="2555415" cy="1480479"/>
              <a:chOff x="5939051" y="1260789"/>
              <a:chExt cx="3035635" cy="1758694"/>
            </a:xfrm>
          </p:grpSpPr>
          <p:sp>
            <p:nvSpPr>
              <p:cNvPr id="56" name="矩形 68">
                <a:extLst>
                  <a:ext uri="{FF2B5EF4-FFF2-40B4-BE49-F238E27FC236}">
                    <a16:creationId xmlns:a16="http://schemas.microsoft.com/office/drawing/2014/main" id="{FC28F3C4-E5C6-4B7B-B972-6E41D7C632AD}"/>
                  </a:ext>
                </a:extLst>
              </p:cNvPr>
              <p:cNvSpPr/>
              <p:nvPr/>
            </p:nvSpPr>
            <p:spPr>
              <a:xfrm>
                <a:off x="5939051" y="1260789"/>
                <a:ext cx="3035635" cy="1758694"/>
              </a:xfrm>
              <a:prstGeom prst="rect">
                <a:avLst/>
              </a:prstGeom>
              <a:solidFill>
                <a:srgbClr val="5A5A5A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999668" y="1682936"/>
                <a:ext cx="914400" cy="914400"/>
              </a:xfrm>
              <a:prstGeom prst="ellipse">
                <a:avLst/>
              </a:prstGeom>
              <a:noFill/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rgbClr val="00C800"/>
                    </a:solidFill>
                  </a:rPr>
                  <a:t>+20</a:t>
                </a:r>
                <a:endParaRPr lang="zh-CN" altLang="en-US" dirty="0">
                  <a:solidFill>
                    <a:srgbClr val="00C800"/>
                  </a:solidFill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552896" y="1855552"/>
              <a:ext cx="2547172" cy="1475703"/>
              <a:chOff x="5941473" y="3382928"/>
              <a:chExt cx="3035635" cy="1758694"/>
            </a:xfrm>
          </p:grpSpPr>
          <p:grpSp>
            <p:nvGrpSpPr>
              <p:cNvPr id="61" name="组合 53">
                <a:extLst>
                  <a:ext uri="{FF2B5EF4-FFF2-40B4-BE49-F238E27FC236}">
                    <a16:creationId xmlns:a16="http://schemas.microsoft.com/office/drawing/2014/main" id="{9699C951-39FE-45D3-8614-084A4FA4731E}"/>
                  </a:ext>
                </a:extLst>
              </p:cNvPr>
              <p:cNvGrpSpPr/>
              <p:nvPr/>
            </p:nvGrpSpPr>
            <p:grpSpPr>
              <a:xfrm>
                <a:off x="5941473" y="3382928"/>
                <a:ext cx="3035635" cy="1758694"/>
                <a:chOff x="6835081" y="1492668"/>
                <a:chExt cx="3046059" cy="1764734"/>
              </a:xfrm>
            </p:grpSpPr>
            <p:sp>
              <p:nvSpPr>
                <p:cNvPr id="85" name="矩形 59">
                  <a:extLst>
                    <a:ext uri="{FF2B5EF4-FFF2-40B4-BE49-F238E27FC236}">
                      <a16:creationId xmlns:a16="http://schemas.microsoft.com/office/drawing/2014/main" id="{1E773737-473F-4860-BC67-4EE0B0BFBA3F}"/>
                    </a:ext>
                  </a:extLst>
                </p:cNvPr>
                <p:cNvSpPr/>
                <p:nvPr/>
              </p:nvSpPr>
              <p:spPr>
                <a:xfrm>
                  <a:off x="6835081" y="1492668"/>
                  <a:ext cx="3046059" cy="1764734"/>
                </a:xfrm>
                <a:prstGeom prst="rect">
                  <a:avLst/>
                </a:prstGeom>
                <a:solidFill>
                  <a:srgbClr val="5A5A5A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 u="sng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7" name="文本框 60">
                  <a:extLst>
                    <a:ext uri="{FF2B5EF4-FFF2-40B4-BE49-F238E27FC236}">
                      <a16:creationId xmlns:a16="http://schemas.microsoft.com/office/drawing/2014/main" id="{945D4D64-9457-4117-A9BB-F997E8CAEF89}"/>
                    </a:ext>
                  </a:extLst>
                </p:cNvPr>
                <p:cNvSpPr txBox="1"/>
                <p:nvPr/>
              </p:nvSpPr>
              <p:spPr>
                <a:xfrm>
                  <a:off x="8200855" y="2182872"/>
                  <a:ext cx="314507" cy="6256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zh-CN" altLang="en-US" sz="2800" u="sng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6" name="Oval 65"/>
              <p:cNvSpPr/>
              <p:nvPr/>
            </p:nvSpPr>
            <p:spPr>
              <a:xfrm>
                <a:off x="6999668" y="3805075"/>
                <a:ext cx="914400" cy="914400"/>
              </a:xfrm>
              <a:prstGeom prst="ellipse">
                <a:avLst/>
              </a:prstGeom>
              <a:noFill/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6887768" y="4049724"/>
                <a:ext cx="1187030" cy="440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FF0000"/>
                    </a:solidFill>
                  </a:rPr>
                  <a:t>-80</a:t>
                </a:r>
                <a:r>
                  <a:rPr lang="en-US" altLang="zh-CN" dirty="0" smtClean="0">
                    <a:solidFill>
                      <a:srgbClr val="00C800"/>
                    </a:solidFill>
                  </a:rPr>
                  <a:t> +20</a:t>
                </a:r>
                <a:endParaRPr lang="zh-CN" altLang="en-US" dirty="0">
                  <a:solidFill>
                    <a:srgbClr val="00C800"/>
                  </a:solidFill>
                </a:endParaRPr>
              </a:p>
            </p:txBody>
          </p:sp>
          <p:cxnSp>
            <p:nvCxnSpPr>
              <p:cNvPr id="69" name="Straight Connector 68"/>
              <p:cNvCxnSpPr>
                <a:stCxn id="66" idx="0"/>
                <a:endCxn id="66" idx="4"/>
              </p:cNvCxnSpPr>
              <p:nvPr/>
            </p:nvCxnSpPr>
            <p:spPr>
              <a:xfrm>
                <a:off x="7456868" y="3805075"/>
                <a:ext cx="0" cy="91440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椭圆 57">
                <a:extLst>
                  <a:ext uri="{FF2B5EF4-FFF2-40B4-BE49-F238E27FC236}">
                    <a16:creationId xmlns:a16="http://schemas.microsoft.com/office/drawing/2014/main" id="{373902A1-8B3B-46AB-B8DE-2D4D3E33B5AD}"/>
                  </a:ext>
                </a:extLst>
              </p:cNvPr>
              <p:cNvSpPr/>
              <p:nvPr/>
            </p:nvSpPr>
            <p:spPr>
              <a:xfrm>
                <a:off x="7434008" y="424694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215476" y="2209771"/>
              <a:ext cx="2547172" cy="1475703"/>
              <a:chOff x="5941473" y="3382928"/>
              <a:chExt cx="3035635" cy="1758694"/>
            </a:xfrm>
          </p:grpSpPr>
          <p:grpSp>
            <p:nvGrpSpPr>
              <p:cNvPr id="79" name="组合 53">
                <a:extLst>
                  <a:ext uri="{FF2B5EF4-FFF2-40B4-BE49-F238E27FC236}">
                    <a16:creationId xmlns:a16="http://schemas.microsoft.com/office/drawing/2014/main" id="{9699C951-39FE-45D3-8614-084A4FA4731E}"/>
                  </a:ext>
                </a:extLst>
              </p:cNvPr>
              <p:cNvGrpSpPr/>
              <p:nvPr/>
            </p:nvGrpSpPr>
            <p:grpSpPr>
              <a:xfrm>
                <a:off x="5941473" y="3382928"/>
                <a:ext cx="3035635" cy="1758694"/>
                <a:chOff x="6835081" y="1492668"/>
                <a:chExt cx="3046059" cy="1764734"/>
              </a:xfrm>
            </p:grpSpPr>
            <p:sp>
              <p:nvSpPr>
                <p:cNvPr id="93" name="矩形 59">
                  <a:extLst>
                    <a:ext uri="{FF2B5EF4-FFF2-40B4-BE49-F238E27FC236}">
                      <a16:creationId xmlns:a16="http://schemas.microsoft.com/office/drawing/2014/main" id="{1E773737-473F-4860-BC67-4EE0B0BFBA3F}"/>
                    </a:ext>
                  </a:extLst>
                </p:cNvPr>
                <p:cNvSpPr/>
                <p:nvPr/>
              </p:nvSpPr>
              <p:spPr>
                <a:xfrm>
                  <a:off x="6835081" y="1492668"/>
                  <a:ext cx="3046059" cy="1764734"/>
                </a:xfrm>
                <a:prstGeom prst="rect">
                  <a:avLst/>
                </a:prstGeom>
                <a:solidFill>
                  <a:srgbClr val="5A5A5A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 u="sng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4" name="文本框 60">
                  <a:extLst>
                    <a:ext uri="{FF2B5EF4-FFF2-40B4-BE49-F238E27FC236}">
                      <a16:creationId xmlns:a16="http://schemas.microsoft.com/office/drawing/2014/main" id="{945D4D64-9457-4117-A9BB-F997E8CAEF89}"/>
                    </a:ext>
                  </a:extLst>
                </p:cNvPr>
                <p:cNvSpPr txBox="1"/>
                <p:nvPr/>
              </p:nvSpPr>
              <p:spPr>
                <a:xfrm>
                  <a:off x="8200855" y="2182872"/>
                  <a:ext cx="314507" cy="6256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zh-CN" altLang="en-US" sz="2800" u="sng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0" name="Oval 79"/>
              <p:cNvSpPr/>
              <p:nvPr/>
            </p:nvSpPr>
            <p:spPr>
              <a:xfrm>
                <a:off x="6999668" y="3805075"/>
                <a:ext cx="914400" cy="914400"/>
              </a:xfrm>
              <a:prstGeom prst="ellipse">
                <a:avLst/>
              </a:prstGeom>
              <a:noFill/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6946969" y="4049724"/>
                <a:ext cx="1053138" cy="440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FF0000"/>
                    </a:solidFill>
                  </a:rPr>
                  <a:t>-50</a:t>
                </a:r>
                <a:r>
                  <a:rPr lang="en-US" altLang="zh-CN" dirty="0" smtClean="0"/>
                  <a:t> </a:t>
                </a:r>
                <a:r>
                  <a:rPr lang="en-US" altLang="zh-CN" dirty="0" smtClean="0">
                    <a:solidFill>
                      <a:srgbClr val="00C800"/>
                    </a:solidFill>
                  </a:rPr>
                  <a:t>+50</a:t>
                </a:r>
                <a:endParaRPr lang="zh-CN" altLang="en-US" dirty="0">
                  <a:solidFill>
                    <a:srgbClr val="00C800"/>
                  </a:solidFill>
                </a:endParaRPr>
              </a:p>
            </p:txBody>
          </p:sp>
          <p:cxnSp>
            <p:nvCxnSpPr>
              <p:cNvPr id="90" name="Straight Connector 89"/>
              <p:cNvCxnSpPr>
                <a:stCxn id="80" idx="0"/>
                <a:endCxn id="80" idx="4"/>
              </p:cNvCxnSpPr>
              <p:nvPr/>
            </p:nvCxnSpPr>
            <p:spPr>
              <a:xfrm>
                <a:off x="7456868" y="3805075"/>
                <a:ext cx="0" cy="91440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椭圆 57">
                <a:extLst>
                  <a:ext uri="{FF2B5EF4-FFF2-40B4-BE49-F238E27FC236}">
                    <a16:creationId xmlns:a16="http://schemas.microsoft.com/office/drawing/2014/main" id="{373902A1-8B3B-46AB-B8DE-2D4D3E33B5AD}"/>
                  </a:ext>
                </a:extLst>
              </p:cNvPr>
              <p:cNvSpPr/>
              <p:nvPr/>
            </p:nvSpPr>
            <p:spPr>
              <a:xfrm>
                <a:off x="7434008" y="424694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7878056" y="2563990"/>
              <a:ext cx="2547172" cy="1475703"/>
              <a:chOff x="5941473" y="3382928"/>
              <a:chExt cx="3035635" cy="1758694"/>
            </a:xfrm>
          </p:grpSpPr>
          <p:grpSp>
            <p:nvGrpSpPr>
              <p:cNvPr id="96" name="组合 53">
                <a:extLst>
                  <a:ext uri="{FF2B5EF4-FFF2-40B4-BE49-F238E27FC236}">
                    <a16:creationId xmlns:a16="http://schemas.microsoft.com/office/drawing/2014/main" id="{9699C951-39FE-45D3-8614-084A4FA4731E}"/>
                  </a:ext>
                </a:extLst>
              </p:cNvPr>
              <p:cNvGrpSpPr/>
              <p:nvPr/>
            </p:nvGrpSpPr>
            <p:grpSpPr>
              <a:xfrm>
                <a:off x="5941473" y="3382928"/>
                <a:ext cx="3035635" cy="1758694"/>
                <a:chOff x="6835081" y="1492668"/>
                <a:chExt cx="3046059" cy="1764734"/>
              </a:xfrm>
            </p:grpSpPr>
            <p:sp>
              <p:nvSpPr>
                <p:cNvPr id="101" name="矩形 59">
                  <a:extLst>
                    <a:ext uri="{FF2B5EF4-FFF2-40B4-BE49-F238E27FC236}">
                      <a16:creationId xmlns:a16="http://schemas.microsoft.com/office/drawing/2014/main" id="{1E773737-473F-4860-BC67-4EE0B0BFBA3F}"/>
                    </a:ext>
                  </a:extLst>
                </p:cNvPr>
                <p:cNvSpPr/>
                <p:nvPr/>
              </p:nvSpPr>
              <p:spPr>
                <a:xfrm>
                  <a:off x="6835081" y="1492668"/>
                  <a:ext cx="3046059" cy="1764734"/>
                </a:xfrm>
                <a:prstGeom prst="rect">
                  <a:avLst/>
                </a:prstGeom>
                <a:solidFill>
                  <a:srgbClr val="5A5A5A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 u="sng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2" name="文本框 60">
                  <a:extLst>
                    <a:ext uri="{FF2B5EF4-FFF2-40B4-BE49-F238E27FC236}">
                      <a16:creationId xmlns:a16="http://schemas.microsoft.com/office/drawing/2014/main" id="{945D4D64-9457-4117-A9BB-F997E8CAEF89}"/>
                    </a:ext>
                  </a:extLst>
                </p:cNvPr>
                <p:cNvSpPr txBox="1"/>
                <p:nvPr/>
              </p:nvSpPr>
              <p:spPr>
                <a:xfrm>
                  <a:off x="8200855" y="2182872"/>
                  <a:ext cx="314507" cy="6256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zh-CN" altLang="en-US" sz="2800" u="sng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97" name="Oval 96"/>
              <p:cNvSpPr/>
              <p:nvPr/>
            </p:nvSpPr>
            <p:spPr>
              <a:xfrm>
                <a:off x="6999668" y="3805075"/>
                <a:ext cx="914400" cy="914400"/>
              </a:xfrm>
              <a:prstGeom prst="ellipse">
                <a:avLst/>
              </a:prstGeom>
              <a:noFill/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6932406" y="4049724"/>
                <a:ext cx="1100512" cy="440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FF0000"/>
                    </a:solidFill>
                  </a:rPr>
                  <a:t>-30</a:t>
                </a:r>
                <a:r>
                  <a:rPr lang="en-US" altLang="zh-CN" dirty="0" smtClean="0">
                    <a:solidFill>
                      <a:srgbClr val="00C800"/>
                    </a:solidFill>
                  </a:rPr>
                  <a:t> +80</a:t>
                </a:r>
                <a:endParaRPr lang="zh-CN" altLang="en-US" dirty="0">
                  <a:solidFill>
                    <a:srgbClr val="00C800"/>
                  </a:solidFill>
                </a:endParaRPr>
              </a:p>
            </p:txBody>
          </p:sp>
          <p:cxnSp>
            <p:nvCxnSpPr>
              <p:cNvPr id="99" name="Straight Connector 98"/>
              <p:cNvCxnSpPr>
                <a:stCxn id="97" idx="0"/>
                <a:endCxn id="97" idx="4"/>
              </p:cNvCxnSpPr>
              <p:nvPr/>
            </p:nvCxnSpPr>
            <p:spPr>
              <a:xfrm>
                <a:off x="7456868" y="3805075"/>
                <a:ext cx="0" cy="91440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椭圆 57">
                <a:extLst>
                  <a:ext uri="{FF2B5EF4-FFF2-40B4-BE49-F238E27FC236}">
                    <a16:creationId xmlns:a16="http://schemas.microsoft.com/office/drawing/2014/main" id="{373902A1-8B3B-46AB-B8DE-2D4D3E33B5AD}"/>
                  </a:ext>
                </a:extLst>
              </p:cNvPr>
              <p:cNvSpPr/>
              <p:nvPr/>
            </p:nvSpPr>
            <p:spPr>
              <a:xfrm>
                <a:off x="7434008" y="424694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9541019" y="2918208"/>
              <a:ext cx="2546478" cy="1475301"/>
              <a:chOff x="4797119" y="2620886"/>
              <a:chExt cx="2546478" cy="1475301"/>
            </a:xfrm>
          </p:grpSpPr>
          <p:grpSp>
            <p:nvGrpSpPr>
              <p:cNvPr id="112" name="组合 49">
                <a:extLst>
                  <a:ext uri="{FF2B5EF4-FFF2-40B4-BE49-F238E27FC236}">
                    <a16:creationId xmlns:a16="http://schemas.microsoft.com/office/drawing/2014/main" id="{C3E490F9-A446-4CE2-8100-06144E1293D8}"/>
                  </a:ext>
                </a:extLst>
              </p:cNvPr>
              <p:cNvGrpSpPr/>
              <p:nvPr/>
            </p:nvGrpSpPr>
            <p:grpSpPr>
              <a:xfrm>
                <a:off x="4797119" y="2620886"/>
                <a:ext cx="2546478" cy="1475301"/>
                <a:chOff x="6835081" y="1492668"/>
                <a:chExt cx="3046059" cy="1764734"/>
              </a:xfrm>
            </p:grpSpPr>
            <p:sp>
              <p:nvSpPr>
                <p:cNvPr id="114" name="矩形 51">
                  <a:extLst>
                    <a:ext uri="{FF2B5EF4-FFF2-40B4-BE49-F238E27FC236}">
                      <a16:creationId xmlns:a16="http://schemas.microsoft.com/office/drawing/2014/main" id="{87F4C91F-9669-469C-88CF-C0E011D62BFF}"/>
                    </a:ext>
                  </a:extLst>
                </p:cNvPr>
                <p:cNvSpPr/>
                <p:nvPr/>
              </p:nvSpPr>
              <p:spPr>
                <a:xfrm>
                  <a:off x="6835081" y="1492668"/>
                  <a:ext cx="3046059" cy="1764734"/>
                </a:xfrm>
                <a:prstGeom prst="rect">
                  <a:avLst/>
                </a:prstGeom>
                <a:solidFill>
                  <a:srgbClr val="5A5A5A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5" name="文本框 52">
                  <a:extLst>
                    <a:ext uri="{FF2B5EF4-FFF2-40B4-BE49-F238E27FC236}">
                      <a16:creationId xmlns:a16="http://schemas.microsoft.com/office/drawing/2014/main" id="{AC7BA7D6-4E8D-4E42-B1FB-F91026EC653D}"/>
                    </a:ext>
                  </a:extLst>
                </p:cNvPr>
                <p:cNvSpPr txBox="1"/>
                <p:nvPr/>
              </p:nvSpPr>
              <p:spPr>
                <a:xfrm>
                  <a:off x="8200855" y="2182872"/>
                  <a:ext cx="314507" cy="5250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zh-CN" altLang="en-US" sz="28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13" name="Oval 112"/>
              <p:cNvSpPr/>
              <p:nvPr/>
            </p:nvSpPr>
            <p:spPr>
              <a:xfrm flipH="1">
                <a:off x="6016164" y="3311871"/>
                <a:ext cx="108796" cy="108796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17" name="Oval 116"/>
          <p:cNvSpPr/>
          <p:nvPr/>
        </p:nvSpPr>
        <p:spPr>
          <a:xfrm flipH="1">
            <a:off x="2278604" y="5459232"/>
            <a:ext cx="108796" cy="108796"/>
          </a:xfrm>
          <a:prstGeom prst="ellipse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 flipH="1">
            <a:off x="4107198" y="4912268"/>
            <a:ext cx="108796" cy="108796"/>
          </a:xfrm>
          <a:prstGeom prst="ellipse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80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A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EF44D3-C061-4BB0-BA62-BA6FF426CF2B}"/>
              </a:ext>
            </a:extLst>
          </p:cNvPr>
          <p:cNvSpPr txBox="1"/>
          <p:nvPr/>
        </p:nvSpPr>
        <p:spPr>
          <a:xfrm>
            <a:off x="2522373" y="2397308"/>
            <a:ext cx="80450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注意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</a:rPr>
              <a:t>实</a:t>
            </a:r>
            <a:r>
              <a:rPr lang="zh-CN" altLang="en-US" dirty="0">
                <a:solidFill>
                  <a:schemeClr val="bg1"/>
                </a:solidFill>
              </a:rPr>
              <a:t>验结束后会从所</a:t>
            </a:r>
            <a:r>
              <a:rPr lang="zh-CN" altLang="en-US" dirty="0" smtClean="0">
                <a:solidFill>
                  <a:schemeClr val="bg1"/>
                </a:solidFill>
              </a:rPr>
              <a:t>有试次中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抽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出一个</a:t>
            </a:r>
            <a:r>
              <a:rPr lang="zh-CN" altLang="en-US" dirty="0">
                <a:solidFill>
                  <a:schemeClr val="bg1"/>
                </a:solidFill>
              </a:rPr>
              <a:t>实</a:t>
            </a:r>
            <a:r>
              <a:rPr lang="zh-CN" altLang="en-US" dirty="0" smtClean="0">
                <a:solidFill>
                  <a:schemeClr val="bg1"/>
                </a:solidFill>
              </a:rPr>
              <a:t>现，</a:t>
            </a:r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</a:rPr>
              <a:t>请</a:t>
            </a:r>
            <a:r>
              <a:rPr lang="zh-CN" altLang="en-US" dirty="0">
                <a:solidFill>
                  <a:schemeClr val="bg1"/>
                </a:solidFill>
              </a:rPr>
              <a:t>认真对待每一次选</a:t>
            </a:r>
            <a:r>
              <a:rPr lang="zh-CN" altLang="en-US" dirty="0" smtClean="0">
                <a:solidFill>
                  <a:schemeClr val="bg1"/>
                </a:solidFill>
              </a:rPr>
              <a:t>择。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如果你已经确定，</a:t>
            </a:r>
            <a:r>
              <a:rPr lang="zh-CN" altLang="en-US" dirty="0" smtClean="0">
                <a:solidFill>
                  <a:schemeClr val="bg1"/>
                </a:solidFill>
              </a:rPr>
              <a:t>请通知主试后按</a:t>
            </a:r>
            <a:r>
              <a:rPr lang="zh-CN" altLang="en-US" u="sng" dirty="0">
                <a:solidFill>
                  <a:schemeClr val="bg1"/>
                </a:solidFill>
              </a:rPr>
              <a:t>空格键</a:t>
            </a:r>
            <a:r>
              <a:rPr lang="zh-CN" altLang="en-US" dirty="0">
                <a:solidFill>
                  <a:schemeClr val="bg1"/>
                </a:solidFill>
              </a:rPr>
              <a:t>开始练习几次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88AE20-77C7-4610-BCFF-95A8272DA29C}"/>
              </a:ext>
            </a:extLst>
          </p:cNvPr>
          <p:cNvSpPr txBox="1"/>
          <p:nvPr/>
        </p:nvSpPr>
        <p:spPr>
          <a:xfrm>
            <a:off x="9634896" y="6437518"/>
            <a:ext cx="200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按</a:t>
            </a:r>
            <a:r>
              <a:rPr lang="en-US" altLang="zh-CN" u="sng" dirty="0">
                <a:solidFill>
                  <a:schemeClr val="bg1"/>
                </a:solidFill>
              </a:rPr>
              <a:t>←</a:t>
            </a:r>
            <a:r>
              <a:rPr lang="zh-CN" altLang="en-US" u="sng" dirty="0">
                <a:solidFill>
                  <a:schemeClr val="bg1"/>
                </a:solidFill>
              </a:rPr>
              <a:t>键</a:t>
            </a:r>
            <a:r>
              <a:rPr lang="zh-CN" altLang="en-US" dirty="0">
                <a:solidFill>
                  <a:schemeClr val="bg1"/>
                </a:solidFill>
              </a:rPr>
              <a:t>进入上一张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EA39F8-6141-4177-8BB5-7987339BDA4A}"/>
              </a:ext>
            </a:extLst>
          </p:cNvPr>
          <p:cNvSpPr txBox="1"/>
          <p:nvPr/>
        </p:nvSpPr>
        <p:spPr>
          <a:xfrm>
            <a:off x="12204700" y="666805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22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A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70B60-5511-4D35-BA89-DCFBD625645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336925" y="2316163"/>
            <a:ext cx="5835650" cy="2405062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练习</a:t>
            </a:r>
            <a:r>
              <a:rPr lang="en-US" altLang="zh-CN" sz="4800" dirty="0">
                <a:solidFill>
                  <a:schemeClr val="bg1"/>
                </a:solidFill>
              </a:rPr>
              <a:t>1</a:t>
            </a:r>
            <a:br>
              <a:rPr lang="en-US" altLang="zh-CN" sz="4800" dirty="0">
                <a:solidFill>
                  <a:schemeClr val="bg1"/>
                </a:solidFill>
              </a:rPr>
            </a:br>
            <a:r>
              <a:rPr lang="en-US" altLang="zh-CN" sz="2800" dirty="0">
                <a:solidFill>
                  <a:schemeClr val="bg1"/>
                </a:solidFill>
              </a:rPr>
              <a:t/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zh-CN" altLang="en-US" sz="2800" dirty="0">
                <a:solidFill>
                  <a:schemeClr val="bg1"/>
                </a:solidFill>
              </a:rPr>
              <a:t>在这个阶段的练习中没有时间限制</a:t>
            </a:r>
            <a:r>
              <a:rPr lang="en-US" altLang="zh-CN" sz="2800" dirty="0">
                <a:solidFill>
                  <a:schemeClr val="bg1"/>
                </a:solidFill>
              </a:rPr>
              <a:t/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zh-CN" altLang="en-US" sz="2800" dirty="0" smtClean="0">
                <a:solidFill>
                  <a:schemeClr val="bg1"/>
                </a:solidFill>
              </a:rPr>
              <a:t>通知主试按</a:t>
            </a:r>
            <a:r>
              <a:rPr lang="zh-CN" altLang="en-US" sz="2800" u="sng" dirty="0">
                <a:solidFill>
                  <a:schemeClr val="bg1"/>
                </a:solidFill>
              </a:rPr>
              <a:t>空格键</a:t>
            </a:r>
            <a:r>
              <a:rPr lang="zh-CN" altLang="en-US" sz="2800" dirty="0">
                <a:solidFill>
                  <a:schemeClr val="bg1"/>
                </a:solidFill>
              </a:rPr>
              <a:t>开始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097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A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70B60-5511-4D35-BA89-DCFBD625645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336925" y="2316163"/>
            <a:ext cx="5835650" cy="2405062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练习</a:t>
            </a:r>
            <a:r>
              <a:rPr lang="en-US" altLang="zh-CN" sz="4800" dirty="0">
                <a:solidFill>
                  <a:schemeClr val="bg1"/>
                </a:solidFill>
              </a:rPr>
              <a:t>2</a:t>
            </a:r>
            <a:br>
              <a:rPr lang="en-US" altLang="zh-CN" sz="4800" dirty="0">
                <a:solidFill>
                  <a:schemeClr val="bg1"/>
                </a:solidFill>
              </a:rPr>
            </a:br>
            <a:r>
              <a:rPr lang="en-US" altLang="zh-CN" sz="2800" dirty="0">
                <a:solidFill>
                  <a:schemeClr val="bg1"/>
                </a:solidFill>
              </a:rPr>
              <a:t/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zh-CN" altLang="en-US" sz="2800" dirty="0">
                <a:solidFill>
                  <a:schemeClr val="bg1"/>
                </a:solidFill>
              </a:rPr>
              <a:t>在这个阶段的练习有时间限制</a:t>
            </a:r>
            <a:r>
              <a:rPr lang="en-US" altLang="zh-CN" sz="2800" dirty="0">
                <a:solidFill>
                  <a:schemeClr val="bg1"/>
                </a:solidFill>
              </a:rPr>
              <a:t/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zh-CN" altLang="en-US" sz="2800" dirty="0">
                <a:solidFill>
                  <a:schemeClr val="bg1"/>
                </a:solidFill>
              </a:rPr>
              <a:t>超时未反应</a:t>
            </a:r>
            <a:r>
              <a:rPr lang="zh-CN" altLang="en-US" sz="2800" dirty="0" smtClean="0">
                <a:solidFill>
                  <a:schemeClr val="bg1"/>
                </a:solidFill>
              </a:rPr>
              <a:t>由</a:t>
            </a:r>
            <a:r>
              <a:rPr lang="en-US" altLang="zh-CN" sz="2800" dirty="0">
                <a:solidFill>
                  <a:schemeClr val="bg1"/>
                </a:solidFill>
              </a:rPr>
              <a:t>×</a:t>
            </a:r>
            <a:r>
              <a:rPr lang="zh-CN" altLang="en-US" sz="2800" dirty="0" smtClean="0">
                <a:solidFill>
                  <a:schemeClr val="bg1"/>
                </a:solidFill>
              </a:rPr>
              <a:t>提</a:t>
            </a:r>
            <a:r>
              <a:rPr lang="zh-CN" altLang="en-US" sz="2800" dirty="0">
                <a:solidFill>
                  <a:schemeClr val="bg1"/>
                </a:solidFill>
              </a:rPr>
              <a:t>示</a:t>
            </a:r>
            <a:r>
              <a:rPr lang="en-US" altLang="zh-CN" sz="2800" dirty="0">
                <a:solidFill>
                  <a:schemeClr val="bg1"/>
                </a:solidFill>
              </a:rPr>
              <a:t/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zh-CN" altLang="en-US" sz="2800" dirty="0" smtClean="0">
                <a:solidFill>
                  <a:schemeClr val="bg1"/>
                </a:solidFill>
              </a:rPr>
              <a:t>通知主试按</a:t>
            </a:r>
            <a:r>
              <a:rPr lang="zh-CN" altLang="en-US" sz="2800" u="sng" dirty="0">
                <a:solidFill>
                  <a:schemeClr val="bg1"/>
                </a:solidFill>
              </a:rPr>
              <a:t>空格键</a:t>
            </a:r>
            <a:r>
              <a:rPr lang="zh-CN" altLang="en-US" sz="2800" dirty="0">
                <a:solidFill>
                  <a:schemeClr val="bg1"/>
                </a:solidFill>
              </a:rPr>
              <a:t>开始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40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A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70B60-5511-4D35-BA89-DCFBD625645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336925" y="2316163"/>
            <a:ext cx="5835650" cy="240506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练习结束</a:t>
            </a:r>
            <a:r>
              <a:rPr lang="en-US" altLang="zh-CN" dirty="0">
                <a:solidFill>
                  <a:schemeClr val="bg1"/>
                </a:solidFill>
              </a:rPr>
              <a:t/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sz="3200" dirty="0">
                <a:solidFill>
                  <a:schemeClr val="bg1"/>
                </a:solidFill>
              </a:rPr>
              <a:t/>
            </a:r>
            <a:br>
              <a:rPr lang="en-US" altLang="zh-CN" sz="3200" dirty="0">
                <a:solidFill>
                  <a:schemeClr val="bg1"/>
                </a:solidFill>
              </a:rPr>
            </a:br>
            <a:r>
              <a:rPr lang="zh-CN" altLang="en-US" sz="3200" dirty="0" smtClean="0">
                <a:solidFill>
                  <a:schemeClr val="bg1"/>
                </a:solidFill>
              </a:rPr>
              <a:t>通知主试后</a:t>
            </a:r>
            <a:r>
              <a:rPr lang="en-US" altLang="zh-CN" sz="3200" dirty="0" smtClean="0">
                <a:solidFill>
                  <a:schemeClr val="bg1"/>
                </a:solidFill>
              </a:rPr>
              <a:t/>
            </a:r>
            <a:br>
              <a:rPr lang="en-US" altLang="zh-CN" sz="3200" dirty="0" smtClean="0">
                <a:solidFill>
                  <a:schemeClr val="bg1"/>
                </a:solidFill>
              </a:rPr>
            </a:br>
            <a:r>
              <a:rPr lang="zh-CN" altLang="en-US" sz="3200" dirty="0" smtClean="0">
                <a:solidFill>
                  <a:schemeClr val="bg1"/>
                </a:solidFill>
              </a:rPr>
              <a:t>按</a:t>
            </a:r>
            <a:r>
              <a:rPr lang="zh-CN" altLang="en-US" sz="3200" u="sng" dirty="0">
                <a:solidFill>
                  <a:schemeClr val="bg1"/>
                </a:solidFill>
              </a:rPr>
              <a:t>空格键</a:t>
            </a:r>
            <a:r>
              <a:rPr lang="zh-CN" altLang="en-US" sz="3200" dirty="0">
                <a:solidFill>
                  <a:schemeClr val="bg1"/>
                </a:solidFill>
              </a:rPr>
              <a:t>开始正式实验。</a:t>
            </a:r>
            <a:r>
              <a:rPr lang="en-US" altLang="zh-CN" sz="3200" dirty="0">
                <a:solidFill>
                  <a:schemeClr val="bg1"/>
                </a:solidFill>
              </a:rPr>
              <a:t/>
            </a:r>
            <a:br>
              <a:rPr lang="en-US" altLang="zh-CN" sz="3200" dirty="0">
                <a:solidFill>
                  <a:schemeClr val="bg1"/>
                </a:solidFill>
              </a:rPr>
            </a:br>
            <a:r>
              <a:rPr lang="zh-CN" altLang="en-US" sz="3200" dirty="0">
                <a:solidFill>
                  <a:schemeClr val="bg1"/>
                </a:solidFill>
              </a:rPr>
              <a:t>正式实验中也有超时反馈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26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A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70B60-5511-4D35-BA89-DCFBD625645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336925" y="2316163"/>
            <a:ext cx="5835650" cy="240506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休息一下</a:t>
            </a:r>
            <a:r>
              <a:rPr lang="en-US" altLang="zh-CN" dirty="0">
                <a:solidFill>
                  <a:schemeClr val="bg1"/>
                </a:solidFill>
              </a:rPr>
              <a:t/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sz="3200" dirty="0">
                <a:solidFill>
                  <a:schemeClr val="bg1"/>
                </a:solidFill>
              </a:rPr>
              <a:t/>
            </a:r>
            <a:br>
              <a:rPr lang="en-US" altLang="zh-CN" sz="3200" dirty="0">
                <a:solidFill>
                  <a:schemeClr val="bg1"/>
                </a:solidFill>
              </a:rPr>
            </a:br>
            <a:r>
              <a:rPr lang="zh-CN" altLang="en-US" sz="3200" dirty="0">
                <a:solidFill>
                  <a:schemeClr val="bg1"/>
                </a:solidFill>
              </a:rPr>
              <a:t>您已经进行了一段时间的实验了。</a:t>
            </a:r>
            <a:r>
              <a:rPr lang="en-US" altLang="zh-CN" sz="3200" dirty="0">
                <a:solidFill>
                  <a:schemeClr val="bg1"/>
                </a:solidFill>
              </a:rPr>
              <a:t/>
            </a:r>
            <a:br>
              <a:rPr lang="en-US" altLang="zh-CN" sz="3200" dirty="0">
                <a:solidFill>
                  <a:schemeClr val="bg1"/>
                </a:solidFill>
              </a:rPr>
            </a:br>
            <a:r>
              <a:rPr lang="zh-CN" altLang="en-US" sz="3200" dirty="0">
                <a:solidFill>
                  <a:schemeClr val="bg1"/>
                </a:solidFill>
              </a:rPr>
              <a:t>请休息</a:t>
            </a:r>
            <a:r>
              <a:rPr lang="en-US" altLang="zh-CN" sz="3200" dirty="0">
                <a:solidFill>
                  <a:schemeClr val="bg1"/>
                </a:solidFill>
              </a:rPr>
              <a:t>30</a:t>
            </a:r>
            <a:r>
              <a:rPr lang="zh-CN" altLang="en-US" sz="3200" dirty="0">
                <a:solidFill>
                  <a:schemeClr val="bg1"/>
                </a:solidFill>
              </a:rPr>
              <a:t>秒后继续。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2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3858</TotalTime>
  <Words>407</Words>
  <Application>Microsoft Office PowerPoint</Application>
  <PresentationFormat>Custom</PresentationFormat>
  <Paragraphs>79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Calibri</vt:lpstr>
      <vt:lpstr>Calibri Light</vt:lpstr>
      <vt:lpstr>Office 主题​​</vt:lpstr>
      <vt:lpstr>欢迎参加实验</vt:lpstr>
      <vt:lpstr>PowerPoint Presentation</vt:lpstr>
      <vt:lpstr>PowerPoint Presentation</vt:lpstr>
      <vt:lpstr>PowerPoint Presentation</vt:lpstr>
      <vt:lpstr>PowerPoint Presentation</vt:lpstr>
      <vt:lpstr>练习1  在这个阶段的练习中没有时间限制 通知主试按空格键开始</vt:lpstr>
      <vt:lpstr>练习2  在这个阶段的练习有时间限制 超时未反应由×提示 通知主试按空格键开始</vt:lpstr>
      <vt:lpstr>练习结束  通知主试后 按空格键开始正式实验。 正式实验中也有超时反馈</vt:lpstr>
      <vt:lpstr>休息一下  您已经进行了一段时间的实验了。 请休息30秒后继续。</vt:lpstr>
      <vt:lpstr>休息一下  30秒时间到。 准备好后按空格键继续</vt:lpstr>
      <vt:lpstr>实验结束  请联系主试结算被试费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frame is reserved  for instruction</dc:title>
  <dc:creator>聂 劭质</dc:creator>
  <cp:lastModifiedBy>聂 劭质</cp:lastModifiedBy>
  <cp:revision>144</cp:revision>
  <cp:lastPrinted>2018-11-01T11:18:53Z</cp:lastPrinted>
  <dcterms:created xsi:type="dcterms:W3CDTF">2018-04-25T05:07:23Z</dcterms:created>
  <dcterms:modified xsi:type="dcterms:W3CDTF">2018-12-19T06:09:34Z</dcterms:modified>
</cp:coreProperties>
</file>