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9" r:id="rId3"/>
    <p:sldId id="277" r:id="rId4"/>
    <p:sldId id="278" r:id="rId5"/>
    <p:sldId id="263" r:id="rId6"/>
    <p:sldId id="275" r:id="rId7"/>
    <p:sldId id="276" r:id="rId8"/>
    <p:sldId id="269" r:id="rId9"/>
    <p:sldId id="270" r:id="rId10"/>
    <p:sldId id="271" r:id="rId11"/>
    <p:sldId id="272" r:id="rId12"/>
    <p:sldId id="279" r:id="rId13"/>
  </p:sldIdLst>
  <p:sldSz cx="12509500" cy="7037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749A2B-35AD-42B0-8F63-7EE87627D215}">
          <p14:sldIdLst>
            <p14:sldId id="256"/>
            <p14:sldId id="259"/>
            <p14:sldId id="277"/>
            <p14:sldId id="278"/>
            <p14:sldId id="263"/>
            <p14:sldId id="275"/>
            <p14:sldId id="276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pos="3940" userDrawn="1">
          <p15:clr>
            <a:srgbClr val="A4A3A4"/>
          </p15:clr>
        </p15:guide>
        <p15:guide id="2" orient="horz" pos="2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7F7F7F"/>
    <a:srgbClr val="777777"/>
    <a:srgbClr val="8D751D"/>
    <a:srgbClr val="007BC9"/>
    <a:srgbClr val="8D7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2" y="174"/>
      </p:cViewPr>
      <p:guideLst>
        <p:guide pos="3940"/>
        <p:guide orient="horz" pos="2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96578-4F2C-4688-9243-EBFE8E25C03A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440BB-60B3-4B28-A8C5-EACF3B176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33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8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7440BB-60B3-4B28-A8C5-EACF3B176E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688" y="1151721"/>
            <a:ext cx="9382125" cy="2450054"/>
          </a:xfrm>
        </p:spPr>
        <p:txBody>
          <a:bodyPr anchor="b"/>
          <a:lstStyle>
            <a:lvl1pPr algn="ctr"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688" y="3696258"/>
            <a:ext cx="9382125" cy="1699073"/>
          </a:xfrm>
        </p:spPr>
        <p:txBody>
          <a:bodyPr/>
          <a:lstStyle>
            <a:lvl1pPr marL="0" indent="0" algn="ctr">
              <a:buNone/>
              <a:defRPr sz="2462"/>
            </a:lvl1pPr>
            <a:lvl2pPr marL="469087" indent="0" algn="ctr">
              <a:buNone/>
              <a:defRPr sz="2052"/>
            </a:lvl2pPr>
            <a:lvl3pPr marL="938174" indent="0" algn="ctr">
              <a:buNone/>
              <a:defRPr sz="1847"/>
            </a:lvl3pPr>
            <a:lvl4pPr marL="1407262" indent="0" algn="ctr">
              <a:buNone/>
              <a:defRPr sz="1642"/>
            </a:lvl4pPr>
            <a:lvl5pPr marL="1876349" indent="0" algn="ctr">
              <a:buNone/>
              <a:defRPr sz="1642"/>
            </a:lvl5pPr>
            <a:lvl6pPr marL="2345436" indent="0" algn="ctr">
              <a:buNone/>
              <a:defRPr sz="1642"/>
            </a:lvl6pPr>
            <a:lvl7pPr marL="2814523" indent="0" algn="ctr">
              <a:buNone/>
              <a:defRPr sz="1642"/>
            </a:lvl7pPr>
            <a:lvl8pPr marL="3283610" indent="0" algn="ctr">
              <a:buNone/>
              <a:defRPr sz="1642"/>
            </a:lvl8pPr>
            <a:lvl9pPr marL="3752698" indent="0" algn="ctr">
              <a:buNone/>
              <a:defRPr sz="164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42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52111" y="374676"/>
            <a:ext cx="2697361" cy="59638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0028" y="374676"/>
            <a:ext cx="7935714" cy="596386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6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3" y="1754461"/>
            <a:ext cx="10789444" cy="2927357"/>
          </a:xfrm>
        </p:spPr>
        <p:txBody>
          <a:bodyPr anchor="b"/>
          <a:lstStyle>
            <a:lvl1pPr>
              <a:defRPr sz="61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513" y="4709512"/>
            <a:ext cx="10789444" cy="1539428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9087" indent="0">
              <a:buNone/>
              <a:defRPr sz="2052">
                <a:solidFill>
                  <a:schemeClr val="tx1">
                    <a:tint val="75000"/>
                  </a:schemeClr>
                </a:solidFill>
              </a:defRPr>
            </a:lvl2pPr>
            <a:lvl3pPr marL="938174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3pPr>
            <a:lvl4pPr marL="1407262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4pPr>
            <a:lvl5pPr marL="1876349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5pPr>
            <a:lvl6pPr marL="2345436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6pPr>
            <a:lvl7pPr marL="2814523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7pPr>
            <a:lvl8pPr marL="3283610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8pPr>
            <a:lvl9pPr marL="3752698" indent="0">
              <a:buNone/>
              <a:defRPr sz="16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0028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934" y="1873379"/>
            <a:ext cx="5316538" cy="446515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7" y="374676"/>
            <a:ext cx="10789444" cy="1360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58" y="1725138"/>
            <a:ext cx="5292104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658" y="2570601"/>
            <a:ext cx="5292104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2934" y="1725138"/>
            <a:ext cx="5318167" cy="845463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9087" indent="0">
              <a:buNone/>
              <a:defRPr sz="2052" b="1"/>
            </a:lvl2pPr>
            <a:lvl3pPr marL="938174" indent="0">
              <a:buNone/>
              <a:defRPr sz="1847" b="1"/>
            </a:lvl3pPr>
            <a:lvl4pPr marL="1407262" indent="0">
              <a:buNone/>
              <a:defRPr sz="1642" b="1"/>
            </a:lvl4pPr>
            <a:lvl5pPr marL="1876349" indent="0">
              <a:buNone/>
              <a:defRPr sz="1642" b="1"/>
            </a:lvl5pPr>
            <a:lvl6pPr marL="2345436" indent="0">
              <a:buNone/>
              <a:defRPr sz="1642" b="1"/>
            </a:lvl6pPr>
            <a:lvl7pPr marL="2814523" indent="0">
              <a:buNone/>
              <a:defRPr sz="1642" b="1"/>
            </a:lvl7pPr>
            <a:lvl8pPr marL="3283610" indent="0">
              <a:buNone/>
              <a:defRPr sz="1642" b="1"/>
            </a:lvl8pPr>
            <a:lvl9pPr marL="3752698" indent="0">
              <a:buNone/>
              <a:defRPr sz="164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2934" y="2570601"/>
            <a:ext cx="5318167" cy="37809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7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8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8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7" y="1013254"/>
            <a:ext cx="6332934" cy="5001107"/>
          </a:xfrm>
        </p:spPr>
        <p:txBody>
          <a:bodyPr/>
          <a:lstStyle>
            <a:lvl1pPr>
              <a:defRPr sz="3283"/>
            </a:lvl1pPr>
            <a:lvl2pPr>
              <a:defRPr sz="2873"/>
            </a:lvl2pPr>
            <a:lvl3pPr>
              <a:defRPr sz="2462"/>
            </a:lvl3pPr>
            <a:lvl4pPr>
              <a:defRPr sz="2052"/>
            </a:lvl4pPr>
            <a:lvl5pPr>
              <a:defRPr sz="2052"/>
            </a:lvl5pPr>
            <a:lvl6pPr>
              <a:defRPr sz="2052"/>
            </a:lvl6pPr>
            <a:lvl7pPr>
              <a:defRPr sz="2052"/>
            </a:lvl7pPr>
            <a:lvl8pPr>
              <a:defRPr sz="2052"/>
            </a:lvl8pPr>
            <a:lvl9pPr>
              <a:defRPr sz="205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3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658" y="469159"/>
            <a:ext cx="4034639" cy="1642057"/>
          </a:xfrm>
        </p:spPr>
        <p:txBody>
          <a:bodyPr anchor="b"/>
          <a:lstStyle>
            <a:lvl1pPr>
              <a:defRPr sz="32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8167" y="1013254"/>
            <a:ext cx="6332934" cy="5001107"/>
          </a:xfrm>
        </p:spPr>
        <p:txBody>
          <a:bodyPr anchor="t"/>
          <a:lstStyle>
            <a:lvl1pPr marL="0" indent="0">
              <a:buNone/>
              <a:defRPr sz="3283"/>
            </a:lvl1pPr>
            <a:lvl2pPr marL="469087" indent="0">
              <a:buNone/>
              <a:defRPr sz="2873"/>
            </a:lvl2pPr>
            <a:lvl3pPr marL="938174" indent="0">
              <a:buNone/>
              <a:defRPr sz="2462"/>
            </a:lvl3pPr>
            <a:lvl4pPr marL="1407262" indent="0">
              <a:buNone/>
              <a:defRPr sz="2052"/>
            </a:lvl4pPr>
            <a:lvl5pPr marL="1876349" indent="0">
              <a:buNone/>
              <a:defRPr sz="2052"/>
            </a:lvl5pPr>
            <a:lvl6pPr marL="2345436" indent="0">
              <a:buNone/>
              <a:defRPr sz="2052"/>
            </a:lvl6pPr>
            <a:lvl7pPr marL="2814523" indent="0">
              <a:buNone/>
              <a:defRPr sz="2052"/>
            </a:lvl7pPr>
            <a:lvl8pPr marL="3283610" indent="0">
              <a:buNone/>
              <a:defRPr sz="2052"/>
            </a:lvl8pPr>
            <a:lvl9pPr marL="3752698" indent="0">
              <a:buNone/>
              <a:defRPr sz="205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658" y="2111216"/>
            <a:ext cx="4034639" cy="3911290"/>
          </a:xfrm>
        </p:spPr>
        <p:txBody>
          <a:bodyPr/>
          <a:lstStyle>
            <a:lvl1pPr marL="0" indent="0">
              <a:buNone/>
              <a:defRPr sz="1642"/>
            </a:lvl1pPr>
            <a:lvl2pPr marL="469087" indent="0">
              <a:buNone/>
              <a:defRPr sz="1436"/>
            </a:lvl2pPr>
            <a:lvl3pPr marL="938174" indent="0">
              <a:buNone/>
              <a:defRPr sz="1231"/>
            </a:lvl3pPr>
            <a:lvl4pPr marL="1407262" indent="0">
              <a:buNone/>
              <a:defRPr sz="1026"/>
            </a:lvl4pPr>
            <a:lvl5pPr marL="1876349" indent="0">
              <a:buNone/>
              <a:defRPr sz="1026"/>
            </a:lvl5pPr>
            <a:lvl6pPr marL="2345436" indent="0">
              <a:buNone/>
              <a:defRPr sz="1026"/>
            </a:lvl6pPr>
            <a:lvl7pPr marL="2814523" indent="0">
              <a:buNone/>
              <a:defRPr sz="1026"/>
            </a:lvl7pPr>
            <a:lvl8pPr marL="3283610" indent="0">
              <a:buNone/>
              <a:defRPr sz="1026"/>
            </a:lvl8pPr>
            <a:lvl9pPr marL="3752698" indent="0">
              <a:buNone/>
              <a:defRPr sz="1026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6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7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0028" y="374676"/>
            <a:ext cx="10789444" cy="1360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028" y="1873379"/>
            <a:ext cx="10789444" cy="446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028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EBD4-C5DA-43A4-AF93-7C9EEB60B9E0}" type="datetimeFigureOut">
              <a:rPr lang="zh-CN" altLang="en-US" smtClean="0"/>
              <a:t>2018/10/24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3772" y="6522616"/>
            <a:ext cx="4221956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4834" y="6522616"/>
            <a:ext cx="2814638" cy="374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182B-6EFA-4410-8E74-DD4348E6A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8174" rtl="0" eaLnBrk="1" latinLnBrk="0" hangingPunct="1">
        <a:lnSpc>
          <a:spcPct val="90000"/>
        </a:lnSpc>
        <a:spcBef>
          <a:spcPct val="0"/>
        </a:spcBef>
        <a:buNone/>
        <a:defRPr sz="45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544" indent="-234544" algn="l" defTabSz="938174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3" kern="1200">
          <a:solidFill>
            <a:schemeClr val="tx1"/>
          </a:solidFill>
          <a:latin typeface="+mn-lt"/>
          <a:ea typeface="+mn-ea"/>
          <a:cs typeface="+mn-cs"/>
        </a:defRPr>
      </a:lvl1pPr>
      <a:lvl2pPr marL="70363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718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2" kern="1200">
          <a:solidFill>
            <a:schemeClr val="tx1"/>
          </a:solidFill>
          <a:latin typeface="+mn-lt"/>
          <a:ea typeface="+mn-ea"/>
          <a:cs typeface="+mn-cs"/>
        </a:defRPr>
      </a:lvl3pPr>
      <a:lvl4pPr marL="1641805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2110892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579980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3049067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518154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987241" indent="-234544" algn="l" defTabSz="938174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1pPr>
      <a:lvl2pPr marL="469087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2pPr>
      <a:lvl3pPr marL="938174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3pPr>
      <a:lvl4pPr marL="1407262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76349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45436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814523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283610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752698" algn="l" defTabSz="938174" rtl="0" eaLnBrk="1" latinLnBrk="0" hangingPunct="1"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78453" y="3071019"/>
            <a:ext cx="3752593" cy="89535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欢迎参加实验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7C34D3-4455-4B35-A4C2-0D1A2980DF00}"/>
              </a:ext>
            </a:extLst>
          </p:cNvPr>
          <p:cNvSpPr txBox="1"/>
          <p:nvPr/>
        </p:nvSpPr>
        <p:spPr>
          <a:xfrm>
            <a:off x="9453663" y="6355138"/>
            <a:ext cx="22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请按</a:t>
            </a:r>
            <a:r>
              <a:rPr lang="zh-CN" altLang="en-US" u="sng" dirty="0">
                <a:solidFill>
                  <a:schemeClr val="bg1"/>
                </a:solidFill>
              </a:rPr>
              <a:t>“→”键</a:t>
            </a:r>
            <a:r>
              <a:rPr lang="zh-CN" altLang="en-US" dirty="0">
                <a:solidFill>
                  <a:schemeClr val="bg1"/>
                </a:solidFill>
              </a:rPr>
              <a:t>进入说明</a:t>
            </a:r>
          </a:p>
        </p:txBody>
      </p:sp>
    </p:spTree>
    <p:extLst>
      <p:ext uri="{BB962C8B-B14F-4D97-AF65-F5344CB8AC3E}">
        <p14:creationId xmlns:p14="http://schemas.microsoft.com/office/powerpoint/2010/main" val="23641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休息一下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>30</a:t>
            </a:r>
            <a:r>
              <a:rPr lang="zh-CN" altLang="en-US" sz="2800" dirty="0">
                <a:solidFill>
                  <a:schemeClr val="bg1"/>
                </a:solidFill>
              </a:rPr>
              <a:t>秒时间到。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准备好后按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继续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24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实验结束</a:t>
            </a:r>
            <a:r>
              <a:rPr lang="en-US" altLang="zh-CN" sz="4800" dirty="0">
                <a:solidFill>
                  <a:schemeClr val="bg1"/>
                </a:solidFill>
              </a:rPr>
              <a:t/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请联系主试结算被试费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9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 txBox="1">
            <a:spLocks/>
          </p:cNvSpPr>
          <p:nvPr/>
        </p:nvSpPr>
        <p:spPr>
          <a:xfrm>
            <a:off x="1361476" y="539120"/>
            <a:ext cx="9559566" cy="577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81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chemeClr val="bg1"/>
                </a:solidFill>
              </a:rPr>
              <a:t>被试费结算：</a:t>
            </a:r>
            <a:r>
              <a:rPr lang="en-US" altLang="zh-CN" sz="4800" dirty="0" smtClean="0">
                <a:solidFill>
                  <a:schemeClr val="bg1"/>
                </a:solidFill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</a:rPr>
            </a:br>
            <a:r>
              <a:rPr lang="en-US" altLang="zh-CN" sz="2800" dirty="0" smtClean="0">
                <a:solidFill>
                  <a:schemeClr val="bg1"/>
                </a:solidFill>
              </a:rPr>
              <a:t/>
            </a:r>
            <a:br>
              <a:rPr lang="en-US" altLang="zh-CN" sz="2800" dirty="0" smtClean="0">
                <a:solidFill>
                  <a:schemeClr val="bg1"/>
                </a:solidFill>
              </a:rPr>
            </a:b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基础被试费：</a:t>
            </a:r>
            <a:r>
              <a:rPr lang="en-US" altLang="zh-CN" sz="2800" dirty="0" smtClean="0">
                <a:solidFill>
                  <a:schemeClr val="bg1"/>
                </a:solidFill>
              </a:rPr>
              <a:t>	+70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你的无效试次：</a:t>
            </a:r>
            <a:r>
              <a:rPr lang="en-US" altLang="zh-CN" sz="2800" dirty="0" smtClean="0">
                <a:solidFill>
                  <a:schemeClr val="bg1"/>
                </a:solidFill>
              </a:rPr>
              <a:t>	-1</a:t>
            </a:r>
            <a:r>
              <a:rPr lang="zh-CN" altLang="en-US" sz="2800" dirty="0" smtClean="0">
                <a:solidFill>
                  <a:schemeClr val="bg1"/>
                </a:solidFill>
              </a:rPr>
              <a:t>元</a:t>
            </a:r>
            <a:r>
              <a:rPr lang="en-US" altLang="zh-CN" sz="2800" dirty="0" smtClean="0">
                <a:solidFill>
                  <a:schemeClr val="bg1"/>
                </a:solidFill>
              </a:rPr>
              <a:t>×		</a:t>
            </a:r>
            <a:r>
              <a:rPr lang="zh-CN" altLang="en-US" sz="2800" dirty="0" smtClean="0">
                <a:solidFill>
                  <a:schemeClr val="bg1"/>
                </a:solidFill>
              </a:rPr>
              <a:t>次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1228725"/>
            <a:r>
              <a:rPr lang="zh-CN" altLang="en-US" sz="2800" dirty="0">
                <a:solidFill>
                  <a:schemeClr val="bg1"/>
                </a:solidFill>
              </a:rPr>
              <a:t>抽到</a:t>
            </a:r>
            <a:r>
              <a:rPr lang="zh-CN" altLang="en-US" sz="2800" dirty="0" smtClean="0">
                <a:solidFill>
                  <a:schemeClr val="bg1"/>
                </a:solidFill>
              </a:rPr>
              <a:t>的试次编号：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</a:rPr>
              <a:t>	(</a:t>
            </a:r>
            <a:r>
              <a:rPr lang="zh-CN" altLang="en-US" sz="2800" dirty="0" smtClean="0">
                <a:solidFill>
                  <a:schemeClr val="bg1"/>
                </a:solidFill>
              </a:rPr>
              <a:t>按</a:t>
            </a:r>
            <a:r>
              <a:rPr lang="en-US" altLang="zh-CN" sz="2800" dirty="0">
                <a:solidFill>
                  <a:schemeClr val="bg1"/>
                </a:solidFill>
              </a:rPr>
              <a:t>S</a:t>
            </a:r>
            <a:r>
              <a:rPr lang="zh-CN" altLang="en-US" sz="2800" dirty="0" smtClean="0">
                <a:solidFill>
                  <a:schemeClr val="bg1"/>
                </a:solidFill>
              </a:rPr>
              <a:t>键停止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57200" algn="l"/>
              </a:tabLst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一</a:t>
            </a:r>
            <a:r>
              <a:rPr lang="zh-CN" altLang="en-US" sz="2800" dirty="0" smtClean="0">
                <a:solidFill>
                  <a:schemeClr val="bg1"/>
                </a:solidFill>
              </a:rPr>
              <a:t>个试次，你在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与</a:t>
            </a:r>
            <a:r>
              <a:rPr lang="en-US" altLang="zh-CN" sz="2800" dirty="0" smtClean="0">
                <a:solidFill>
                  <a:schemeClr val="bg1"/>
                </a:solidFill>
              </a:rPr>
              <a:t>		</a:t>
            </a:r>
            <a:r>
              <a:rPr lang="zh-CN" altLang="en-US" sz="2800" dirty="0" smtClean="0">
                <a:solidFill>
                  <a:schemeClr val="bg1"/>
                </a:solidFill>
              </a:rPr>
              <a:t>中选择，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    </a:t>
            </a:r>
            <a:r>
              <a:rPr lang="zh-CN" altLang="en-US" sz="2800" dirty="0" smtClean="0">
                <a:solidFill>
                  <a:schemeClr val="bg1"/>
                </a:solidFill>
              </a:rPr>
              <a:t>你选择了</a:t>
            </a:r>
            <a:r>
              <a:rPr lang="en-US" altLang="zh-CN" sz="2800" dirty="0" smtClean="0">
                <a:solidFill>
                  <a:schemeClr val="bg1"/>
                </a:solidFill>
              </a:rPr>
              <a:t>		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defTabSz="914400">
              <a:tabLst>
                <a:tab pos="400050" algn="l"/>
              </a:tabLst>
            </a:pP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</a:rPr>
              <a:t>二</a:t>
            </a:r>
            <a:r>
              <a:rPr lang="zh-CN" altLang="en-US" sz="2800" dirty="0" smtClean="0">
                <a:solidFill>
                  <a:schemeClr val="bg1"/>
                </a:solidFill>
              </a:rPr>
              <a:t>个</a:t>
            </a:r>
            <a:r>
              <a:rPr lang="zh-CN" altLang="en-US" sz="2800" dirty="0">
                <a:solidFill>
                  <a:schemeClr val="bg1"/>
                </a:solidFill>
              </a:rPr>
              <a:t>试</a:t>
            </a:r>
            <a:r>
              <a:rPr lang="zh-CN" altLang="en-US" sz="2800" dirty="0" smtClean="0">
                <a:solidFill>
                  <a:schemeClr val="bg1"/>
                </a:solidFill>
              </a:rPr>
              <a:t>次，你</a:t>
            </a:r>
            <a:r>
              <a:rPr lang="zh-CN" altLang="en-US" sz="2800" dirty="0">
                <a:solidFill>
                  <a:schemeClr val="bg1"/>
                </a:solidFill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中选择，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936625"/>
            <a:r>
              <a:rPr lang="en-US" altLang="zh-CN" sz="2800" dirty="0">
                <a:solidFill>
                  <a:schemeClr val="bg1"/>
                </a:solidFill>
              </a:rPr>
              <a:t>	    </a:t>
            </a:r>
            <a:r>
              <a:rPr lang="zh-CN" altLang="en-US" sz="2800" dirty="0">
                <a:solidFill>
                  <a:schemeClr val="bg1"/>
                </a:solidFill>
              </a:rPr>
              <a:t>你选择了</a:t>
            </a:r>
            <a:r>
              <a:rPr lang="en-US" altLang="zh-CN" sz="2800" dirty="0">
                <a:solidFill>
                  <a:schemeClr val="bg1"/>
                </a:solidFill>
              </a:rPr>
              <a:t>		</a:t>
            </a:r>
            <a:r>
              <a:rPr lang="en-US" altLang="zh-CN" sz="2800" dirty="0" smtClean="0">
                <a:solidFill>
                  <a:schemeClr val="bg1"/>
                </a:solidFill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defTabSz="914400"/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63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6799642" y="514668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若干重复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组合 98">
            <a:extLst>
              <a:ext uri="{FF2B5EF4-FFF2-40B4-BE49-F238E27FC236}">
                <a16:creationId xmlns:a16="http://schemas.microsoft.com/office/drawing/2014/main" id="{65DEE231-0836-49FB-BF8E-14EF438603F1}"/>
              </a:ext>
            </a:extLst>
          </p:cNvPr>
          <p:cNvGrpSpPr/>
          <p:nvPr/>
        </p:nvGrpSpPr>
        <p:grpSpPr>
          <a:xfrm>
            <a:off x="2595871" y="1260789"/>
            <a:ext cx="3035635" cy="1758694"/>
            <a:chOff x="1094421" y="1181181"/>
            <a:chExt cx="3035635" cy="1758694"/>
          </a:xfrm>
        </p:grpSpPr>
        <p:grpSp>
          <p:nvGrpSpPr>
            <p:cNvPr id="40" name="组合 99">
              <a:extLst>
                <a:ext uri="{FF2B5EF4-FFF2-40B4-BE49-F238E27FC236}">
                  <a16:creationId xmlns:a16="http://schemas.microsoft.com/office/drawing/2014/main" id="{C75281A3-2D33-44D6-A0AE-BE458996AB7C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44" name="矩形 101">
                <a:extLst>
                  <a:ext uri="{FF2B5EF4-FFF2-40B4-BE49-F238E27FC236}">
                    <a16:creationId xmlns:a16="http://schemas.microsoft.com/office/drawing/2014/main" id="{35296E12-B43E-4312-8F71-014E6F00A774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文本框 102">
                <a:extLst>
                  <a:ext uri="{FF2B5EF4-FFF2-40B4-BE49-F238E27FC236}">
                    <a16:creationId xmlns:a16="http://schemas.microsoft.com/office/drawing/2014/main" id="{E7C6DDB9-F5EE-4C22-B092-55D2E257BF56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椭圆 100">
              <a:extLst>
                <a:ext uri="{FF2B5EF4-FFF2-40B4-BE49-F238E27FC236}">
                  <a16:creationId xmlns:a16="http://schemas.microsoft.com/office/drawing/2014/main" id="{8FB0A9A3-343B-4466-8AFF-85542B8970C3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94">
            <a:extLst>
              <a:ext uri="{FF2B5EF4-FFF2-40B4-BE49-F238E27FC236}">
                <a16:creationId xmlns:a16="http://schemas.microsoft.com/office/drawing/2014/main" id="{0C6CA069-7BDD-4AD9-B3F7-C19D8FCF87F5}"/>
              </a:ext>
            </a:extLst>
          </p:cNvPr>
          <p:cNvSpPr/>
          <p:nvPr/>
        </p:nvSpPr>
        <p:spPr>
          <a:xfrm>
            <a:off x="2594008" y="3382928"/>
            <a:ext cx="3035635" cy="1758694"/>
          </a:xfrm>
          <a:prstGeom prst="rect">
            <a:avLst/>
          </a:prstGeom>
          <a:solidFill>
            <a:srgbClr val="777777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4" name="U-Turn Arrow 63"/>
          <p:cNvSpPr/>
          <p:nvPr/>
        </p:nvSpPr>
        <p:spPr>
          <a:xfrm rot="5400000">
            <a:off x="8305869" y="2227152"/>
            <a:ext cx="2575676" cy="1366394"/>
          </a:xfrm>
          <a:prstGeom prst="uturnArrow">
            <a:avLst>
              <a:gd name="adj1" fmla="val 24356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911478" y="750012"/>
            <a:ext cx="76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实验中，</a:t>
            </a:r>
            <a:r>
              <a:rPr lang="zh-CN" altLang="en-US" dirty="0" smtClean="0">
                <a:solidFill>
                  <a:schemeClr val="bg1"/>
                </a:solidFill>
              </a:rPr>
              <a:t>每个试次你</a:t>
            </a:r>
            <a:r>
              <a:rPr lang="zh-CN" altLang="en-US" dirty="0">
                <a:solidFill>
                  <a:schemeClr val="bg1"/>
                </a:solidFill>
              </a:rPr>
              <a:t>将连续看到以</a:t>
            </a:r>
            <a:r>
              <a:rPr lang="zh-CN" altLang="en-US" dirty="0" smtClean="0">
                <a:solidFill>
                  <a:schemeClr val="bg1"/>
                </a:solidFill>
              </a:rPr>
              <a:t>下样式的画面，每次出现的数字不一样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911478" y="5594152"/>
            <a:ext cx="923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每次任务</a:t>
            </a:r>
            <a:r>
              <a:rPr lang="zh-CN" altLang="en-US" dirty="0" smtClean="0">
                <a:solidFill>
                  <a:schemeClr val="bg1"/>
                </a:solidFill>
              </a:rPr>
              <a:t>以</a:t>
            </a:r>
            <a:r>
              <a:rPr lang="zh-CN" altLang="en-US" dirty="0" smtClean="0"/>
              <a:t>黑</a:t>
            </a:r>
            <a:r>
              <a:rPr lang="zh-CN" altLang="en-US" dirty="0" smtClean="0">
                <a:solidFill>
                  <a:schemeClr val="bg1"/>
                </a:solidFill>
              </a:rPr>
              <a:t>色</a:t>
            </a:r>
            <a:r>
              <a:rPr lang="zh-CN" altLang="en-US" dirty="0">
                <a:solidFill>
                  <a:schemeClr val="bg1"/>
                </a:solidFill>
              </a:rPr>
              <a:t>圆</a:t>
            </a:r>
            <a:r>
              <a:rPr lang="zh-CN" altLang="en-US" dirty="0" smtClean="0">
                <a:solidFill>
                  <a:schemeClr val="bg1"/>
                </a:solidFill>
              </a:rPr>
              <a:t>点开始，显示圆点后的</a:t>
            </a:r>
            <a:r>
              <a:rPr lang="zh-CN" altLang="en-US" u="sng" dirty="0" smtClean="0">
                <a:solidFill>
                  <a:schemeClr val="bg1"/>
                </a:solidFill>
              </a:rPr>
              <a:t>整个</a:t>
            </a:r>
            <a:r>
              <a:rPr lang="zh-CN" altLang="en-US" dirty="0" smtClean="0">
                <a:solidFill>
                  <a:schemeClr val="bg1"/>
                </a:solidFill>
              </a:rPr>
              <a:t>试次中请</a:t>
            </a:r>
            <a:r>
              <a:rPr lang="zh-CN" altLang="en-US" u="sng" dirty="0" smtClean="0">
                <a:solidFill>
                  <a:schemeClr val="bg1"/>
                </a:solidFill>
              </a:rPr>
              <a:t>盯住屏幕中央，不要眨眼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之</a:t>
            </a:r>
            <a:r>
              <a:rPr lang="zh-CN" altLang="en-US" dirty="0" smtClean="0">
                <a:solidFill>
                  <a:schemeClr val="bg1"/>
                </a:solidFill>
              </a:rPr>
              <a:t>后显示的数字意义在下一页解释。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4D02F5A-1551-4930-BB65-5DAB59164FF2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39051" y="1260789"/>
            <a:ext cx="3035635" cy="1758694"/>
            <a:chOff x="5939051" y="1260789"/>
            <a:chExt cx="3035635" cy="1758694"/>
          </a:xfrm>
        </p:grpSpPr>
        <p:sp>
          <p:nvSpPr>
            <p:cNvPr id="35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FF00"/>
                  </a:solidFill>
                </a:rPr>
                <a:t>+2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41473" y="3382928"/>
            <a:ext cx="3035635" cy="1758694"/>
            <a:chOff x="5941473" y="3382928"/>
            <a:chExt cx="3035635" cy="1758694"/>
          </a:xfrm>
        </p:grpSpPr>
        <p:grpSp>
          <p:nvGrpSpPr>
            <p:cNvPr id="59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1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Oval 64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31304" y="4085137"/>
              <a:ext cx="86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FF00"/>
                  </a:solidFill>
                </a:rPr>
                <a:t>+9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7" name="Straight Connector 6"/>
            <p:cNvCxnSpPr>
              <a:stCxn id="65" idx="0"/>
              <a:endCxn id="65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sp>
        <p:nvSpPr>
          <p:cNvPr id="66" name="Oval 65"/>
          <p:cNvSpPr/>
          <p:nvPr/>
        </p:nvSpPr>
        <p:spPr>
          <a:xfrm flipH="1">
            <a:off x="4017822" y="4168274"/>
            <a:ext cx="188001" cy="188001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48910" y="4513295"/>
            <a:ext cx="1248173" cy="1109609"/>
            <a:chOff x="9096103" y="2971932"/>
            <a:chExt cx="1701917" cy="1512981"/>
          </a:xfrm>
        </p:grpSpPr>
        <p:sp>
          <p:nvSpPr>
            <p:cNvPr id="8" name="Block Arc 7"/>
            <p:cNvSpPr/>
            <p:nvPr/>
          </p:nvSpPr>
          <p:spPr>
            <a:xfrm>
              <a:off x="9285039" y="2971932"/>
              <a:ext cx="1512981" cy="1512981"/>
            </a:xfrm>
            <a:prstGeom prst="blockArc">
              <a:avLst>
                <a:gd name="adj1" fmla="val 16111593"/>
                <a:gd name="adj2" fmla="val 10799995"/>
                <a:gd name="adj3" fmla="val 277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箭头: 右 97">
              <a:extLst>
                <a:ext uri="{FF2B5EF4-FFF2-40B4-BE49-F238E27FC236}">
                  <a16:creationId xmlns:a16="http://schemas.microsoft.com/office/drawing/2014/main" id="{7C99D34E-576B-468B-9600-DC0EA71C989B}"/>
                </a:ext>
              </a:extLst>
            </p:cNvPr>
            <p:cNvSpPr/>
            <p:nvPr/>
          </p:nvSpPr>
          <p:spPr>
            <a:xfrm rot="16200000">
              <a:off x="9306138" y="3260683"/>
              <a:ext cx="422959" cy="843029"/>
            </a:xfrm>
            <a:prstGeom prst="rightArrow">
              <a:avLst>
                <a:gd name="adj1" fmla="val 50000"/>
                <a:gd name="adj2" fmla="val 688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箭头: 右 103">
            <a:extLst>
              <a:ext uri="{FF2B5EF4-FFF2-40B4-BE49-F238E27FC236}">
                <a16:creationId xmlns:a16="http://schemas.microsoft.com/office/drawing/2014/main" id="{91D3AB40-862A-4114-95F4-E17B51F269A8}"/>
              </a:ext>
            </a:extLst>
          </p:cNvPr>
          <p:cNvSpPr/>
          <p:nvPr/>
        </p:nvSpPr>
        <p:spPr>
          <a:xfrm rot="10800000">
            <a:off x="5490631" y="3866474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箭头: 右 97">
            <a:extLst>
              <a:ext uri="{FF2B5EF4-FFF2-40B4-BE49-F238E27FC236}">
                <a16:creationId xmlns:a16="http://schemas.microsoft.com/office/drawing/2014/main" id="{7C99D34E-576B-468B-9600-DC0EA71C989B}"/>
              </a:ext>
            </a:extLst>
          </p:cNvPr>
          <p:cNvSpPr/>
          <p:nvPr/>
        </p:nvSpPr>
        <p:spPr>
          <a:xfrm>
            <a:off x="5537760" y="1785287"/>
            <a:ext cx="560677" cy="7493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2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860894-E7E5-41F8-AC9F-F1D0DF6C29CE}"/>
              </a:ext>
            </a:extLst>
          </p:cNvPr>
          <p:cNvSpPr txBox="1"/>
          <p:nvPr/>
        </p:nvSpPr>
        <p:spPr>
          <a:xfrm rot="10800000" flipH="1" flipV="1">
            <a:off x="1775873" y="789656"/>
            <a:ext cx="825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画</a:t>
            </a:r>
            <a:r>
              <a:rPr lang="zh-CN" altLang="en-US" dirty="0">
                <a:solidFill>
                  <a:schemeClr val="bg1"/>
                </a:solidFill>
              </a:rPr>
              <a:t>面的意义如</a:t>
            </a:r>
            <a:r>
              <a:rPr lang="zh-CN" altLang="en-US" dirty="0" smtClean="0">
                <a:solidFill>
                  <a:schemeClr val="bg1"/>
                </a:solidFill>
              </a:rPr>
              <a:t>下：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D5F807-1741-462F-AA41-A00004FF471A}"/>
              </a:ext>
            </a:extLst>
          </p:cNvPr>
          <p:cNvSpPr txBox="1"/>
          <p:nvPr/>
        </p:nvSpPr>
        <p:spPr>
          <a:xfrm rot="10800000" flipH="1" flipV="1">
            <a:off x="5202269" y="1471654"/>
            <a:ext cx="5491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圆圈里的数字表示得失。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数</a:t>
            </a:r>
            <a:r>
              <a:rPr lang="zh-CN" altLang="en-US" dirty="0">
                <a:solidFill>
                  <a:schemeClr val="bg1"/>
                </a:solidFill>
              </a:rPr>
              <a:t>字前为“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”代表获得，“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”代表失去相应的金额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绿</a:t>
            </a:r>
            <a:r>
              <a:rPr lang="zh-CN" altLang="en-US" dirty="0" smtClean="0">
                <a:solidFill>
                  <a:schemeClr val="bg1"/>
                </a:solidFill>
              </a:rPr>
              <a:t>色</a:t>
            </a:r>
            <a:r>
              <a:rPr lang="zh-CN" altLang="en-US" dirty="0" smtClean="0">
                <a:solidFill>
                  <a:schemeClr val="bg1"/>
                </a:solidFill>
              </a:rPr>
              <a:t>表示得到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红</a:t>
            </a:r>
            <a:r>
              <a:rPr lang="zh-CN" altLang="en-US" dirty="0" smtClean="0">
                <a:solidFill>
                  <a:schemeClr val="bg1"/>
                </a:solidFill>
              </a:rPr>
              <a:t>色</a:t>
            </a:r>
            <a:r>
              <a:rPr lang="zh-CN" altLang="en-US" dirty="0" smtClean="0">
                <a:solidFill>
                  <a:schemeClr val="bg1"/>
                </a:solidFill>
              </a:rPr>
              <a:t>表示失去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这里以“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为例，表示获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元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755A01-86BD-4A09-AC68-2738F5A8DF49}"/>
              </a:ext>
            </a:extLst>
          </p:cNvPr>
          <p:cNvSpPr txBox="1"/>
          <p:nvPr/>
        </p:nvSpPr>
        <p:spPr>
          <a:xfrm rot="10800000" flipH="1" flipV="1">
            <a:off x="5202269" y="3863197"/>
            <a:ext cx="5935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这种两个半圆表示一次赌</a:t>
            </a:r>
            <a:r>
              <a:rPr lang="zh-CN" altLang="en-US" dirty="0">
                <a:solidFill>
                  <a:schemeClr val="bg1"/>
                </a:solidFill>
              </a:rPr>
              <a:t>博</a:t>
            </a:r>
            <a:r>
              <a:rPr lang="zh-CN" altLang="en-US" dirty="0" smtClean="0">
                <a:solidFill>
                  <a:schemeClr val="bg1"/>
                </a:solidFill>
              </a:rPr>
              <a:t>的得失，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例如左图</a:t>
            </a:r>
            <a:r>
              <a:rPr lang="zh-CN" altLang="en-US" dirty="0" smtClean="0">
                <a:solidFill>
                  <a:schemeClr val="bg1"/>
                </a:solidFill>
              </a:rPr>
              <a:t>，一半概</a:t>
            </a:r>
            <a:r>
              <a:rPr lang="zh-CN" altLang="en-US" dirty="0">
                <a:solidFill>
                  <a:schemeClr val="bg1"/>
                </a:solidFill>
              </a:rPr>
              <a:t>率失去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元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</a:rPr>
              <a:t>一半</a:t>
            </a:r>
            <a:r>
              <a:rPr lang="zh-CN" altLang="en-US" dirty="0" smtClean="0">
                <a:solidFill>
                  <a:schemeClr val="bg1"/>
                </a:solidFill>
              </a:rPr>
              <a:t>概</a:t>
            </a:r>
            <a:r>
              <a:rPr lang="zh-CN" altLang="en-US" dirty="0">
                <a:solidFill>
                  <a:schemeClr val="bg1"/>
                </a:solidFill>
              </a:rPr>
              <a:t>率获</a:t>
            </a:r>
            <a:r>
              <a:rPr lang="zh-CN" altLang="en-US" dirty="0" smtClean="0">
                <a:solidFill>
                  <a:schemeClr val="bg1"/>
                </a:solidFill>
              </a:rPr>
              <a:t>得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在这个试次</a:t>
            </a:r>
            <a:r>
              <a:rPr lang="zh-CN" altLang="en-US" dirty="0" smtClean="0">
                <a:solidFill>
                  <a:schemeClr val="bg1"/>
                </a:solidFill>
              </a:rPr>
              <a:t>中，你可以接受这个赌博，得失随机；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也</a:t>
            </a:r>
            <a:r>
              <a:rPr lang="zh-CN" altLang="en-US" dirty="0">
                <a:solidFill>
                  <a:schemeClr val="bg1"/>
                </a:solidFill>
              </a:rPr>
              <a:t>可</a:t>
            </a:r>
            <a:r>
              <a:rPr lang="zh-CN" altLang="en-US" dirty="0" smtClean="0">
                <a:solidFill>
                  <a:schemeClr val="bg1"/>
                </a:solidFill>
              </a:rPr>
              <a:t>以拒绝，拒绝后这个试次得失是之前显示的固定得失。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51A751-691B-4C56-BF40-B2E15F91EB28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83741" y="1435885"/>
            <a:ext cx="3035635" cy="1758694"/>
            <a:chOff x="5939051" y="1260789"/>
            <a:chExt cx="3035635" cy="1758694"/>
          </a:xfrm>
        </p:grpSpPr>
        <p:sp>
          <p:nvSpPr>
            <p:cNvPr id="31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FF00"/>
                  </a:solidFill>
                </a:rPr>
                <a:t>+2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83740" y="3861013"/>
            <a:ext cx="3035635" cy="1758694"/>
            <a:chOff x="5941473" y="3382928"/>
            <a:chExt cx="3035635" cy="1758694"/>
          </a:xfrm>
        </p:grpSpPr>
        <p:grpSp>
          <p:nvGrpSpPr>
            <p:cNvPr id="55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1304" y="4085137"/>
              <a:ext cx="86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FF00"/>
                  </a:solidFill>
                </a:rPr>
                <a:t>+9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58" name="Straight Connector 57"/>
            <p:cNvCxnSpPr>
              <a:stCxn id="56" idx="0"/>
              <a:endCxn id="5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1473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982985" y="894188"/>
            <a:ext cx="2555415" cy="1480479"/>
            <a:chOff x="5939051" y="1260789"/>
            <a:chExt cx="3035635" cy="1758694"/>
          </a:xfrm>
        </p:grpSpPr>
        <p:sp>
          <p:nvSpPr>
            <p:cNvPr id="56" name="矩形 68">
              <a:extLst>
                <a:ext uri="{FF2B5EF4-FFF2-40B4-BE49-F238E27FC236}">
                  <a16:creationId xmlns:a16="http://schemas.microsoft.com/office/drawing/2014/main" id="{FC28F3C4-E5C6-4B7B-B972-6E41D7C632AD}"/>
                </a:ext>
              </a:extLst>
            </p:cNvPr>
            <p:cNvSpPr/>
            <p:nvPr/>
          </p:nvSpPr>
          <p:spPr>
            <a:xfrm>
              <a:off x="5939051" y="1260789"/>
              <a:ext cx="3035635" cy="175869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6999668" y="168293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00FF00"/>
                  </a:solidFill>
                </a:rPr>
                <a:t>+2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</p:grpSp>
      <p:sp>
        <p:nvSpPr>
          <p:cNvPr id="86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8226651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若干重复</a:t>
            </a:r>
          </a:p>
        </p:txBody>
      </p:sp>
      <p:sp>
        <p:nvSpPr>
          <p:cNvPr id="47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3748406" y="55408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开始注视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606631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眨眼休息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5401328" y="4067611"/>
            <a:ext cx="1314450" cy="346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此时按键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E0F501-24D7-40AF-991E-1D0AB5E93D86}"/>
              </a:ext>
            </a:extLst>
          </p:cNvPr>
          <p:cNvSpPr txBox="1"/>
          <p:nvPr/>
        </p:nvSpPr>
        <p:spPr>
          <a:xfrm rot="10800000" flipH="1" flipV="1">
            <a:off x="1728030" y="4456481"/>
            <a:ext cx="8947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一个固定得失对应许多赌博，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每出现一个赌博，你都要与前面的固定得失对比考虑接受与否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当屏</a:t>
            </a:r>
            <a:r>
              <a:rPr lang="zh-CN" altLang="en-US" dirty="0">
                <a:solidFill>
                  <a:schemeClr val="bg1"/>
                </a:solidFill>
              </a:rPr>
              <a:t>幕中</a:t>
            </a:r>
            <a:r>
              <a:rPr lang="zh-CN" altLang="en-US" dirty="0" smtClean="0">
                <a:solidFill>
                  <a:schemeClr val="bg1"/>
                </a:solidFill>
              </a:rPr>
              <a:t>央出现小圆圈     时，你需要</a:t>
            </a:r>
            <a:r>
              <a:rPr lang="zh-CN" altLang="en-US" dirty="0">
                <a:solidFill>
                  <a:schemeClr val="bg1"/>
                </a:solidFill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</a:rPr>
              <a:t>据</a:t>
            </a:r>
            <a:r>
              <a:rPr lang="zh-CN" altLang="en-US" dirty="0">
                <a:solidFill>
                  <a:schemeClr val="bg1"/>
                </a:solidFill>
              </a:rPr>
              <a:t>当前</a:t>
            </a:r>
            <a:r>
              <a:rPr lang="zh-CN" altLang="en-US" dirty="0" smtClean="0">
                <a:solidFill>
                  <a:schemeClr val="bg1"/>
                </a:solidFill>
              </a:rPr>
              <a:t>是否接受赌博按键，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这个赌博应当是这个试次你看到的</a:t>
            </a:r>
            <a:r>
              <a:rPr lang="zh-CN" altLang="en-US" u="sng" dirty="0" smtClean="0">
                <a:solidFill>
                  <a:schemeClr val="bg1"/>
                </a:solidFill>
              </a:rPr>
              <a:t>最后一个</a:t>
            </a:r>
            <a:r>
              <a:rPr lang="zh-CN" altLang="en-US" dirty="0" smtClean="0">
                <a:solidFill>
                  <a:schemeClr val="bg1"/>
                </a:solidFill>
              </a:rPr>
              <a:t>赌博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按键</a:t>
            </a:r>
            <a:r>
              <a:rPr lang="zh-CN" altLang="en-US" u="sng" dirty="0">
                <a:solidFill>
                  <a:schemeClr val="bg1"/>
                </a:solidFill>
              </a:rPr>
              <a:t>太</a:t>
            </a:r>
            <a:r>
              <a:rPr lang="zh-CN" altLang="en-US" u="sng" dirty="0" smtClean="0">
                <a:solidFill>
                  <a:schemeClr val="bg1"/>
                </a:solidFill>
              </a:rPr>
              <a:t>早太晚都无</a:t>
            </a:r>
            <a:r>
              <a:rPr lang="zh-CN" altLang="en-US" u="sng" dirty="0">
                <a:solidFill>
                  <a:schemeClr val="bg1"/>
                </a:solidFill>
              </a:rPr>
              <a:t>效</a:t>
            </a:r>
            <a:r>
              <a:rPr lang="zh-CN" altLang="en-US" dirty="0">
                <a:solidFill>
                  <a:schemeClr val="bg1"/>
                </a:solidFill>
              </a:rPr>
              <a:t>，无效时会扣除被试费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元，中央</a:t>
            </a:r>
            <a:r>
              <a:rPr lang="zh-CN" altLang="en-US" dirty="0" smtClean="0">
                <a:solidFill>
                  <a:schemeClr val="bg1"/>
                </a:solidFill>
              </a:rPr>
              <a:t>圆</a:t>
            </a:r>
            <a:r>
              <a:rPr lang="zh-CN" altLang="en-US" dirty="0">
                <a:solidFill>
                  <a:schemeClr val="bg1"/>
                </a:solidFill>
              </a:rPr>
              <a:t>圈</a:t>
            </a:r>
            <a:r>
              <a:rPr lang="zh-CN" altLang="en-US" dirty="0" smtClean="0">
                <a:solidFill>
                  <a:schemeClr val="bg1"/>
                </a:solidFill>
              </a:rPr>
              <a:t>变成叉    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DF0724-133D-43F7-87A6-713194EA96A7}"/>
              </a:ext>
            </a:extLst>
          </p:cNvPr>
          <p:cNvSpPr txBox="1"/>
          <p:nvPr/>
        </p:nvSpPr>
        <p:spPr>
          <a:xfrm>
            <a:off x="9593707" y="6330426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→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进入下一张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0E086-D252-4A53-8988-5F56701003A1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25AB903-38AF-4FD3-B41A-86575E88F3D5}"/>
              </a:ext>
            </a:extLst>
          </p:cNvPr>
          <p:cNvGrpSpPr/>
          <p:nvPr/>
        </p:nvGrpSpPr>
        <p:grpSpPr>
          <a:xfrm>
            <a:off x="3132394" y="899366"/>
            <a:ext cx="2546478" cy="1475301"/>
            <a:chOff x="1094421" y="1181181"/>
            <a:chExt cx="3035635" cy="1758694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5DA28FC-B059-4BA8-9EB9-5EB31A807693}"/>
                </a:ext>
              </a:extLst>
            </p:cNvPr>
            <p:cNvGrpSpPr/>
            <p:nvPr/>
          </p:nvGrpSpPr>
          <p:grpSpPr>
            <a:xfrm>
              <a:off x="1094421" y="1181181"/>
              <a:ext cx="3035635" cy="1758694"/>
              <a:chOff x="6835081" y="1492668"/>
              <a:chExt cx="3046059" cy="1764734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E88BFC5-2BC5-41A2-B54A-2870D9D4A84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A4BA0592-8E2E-4189-8B5F-87655EA8E478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52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00243BE-620C-4339-9DD7-AD418144217C}"/>
                </a:ext>
              </a:extLst>
            </p:cNvPr>
            <p:cNvSpPr/>
            <p:nvPr/>
          </p:nvSpPr>
          <p:spPr>
            <a:xfrm>
              <a:off x="2589376" y="203937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B46B2EC-3480-46C3-A6C8-ACC09A9E1F02}"/>
              </a:ext>
            </a:extLst>
          </p:cNvPr>
          <p:cNvGrpSpPr/>
          <p:nvPr/>
        </p:nvGrpSpPr>
        <p:grpSpPr>
          <a:xfrm>
            <a:off x="1990619" y="2622226"/>
            <a:ext cx="2546478" cy="1475301"/>
            <a:chOff x="6835081" y="1492668"/>
            <a:chExt cx="3046059" cy="176473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13BCD08-B3A9-4883-B714-25BEA4D98A30}"/>
                </a:ext>
              </a:extLst>
            </p:cNvPr>
            <p:cNvSpPr/>
            <p:nvPr/>
          </p:nvSpPr>
          <p:spPr>
            <a:xfrm>
              <a:off x="6835081" y="1492668"/>
              <a:ext cx="3046059" cy="176473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064D892-7258-46F1-82BC-9BEADA6AE61E}"/>
                </a:ext>
              </a:extLst>
            </p:cNvPr>
            <p:cNvSpPr txBox="1"/>
            <p:nvPr/>
          </p:nvSpPr>
          <p:spPr>
            <a:xfrm>
              <a:off x="8200855" y="2182872"/>
              <a:ext cx="314507" cy="52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3E490F9-A446-4CE2-8100-06144E1293D8}"/>
              </a:ext>
            </a:extLst>
          </p:cNvPr>
          <p:cNvGrpSpPr/>
          <p:nvPr/>
        </p:nvGrpSpPr>
        <p:grpSpPr>
          <a:xfrm>
            <a:off x="4797119" y="2620886"/>
            <a:ext cx="2546478" cy="1475301"/>
            <a:chOff x="6835081" y="1492668"/>
            <a:chExt cx="3046059" cy="176473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F4C91F-9669-469C-88CF-C0E011D62BFF}"/>
                </a:ext>
              </a:extLst>
            </p:cNvPr>
            <p:cNvSpPr/>
            <p:nvPr/>
          </p:nvSpPr>
          <p:spPr>
            <a:xfrm>
              <a:off x="6835081" y="1492668"/>
              <a:ext cx="3046059" cy="1764734"/>
            </a:xfrm>
            <a:prstGeom prst="rect">
              <a:avLst/>
            </a:prstGeom>
            <a:solidFill>
              <a:srgbClr val="777777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C7BA7D6-4E8D-4E42-B1FB-F91026EC653D}"/>
                </a:ext>
              </a:extLst>
            </p:cNvPr>
            <p:cNvSpPr txBox="1"/>
            <p:nvPr/>
          </p:nvSpPr>
          <p:spPr>
            <a:xfrm>
              <a:off x="8200855" y="2182872"/>
              <a:ext cx="314507" cy="525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B300A9B6-0519-4ED1-8FAF-BBAA801C970E}"/>
              </a:ext>
            </a:extLst>
          </p:cNvPr>
          <p:cNvSpPr/>
          <p:nvPr/>
        </p:nvSpPr>
        <p:spPr>
          <a:xfrm rot="10800000">
            <a:off x="4414218" y="3046090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2C287855-32A8-4253-8367-69EC3C979088}"/>
              </a:ext>
            </a:extLst>
          </p:cNvPr>
          <p:cNvSpPr/>
          <p:nvPr/>
        </p:nvSpPr>
        <p:spPr>
          <a:xfrm>
            <a:off x="5600232" y="1339348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 rot="5400000">
            <a:off x="8929775" y="1312740"/>
            <a:ext cx="806627" cy="1153884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箭头: 圆角右 42">
            <a:extLst>
              <a:ext uri="{FF2B5EF4-FFF2-40B4-BE49-F238E27FC236}">
                <a16:creationId xmlns:a16="http://schemas.microsoft.com/office/drawing/2014/main" id="{FCBFB044-30C7-4127-8958-8FF7117063B2}"/>
              </a:ext>
            </a:extLst>
          </p:cNvPr>
          <p:cNvSpPr/>
          <p:nvPr/>
        </p:nvSpPr>
        <p:spPr>
          <a:xfrm>
            <a:off x="2198773" y="1178292"/>
            <a:ext cx="806627" cy="1301261"/>
          </a:xfrm>
          <a:prstGeom prst="bentArrow">
            <a:avLst>
              <a:gd name="adj1" fmla="val 40170"/>
              <a:gd name="adj2" fmla="val 33540"/>
              <a:gd name="adj3" fmla="val 21769"/>
              <a:gd name="adj4" fmla="val 43750"/>
            </a:avLst>
          </a:prstGeom>
          <a:solidFill>
            <a:schemeClr val="bg1">
              <a:lumMod val="75000"/>
            </a:schemeClr>
          </a:solidFill>
          <a:ln w="762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3">
            <a:extLst>
              <a:ext uri="{FF2B5EF4-FFF2-40B4-BE49-F238E27FC236}">
                <a16:creationId xmlns:a16="http://schemas.microsoft.com/office/drawing/2014/main" id="{209CA7B2-DD05-464A-9AF6-F59B1EADCA06}"/>
              </a:ext>
            </a:extLst>
          </p:cNvPr>
          <p:cNvSpPr/>
          <p:nvPr/>
        </p:nvSpPr>
        <p:spPr>
          <a:xfrm>
            <a:off x="2198772" y="1616340"/>
            <a:ext cx="333411" cy="86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一次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580010" y="2620886"/>
            <a:ext cx="2547172" cy="1475703"/>
            <a:chOff x="5941473" y="3382928"/>
            <a:chExt cx="3035635" cy="1758694"/>
          </a:xfrm>
        </p:grpSpPr>
        <p:grpSp>
          <p:nvGrpSpPr>
            <p:cNvPr id="61" name="组合 53">
              <a:extLst>
                <a:ext uri="{FF2B5EF4-FFF2-40B4-BE49-F238E27FC236}">
                  <a16:creationId xmlns:a16="http://schemas.microsoft.com/office/drawing/2014/main" id="{9699C951-39FE-45D3-8614-084A4FA4731E}"/>
                </a:ext>
              </a:extLst>
            </p:cNvPr>
            <p:cNvGrpSpPr/>
            <p:nvPr/>
          </p:nvGrpSpPr>
          <p:grpSpPr>
            <a:xfrm>
              <a:off x="5941473" y="3382928"/>
              <a:ext cx="3035635" cy="1758694"/>
              <a:chOff x="6835081" y="1492668"/>
              <a:chExt cx="3046059" cy="1764734"/>
            </a:xfrm>
          </p:grpSpPr>
          <p:sp>
            <p:nvSpPr>
              <p:cNvPr id="85" name="矩形 59">
                <a:extLst>
                  <a:ext uri="{FF2B5EF4-FFF2-40B4-BE49-F238E27FC236}">
                    <a16:creationId xmlns:a16="http://schemas.microsoft.com/office/drawing/2014/main" id="{1E773737-473F-4860-BC67-4EE0B0BFBA3F}"/>
                  </a:ext>
                </a:extLst>
              </p:cNvPr>
              <p:cNvSpPr/>
              <p:nvPr/>
            </p:nvSpPr>
            <p:spPr>
              <a:xfrm>
                <a:off x="6835081" y="1492668"/>
                <a:ext cx="3046059" cy="1764734"/>
              </a:xfrm>
              <a:prstGeom prst="rect">
                <a:avLst/>
              </a:prstGeom>
              <a:solidFill>
                <a:srgbClr val="777777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文本框 60">
                <a:extLst>
                  <a:ext uri="{FF2B5EF4-FFF2-40B4-BE49-F238E27FC236}">
                    <a16:creationId xmlns:a16="http://schemas.microsoft.com/office/drawing/2014/main" id="{945D4D64-9457-4117-A9BB-F997E8CAEF89}"/>
                  </a:ext>
                </a:extLst>
              </p:cNvPr>
              <p:cNvSpPr txBox="1"/>
              <p:nvPr/>
            </p:nvSpPr>
            <p:spPr>
              <a:xfrm>
                <a:off x="8200855" y="2182872"/>
                <a:ext cx="314507" cy="62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2800" u="sn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6999668" y="38050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2721" y="4049724"/>
              <a:ext cx="969413" cy="44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r>
                <a:rPr lang="en-US" altLang="zh-CN" dirty="0" smtClean="0"/>
                <a:t>    </a:t>
              </a:r>
              <a:r>
                <a:rPr lang="en-US" altLang="zh-CN" dirty="0" smtClean="0">
                  <a:solidFill>
                    <a:srgbClr val="00FF00"/>
                  </a:solidFill>
                </a:rPr>
                <a:t>+9</a:t>
              </a:r>
              <a:endParaRPr lang="zh-CN" altLang="en-US" dirty="0">
                <a:solidFill>
                  <a:srgbClr val="00FF00"/>
                </a:solidFill>
              </a:endParaRPr>
            </a:p>
          </p:txBody>
        </p:sp>
        <p:cxnSp>
          <p:nvCxnSpPr>
            <p:cNvPr id="69" name="Straight Connector 68"/>
            <p:cNvCxnSpPr>
              <a:stCxn id="66" idx="0"/>
              <a:endCxn id="66" idx="4"/>
            </p:cNvCxnSpPr>
            <p:nvPr/>
          </p:nvCxnSpPr>
          <p:spPr>
            <a:xfrm>
              <a:off x="7456868" y="3805075"/>
              <a:ext cx="0" cy="91440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57">
              <a:extLst>
                <a:ext uri="{FF2B5EF4-FFF2-40B4-BE49-F238E27FC236}">
                  <a16:creationId xmlns:a16="http://schemas.microsoft.com/office/drawing/2014/main" id="{373902A1-8B3B-46AB-B8DE-2D4D3E33B5AD}"/>
                </a:ext>
              </a:extLst>
            </p:cNvPr>
            <p:cNvSpPr/>
            <p:nvPr/>
          </p:nvSpPr>
          <p:spPr>
            <a:xfrm>
              <a:off x="7434008" y="42469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</p:grpSp>
      <p:grpSp>
        <p:nvGrpSpPr>
          <p:cNvPr id="82" name="Group 81"/>
          <p:cNvGrpSpPr/>
          <p:nvPr/>
        </p:nvGrpSpPr>
        <p:grpSpPr>
          <a:xfrm rot="203632">
            <a:off x="9627561" y="3771460"/>
            <a:ext cx="957515" cy="842391"/>
            <a:chOff x="9096103" y="2971052"/>
            <a:chExt cx="1719748" cy="1512981"/>
          </a:xfrm>
        </p:grpSpPr>
        <p:sp>
          <p:nvSpPr>
            <p:cNvPr id="83" name="Block Arc 82"/>
            <p:cNvSpPr/>
            <p:nvPr/>
          </p:nvSpPr>
          <p:spPr>
            <a:xfrm>
              <a:off x="9302871" y="2971052"/>
              <a:ext cx="1512980" cy="1512981"/>
            </a:xfrm>
            <a:prstGeom prst="blockArc">
              <a:avLst>
                <a:gd name="adj1" fmla="val 16023305"/>
                <a:gd name="adj2" fmla="val 10799995"/>
                <a:gd name="adj3" fmla="val 277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右 97">
              <a:extLst>
                <a:ext uri="{FF2B5EF4-FFF2-40B4-BE49-F238E27FC236}">
                  <a16:creationId xmlns:a16="http://schemas.microsoft.com/office/drawing/2014/main" id="{7C99D34E-576B-468B-9600-DC0EA71C989B}"/>
                </a:ext>
              </a:extLst>
            </p:cNvPr>
            <p:cNvSpPr/>
            <p:nvPr/>
          </p:nvSpPr>
          <p:spPr>
            <a:xfrm rot="16200000">
              <a:off x="9306138" y="3260683"/>
              <a:ext cx="422959" cy="843029"/>
            </a:xfrm>
            <a:prstGeom prst="rightArrow">
              <a:avLst>
                <a:gd name="adj1" fmla="val 50000"/>
                <a:gd name="adj2" fmla="val 688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Oval 87"/>
          <p:cNvSpPr/>
          <p:nvPr/>
        </p:nvSpPr>
        <p:spPr>
          <a:xfrm flipH="1">
            <a:off x="6016164" y="3311871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 flipH="1">
            <a:off x="4183759" y="5419722"/>
            <a:ext cx="108796" cy="108796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BA6F09BF-35D8-41AD-AA02-58B61E4A410B}"/>
              </a:ext>
            </a:extLst>
          </p:cNvPr>
          <p:cNvSpPr/>
          <p:nvPr/>
        </p:nvSpPr>
        <p:spPr>
          <a:xfrm rot="10800000">
            <a:off x="7226985" y="3026514"/>
            <a:ext cx="470330" cy="62855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78003" y="6231337"/>
            <a:ext cx="129819" cy="129819"/>
            <a:chOff x="5141306" y="4226006"/>
            <a:chExt cx="129819" cy="12981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141306" y="4226006"/>
              <a:ext cx="129819" cy="129819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2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EF44D3-C061-4BB0-BA62-BA6FF426CF2B}"/>
              </a:ext>
            </a:extLst>
          </p:cNvPr>
          <p:cNvSpPr txBox="1"/>
          <p:nvPr/>
        </p:nvSpPr>
        <p:spPr>
          <a:xfrm>
            <a:off x="2608290" y="2041367"/>
            <a:ext cx="804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另外一些细节：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在整个实验中有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</a:rPr>
              <a:t>次休息时间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	2. </a:t>
            </a:r>
            <a:r>
              <a:rPr lang="zh-CN" altLang="en-US" dirty="0" smtClean="0">
                <a:solidFill>
                  <a:schemeClr val="bg1"/>
                </a:solidFill>
              </a:rPr>
              <a:t>正式实验中，每个超时扣除被试费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元。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实验结束后会从所</a:t>
            </a:r>
            <a:r>
              <a:rPr lang="zh-CN" altLang="en-US" dirty="0" smtClean="0">
                <a:solidFill>
                  <a:schemeClr val="bg1"/>
                </a:solidFill>
              </a:rPr>
              <a:t>有试次中</a:t>
            </a:r>
            <a:r>
              <a:rPr lang="zh-CN" altLang="en-US" b="1" dirty="0">
                <a:solidFill>
                  <a:schemeClr val="bg1"/>
                </a:solidFill>
              </a:rPr>
              <a:t>抽出一个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现，</a:t>
            </a:r>
            <a:r>
              <a:rPr lang="en-US" altLang="zh-CN" dirty="0" smtClean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请</a:t>
            </a:r>
            <a:r>
              <a:rPr lang="zh-CN" altLang="en-US" dirty="0">
                <a:solidFill>
                  <a:schemeClr val="bg1"/>
                </a:solidFill>
              </a:rPr>
              <a:t>认真对待每一次选</a:t>
            </a:r>
            <a:r>
              <a:rPr lang="zh-CN" altLang="en-US" dirty="0" smtClean="0">
                <a:solidFill>
                  <a:schemeClr val="bg1"/>
                </a:solidFill>
              </a:rPr>
              <a:t>择。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实</a:t>
            </a:r>
            <a:r>
              <a:rPr lang="zh-CN" altLang="en-US" dirty="0" smtClean="0">
                <a:solidFill>
                  <a:schemeClr val="bg1"/>
                </a:solidFill>
              </a:rPr>
              <a:t>验中请将手机放在实验间外，如果要看时间请在休息时询问主试。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如果你已经确定，</a:t>
            </a:r>
            <a:r>
              <a:rPr lang="zh-CN" altLang="en-US" dirty="0" smtClean="0">
                <a:solidFill>
                  <a:schemeClr val="bg1"/>
                </a:solidFill>
              </a:rPr>
              <a:t>请通知主试后按</a:t>
            </a:r>
            <a:r>
              <a:rPr lang="zh-CN" altLang="en-US" u="sng" dirty="0">
                <a:solidFill>
                  <a:schemeClr val="bg1"/>
                </a:solidFill>
              </a:rPr>
              <a:t>空格键</a:t>
            </a:r>
            <a:r>
              <a:rPr lang="zh-CN" altLang="en-US" dirty="0">
                <a:solidFill>
                  <a:schemeClr val="bg1"/>
                </a:solidFill>
              </a:rPr>
              <a:t>开始练习几次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8AE20-77C7-4610-BCFF-95A8272DA29C}"/>
              </a:ext>
            </a:extLst>
          </p:cNvPr>
          <p:cNvSpPr txBox="1"/>
          <p:nvPr/>
        </p:nvSpPr>
        <p:spPr>
          <a:xfrm>
            <a:off x="9634896" y="6437518"/>
            <a:ext cx="20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按</a:t>
            </a:r>
            <a:r>
              <a:rPr lang="en-US" altLang="zh-CN" u="sng" dirty="0">
                <a:solidFill>
                  <a:schemeClr val="bg1"/>
                </a:solidFill>
              </a:rPr>
              <a:t>←</a:t>
            </a:r>
            <a:r>
              <a:rPr lang="zh-CN" altLang="en-US" u="sng" dirty="0">
                <a:solidFill>
                  <a:schemeClr val="bg1"/>
                </a:solidFill>
              </a:rPr>
              <a:t>键</a:t>
            </a:r>
            <a:r>
              <a:rPr lang="zh-CN" altLang="en-US" dirty="0">
                <a:solidFill>
                  <a:schemeClr val="bg1"/>
                </a:solidFill>
              </a:rPr>
              <a:t>进入上一张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A39F8-6141-4177-8BB5-7987339BDA4A}"/>
              </a:ext>
            </a:extLst>
          </p:cNvPr>
          <p:cNvSpPr txBox="1"/>
          <p:nvPr/>
        </p:nvSpPr>
        <p:spPr>
          <a:xfrm>
            <a:off x="12204700" y="66680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2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1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在这个阶段的练习中没有时间限制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0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练习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在这个阶段的练习有时间限制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超时未反应由红点提示</a:t>
            </a:r>
            <a:r>
              <a:rPr lang="en-US" altLang="zh-CN" sz="2800" dirty="0">
                <a:solidFill>
                  <a:schemeClr val="bg1"/>
                </a:solidFill>
              </a:rPr>
              <a:t/>
            </a:r>
            <a:br>
              <a:rPr lang="en-US" altLang="zh-CN" sz="2800" dirty="0">
                <a:solidFill>
                  <a:schemeClr val="bg1"/>
                </a:solidFill>
              </a:rPr>
            </a:br>
            <a:r>
              <a:rPr lang="zh-CN" altLang="en-US" sz="2800" dirty="0" smtClean="0">
                <a:solidFill>
                  <a:schemeClr val="bg1"/>
                </a:solidFill>
              </a:rPr>
              <a:t>通知主试按</a:t>
            </a:r>
            <a:r>
              <a:rPr lang="zh-CN" altLang="en-US" sz="2800" u="sng" dirty="0">
                <a:solidFill>
                  <a:schemeClr val="bg1"/>
                </a:solidFill>
              </a:rPr>
              <a:t>空格键</a:t>
            </a:r>
            <a:r>
              <a:rPr lang="zh-CN" altLang="en-US" sz="2800" dirty="0">
                <a:solidFill>
                  <a:schemeClr val="bg1"/>
                </a:solidFill>
              </a:rPr>
              <a:t>开始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练习结束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通知主试后</a:t>
            </a:r>
            <a:r>
              <a:rPr lang="en-US" altLang="zh-CN" sz="3200" dirty="0" smtClean="0">
                <a:solidFill>
                  <a:schemeClr val="bg1"/>
                </a:solidFill>
              </a:rPr>
              <a:t/>
            </a:r>
            <a:br>
              <a:rPr lang="en-US" altLang="zh-CN" sz="3200" dirty="0" smtClean="0">
                <a:solidFill>
                  <a:schemeClr val="bg1"/>
                </a:solidFill>
              </a:rPr>
            </a:br>
            <a:r>
              <a:rPr lang="zh-CN" altLang="en-US" sz="3200" dirty="0" smtClean="0">
                <a:solidFill>
                  <a:schemeClr val="bg1"/>
                </a:solidFill>
              </a:rPr>
              <a:t>按</a:t>
            </a:r>
            <a:r>
              <a:rPr lang="zh-CN" altLang="en-US" sz="3200" u="sng" dirty="0">
                <a:solidFill>
                  <a:schemeClr val="bg1"/>
                </a:solidFill>
              </a:rPr>
              <a:t>空格键</a:t>
            </a:r>
            <a:r>
              <a:rPr lang="zh-CN" altLang="en-US" sz="3200" dirty="0">
                <a:solidFill>
                  <a:schemeClr val="bg1"/>
                </a:solidFill>
              </a:rPr>
              <a:t>开始正式实验。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正式实验中也有超时反馈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6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70B60-5511-4D35-BA89-DCFBD62564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36925" y="2316163"/>
            <a:ext cx="5835650" cy="2405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休息一下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您已经进行了一段时间的实验了。</a:t>
            </a:r>
            <a:r>
              <a:rPr lang="en-US" altLang="zh-CN" sz="3200" dirty="0">
                <a:solidFill>
                  <a:schemeClr val="bg1"/>
                </a:solidFill>
              </a:rPr>
              <a:t/>
            </a:r>
            <a:br>
              <a:rPr lang="en-US" altLang="zh-CN" sz="3200" dirty="0">
                <a:solidFill>
                  <a:schemeClr val="bg1"/>
                </a:solidFill>
              </a:rPr>
            </a:br>
            <a:r>
              <a:rPr lang="zh-CN" altLang="en-US" sz="3200" dirty="0">
                <a:solidFill>
                  <a:schemeClr val="bg1"/>
                </a:solidFill>
              </a:rPr>
              <a:t>请休息</a:t>
            </a:r>
            <a:r>
              <a:rPr lang="en-US" altLang="zh-CN" sz="3200" dirty="0">
                <a:solidFill>
                  <a:schemeClr val="bg1"/>
                </a:solidFill>
              </a:rPr>
              <a:t>30</a:t>
            </a:r>
            <a:r>
              <a:rPr lang="zh-CN" altLang="en-US" sz="3200" dirty="0">
                <a:solidFill>
                  <a:schemeClr val="bg1"/>
                </a:solidFill>
              </a:rPr>
              <a:t>秒后继续。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</TotalTime>
  <Words>518</Words>
  <Application>Microsoft Office PowerPoint</Application>
  <PresentationFormat>Custom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欢迎参加实验</vt:lpstr>
      <vt:lpstr>PowerPoint Presentation</vt:lpstr>
      <vt:lpstr>PowerPoint Presentation</vt:lpstr>
      <vt:lpstr>PowerPoint Presentation</vt:lpstr>
      <vt:lpstr>PowerPoint Presentation</vt:lpstr>
      <vt:lpstr>练习1  在这个阶段的练习中没有时间限制 通知主试按空格键开始</vt:lpstr>
      <vt:lpstr>练习2  在这个阶段的练习有时间限制 超时未反应由红点提示 通知主试按空格键开始</vt:lpstr>
      <vt:lpstr>练习结束  通知主试后 按空格键开始正式实验。 正式实验中也有超时反馈</vt:lpstr>
      <vt:lpstr>休息一下  您已经进行了一段时间的实验了。 请休息30秒后继续。</vt:lpstr>
      <vt:lpstr>休息一下  30秒时间到。 准备好后按空格键继续</vt:lpstr>
      <vt:lpstr>实验结束  请联系主试结算被试费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frame is reserved  for instruction</dc:title>
  <dc:creator>聂 劭质</dc:creator>
  <cp:lastModifiedBy>聂 劭质</cp:lastModifiedBy>
  <cp:revision>112</cp:revision>
  <dcterms:created xsi:type="dcterms:W3CDTF">2018-04-25T05:07:23Z</dcterms:created>
  <dcterms:modified xsi:type="dcterms:W3CDTF">2018-10-24T11:46:37Z</dcterms:modified>
</cp:coreProperties>
</file>