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04" r:id="rId4"/>
    <p:sldId id="269" r:id="rId5"/>
    <p:sldId id="274" r:id="rId6"/>
    <p:sldId id="270" r:id="rId7"/>
    <p:sldId id="280" r:id="rId8"/>
    <p:sldId id="271" r:id="rId9"/>
    <p:sldId id="276" r:id="rId10"/>
    <p:sldId id="295" r:id="rId11"/>
    <p:sldId id="285" r:id="rId12"/>
    <p:sldId id="284" r:id="rId13"/>
    <p:sldId id="286" r:id="rId14"/>
    <p:sldId id="289" r:id="rId15"/>
    <p:sldId id="291" r:id="rId16"/>
    <p:sldId id="292" r:id="rId17"/>
    <p:sldId id="293" r:id="rId18"/>
    <p:sldId id="267" r:id="rId19"/>
  </p:sldIdLst>
  <p:sldSz cx="9144000" cy="6858000" type="screen4x3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46A"/>
    <a:srgbClr val="7BC2C0"/>
    <a:srgbClr val="3E88A3"/>
    <a:srgbClr val="163847"/>
    <a:srgbClr val="15333F"/>
    <a:srgbClr val="1532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1158" y="9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8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41000">
                <a:srgbClr val="3E88A3"/>
              </a:gs>
              <a:gs pos="0">
                <a:srgbClr val="163847"/>
              </a:gs>
              <a:gs pos="89000">
                <a:srgbClr val="7BC2C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149A-678C-4ECD-A5BA-6C9AABFF5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0A10-2122-4D35-9BCB-F7E8C242C0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149A-678C-4ECD-A5BA-6C9AABFF5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0A10-2122-4D35-9BCB-F7E8C242C0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149A-678C-4ECD-A5BA-6C9AABFF5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0A10-2122-4D35-9BCB-F7E8C242C0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149A-678C-4ECD-A5BA-6C9AABFF5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0A10-2122-4D35-9BCB-F7E8C242C0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149A-678C-4ECD-A5BA-6C9AABFF5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0A10-2122-4D35-9BCB-F7E8C242C0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149A-678C-4ECD-A5BA-6C9AABFF5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0A10-2122-4D35-9BCB-F7E8C242C0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149A-678C-4ECD-A5BA-6C9AABFF5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0A10-2122-4D35-9BCB-F7E8C242C0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149A-678C-4ECD-A5BA-6C9AABFF5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0A10-2122-4D35-9BCB-F7E8C242C0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149A-678C-4ECD-A5BA-6C9AABFF5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0A10-2122-4D35-9BCB-F7E8C242C0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149A-678C-4ECD-A5BA-6C9AABFF5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0A10-2122-4D35-9BCB-F7E8C242C0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149A-678C-4ECD-A5BA-6C9AABFF5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0A10-2122-4D35-9BCB-F7E8C242C0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6149A-678C-4ECD-A5BA-6C9AABFF5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70A10-2122-4D35-9BCB-F7E8C242C0B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tags" Target="../tags/tag6.xml"/><Relationship Id="rId4" Type="http://schemas.openxmlformats.org/officeDocument/2006/relationships/image" Target="../media/image5.png"/><Relationship Id="rId3" Type="http://schemas.openxmlformats.org/officeDocument/2006/relationships/tags" Target="../tags/tag5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tags" Target="../tags/tag8.xml"/><Relationship Id="rId2" Type="http://schemas.openxmlformats.org/officeDocument/2006/relationships/image" Target="../media/image7.png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tags" Target="../tags/tag10.xml"/><Relationship Id="rId2" Type="http://schemas.openxmlformats.org/officeDocument/2006/relationships/image" Target="../media/image9.png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tags" Target="../tags/tag13.xml"/><Relationship Id="rId3" Type="http://schemas.openxmlformats.org/officeDocument/2006/relationships/image" Target="../media/image11.png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5.xml"/><Relationship Id="rId2" Type="http://schemas.openxmlformats.org/officeDocument/2006/relationships/image" Target="../media/image13.png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397001" y="1979648"/>
            <a:ext cx="6364511" cy="1523997"/>
            <a:chOff x="2486239" y="1973944"/>
            <a:chExt cx="4480618" cy="1523997"/>
          </a:xfrm>
        </p:grpSpPr>
        <p:sp>
          <p:nvSpPr>
            <p:cNvPr id="6" name="任意多边形 5"/>
            <p:cNvSpPr/>
            <p:nvPr/>
          </p:nvSpPr>
          <p:spPr>
            <a:xfrm>
              <a:off x="2496457" y="1973944"/>
              <a:ext cx="4470400" cy="0"/>
            </a:xfrm>
            <a:custGeom>
              <a:avLst/>
              <a:gdLst>
                <a:gd name="connsiteX0" fmla="*/ 0 w 4470400"/>
                <a:gd name="connsiteY0" fmla="*/ 0 h 0"/>
                <a:gd name="connsiteX1" fmla="*/ 4470400 w 44704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70400">
                  <a:moveTo>
                    <a:pt x="0" y="0"/>
                  </a:moveTo>
                  <a:lnTo>
                    <a:pt x="447040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2486239" y="3497941"/>
              <a:ext cx="4470400" cy="0"/>
            </a:xfrm>
            <a:custGeom>
              <a:avLst/>
              <a:gdLst>
                <a:gd name="connsiteX0" fmla="*/ 0 w 4470400"/>
                <a:gd name="connsiteY0" fmla="*/ 0 h 0"/>
                <a:gd name="connsiteX1" fmla="*/ 4470400 w 44704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70400">
                  <a:moveTo>
                    <a:pt x="0" y="0"/>
                  </a:moveTo>
                  <a:lnTo>
                    <a:pt x="447040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副标题 1"/>
          <p:cNvSpPr txBox="1"/>
          <p:nvPr/>
        </p:nvSpPr>
        <p:spPr>
          <a:xfrm>
            <a:off x="3372485" y="5191760"/>
            <a:ext cx="3192145" cy="36830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727075" rtl="0" eaLnBrk="1" latinLnBrk="0" hangingPunct="1">
              <a:lnSpc>
                <a:spcPct val="90000"/>
              </a:lnSpc>
              <a:spcBef>
                <a:spcPts val="795"/>
              </a:spcBef>
              <a:buFont typeface="Arial" panose="020B0604020202020204" pitchFamily="34" charset="0"/>
              <a:buNone/>
              <a:defRPr sz="3465" b="1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93370" indent="0" algn="ctr" defTabSz="727075" rtl="0" eaLnBrk="1" latinLnBrk="0" hangingPunct="1">
              <a:lnSpc>
                <a:spcPct val="90000"/>
              </a:lnSpc>
              <a:spcBef>
                <a:spcPts val="395"/>
              </a:spcBef>
              <a:buFont typeface="Arial" panose="020B0604020202020204" pitchFamily="34" charset="0"/>
              <a:buNone/>
              <a:defRPr sz="12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6740" indent="0" algn="ctr" defTabSz="727075" rtl="0" eaLnBrk="1" latinLnBrk="0" hangingPunct="1">
              <a:lnSpc>
                <a:spcPct val="90000"/>
              </a:lnSpc>
              <a:spcBef>
                <a:spcPts val="395"/>
              </a:spcBef>
              <a:buFont typeface="Arial" panose="020B0604020202020204" pitchFamily="34" charset="0"/>
              <a:buNone/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80110" indent="0" algn="ctr" defTabSz="727075" rtl="0" eaLnBrk="1" latinLnBrk="0" hangingPunct="1">
              <a:lnSpc>
                <a:spcPct val="90000"/>
              </a:lnSpc>
              <a:spcBef>
                <a:spcPts val="395"/>
              </a:spcBef>
              <a:buFont typeface="Arial" panose="020B0604020202020204" pitchFamily="34" charset="0"/>
              <a:buNone/>
              <a:defRPr sz="1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2845" indent="0" algn="ctr" defTabSz="727075" rtl="0" eaLnBrk="1" latinLnBrk="0" hangingPunct="1">
              <a:lnSpc>
                <a:spcPct val="90000"/>
              </a:lnSpc>
              <a:spcBef>
                <a:spcPts val="395"/>
              </a:spcBef>
              <a:buFont typeface="Arial" panose="020B0604020202020204" pitchFamily="34" charset="0"/>
              <a:buNone/>
              <a:defRPr sz="1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6215" indent="0" algn="ctr" defTabSz="727075" rtl="0" eaLnBrk="1" latinLnBrk="0" hangingPunct="1">
              <a:lnSpc>
                <a:spcPct val="90000"/>
              </a:lnSpc>
              <a:spcBef>
                <a:spcPts val="395"/>
              </a:spcBef>
              <a:buFont typeface="Arial" panose="020B0604020202020204" pitchFamily="34" charset="0"/>
              <a:buNone/>
              <a:defRPr sz="1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9585" indent="0" algn="ctr" defTabSz="727075" rtl="0" eaLnBrk="1" latinLnBrk="0" hangingPunct="1">
              <a:lnSpc>
                <a:spcPct val="90000"/>
              </a:lnSpc>
              <a:spcBef>
                <a:spcPts val="395"/>
              </a:spcBef>
              <a:buFont typeface="Arial" panose="020B0604020202020204" pitchFamily="34" charset="0"/>
              <a:buNone/>
              <a:defRPr sz="1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2955" indent="0" algn="ctr" defTabSz="727075" rtl="0" eaLnBrk="1" latinLnBrk="0" hangingPunct="1">
              <a:lnSpc>
                <a:spcPct val="90000"/>
              </a:lnSpc>
              <a:spcBef>
                <a:spcPts val="395"/>
              </a:spcBef>
              <a:buFont typeface="Arial" panose="020B0604020202020204" pitchFamily="34" charset="0"/>
              <a:buNone/>
              <a:defRPr sz="1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6325" indent="0" algn="ctr" defTabSz="727075" rtl="0" eaLnBrk="1" latinLnBrk="0" hangingPunct="1">
              <a:lnSpc>
                <a:spcPct val="90000"/>
              </a:lnSpc>
              <a:spcBef>
                <a:spcPts val="395"/>
              </a:spcBef>
              <a:buFont typeface="Arial" panose="020B0604020202020204" pitchFamily="34" charset="0"/>
              <a:buNone/>
              <a:defRPr sz="1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bg1"/>
                </a:solidFill>
              </a:rPr>
              <a:t>汇报</a:t>
            </a:r>
            <a:r>
              <a:rPr lang="zh-CN" altLang="en-US" sz="2000" dirty="0" smtClean="0">
                <a:solidFill>
                  <a:schemeClr val="bg1"/>
                </a:solidFill>
              </a:rPr>
              <a:t>人：聂羽枫，白羽</a:t>
            </a:r>
            <a:r>
              <a:rPr lang="zh-CN" altLang="en-US" sz="2000" dirty="0" smtClean="0">
                <a:solidFill>
                  <a:schemeClr val="bg1"/>
                </a:solidFill>
              </a:rPr>
              <a:t>轩</a:t>
            </a:r>
            <a:endParaRPr lang="zh-CN" altLang="en-US" sz="2000" dirty="0" smtClean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11655" y="2362200"/>
            <a:ext cx="57975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GIS考研院校专题地图网站</a:t>
            </a:r>
            <a:endParaRPr lang="zh-CN" altLang="en-US" sz="3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333137"/>
            <a:ext cx="1666824" cy="6523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1800" b="1" dirty="0">
                <a:solidFill>
                  <a:schemeClr val="bg1"/>
                </a:solidFill>
                <a:latin typeface="+mn-ea"/>
              </a:rPr>
              <a:t>4</a:t>
            </a:r>
            <a:endParaRPr lang="en-US" altLang="zh-CN" sz="4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3422650" y="1864211"/>
            <a:ext cx="2794000" cy="3530600"/>
          </a:xfrm>
          <a:custGeom>
            <a:avLst/>
            <a:gdLst>
              <a:gd name="connsiteX0" fmla="*/ 0 w 2794000"/>
              <a:gd name="connsiteY0" fmla="*/ 3530600 h 3530600"/>
              <a:gd name="connsiteX1" fmla="*/ 2794000 w 2794000"/>
              <a:gd name="connsiteY1" fmla="*/ 0 h 353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94000" h="3530600">
                <a:moveTo>
                  <a:pt x="0" y="3530600"/>
                </a:moveTo>
                <a:lnTo>
                  <a:pt x="2794000" y="0"/>
                </a:ln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972000" y="4094912"/>
            <a:ext cx="1423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PART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71621" y="3083411"/>
            <a:ext cx="2184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功能实现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-4132" r="42842"/>
          <a:stretch>
            <a:fillRect/>
          </a:stretch>
        </p:blipFill>
        <p:spPr>
          <a:xfrm>
            <a:off x="239395" y="1346835"/>
            <a:ext cx="4467225" cy="22402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28295" y="452120"/>
            <a:ext cx="8041005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4.1</a:t>
            </a:r>
            <a:r>
              <a: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初始化</a:t>
            </a:r>
            <a:endParaRPr lang="zh-CN" altLang="en-US" sz="40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zh-CN" altLang="en-US">
                <a:solidFill>
                  <a:schemeClr val="bg1"/>
                </a:solidFill>
              </a:rPr>
              <a:t>即加载高德地图 API, 高德地图 LOCA 数据可视化 API, 插件, 组件库等等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3525" y="3695065"/>
            <a:ext cx="4443095" cy="288798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011420" y="1907540"/>
            <a:ext cx="3754120" cy="45351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23240" y="195580"/>
            <a:ext cx="636206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4.2</a:t>
            </a:r>
            <a:r>
              <a: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地图基础功能模块</a:t>
            </a:r>
            <a:endParaRPr lang="zh-CN" altLang="en-US" sz="40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3240" y="4121785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地图测量功能, 几何绘制功能</a:t>
            </a:r>
            <a:endParaRPr lang="zh-CN" altLang="en-US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3240" y="929640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放大缩小功能, 图层管理功能</a:t>
            </a:r>
            <a:endParaRPr lang="zh-CN" altLang="en-US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5445" y="1263650"/>
            <a:ext cx="5374640" cy="282384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150360" y="3429000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这两个功能都是来自于 AMap UI 组件库</a:t>
            </a:r>
            <a:endParaRPr lang="zh-CN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50360" y="4525010"/>
            <a:ext cx="4572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这两个功能来自于 MouseTool 工具, 需要先引入这个工具插件代码</a:t>
            </a:r>
            <a:endParaRPr lang="zh-CN" altLang="en-US" sz="200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23240" y="4449445"/>
            <a:ext cx="4120515" cy="24022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23240" y="195580"/>
            <a:ext cx="636206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4.3. 导航规划功能模块</a:t>
            </a:r>
            <a:endParaRPr sz="40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6485" y="975360"/>
            <a:ext cx="639953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navigationTools.js 中设置相关功能.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需要引入导航规划插件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由于 API 封装的很好, 直接绑定一个空的 div 就可以将搜索结果放到里面,下面的 POI 搜索功能也是类似的.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0520" y="3621405"/>
            <a:ext cx="5029200" cy="26892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876550" y="2170430"/>
            <a:ext cx="5874385" cy="25177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717414" y="2681258"/>
            <a:ext cx="37465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3E88A3"/>
                </a:solidFill>
              </a:rPr>
              <a:t>THANKS</a:t>
            </a:r>
            <a:endParaRPr lang="zh-CN" altLang="en-US" sz="6000" b="1" dirty="0">
              <a:solidFill>
                <a:srgbClr val="3E88A3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523240" y="195580"/>
            <a:ext cx="636206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4.</a:t>
            </a:r>
            <a:r>
              <a:rPr 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4</a:t>
            </a:r>
            <a:r>
              <a:rPr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. </a:t>
            </a:r>
            <a:r>
              <a:rPr 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poi</a:t>
            </a:r>
            <a:r>
              <a: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搜索</a:t>
            </a:r>
            <a:r>
              <a:rPr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功能模块</a:t>
            </a:r>
            <a:endParaRPr sz="40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7200" y="1052830"/>
            <a:ext cx="5644515" cy="390334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985510" y="902335"/>
            <a:ext cx="2827020" cy="489204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23240" y="5106670"/>
            <a:ext cx="543941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searchTools.js 中设置相关功能.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这里还给搜索结果信息窗口加了一个上下文菜单, 用来右键弹出菜单, 设置选中当前的地点为导航的起点或终点. (这样两个功能可以进行交互)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大致交互逻辑与上一个导航功能类似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01625" y="834390"/>
            <a:ext cx="819912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dataControl.js 中设置相关功能.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这里copy 修改官网给的示例, 主要是加载两个图层: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(1) 全国GIS考研招生人数热力图, HeatMapLayer 图层;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(2) 全国GIS考研院校分布点图, LabelsLayer 图层.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84" b="12800"/>
          <a:stretch>
            <a:fillRect/>
          </a:stretch>
        </p:blipFill>
        <p:spPr>
          <a:xfrm>
            <a:off x="301625" y="2310765"/>
            <a:ext cx="6027420" cy="332232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16915" y="5810885"/>
            <a:ext cx="48031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自己实现点标注图层点击后, 进行考研院校信息查询展示, 页面内动态生成表格的功能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3"/>
            </p:custDataLst>
          </p:nvPr>
        </p:nvSpPr>
        <p:spPr>
          <a:xfrm>
            <a:off x="384810" y="195580"/>
            <a:ext cx="636206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4.</a:t>
            </a:r>
            <a:r>
              <a:rPr 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5</a:t>
            </a:r>
            <a:r>
              <a:rPr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. 专题数据加载</a:t>
            </a:r>
            <a:endParaRPr sz="40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384810" y="195580"/>
            <a:ext cx="636206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4.</a:t>
            </a:r>
            <a:r>
              <a:rPr 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5</a:t>
            </a:r>
            <a:r>
              <a:rPr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. 专题数据加载</a:t>
            </a:r>
            <a:endParaRPr sz="40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00430" y="1388110"/>
            <a:ext cx="7342505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31844" y="1415404"/>
            <a:ext cx="8080311" cy="3678853"/>
            <a:chOff x="1950096" y="1464646"/>
            <a:chExt cx="8080311" cy="3678853"/>
          </a:xfrm>
        </p:grpSpPr>
        <p:sp>
          <p:nvSpPr>
            <p:cNvPr id="3" name="椭圆 2"/>
            <p:cNvSpPr/>
            <p:nvPr/>
          </p:nvSpPr>
          <p:spPr>
            <a:xfrm>
              <a:off x="7433905" y="2425960"/>
              <a:ext cx="1744824" cy="1744824"/>
            </a:xfrm>
            <a:prstGeom prst="ellipse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8105708" y="3191070"/>
              <a:ext cx="1318210" cy="1318210"/>
            </a:xfrm>
            <a:prstGeom prst="ellipse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9162660" y="3321697"/>
              <a:ext cx="867747" cy="867747"/>
            </a:xfrm>
            <a:prstGeom prst="ellipse">
              <a:avLst/>
            </a:prstGeom>
            <a:solidFill>
              <a:schemeClr val="bg1"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796591" y="2519267"/>
              <a:ext cx="1744824" cy="1744824"/>
            </a:xfrm>
            <a:prstGeom prst="ellipse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553993" y="3275045"/>
              <a:ext cx="1318210" cy="1318210"/>
            </a:xfrm>
            <a:prstGeom prst="ellipse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950096" y="3387012"/>
              <a:ext cx="867747" cy="867747"/>
            </a:xfrm>
            <a:prstGeom prst="ellipse">
              <a:avLst/>
            </a:prstGeom>
            <a:solidFill>
              <a:schemeClr val="bg1"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140200" y="1464646"/>
              <a:ext cx="3678853" cy="36788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717414" y="2681258"/>
            <a:ext cx="37465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3E88A3"/>
                </a:solidFill>
              </a:rPr>
              <a:t>THANKS</a:t>
            </a:r>
            <a:endParaRPr lang="zh-CN" altLang="en-US" sz="6000" b="1" dirty="0">
              <a:solidFill>
                <a:srgbClr val="3E88A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18590" y="1748155"/>
            <a:ext cx="649160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全国考研人数达到近</a:t>
            </a:r>
            <a:r>
              <a:rPr lang="en-US" altLang="zh-CN">
                <a:solidFill>
                  <a:schemeClr val="bg1"/>
                </a:solidFill>
              </a:rPr>
              <a:t>500</a:t>
            </a:r>
            <a:r>
              <a:rPr lang="zh-CN" altLang="en-US">
                <a:solidFill>
                  <a:schemeClr val="bg1"/>
                </a:solidFill>
              </a:rPr>
              <a:t>万人的背景下，考研择校问题也是当代考研人的一大难题，GIS考研只有学硕，不过部分院校的测绘工程方向和GIS方向差不多，一般学硕叫（070503）地图学与地理信息系统，或者（081603）地图制图学与地理信息系统。当然不同院校两个专业的方向设置可能会有区别，目前开设有GIS专业的高校大概有130多所，GIS考研比较热门的院校有武汉大学、南京师范大学、首都师范大学、北京师范大学、华东师范大学、北京大学、南京大学、中山大学、首都师范大学、福州大学、河海大学、陕西师范大学、华南师范大学、中南大学这几个学校都是近几年报考比较热门的学校，也是实力强校，该系统可以帮助考研人更快了解考研和找到自己的</a:t>
            </a:r>
            <a:r>
              <a:rPr lang="zh-CN" altLang="en-US">
                <a:solidFill>
                  <a:schemeClr val="bg1"/>
                </a:solidFill>
              </a:rPr>
              <a:t>心意院校。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1045" y="405765"/>
            <a:ext cx="3048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背景</a:t>
            </a:r>
            <a:endParaRPr lang="zh-CN" altLang="en-US" sz="4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333137"/>
            <a:ext cx="1666824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1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4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3422650" y="1864211"/>
            <a:ext cx="2794000" cy="3530600"/>
          </a:xfrm>
          <a:custGeom>
            <a:avLst/>
            <a:gdLst>
              <a:gd name="connsiteX0" fmla="*/ 0 w 2794000"/>
              <a:gd name="connsiteY0" fmla="*/ 3530600 h 3530600"/>
              <a:gd name="connsiteX1" fmla="*/ 2794000 w 2794000"/>
              <a:gd name="connsiteY1" fmla="*/ 0 h 353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94000" h="3530600">
                <a:moveTo>
                  <a:pt x="0" y="3530600"/>
                </a:moveTo>
                <a:lnTo>
                  <a:pt x="2794000" y="0"/>
                </a:ln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171440" y="3083560"/>
            <a:ext cx="31070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  <a:sym typeface="+mn-ea"/>
              </a:rPr>
              <a:t>1. 功能设计</a:t>
            </a:r>
            <a:endParaRPr lang="zh-CN" altLang="en-US" sz="3600">
              <a:solidFill>
                <a:schemeClr val="bg1"/>
              </a:solidFill>
            </a:endParaRPr>
          </a:p>
          <a:p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72000" y="4094912"/>
            <a:ext cx="1423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PART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4915" y="86995"/>
            <a:ext cx="668464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本网站（GIS考研院校可视化专题网站）为GIS考研初期准备择校的学生服务，提出以下三个主要功能的设计：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（1）</a:t>
            </a:r>
            <a:r>
              <a:rPr lang="zh-CN" altLang="en-US" b="1">
                <a:solidFill>
                  <a:schemeClr val="bg1"/>
                </a:solidFill>
              </a:rPr>
              <a:t>基本功能</a:t>
            </a:r>
            <a:r>
              <a:rPr lang="zh-CN" altLang="en-US">
                <a:solidFill>
                  <a:schemeClr val="bg1"/>
                </a:solidFill>
              </a:rPr>
              <a:t>：如放大、缩小地图、地图图层切换管理功能、地图测量、几何绘图，提供用户基本的地图操作工具，便于用户浏览网站地图内容;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（2）</a:t>
            </a:r>
            <a:r>
              <a:rPr lang="zh-CN" altLang="en-US" b="1">
                <a:solidFill>
                  <a:schemeClr val="bg1"/>
                </a:solidFill>
              </a:rPr>
              <a:t>专题数据功能</a:t>
            </a:r>
            <a:r>
              <a:rPr lang="zh-CN" altLang="en-US">
                <a:solidFill>
                  <a:schemeClr val="bg1"/>
                </a:solidFill>
              </a:rPr>
              <a:t>：提供用户提供点击地图交互，可以得到不同院校点的招生信息、招生人数热力图，帮助用户了解自己心怡的考研院校在该省份的竞争能力;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（3）</a:t>
            </a:r>
            <a:r>
              <a:rPr lang="zh-CN" altLang="en-US" b="1">
                <a:solidFill>
                  <a:schemeClr val="bg1"/>
                </a:solidFill>
              </a:rPr>
              <a:t>POI检索, 导航规划</a:t>
            </a:r>
            <a:r>
              <a:rPr lang="zh-CN" altLang="en-US">
                <a:solidFill>
                  <a:schemeClr val="bg1"/>
                </a:solidFill>
              </a:rPr>
              <a:t>：通过高德 API 提供用户检索地点以及进行路线规划导航功能，通过用户基本地图浏览功能。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76400" y="3779520"/>
            <a:ext cx="5593080" cy="3002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333137"/>
            <a:ext cx="1666824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1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4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3422650" y="1864211"/>
            <a:ext cx="2794000" cy="3530600"/>
          </a:xfrm>
          <a:custGeom>
            <a:avLst/>
            <a:gdLst>
              <a:gd name="connsiteX0" fmla="*/ 0 w 2794000"/>
              <a:gd name="connsiteY0" fmla="*/ 3530600 h 3530600"/>
              <a:gd name="connsiteX1" fmla="*/ 2794000 w 2794000"/>
              <a:gd name="connsiteY1" fmla="*/ 0 h 353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94000" h="3530600">
                <a:moveTo>
                  <a:pt x="0" y="3530600"/>
                </a:moveTo>
                <a:lnTo>
                  <a:pt x="2794000" y="0"/>
                </a:ln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171621" y="3083411"/>
            <a:ext cx="2184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数据处理</a:t>
            </a:r>
            <a:endParaRPr lang="zh-CN" altLang="en-US" sz="3600" b="1" dirty="0" smtClean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72000" y="4094912"/>
            <a:ext cx="1423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PART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5665" y="640715"/>
            <a:ext cx="7635875" cy="29013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通过对研招网进行Python爬虫采集 GIS 考研院校信息数据, 再结合高德地图开放地理编码 API, 以及开源的火星坐标系与 WGS84 坐标系转换 API 形成经纬度坐标数据. 然后通过 QGIS 进行地理数据生成与综合处理形成 GeoJson 文件.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总计有以下两个数据内容：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（1）University(.geojson): 我国2022年GIS硕士招生院校点状地理数据;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（2）Details(.geojson): 各个招生院校的不同专业、方向的招生详情文本属性数据.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333137"/>
            <a:ext cx="1666824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1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4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3422650" y="1864211"/>
            <a:ext cx="2794000" cy="3530600"/>
          </a:xfrm>
          <a:custGeom>
            <a:avLst/>
            <a:gdLst>
              <a:gd name="connsiteX0" fmla="*/ 0 w 2794000"/>
              <a:gd name="connsiteY0" fmla="*/ 3530600 h 3530600"/>
              <a:gd name="connsiteX1" fmla="*/ 2794000 w 2794000"/>
              <a:gd name="connsiteY1" fmla="*/ 0 h 353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94000" h="3530600">
                <a:moveTo>
                  <a:pt x="0" y="3530600"/>
                </a:moveTo>
                <a:lnTo>
                  <a:pt x="2794000" y="0"/>
                </a:ln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972000" y="4094912"/>
            <a:ext cx="1423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PART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71621" y="3083411"/>
            <a:ext cx="2184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项目</a:t>
            </a:r>
            <a:r>
              <a:rPr lang="zh-CN" altLang="en-US" sz="3600" b="1" dirty="0">
                <a:solidFill>
                  <a:schemeClr val="bg1"/>
                </a:solidFill>
              </a:rPr>
              <a:t>结构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59180" y="216535"/>
            <a:ext cx="716407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主要页面结构: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① 一个放置地图的标签(div 容器)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② 侧边工具栏按钮, 信息卡片(div 容器\ radio 选择框\ input 输入框)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③ 导航信息框 (div 容器, 内容由 API 模板自动填入)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④ POI 搜索框以及搜索\关闭按钮(div 容器)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⑤ POI 搜索结果信息框 (div 容器, 内容由 API 模板自动填入)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59180" y="3455035"/>
            <a:ext cx="6945630" cy="33216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6915" y="683895"/>
            <a:ext cx="3131820" cy="34594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085590" y="2459990"/>
            <a:ext cx="4572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专题数据加载</a:t>
            </a:r>
            <a:endParaRPr lang="zh-CN" altLang="en-US"/>
          </a:p>
          <a:p>
            <a:r>
              <a:rPr lang="zh-CN" altLang="en-US"/>
              <a:t>dataControl.js 中设置相关功能.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02405" y="1490980"/>
            <a:ext cx="4572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地图测量功能, 几何绘制功能</a:t>
            </a:r>
            <a:endParaRPr lang="zh-CN" altLang="en-US"/>
          </a:p>
          <a:p>
            <a:r>
              <a:rPr lang="zh-CN" altLang="en-US"/>
              <a:t>mouseTools.js 中设置相关功能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002405" y="448310"/>
            <a:ext cx="4572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放大缩小功能, 图层管理功能</a:t>
            </a:r>
            <a:endParaRPr lang="zh-CN" altLang="en-US"/>
          </a:p>
          <a:p>
            <a:r>
              <a:rPr lang="zh-CN" altLang="en-US"/>
              <a:t>AMapUIControl.js 中设置相关功能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085590" y="3448685"/>
            <a:ext cx="4572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basicControl.js 设置地图容器对象以及控制页面显示的相关方法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085590" y="4437380"/>
            <a:ext cx="4572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POI 检索功能模块</a:t>
            </a:r>
            <a:endParaRPr lang="zh-CN" altLang="en-US"/>
          </a:p>
          <a:p>
            <a:r>
              <a:rPr lang="zh-CN" altLang="en-US"/>
              <a:t>searchTools.js 中设置相关功能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085590" y="5426075"/>
            <a:ext cx="4572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导航规划功能模块</a:t>
            </a:r>
            <a:endParaRPr lang="zh-CN" altLang="en-US"/>
          </a:p>
          <a:p>
            <a:r>
              <a:rPr lang="zh-CN" altLang="en-US"/>
              <a:t>navigationTools.js 中设置相关功能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157980" y="6217285"/>
            <a:ext cx="4261485" cy="3498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dataDetailControl.js 中实现生成</a:t>
            </a:r>
            <a:r>
              <a:rPr lang="zh-CN" altLang="en-US"/>
              <a:t>表格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PP_MARK_KEY" val="d340f968-bfb8-4cb4-abc3-e01d60293c2f"/>
  <p:tag name="COMMONDATA" val="eyJjb3VudCI6OCwiaGRpZCI6IjdhNTRiNjIyMmY4M2IyYjQ3YmE2NjY2ZTY1OTI4YjYxIiwidXNlckNvdW50Ijo4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常用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1829</Words>
  <Application>WPS 演示</Application>
  <PresentationFormat>全屏显示(4:3)</PresentationFormat>
  <Paragraphs>127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羽翼枫满</cp:lastModifiedBy>
  <cp:revision>24</cp:revision>
  <dcterms:created xsi:type="dcterms:W3CDTF">2018-05-22T00:03:00Z</dcterms:created>
  <dcterms:modified xsi:type="dcterms:W3CDTF">2023-06-17T16:52:03Z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92CF23D5491D49FB8E2208A8844BEC2D_12</vt:lpwstr>
  </property>
  <property fmtid="{D5CDD505-2E9C-101B-9397-08002B2CF9AE}" pid="3" name="KSOProductBuildVer">
    <vt:lpwstr>2052-11.1.0.14309</vt:lpwstr>
  </property>
  <property fmtid="{D5CDD505-2E9C-101B-9397-08002B2CF9AE}" pid="4" name="KSOTemplateUUID">
    <vt:lpwstr>v1.0_mb_DjfOUzFq5Czlj+aH12R1Ag==</vt:lpwstr>
  </property>
</Properties>
</file>