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9" r:id="rId2"/>
    <p:sldId id="302" r:id="rId3"/>
    <p:sldId id="261" r:id="rId4"/>
    <p:sldId id="262" r:id="rId5"/>
    <p:sldId id="285" r:id="rId6"/>
    <p:sldId id="288" r:id="rId7"/>
    <p:sldId id="287" r:id="rId8"/>
    <p:sldId id="286" r:id="rId9"/>
    <p:sldId id="289" r:id="rId10"/>
    <p:sldId id="267" r:id="rId11"/>
    <p:sldId id="290" r:id="rId12"/>
    <p:sldId id="291" r:id="rId13"/>
    <p:sldId id="292" r:id="rId14"/>
    <p:sldId id="294" r:id="rId15"/>
    <p:sldId id="295" r:id="rId16"/>
    <p:sldId id="296" r:id="rId17"/>
    <p:sldId id="297" r:id="rId18"/>
    <p:sldId id="298" r:id="rId19"/>
    <p:sldId id="300" r:id="rId20"/>
    <p:sldId id="299" r:id="rId21"/>
    <p:sldId id="303" r:id="rId22"/>
    <p:sldId id="304" r:id="rId23"/>
    <p:sldId id="266" r:id="rId24"/>
    <p:sldId id="301" r:id="rId25"/>
    <p:sldId id="260" r:id="rId26"/>
  </p:sldIdLst>
  <p:sldSz cx="12192000" cy="6858000"/>
  <p:notesSz cx="7104063" cy="10234613"/>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AE7FF"/>
    <a:srgbClr val="EAEFF7"/>
    <a:srgbClr val="D9D9D9"/>
    <a:srgbClr val="F2F2F2"/>
    <a:srgbClr val="262626"/>
    <a:srgbClr val="BFBFBF"/>
    <a:srgbClr val="0E112F"/>
    <a:srgbClr val="090D24"/>
    <a:srgbClr val="797B7D"/>
    <a:srgbClr val="171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51" autoAdjust="0"/>
  </p:normalViewPr>
  <p:slideViewPr>
    <p:cSldViewPr snapToGrid="0">
      <p:cViewPr>
        <p:scale>
          <a:sx n="75" d="100"/>
          <a:sy n="75" d="100"/>
        </p:scale>
        <p:origin x="1020" y="7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the-mostly-complete-chart-of-neural-networks-explained-3fb6f2367464"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CNN</a:t>
            </a:r>
            <a:r>
              <a:rPr lang="zh-CN" altLang="en-US" dirty="0" smtClean="0"/>
              <a:t>是人工神经网络的一种，主要用于计算机视觉，比如图像识别、分类</a:t>
            </a:r>
            <a:endParaRPr lang="en-US" altLang="zh-CN" dirty="0" smtClean="0"/>
          </a:p>
          <a:p>
            <a:r>
              <a:rPr lang="en-US" altLang="zh-CN" dirty="0" smtClean="0"/>
              <a:t>C</a:t>
            </a:r>
            <a:r>
              <a:rPr lang="zh-CN" altLang="en-US" dirty="0" smtClean="0"/>
              <a:t>是卷积的意思，</a:t>
            </a:r>
            <a:r>
              <a:rPr lang="en-US" altLang="zh-CN" dirty="0" smtClean="0"/>
              <a:t>CNN</a:t>
            </a:r>
            <a:r>
              <a:rPr lang="zh-CN" altLang="en-US" dirty="0" smtClean="0"/>
              <a:t>早期主要用于手写体的识别</a:t>
            </a:r>
            <a:endParaRPr lang="en-US" altLang="zh-CN" dirty="0" smtClean="0"/>
          </a:p>
          <a:p>
            <a:r>
              <a:rPr lang="zh-CN" altLang="en-US" dirty="0" smtClean="0"/>
              <a:t>我们可以看到卷积神经网络的整体工作流程包括卷积、池化、全连接神经网络进行分类识别</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我们以这种简单的在二维平面上识别所书写的字母为</a:t>
            </a:r>
            <a:r>
              <a:rPr lang="en-US" altLang="zh-CN" dirty="0" smtClean="0"/>
              <a:t>O</a:t>
            </a:r>
            <a:r>
              <a:rPr lang="zh-CN" altLang="en-US" dirty="0" smtClean="0"/>
              <a:t>还是</a:t>
            </a:r>
            <a:r>
              <a:rPr lang="en-US" altLang="zh-CN" dirty="0" smtClean="0"/>
              <a:t>X</a:t>
            </a:r>
            <a:r>
              <a:rPr lang="zh-CN" altLang="en-US" dirty="0" smtClean="0"/>
              <a:t>为例，简单讲下</a:t>
            </a:r>
            <a:r>
              <a:rPr lang="en-US" altLang="zh-CN" dirty="0" smtClean="0"/>
              <a:t>CNN</a:t>
            </a:r>
            <a:r>
              <a:rPr lang="zh-CN" altLang="en-US" dirty="0" smtClean="0"/>
              <a:t>的工作流程</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444482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图像的本质是一些像素点，这里我们假设我们只用黑色的笔进行着色，黑色像素点的值为</a:t>
            </a:r>
            <a:r>
              <a:rPr lang="en-US" altLang="zh-CN" dirty="0" smtClean="0"/>
              <a:t>1</a:t>
            </a:r>
            <a:r>
              <a:rPr lang="zh-CN" altLang="en-US" dirty="0" smtClean="0"/>
              <a:t>，白色像素点值为</a:t>
            </a:r>
            <a:r>
              <a:rPr lang="en-US" altLang="zh-CN" dirty="0" smtClean="0"/>
              <a:t>-1</a:t>
            </a:r>
            <a:r>
              <a:rPr lang="zh-CN" altLang="en-US" dirty="0" smtClean="0"/>
              <a:t>，那么整个图像可以用一个二维数组来表示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16307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CNN</a:t>
            </a:r>
            <a:r>
              <a:rPr lang="zh-CN" altLang="en-US" dirty="0" smtClean="0"/>
              <a:t>具体是怎么识别的</a:t>
            </a:r>
            <a:r>
              <a:rPr lang="zh-CN" altLang="en-US" dirty="0" smtClean="0"/>
              <a:t>呢</a:t>
            </a:r>
            <a:endParaRPr lang="en-US" altLang="zh-CN" dirty="0" smtClean="0"/>
          </a:p>
          <a:p>
            <a:r>
              <a:rPr lang="zh-CN" altLang="en-US" dirty="0" smtClean="0"/>
              <a:t>刚刚我们看了</a:t>
            </a:r>
            <a:r>
              <a:rPr lang="en-US" altLang="zh-CN" dirty="0" smtClean="0"/>
              <a:t>CNN</a:t>
            </a:r>
            <a:r>
              <a:rPr lang="zh-CN" altLang="en-US" dirty="0" smtClean="0"/>
              <a:t>的整体的工作流程，第一步就是进行卷积：</a:t>
            </a:r>
            <a:endParaRPr lang="en-US" altLang="zh-CN" dirty="0" smtClean="0"/>
          </a:p>
          <a:p>
            <a:endParaRPr lang="en-US" altLang="zh-CN" dirty="0" smtClean="0"/>
          </a:p>
          <a:p>
            <a:r>
              <a:rPr lang="zh-CN" altLang="en-US" dirty="0" smtClean="0"/>
              <a:t>以</a:t>
            </a:r>
            <a:r>
              <a:rPr lang="en-US" altLang="zh-CN" dirty="0" smtClean="0"/>
              <a:t>X</a:t>
            </a:r>
            <a:r>
              <a:rPr lang="zh-CN" altLang="en-US" dirty="0" smtClean="0"/>
              <a:t>为例，我们可以看到其实本质上这个图形有三个基本的特征，我们这里可以简单用一个</a:t>
            </a:r>
            <a:r>
              <a:rPr lang="en-US" altLang="zh-CN" dirty="0" smtClean="0"/>
              <a:t>3x3</a:t>
            </a:r>
            <a:r>
              <a:rPr lang="zh-CN" altLang="en-US" dirty="0" smtClean="0"/>
              <a:t>的像素块来</a:t>
            </a:r>
            <a:r>
              <a:rPr lang="zh-CN" altLang="en-US" dirty="0" smtClean="0"/>
              <a:t>表示</a:t>
            </a:r>
            <a:endParaRPr lang="en-US" altLang="zh-CN" dirty="0" smtClean="0"/>
          </a:p>
          <a:p>
            <a:endParaRPr lang="en-US" altLang="zh-CN" dirty="0" smtClean="0"/>
          </a:p>
          <a:p>
            <a:r>
              <a:rPr lang="zh-CN" altLang="en-US" dirty="0" smtClean="0"/>
              <a:t>在这里，我们先肉眼识别出了这几个特征，大家肯定有疑惑，</a:t>
            </a:r>
            <a:r>
              <a:rPr lang="en-US" altLang="zh-CN" dirty="0" smtClean="0"/>
              <a:t>CNN</a:t>
            </a:r>
            <a:r>
              <a:rPr lang="zh-CN" altLang="en-US" dirty="0" smtClean="0"/>
              <a:t>又是如何提取出这些特征的呢？  其实，在真实过程中，这些</a:t>
            </a:r>
            <a:r>
              <a:rPr lang="en-US" altLang="zh-CN" dirty="0" smtClean="0"/>
              <a:t>Feature</a:t>
            </a:r>
            <a:r>
              <a:rPr lang="zh-CN" altLang="en-US" dirty="0" smtClean="0"/>
              <a:t>是</a:t>
            </a:r>
            <a:r>
              <a:rPr lang="en-US" altLang="zh-CN" dirty="0" smtClean="0"/>
              <a:t>CNN</a:t>
            </a:r>
            <a:r>
              <a:rPr lang="zh-CN" altLang="en-US" dirty="0" smtClean="0"/>
              <a:t>训练得到的，具体是怎么训练出来的，这里我们就不细说了，比较复杂，有兴趣的同学可以下来自己去了解</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4276745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接下来，我们用识别到的特征来进行特征过滤，计算过程大概是这样滴</a:t>
            </a:r>
            <a:endParaRPr lang="en-US" altLang="zh-CN" dirty="0" smtClean="0"/>
          </a:p>
          <a:p>
            <a:endParaRPr lang="en-US" altLang="zh-CN" dirty="0" smtClean="0"/>
          </a:p>
          <a:p>
            <a:r>
              <a:rPr lang="zh-CN" altLang="en-US" dirty="0" smtClean="0"/>
              <a:t>我们将原来的图片依次拆分为</a:t>
            </a:r>
            <a:r>
              <a:rPr lang="en-US" altLang="zh-CN" dirty="0" smtClean="0"/>
              <a:t>3x3</a:t>
            </a:r>
            <a:r>
              <a:rPr lang="zh-CN" altLang="en-US" dirty="0" smtClean="0"/>
              <a:t>矩阵，分别与提取出的特征进行</a:t>
            </a:r>
            <a:r>
              <a:rPr lang="zh-CN" altLang="en-US" dirty="0" smtClean="0"/>
              <a:t>进行内积运算</a:t>
            </a:r>
            <a:endParaRPr lang="en-US" altLang="zh-CN" dirty="0" smtClean="0"/>
          </a:p>
          <a:p>
            <a:endParaRPr lang="en-US" altLang="zh-CN" baseline="0" dirty="0" smtClean="0"/>
          </a:p>
          <a:p>
            <a:r>
              <a:rPr lang="zh-CN" altLang="en-US" baseline="0" dirty="0" smtClean="0"/>
              <a:t> </a:t>
            </a:r>
            <a:r>
              <a:rPr lang="zh-CN" altLang="en-US" dirty="0" smtClean="0"/>
              <a:t>这里我们们取均值填充至结果的相应位置</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1823509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最终我们得到这样新的像素矩阵</a:t>
            </a:r>
            <a:endParaRPr lang="en-US" altLang="zh-CN" dirty="0" smtClean="0"/>
          </a:p>
          <a:p>
            <a:endParaRPr lang="en-US" altLang="zh-CN" dirty="0" smtClean="0"/>
          </a:p>
          <a:p>
            <a:r>
              <a:rPr lang="zh-CN" altLang="en-US" dirty="0" smtClean="0"/>
              <a:t>可以看到新的像素矩阵的对角线的值是比较大的，因此我们可以认为这个特征是和原图是匹配的</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3960052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同样的，我们将其他特征也进行相应的矩阵运算，可以得到相应的新的矩阵</a:t>
            </a:r>
            <a:endParaRPr lang="en-US" altLang="zh-CN" dirty="0" smtClean="0"/>
          </a:p>
          <a:p>
            <a:endParaRPr lang="en-US" altLang="zh-CN" dirty="0" smtClean="0"/>
          </a:p>
          <a:p>
            <a:r>
              <a:rPr lang="zh-CN" altLang="en-US" dirty="0" smtClean="0"/>
              <a:t>这样的计算过程本质就是卷积过程，这就是卷积神经网络的卷积层</a:t>
            </a:r>
            <a:r>
              <a:rPr lang="en-US" altLang="zh-CN" dirty="0" smtClean="0"/>
              <a:t>---</a:t>
            </a:r>
            <a:r>
              <a:rPr lang="zh-CN" altLang="en-US" dirty="0" smtClean="0"/>
              <a:t>本质上是将原图转化为一系列的特征提取后的新图</a:t>
            </a:r>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3335433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卷积过后，进行相应的池化，具体操作为：</a:t>
            </a:r>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211585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根据池化操作步骤，我们对卷积得到的像素矩阵进行池化：</a:t>
            </a:r>
            <a:endParaRPr lang="en-US" altLang="zh-CN" dirty="0" smtClean="0"/>
          </a:p>
          <a:p>
            <a:endParaRPr lang="en-US" altLang="zh-CN" dirty="0" smtClean="0"/>
          </a:p>
          <a:p>
            <a:r>
              <a:rPr lang="zh-CN" altLang="en-US" dirty="0" smtClean="0"/>
              <a:t>这里我们选择一个</a:t>
            </a:r>
            <a:r>
              <a:rPr lang="en-US" altLang="zh-CN" dirty="0" smtClean="0"/>
              <a:t>2X2</a:t>
            </a:r>
            <a:r>
              <a:rPr lang="zh-CN" altLang="en-US" dirty="0" smtClean="0"/>
              <a:t>池化窗，步长为</a:t>
            </a:r>
            <a:r>
              <a:rPr lang="en-US" altLang="zh-CN" dirty="0" smtClean="0"/>
              <a:t>2</a:t>
            </a:r>
            <a:r>
              <a:rPr lang="zh-CN" altLang="en-US" dirty="0" smtClean="0"/>
              <a:t>，池化方式选择最大值池化</a:t>
            </a:r>
            <a:r>
              <a:rPr lang="en-US" altLang="zh-CN" dirty="0" err="1" smtClean="0"/>
              <a:t>maxPooling</a:t>
            </a:r>
            <a:r>
              <a:rPr lang="zh-CN" altLang="en-US" dirty="0" smtClean="0"/>
              <a:t>，也就是选择窗口中的最大值，通过滑动窗口，我们可以得到一个新的像素矩阵</a:t>
            </a:r>
            <a:endParaRPr lang="en-US" altLang="zh-CN" dirty="0" smtClean="0"/>
          </a:p>
          <a:p>
            <a:endParaRPr lang="en-US" altLang="zh-CN" dirty="0" smtClean="0"/>
          </a:p>
          <a:p>
            <a:r>
              <a:rPr lang="zh-CN" altLang="en-US" dirty="0" smtClean="0"/>
              <a:t>可以看到，通过池化，我们得到将一个</a:t>
            </a:r>
            <a:r>
              <a:rPr lang="en-US" altLang="zh-CN" dirty="0" smtClean="0"/>
              <a:t>5X5</a:t>
            </a:r>
            <a:r>
              <a:rPr lang="zh-CN" altLang="en-US" baseline="0" dirty="0" smtClean="0"/>
              <a:t>的矩阵压缩为一个</a:t>
            </a:r>
            <a:r>
              <a:rPr lang="en-US" altLang="zh-CN" baseline="0" dirty="0" smtClean="0"/>
              <a:t>3X3</a:t>
            </a:r>
            <a:r>
              <a:rPr lang="zh-CN" altLang="en-US" baseline="0" dirty="0" smtClean="0"/>
              <a:t>的矩阵，池化的本质来说就是降维</a:t>
            </a:r>
            <a:endParaRPr lang="en-US" altLang="zh-CN" baseline="0" dirty="0" smtClean="0"/>
          </a:p>
          <a:p>
            <a:endParaRPr lang="en-US" altLang="zh-CN" baseline="0" dirty="0" smtClean="0"/>
          </a:p>
          <a:p>
            <a:r>
              <a:rPr lang="zh-CN" altLang="en-US" baseline="0" dirty="0" smtClean="0"/>
              <a:t> </a:t>
            </a:r>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283588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290343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围棋号称“人类智能最后的壁垒”，一直没能被计算机所攻破  （</a:t>
            </a:r>
            <a:r>
              <a:rPr lang="en-US" altLang="zh-CN" sz="1200" b="0" i="0" kern="1200" dirty="0" err="1" smtClean="0">
                <a:solidFill>
                  <a:schemeClr val="tx1"/>
                </a:solidFill>
                <a:effectLst/>
                <a:latin typeface="+mn-lt"/>
                <a:ea typeface="+mn-ea"/>
                <a:cs typeface="+mn-cs"/>
              </a:rPr>
              <a:t>AlphaGo</a:t>
            </a:r>
            <a:r>
              <a:rPr lang="zh-CN" altLang="en-US" sz="1200" b="0" i="0" kern="1200" dirty="0" smtClean="0">
                <a:solidFill>
                  <a:schemeClr val="tx1"/>
                </a:solidFill>
                <a:effectLst/>
                <a:latin typeface="+mn-lt"/>
                <a:ea typeface="+mn-ea"/>
                <a:cs typeface="+mn-cs"/>
              </a:rPr>
              <a:t>开发者之一黄士杰</a:t>
            </a:r>
            <a:r>
              <a:rPr lang="en-US" altLang="zh-CN" sz="1200" b="0" i="0" kern="1200" dirty="0" smtClean="0">
                <a:solidFill>
                  <a:schemeClr val="tx1"/>
                </a:solidFill>
                <a:effectLst/>
                <a:latin typeface="+mn-lt"/>
                <a:ea typeface="+mn-ea"/>
                <a:cs typeface="+mn-cs"/>
              </a:rPr>
              <a:t>(Aja Huang)</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因为</a:t>
            </a:r>
            <a:r>
              <a:rPr lang="zh-CN" altLang="en-US" sz="1200" b="0" i="0" kern="1200" dirty="0" smtClean="0">
                <a:solidFill>
                  <a:schemeClr val="tx1"/>
                </a:solidFill>
                <a:effectLst/>
                <a:latin typeface="+mn-lt"/>
                <a:ea typeface="+mn-ea"/>
                <a:cs typeface="+mn-cs"/>
              </a:rPr>
              <a:t>围棋的搜索空间却达到了</a:t>
            </a:r>
            <a:r>
              <a:rPr lang="en-US" altLang="zh-CN" sz="1200" b="0" i="0" u="none" strike="noStrike" kern="1200" dirty="0" smtClean="0">
                <a:solidFill>
                  <a:schemeClr val="tx1"/>
                </a:solidFill>
                <a:effectLst/>
                <a:latin typeface="+mn-lt"/>
                <a:ea typeface="+mn-ea"/>
                <a:cs typeface="+mn-cs"/>
              </a:rPr>
              <a:t>250</a:t>
            </a:r>
            <a:r>
              <a:rPr lang="zh-CN" altLang="en-US" sz="1200" b="0" i="0" u="none" strike="noStrike"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rPr>
              <a:t>150</a:t>
            </a:r>
            <a:r>
              <a:rPr lang="zh-CN" altLang="en-US" sz="1200" b="0" i="0" u="none" strike="noStrike" kern="1200" dirty="0" smtClean="0">
                <a:solidFill>
                  <a:schemeClr val="tx1"/>
                </a:solidFill>
                <a:effectLst/>
                <a:latin typeface="+mn-lt"/>
                <a:ea typeface="+mn-ea"/>
                <a:cs typeface="+mn-cs"/>
              </a:rPr>
              <a:t>次幂</a:t>
            </a:r>
            <a:r>
              <a:rPr lang="zh-CN" altLang="en-US" sz="1200" b="0" i="0" kern="1200" dirty="0" smtClean="0">
                <a:solidFill>
                  <a:schemeClr val="tx1"/>
                </a:solidFill>
                <a:effectLst/>
                <a:latin typeface="+mn-lt"/>
                <a:ea typeface="+mn-ea"/>
                <a:cs typeface="+mn-cs"/>
              </a:rPr>
              <a:t>种状态，比国际象棋更复杂 </a:t>
            </a:r>
            <a:r>
              <a:rPr lang="en-US" altLang="zh-CN" sz="1200" b="0" i="0" kern="1200" dirty="0" smtClean="0">
                <a:solidFill>
                  <a:schemeClr val="tx1"/>
                </a:solidFill>
                <a:effectLst/>
                <a:latin typeface="+mn-lt"/>
                <a:ea typeface="+mn-ea"/>
                <a:cs typeface="+mn-cs"/>
              </a:rPr>
              <a:t>35</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次幂</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但是在</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2016</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年</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3</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月</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15</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日这一天 ，随着李世石的</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1:4</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败阵，历史被改写，人类在与人工智能较量中败下阵来</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chemeClr val="bg1"/>
                </a:solidFill>
                <a:latin typeface="微软雅黑" panose="020B0503020204020204" pitchFamily="34" charset="-122"/>
                <a:ea typeface="微软雅黑" panose="020B0503020204020204" pitchFamily="34" charset="-122"/>
                <a:cs typeface="+mn-cs"/>
              </a:rPr>
              <a:t>AlphaGO</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本质是卷积神经网络加蒙特卡洛树搜索，其中蒙特卡洛树搜索主要是由于决策，而</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CNN</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主要是用于识别当前围棋所处的局势，说白了就是图像识别</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575507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236293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卷积、池化本身是可以循环多次处理的，说处理比较复杂的场景，可能需要循环几十次，几百次都有可能，取决于具体的场景，我们可以进行相应的</a:t>
            </a:r>
            <a:r>
              <a:rPr lang="en-US" altLang="zh-CN" dirty="0" smtClean="0"/>
              <a:t>CNN</a:t>
            </a:r>
            <a:r>
              <a:rPr lang="zh-CN" altLang="en-US" dirty="0" smtClean="0"/>
              <a:t>的设计</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3274880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然后我们看下打平具体是怎么操作的：</a:t>
            </a:r>
            <a:endParaRPr lang="en-US" altLang="zh-CN" dirty="0" smtClean="0"/>
          </a:p>
          <a:p>
            <a:r>
              <a:rPr lang="zh-CN" altLang="en-US" dirty="0" smtClean="0"/>
              <a:t>打平就将前面卷积、池化后得到矩阵的中的每一个值作为全连接神经网络的输入层，然后利用全连接的神经网络训练得到输入和输出的模型，从而实现图像的识别</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932490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在正式将卷积神经网络之前，我们先来看来看这样一组图片</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如果采用普通手机拍摄，效果是这样的，如果采用搭载有</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AI</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智能相机的手机拍摄，效果是这样的？大家想想这是如果做到的</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玄机在哪？无非是能够智能的识别当前的拍摄场景，然后进行了相应的增强，比如，这是识别到是蓝天，那么我们将天空自动地</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P</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的蓝一点</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其中的一个核心部件就是手机芯片中的</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NPU</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，神经网络处理单元</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所以本质上，这种场景识别是基于人工神经网络的，而神经网络有很多种，其中在图像处理、图像识别领域主要是基于卷积神经网络</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2663130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人工智能称为“对与人类传统反应一致的刺激做出反应的机器，具有人类思考、判断和意图的能力。”</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意向性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人类设计</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系统的目的是根据历史或实时数据或两者兼而有之做出决策。这些</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系统包含预订的响应。</a:t>
            </a:r>
          </a:p>
          <a:p>
            <a:r>
              <a:rPr lang="zh-CN" altLang="en-US" sz="1200" b="0" i="0" kern="1200" dirty="0" smtClean="0">
                <a:solidFill>
                  <a:schemeClr val="tx1"/>
                </a:solidFill>
                <a:effectLst/>
                <a:latin typeface="+mn-lt"/>
                <a:ea typeface="+mn-ea"/>
                <a:cs typeface="+mn-cs"/>
              </a:rPr>
              <a:t>智能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人工智能系统通常将机器学习、深度学习和数据分析与人工智能相结合，从而实现智能决策。这种智能不是人类的智慧，只能说是对人类智能的最好的近似。</a:t>
            </a:r>
          </a:p>
          <a:p>
            <a:r>
              <a:rPr lang="zh-CN" altLang="en-US" sz="1200" b="0" i="0" kern="1200" dirty="0" smtClean="0">
                <a:solidFill>
                  <a:schemeClr val="tx1"/>
                </a:solidFill>
                <a:effectLst/>
                <a:latin typeface="+mn-lt"/>
                <a:ea typeface="+mn-ea"/>
                <a:cs typeface="+mn-cs"/>
              </a:rPr>
              <a:t>适应性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人工智能系统具有在编制信息和做出决策时学习和适应的能力。随着</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系统从实时数据中学习，</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系统可以改进其决策能力以提高结果。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机器学习 </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它是人工智能的一种应用，它为</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系统提供了自动学习环境的能力，并应用该学习来做出更好的决策。机器学习使用各种算法来迭代学习、描述和改进数据，以便预测更好的结果。这些算法使用统计技术来发现模式，然后对这些模式执行操作。在错误地将奶油泡芙当成橙子之后，系统的模式识别会随着时间的推移而不断改进，因为它会像人一样从错误中吸取教训并纠正自己。</a:t>
            </a:r>
          </a:p>
          <a:p>
            <a:r>
              <a:rPr lang="zh-CN" altLang="en-US" sz="1200" b="1" i="0" kern="1200" dirty="0" smtClean="0">
                <a:solidFill>
                  <a:schemeClr val="tx1"/>
                </a:solidFill>
                <a:effectLst/>
                <a:latin typeface="+mn-lt"/>
                <a:ea typeface="+mn-ea"/>
                <a:cs typeface="+mn-cs"/>
              </a:rPr>
              <a:t>深度学习 </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是下一代机器学习。它是机器学习的一个子集，深度学习模型可以使他们自己的预测完全独立于人类。在许多情况下，过去的机器学习模型仍需要人为干预才能达到最佳结果，深度学习模型使用人工神经网络。该网络的设计灵感来自于人脑的生物神经网络，它分析数据的逻辑结构类似于人类得出结论的方式。</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因为</a:t>
            </a:r>
            <a:r>
              <a:rPr lang="en-US" altLang="zh-CN" sz="1200" dirty="0" smtClean="0">
                <a:solidFill>
                  <a:schemeClr val="bg1"/>
                </a:solidFill>
                <a:latin typeface="微软雅黑" panose="020B0503020204020204" pitchFamily="34" charset="-122"/>
                <a:ea typeface="微软雅黑" panose="020B0503020204020204" pitchFamily="34" charset="-122"/>
                <a:cs typeface="+mn-cs"/>
              </a:rPr>
              <a:t>CNN</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本质是一种神经网络，因此在</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正式的将卷积神经网络之前，我们先简单的讲下什么是人工神经网络：</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人工神经网络基于仿生学的人工智能算法，主要是模拟人体的神经网络。学过生物的我们应该知道，人体含有大量的神经元，成千上万不够，得上十亿、白亿，因此我们能够对外界刺激做出反应：比如我们看见美食图片容易流口水，本质是眼镜这个视觉感官系统的神经元感受外部刺激传递信号到我们大脑的神经中枢中，神经中枢再发出电信号控制我们的口腔中某种腺体分泌口水，因此形成了一个基于神经网络的控制回路</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我们再来看看单个神经元的构造，本质上它是一个细胞，但是它多了树突，轴突等这些特殊结构，树突用来感知外界刺激产生的电信号或者接收别的神经元轴突传递过来的电信号</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我们可以看到树突是非常多的，因此会在细胞体进行一个汇总，每个输入其实需要计算一定的权重，并且轴突和树突之间存在电阻，并不是所有的汇总信号直接向下传递，因此这里又可以抽象为一个激励函数，用来表征输入和输出之间的关系，因此单层感知器就这样被数学抽象出来</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感知器：</a:t>
            </a:r>
            <a:r>
              <a:rPr lang="zh-CN" altLang="en-US" sz="1200" dirty="0" smtClean="0">
                <a:solidFill>
                  <a:schemeClr val="bg1"/>
                </a:solidFill>
                <a:latin typeface="微软雅黑" panose="020B0503020204020204" pitchFamily="34" charset="-122"/>
                <a:ea typeface="微软雅黑" panose="020B0503020204020204" pitchFamily="34" charset="-122"/>
              </a:rPr>
              <a:t>它接受多个输入</a:t>
            </a:r>
            <a:r>
              <a:rPr lang="zh-CN" altLang="en-US"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x1</a:t>
            </a:r>
            <a:r>
              <a:rPr lang="zh-CN" altLang="en-US"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x2</a:t>
            </a:r>
            <a:r>
              <a:rPr lang="zh-CN" altLang="en-US"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x3...</a:t>
            </a:r>
            <a:r>
              <a:rPr lang="zh-CN" altLang="en-US" sz="1200" dirty="0" smtClean="0">
                <a:solidFill>
                  <a:schemeClr val="bg1"/>
                </a:solidFill>
                <a:latin typeface="微软雅黑" panose="020B0503020204020204" pitchFamily="34" charset="-122"/>
                <a:ea typeface="微软雅黑" panose="020B0503020204020204" pitchFamily="34" charset="-122"/>
              </a:rPr>
              <a:t>），产生一个输出</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cs typeface="+mn-cs"/>
              </a:rPr>
              <a:t>Dendrites: </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树突</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cs typeface="+mn-cs"/>
              </a:rPr>
              <a:t>Axon</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：轴突</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施万细胞</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郎飞氏结</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神经末梢</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76369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mn-lt"/>
                <a:ea typeface="+mn-ea"/>
              </a:rPr>
              <a:t>刚刚介绍的感知器神经元只能处理一些线性问题，其实只是一种初期的，比较原始的神经元</a:t>
            </a:r>
            <a:endParaRPr lang="en-US" altLang="zh-CN" sz="1200" dirty="0" smtClean="0">
              <a:solidFill>
                <a:schemeClr val="tx1"/>
              </a:solidFill>
              <a:latin typeface="+mn-lt"/>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mn-lt"/>
                <a:ea typeface="+mn-ea"/>
              </a:rPr>
              <a:t>后来又引入很多新的神经元，以保证不同场景下的适配性</a:t>
            </a:r>
            <a:endParaRPr lang="en-US" altLang="zh-CN" sz="1200" dirty="0" smtClean="0">
              <a:solidFill>
                <a:schemeClr val="tx1"/>
              </a:solidFill>
              <a:latin typeface="+mn-lt"/>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mn-lt"/>
                <a:ea typeface="+mn-ea"/>
              </a:rPr>
              <a:t>比如以</a:t>
            </a:r>
            <a:r>
              <a:rPr lang="en-US" altLang="zh-CN" sz="1200" dirty="0" smtClean="0">
                <a:solidFill>
                  <a:schemeClr val="tx1"/>
                </a:solidFill>
                <a:latin typeface="+mn-lt"/>
                <a:ea typeface="+mn-ea"/>
              </a:rPr>
              <a:t>sigmoid</a:t>
            </a:r>
            <a:r>
              <a:rPr lang="zh-CN" altLang="en-US" sz="1200" dirty="0" smtClean="0">
                <a:solidFill>
                  <a:schemeClr val="tx1"/>
                </a:solidFill>
                <a:latin typeface="+mn-lt"/>
                <a:ea typeface="+mn-ea"/>
              </a:rPr>
              <a:t>为激励函数的神经元</a:t>
            </a:r>
            <a:endParaRPr lang="en-US" altLang="zh-CN" sz="1200" dirty="0" smtClean="0">
              <a:solidFill>
                <a:schemeClr val="tx1"/>
              </a:solidFill>
              <a:latin typeface="+mn-lt"/>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latin typeface="+mn-lt"/>
              <a:ea typeface="+mn-ea"/>
            </a:endParaRPr>
          </a:p>
          <a:p>
            <a:r>
              <a:rPr lang="zh-CN" altLang="en-US" sz="1200" b="1" i="0" kern="1200" dirty="0" smtClean="0">
                <a:solidFill>
                  <a:schemeClr val="tx1"/>
                </a:solidFill>
                <a:effectLst/>
                <a:latin typeface="+mn-lt"/>
                <a:ea typeface="+mn-ea"/>
                <a:cs typeface="+mn-cs"/>
              </a:rPr>
              <a:t>非线性：</a:t>
            </a:r>
            <a:r>
              <a:rPr lang="zh-CN" altLang="en-US" sz="1200" b="0" i="0" kern="1200" dirty="0" smtClean="0">
                <a:solidFill>
                  <a:schemeClr val="tx1"/>
                </a:solidFill>
                <a:effectLst/>
                <a:latin typeface="+mn-lt"/>
                <a:ea typeface="+mn-ea"/>
                <a:cs typeface="+mn-cs"/>
              </a:rPr>
              <a:t> 当激活函数是线性的时候，一个两层的神经网络就可以逼近基本上所有的函数了。但是，如果激活函数是恒等激活函数的时候（即</a:t>
            </a:r>
            <a:r>
              <a:rPr lang="en-US" altLang="zh-CN" sz="1200" b="0" i="0" kern="1200" dirty="0" smtClean="0">
                <a:solidFill>
                  <a:schemeClr val="tx1"/>
                </a:solidFill>
                <a:effectLst/>
                <a:latin typeface="+mn-lt"/>
                <a:ea typeface="+mn-ea"/>
                <a:cs typeface="+mn-cs"/>
              </a:rPr>
              <a:t>f(x)=x</a:t>
            </a:r>
            <a:r>
              <a:rPr lang="zh-CN" altLang="en-US" sz="1200" b="0" i="0" kern="1200" dirty="0" smtClean="0">
                <a:solidFill>
                  <a:schemeClr val="tx1"/>
                </a:solidFill>
                <a:effectLst/>
                <a:latin typeface="+mn-lt"/>
                <a:ea typeface="+mn-ea"/>
                <a:cs typeface="+mn-cs"/>
              </a:rPr>
              <a:t>），就不满足这个性质了，而且如果</a:t>
            </a:r>
            <a:r>
              <a:rPr lang="en-US" altLang="zh-CN" sz="1200" b="0" i="0" kern="1200" dirty="0" smtClean="0">
                <a:solidFill>
                  <a:schemeClr val="tx1"/>
                </a:solidFill>
                <a:effectLst/>
                <a:latin typeface="+mn-lt"/>
                <a:ea typeface="+mn-ea"/>
                <a:cs typeface="+mn-cs"/>
              </a:rPr>
              <a:t>MLP</a:t>
            </a:r>
            <a:r>
              <a:rPr lang="zh-CN" altLang="en-US" sz="1200" b="0" i="0" kern="1200" dirty="0" smtClean="0">
                <a:solidFill>
                  <a:schemeClr val="tx1"/>
                </a:solidFill>
                <a:effectLst/>
                <a:latin typeface="+mn-lt"/>
                <a:ea typeface="+mn-ea"/>
                <a:cs typeface="+mn-cs"/>
              </a:rPr>
              <a:t>使用的是恒等激活函数，那么其实整个网络跟单层神经网络是等价的。</a:t>
            </a:r>
          </a:p>
          <a:p>
            <a:r>
              <a:rPr lang="zh-CN" altLang="en-US" sz="1200" b="1" i="0" kern="1200" dirty="0" smtClean="0">
                <a:solidFill>
                  <a:schemeClr val="tx1"/>
                </a:solidFill>
                <a:effectLst/>
                <a:latin typeface="+mn-lt"/>
                <a:ea typeface="+mn-ea"/>
                <a:cs typeface="+mn-cs"/>
              </a:rPr>
              <a:t>可微性：</a:t>
            </a:r>
            <a:r>
              <a:rPr lang="zh-CN" altLang="en-US" sz="1200" b="0" i="0" kern="1200" dirty="0" smtClean="0">
                <a:solidFill>
                  <a:schemeClr val="tx1"/>
                </a:solidFill>
                <a:effectLst/>
                <a:latin typeface="+mn-lt"/>
                <a:ea typeface="+mn-ea"/>
                <a:cs typeface="+mn-cs"/>
              </a:rPr>
              <a:t> 当优化方法是基于梯度的时候，这个性质是必须的。</a:t>
            </a:r>
          </a:p>
          <a:p>
            <a:r>
              <a:rPr lang="zh-CN" altLang="en-US" sz="1200" b="1" i="0" kern="1200" dirty="0" smtClean="0">
                <a:solidFill>
                  <a:schemeClr val="tx1"/>
                </a:solidFill>
                <a:effectLst/>
                <a:latin typeface="+mn-lt"/>
                <a:ea typeface="+mn-ea"/>
                <a:cs typeface="+mn-cs"/>
              </a:rPr>
              <a:t>单调性：</a:t>
            </a:r>
            <a:r>
              <a:rPr lang="zh-CN" altLang="en-US" sz="1200" b="0" i="0" kern="1200" dirty="0" smtClean="0">
                <a:solidFill>
                  <a:schemeClr val="tx1"/>
                </a:solidFill>
                <a:effectLst/>
                <a:latin typeface="+mn-lt"/>
                <a:ea typeface="+mn-ea"/>
                <a:cs typeface="+mn-cs"/>
              </a:rPr>
              <a:t> 当激活函数是单调的时候，单层网络能够保证是凸函数。</a:t>
            </a:r>
          </a:p>
          <a:p>
            <a:r>
              <a:rPr lang="en-US" altLang="zh-CN" sz="1200" b="1" i="0" kern="1200" dirty="0" smtClean="0">
                <a:solidFill>
                  <a:schemeClr val="tx1"/>
                </a:solidFill>
                <a:effectLst/>
                <a:latin typeface="+mn-lt"/>
                <a:ea typeface="+mn-ea"/>
                <a:cs typeface="+mn-cs"/>
              </a:rPr>
              <a:t>f(x)≈x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当激活函数满足这个性质的时候，如果参数的初始化是</a:t>
            </a:r>
            <a:r>
              <a:rPr lang="en-US" altLang="zh-CN" sz="1200" b="0" i="0" kern="1200" dirty="0" smtClean="0">
                <a:solidFill>
                  <a:schemeClr val="tx1"/>
                </a:solidFill>
                <a:effectLst/>
                <a:latin typeface="+mn-lt"/>
                <a:ea typeface="+mn-ea"/>
                <a:cs typeface="+mn-cs"/>
              </a:rPr>
              <a:t>random</a:t>
            </a:r>
            <a:r>
              <a:rPr lang="zh-CN" altLang="en-US" sz="1200" b="0" i="0" kern="1200" dirty="0" smtClean="0">
                <a:solidFill>
                  <a:schemeClr val="tx1"/>
                </a:solidFill>
                <a:effectLst/>
                <a:latin typeface="+mn-lt"/>
                <a:ea typeface="+mn-ea"/>
                <a:cs typeface="+mn-cs"/>
              </a:rPr>
              <a:t>的很小的值，那么神经网络的训练将会很高效；如果不满足这个性质，那么就需要很用心的去设置初始值。</a:t>
            </a:r>
          </a:p>
          <a:p>
            <a:r>
              <a:rPr lang="zh-CN" altLang="en-US" sz="1200" b="1" i="0" kern="1200" dirty="0" smtClean="0">
                <a:solidFill>
                  <a:schemeClr val="tx1"/>
                </a:solidFill>
                <a:effectLst/>
                <a:latin typeface="+mn-lt"/>
                <a:ea typeface="+mn-ea"/>
                <a:cs typeface="+mn-cs"/>
              </a:rPr>
              <a:t>输出值的范围：</a:t>
            </a:r>
            <a:r>
              <a:rPr lang="zh-CN" altLang="en-US" sz="1200" b="0" i="0" kern="1200" dirty="0" smtClean="0">
                <a:solidFill>
                  <a:schemeClr val="tx1"/>
                </a:solidFill>
                <a:effectLst/>
                <a:latin typeface="+mn-lt"/>
                <a:ea typeface="+mn-ea"/>
                <a:cs typeface="+mn-cs"/>
              </a:rPr>
              <a:t> 当激活函数输出值是 </a:t>
            </a:r>
            <a:r>
              <a:rPr lang="zh-CN" altLang="en-US" sz="1200" b="1" i="0" kern="1200" dirty="0" smtClean="0">
                <a:solidFill>
                  <a:schemeClr val="tx1"/>
                </a:solidFill>
                <a:effectLst/>
                <a:latin typeface="+mn-lt"/>
                <a:ea typeface="+mn-ea"/>
                <a:cs typeface="+mn-cs"/>
              </a:rPr>
              <a:t>有限</a:t>
            </a:r>
            <a:r>
              <a:rPr lang="zh-CN" altLang="en-US" sz="1200" b="0" i="0" kern="1200" dirty="0" smtClean="0">
                <a:solidFill>
                  <a:schemeClr val="tx1"/>
                </a:solidFill>
                <a:effectLst/>
                <a:latin typeface="+mn-lt"/>
                <a:ea typeface="+mn-ea"/>
                <a:cs typeface="+mn-cs"/>
              </a:rPr>
              <a:t> 的时候，基于梯度的优化方法会更加 </a:t>
            </a:r>
            <a:r>
              <a:rPr lang="zh-CN" altLang="en-US" sz="1200" b="1" i="0" kern="1200" dirty="0" smtClean="0">
                <a:solidFill>
                  <a:schemeClr val="tx1"/>
                </a:solidFill>
                <a:effectLst/>
                <a:latin typeface="+mn-lt"/>
                <a:ea typeface="+mn-ea"/>
                <a:cs typeface="+mn-cs"/>
              </a:rPr>
              <a:t>稳定</a:t>
            </a:r>
            <a:r>
              <a:rPr lang="zh-CN" altLang="en-US" sz="1200" b="0" i="0" kern="1200" dirty="0" smtClean="0">
                <a:solidFill>
                  <a:schemeClr val="tx1"/>
                </a:solidFill>
                <a:effectLst/>
                <a:latin typeface="+mn-lt"/>
                <a:ea typeface="+mn-ea"/>
                <a:cs typeface="+mn-cs"/>
              </a:rPr>
              <a:t>，因为特征的表示受有限权值的影响更显著；当激活函数的输出是 </a:t>
            </a:r>
            <a:r>
              <a:rPr lang="zh-CN" altLang="en-US" sz="1200" b="1" i="0" kern="1200" dirty="0" smtClean="0">
                <a:solidFill>
                  <a:schemeClr val="tx1"/>
                </a:solidFill>
                <a:effectLst/>
                <a:latin typeface="+mn-lt"/>
                <a:ea typeface="+mn-ea"/>
                <a:cs typeface="+mn-cs"/>
              </a:rPr>
              <a:t>无限</a:t>
            </a:r>
            <a:r>
              <a:rPr lang="zh-CN" altLang="en-US" sz="1200" b="0" i="0" kern="1200" dirty="0" smtClean="0">
                <a:solidFill>
                  <a:schemeClr val="tx1"/>
                </a:solidFill>
                <a:effectLst/>
                <a:latin typeface="+mn-lt"/>
                <a:ea typeface="+mn-ea"/>
                <a:cs typeface="+mn-cs"/>
              </a:rPr>
              <a:t> 的时候，模型的训练会更加高效，不过在这种情况小，一般需要更小的</a:t>
            </a:r>
            <a:r>
              <a:rPr lang="en-US" altLang="zh-CN" sz="1200" b="0" i="0" kern="1200" dirty="0" smtClean="0">
                <a:solidFill>
                  <a:schemeClr val="tx1"/>
                </a:solidFill>
                <a:effectLst/>
                <a:latin typeface="+mn-lt"/>
                <a:ea typeface="+mn-ea"/>
                <a:cs typeface="+mn-cs"/>
              </a:rPr>
              <a:t>learning rate.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103680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刚刚介绍的仅仅是单个神经元，其实现实世界的问题往往无法用单个神经元来表征，往往需要许多神经元协同配合来工作，我们可以称其为“神经网络”</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工程上常用这种分为多个层次的神经网络来进行现实问题的模拟</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层次上可以分为输入层、隐含层、输入层</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而神经网络往往是需要训练的，训练的本质是基于历史数据来修正权重系数、修正系数，来保证拟合结果和实际结果误差</a:t>
            </a:r>
            <a:r>
              <a:rPr lang="zh-CN" altLang="en-US" sz="1200" dirty="0" smtClean="0">
                <a:solidFill>
                  <a:schemeClr val="bg1"/>
                </a:solidFill>
                <a:latin typeface="微软雅黑" panose="020B0503020204020204" pitchFamily="34" charset="-122"/>
                <a:ea typeface="微软雅黑" panose="020B0503020204020204" pitchFamily="34" charset="-122"/>
                <a:cs typeface="+mn-cs"/>
              </a:rPr>
              <a:t>最小</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cs typeface="+mn-cs"/>
              </a:rPr>
              <a:t>调参：激励函数、神经网络层数、每层神经元个数、学习率等等</a:t>
            </a:r>
            <a:endParaRPr lang="en-US" altLang="zh-CN" sz="1200" dirty="0" smtClean="0">
              <a:solidFill>
                <a:schemeClr val="bg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882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https://towardsdatascience.com/the-mostly-complete-chart-of-neural-networks-explained-3fb6f2367464</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56784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191562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8.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9.wmf"/><Relationship Id="rId18" Type="http://schemas.openxmlformats.org/officeDocument/2006/relationships/oleObject" Target="../embeddings/oleObject12.bin"/><Relationship Id="rId3" Type="http://schemas.openxmlformats.org/officeDocument/2006/relationships/notesSlide" Target="../notesSlides/notesSlide7.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9.bin"/><Relationship Id="rId17" Type="http://schemas.openxmlformats.org/officeDocument/2006/relationships/image" Target="../media/image21.wmf"/><Relationship Id="rId2" Type="http://schemas.openxmlformats.org/officeDocument/2006/relationships/slideLayout" Target="../slideLayouts/slideLayout1.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8.bin"/><Relationship Id="rId19" Type="http://schemas.openxmlformats.org/officeDocument/2006/relationships/image" Target="../media/image22.wmf"/><Relationship Id="rId4" Type="http://schemas.openxmlformats.org/officeDocument/2006/relationships/oleObject" Target="../embeddings/oleObject5.bin"/><Relationship Id="rId9" Type="http://schemas.openxmlformats.org/officeDocument/2006/relationships/image" Target="../media/image17.wmf"/><Relationship Id="rId1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2663190"/>
            <a:ext cx="4798060" cy="1754326"/>
          </a:xfrm>
          <a:prstGeom prst="rect">
            <a:avLst/>
          </a:prstGeom>
          <a:noFill/>
          <a:effectLst/>
        </p:spPr>
        <p:txBody>
          <a:bodyPr wrap="square" rtlCol="0">
            <a:spAutoFit/>
          </a:bodyPr>
          <a:lstStyle/>
          <a:p>
            <a:pPr algn="r"/>
            <a:r>
              <a:rPr lang="zh-CN" altLang="en-US" sz="5400" dirty="0" smtClean="0">
                <a:solidFill>
                  <a:srgbClr val="6AE7FF"/>
                </a:solidFill>
                <a:effectLst/>
                <a:latin typeface="微软雅黑" panose="020B0503020204020204" pitchFamily="34" charset="-122"/>
                <a:ea typeface="微软雅黑" panose="020B0503020204020204" pitchFamily="34" charset="-122"/>
                <a:sym typeface="inpin heiti" panose="00000500000000000000" pitchFamily="2" charset="-122"/>
              </a:rPr>
              <a:t>卷积神经网络</a:t>
            </a:r>
            <a:endParaRPr lang="en-US" altLang="zh-CN" sz="5400" dirty="0" smtClean="0">
              <a:solidFill>
                <a:srgbClr val="6AE7FF"/>
              </a:solidFill>
              <a:effectLst/>
              <a:latin typeface="微软雅黑" panose="020B0503020204020204" pitchFamily="34" charset="-122"/>
              <a:ea typeface="微软雅黑" panose="020B0503020204020204" pitchFamily="34" charset="-122"/>
              <a:sym typeface="inpin heiti" panose="00000500000000000000" pitchFamily="2" charset="-122"/>
            </a:endParaRPr>
          </a:p>
          <a:p>
            <a:pPr algn="r"/>
            <a:r>
              <a:rPr lang="en-US" sz="5400"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CNN</a:t>
            </a:r>
            <a:endParaRPr sz="5400" dirty="0">
              <a:solidFill>
                <a:srgbClr val="6AE7FF"/>
              </a:solidFill>
              <a:effectLst/>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文本框 2"/>
          <p:cNvSpPr txBox="1"/>
          <p:nvPr/>
        </p:nvSpPr>
        <p:spPr>
          <a:xfrm>
            <a:off x="8170877" y="4417516"/>
            <a:ext cx="3005123" cy="338554"/>
          </a:xfrm>
          <a:prstGeom prst="rect">
            <a:avLst/>
          </a:prstGeom>
          <a:noFill/>
        </p:spPr>
        <p:txBody>
          <a:bodyPr wrap="square" rtlCol="0">
            <a:spAutoFit/>
          </a:bodyPr>
          <a:lstStyle/>
          <a:p>
            <a:pPr algn="r"/>
            <a:r>
              <a:rPr lang="zh-CN" altLang="en-US" sz="1600"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汇报人</a:t>
            </a:r>
            <a:r>
              <a:rPr lang="zh-CN" altLang="en-US" sz="16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1600"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杨</a:t>
            </a:r>
            <a:r>
              <a:rPr lang="zh-CN" altLang="en-US" sz="16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翔</a:t>
            </a:r>
            <a:r>
              <a:rPr lang="en-US" altLang="zh-CN" sz="16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/80244850</a:t>
            </a:r>
            <a:endParaRPr lang="zh-CN" altLang="en-US" sz="1600"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900"/>
                            </p:stCondLst>
                            <p:childTnLst>
                              <p:par>
                                <p:cTn id="17" presetID="1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6148" name="Picture 4" descr="https://miro.medium.com/max/700/1*uAeANQIOQPqWZnnuH-VEy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120" y="1265237"/>
            <a:ext cx="9099880" cy="486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182258386"/>
              </p:ext>
            </p:extLst>
          </p:nvPr>
        </p:nvGraphicFramePr>
        <p:xfrm>
          <a:off x="783394" y="2110750"/>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endParaRPr lang="zh-CN" altLang="en-US" dirty="0"/>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l" defTabSz="914400" rtl="0" eaLnBrk="1" latinLnBrk="0" hangingPunct="1"/>
                      <a:endParaRPr lang="zh-CN" altLang="en-US" sz="1800" kern="120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sp>
        <p:nvSpPr>
          <p:cNvPr id="6" name="矩形 5"/>
          <p:cNvSpPr/>
          <p:nvPr/>
        </p:nvSpPr>
        <p:spPr>
          <a:xfrm>
            <a:off x="4638991" y="2857500"/>
            <a:ext cx="2705100" cy="1219200"/>
          </a:xfrm>
          <a:prstGeom prst="rect">
            <a:avLst/>
          </a:prstGeom>
          <a:solidFill>
            <a:schemeClr val="bg1"/>
          </a:solidFill>
          <a:ln w="381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CNN</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右箭头 6"/>
          <p:cNvSpPr/>
          <p:nvPr/>
        </p:nvSpPr>
        <p:spPr>
          <a:xfrm>
            <a:off x="3581400" y="32639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右箭头 9"/>
          <p:cNvSpPr/>
          <p:nvPr/>
        </p:nvSpPr>
        <p:spPr>
          <a:xfrm>
            <a:off x="7747000" y="32639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8834947" y="2805380"/>
            <a:ext cx="846707" cy="1323439"/>
          </a:xfrm>
          <a:prstGeom prst="rect">
            <a:avLst/>
          </a:prstGeom>
          <a:noFill/>
        </p:spPr>
        <p:txBody>
          <a:bodyPr wrap="none" lIns="91440" tIns="45720" rIns="91440" bIns="45720">
            <a:spAutoFit/>
          </a:bodyPr>
          <a:lstStyle/>
          <a:p>
            <a:pPr algn="ctr"/>
            <a:r>
              <a:rPr lang="en-US" altLang="zh-CN" sz="80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80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0661793" y="2805379"/>
            <a:ext cx="1021433" cy="1323439"/>
          </a:xfrm>
          <a:prstGeom prst="rect">
            <a:avLst/>
          </a:prstGeom>
          <a:noFill/>
        </p:spPr>
        <p:txBody>
          <a:bodyPr wrap="none" lIns="91440" tIns="45720" rIns="91440" bIns="45720">
            <a:spAutoFit/>
          </a:bodyPr>
          <a:lstStyle/>
          <a:p>
            <a:pPr algn="ctr"/>
            <a:r>
              <a:rPr lang="en-US" altLang="zh-CN" sz="80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a:t>
            </a:r>
            <a:endParaRPr lang="zh-CN" altLang="en-US" sz="80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9906001" y="3408690"/>
            <a:ext cx="550152"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071906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7" grpId="0" animBg="1"/>
      <p:bldP spid="10" grpId="0" animBg="1"/>
      <p:bldP spid="8"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6" name="矩形 5"/>
          <p:cNvSpPr/>
          <p:nvPr/>
        </p:nvSpPr>
        <p:spPr>
          <a:xfrm>
            <a:off x="5322117" y="1781861"/>
            <a:ext cx="2705100" cy="1219200"/>
          </a:xfrm>
          <a:prstGeom prst="rect">
            <a:avLst/>
          </a:prstGeom>
          <a:solidFill>
            <a:schemeClr val="bg1"/>
          </a:solidFill>
          <a:ln w="381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CNN</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右箭头 6"/>
          <p:cNvSpPr/>
          <p:nvPr/>
        </p:nvSpPr>
        <p:spPr>
          <a:xfrm>
            <a:off x="4264526" y="2188261"/>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右箭头 9"/>
          <p:cNvSpPr/>
          <p:nvPr/>
        </p:nvSpPr>
        <p:spPr>
          <a:xfrm>
            <a:off x="8430126" y="2188261"/>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9518073" y="1729741"/>
            <a:ext cx="846707" cy="1323439"/>
          </a:xfrm>
          <a:prstGeom prst="rect">
            <a:avLst/>
          </a:prstGeom>
          <a:noFill/>
        </p:spPr>
        <p:txBody>
          <a:bodyPr wrap="none" lIns="91440" tIns="45720" rIns="91440" bIns="45720">
            <a:spAutoFit/>
          </a:bodyPr>
          <a:lstStyle/>
          <a:p>
            <a:pPr algn="ctr"/>
            <a:r>
              <a:rPr lang="en-US" altLang="zh-CN" sz="80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80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9430709" y="4571902"/>
            <a:ext cx="1021433" cy="1323439"/>
          </a:xfrm>
          <a:prstGeom prst="rect">
            <a:avLst/>
          </a:prstGeom>
          <a:noFill/>
        </p:spPr>
        <p:txBody>
          <a:bodyPr wrap="none" lIns="91440" tIns="45720" rIns="91440" bIns="45720">
            <a:spAutoFit/>
          </a:bodyPr>
          <a:lstStyle/>
          <a:p>
            <a:pPr algn="ctr"/>
            <a:r>
              <a:rPr lang="en-US" altLang="zh-CN" sz="80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a:t>
            </a:r>
            <a:endParaRPr lang="zh-CN" altLang="en-US" sz="80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45550026"/>
              </p:ext>
            </p:extLst>
          </p:nvPr>
        </p:nvGraphicFramePr>
        <p:xfrm>
          <a:off x="1403020" y="1087755"/>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sp>
        <p:nvSpPr>
          <p:cNvPr id="15" name="矩形 14"/>
          <p:cNvSpPr/>
          <p:nvPr/>
        </p:nvSpPr>
        <p:spPr>
          <a:xfrm>
            <a:off x="5322117" y="4597400"/>
            <a:ext cx="2705100" cy="1219200"/>
          </a:xfrm>
          <a:prstGeom prst="rect">
            <a:avLst/>
          </a:prstGeom>
          <a:solidFill>
            <a:schemeClr val="bg1"/>
          </a:solidFill>
          <a:ln w="381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CNN</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右箭头 15"/>
          <p:cNvSpPr/>
          <p:nvPr/>
        </p:nvSpPr>
        <p:spPr>
          <a:xfrm>
            <a:off x="4264526" y="50038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右箭头 16"/>
          <p:cNvSpPr/>
          <p:nvPr/>
        </p:nvSpPr>
        <p:spPr>
          <a:xfrm>
            <a:off x="8430126" y="50038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663558257"/>
              </p:ext>
            </p:extLst>
          </p:nvPr>
        </p:nvGraphicFramePr>
        <p:xfrm>
          <a:off x="1403020" y="3903294"/>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34578549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7" grpId="0" animBg="1"/>
      <p:bldP spid="10" grpId="0" animBg="1"/>
      <p:bldP spid="8" grpId="0"/>
      <p:bldP spid="12" grpId="0"/>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505596"/>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卷积</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69572963"/>
              </p:ext>
            </p:extLst>
          </p:nvPr>
        </p:nvGraphicFramePr>
        <p:xfrm>
          <a:off x="1758620" y="2129155"/>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800815867"/>
              </p:ext>
            </p:extLst>
          </p:nvPr>
        </p:nvGraphicFramePr>
        <p:xfrm>
          <a:off x="6754176" y="983615"/>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591551089"/>
              </p:ext>
            </p:extLst>
          </p:nvPr>
        </p:nvGraphicFramePr>
        <p:xfrm>
          <a:off x="6754176" y="2989580"/>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tx1"/>
                          </a:solidFill>
                        </a:rPr>
                        <a:t>1</a:t>
                      </a:r>
                      <a:endParaRPr lang="zh-CN" altLang="en-US" sz="1600" dirty="0">
                        <a:solidFill>
                          <a:schemeClr val="tx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3362471149"/>
              </p:ext>
            </p:extLst>
          </p:nvPr>
        </p:nvGraphicFramePr>
        <p:xfrm>
          <a:off x="6754176" y="4910455"/>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tx1"/>
                          </a:solidFill>
                        </a:rPr>
                        <a:t>1</a:t>
                      </a:r>
                      <a:endParaRPr lang="zh-CN" altLang="en-US" sz="1600" dirty="0">
                        <a:solidFill>
                          <a:schemeClr val="tx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bl>
          </a:graphicData>
        </a:graphic>
      </p:graphicFrame>
      <p:sp>
        <p:nvSpPr>
          <p:cNvPr id="5" name="椭圆 4"/>
          <p:cNvSpPr/>
          <p:nvPr/>
        </p:nvSpPr>
        <p:spPr>
          <a:xfrm>
            <a:off x="1854200" y="2209800"/>
            <a:ext cx="1397000" cy="14097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5" idx="7"/>
            <a:endCxn id="18" idx="1"/>
          </p:cNvCxnSpPr>
          <p:nvPr/>
        </p:nvCxnSpPr>
        <p:spPr>
          <a:xfrm flipV="1">
            <a:off x="3046614" y="1539875"/>
            <a:ext cx="3707562" cy="87637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324100" y="2692400"/>
            <a:ext cx="1397000" cy="14097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endCxn id="20" idx="1"/>
          </p:cNvCxnSpPr>
          <p:nvPr/>
        </p:nvCxnSpPr>
        <p:spPr>
          <a:xfrm flipV="1">
            <a:off x="3721100" y="3545840"/>
            <a:ext cx="3033076" cy="698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854200" y="3176210"/>
            <a:ext cx="1397000" cy="14097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28" idx="5"/>
            <a:endCxn id="21" idx="1"/>
          </p:cNvCxnSpPr>
          <p:nvPr/>
        </p:nvCxnSpPr>
        <p:spPr>
          <a:xfrm>
            <a:off x="3046614" y="4379464"/>
            <a:ext cx="3707562" cy="10872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753600" y="3229581"/>
            <a:ext cx="1524000" cy="646490"/>
          </a:xfrm>
          <a:prstGeom prst="rect">
            <a:avLst/>
          </a:prstGeom>
          <a:solidFill>
            <a:srgbClr val="0E112F"/>
          </a:solidFill>
          <a:ln w="2857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Feature</a:t>
            </a:r>
          </a:p>
          <a:p>
            <a:pPr algn="ctr"/>
            <a:r>
              <a:rPr lang="zh-CN" altLang="en-US" b="1" dirty="0">
                <a:latin typeface="微软雅黑" panose="020B0503020204020204" pitchFamily="34" charset="-122"/>
                <a:ea typeface="微软雅黑" panose="020B0503020204020204" pitchFamily="34" charset="-122"/>
              </a:rPr>
              <a:t>特征</a:t>
            </a:r>
          </a:p>
        </p:txBody>
      </p:sp>
      <p:cxnSp>
        <p:nvCxnSpPr>
          <p:cNvPr id="39" name="直接箭头连接符 38"/>
          <p:cNvCxnSpPr>
            <a:endCxn id="37" idx="1"/>
          </p:cNvCxnSpPr>
          <p:nvPr/>
        </p:nvCxnSpPr>
        <p:spPr>
          <a:xfrm>
            <a:off x="7810500" y="1539875"/>
            <a:ext cx="1943100" cy="20129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7" idx="1"/>
          </p:cNvCxnSpPr>
          <p:nvPr/>
        </p:nvCxnSpPr>
        <p:spPr>
          <a:xfrm>
            <a:off x="7823200" y="3552826"/>
            <a:ext cx="193040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1" idx="3"/>
            <a:endCxn id="37" idx="1"/>
          </p:cNvCxnSpPr>
          <p:nvPr/>
        </p:nvCxnSpPr>
        <p:spPr>
          <a:xfrm flipV="1">
            <a:off x="7832406" y="3552826"/>
            <a:ext cx="1921194" cy="191388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88256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animBg="1"/>
      <p:bldP spid="5" grpId="1" animBg="1"/>
      <p:bldP spid="24" grpId="0" animBg="1"/>
      <p:bldP spid="24" grpId="1" animBg="1"/>
      <p:bldP spid="28" grpId="0" animBg="1"/>
      <p:bldP spid="28" grpId="1"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表格 31"/>
          <p:cNvGraphicFramePr>
            <a:graphicFrameLocks noGrp="1"/>
          </p:cNvGraphicFramePr>
          <p:nvPr>
            <p:extLst>
              <p:ext uri="{D42A27DB-BD31-4B8C-83A1-F6EECF244321}">
                <p14:modId xmlns:p14="http://schemas.microsoft.com/office/powerpoint/2010/main" val="2664704132"/>
              </p:ext>
            </p:extLst>
          </p:nvPr>
        </p:nvGraphicFramePr>
        <p:xfrm>
          <a:off x="1145061" y="2665977"/>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卷积</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3877882565"/>
              </p:ext>
            </p:extLst>
          </p:nvPr>
        </p:nvGraphicFramePr>
        <p:xfrm>
          <a:off x="4897231" y="1131898"/>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bl>
          </a:graphicData>
        </a:graphic>
      </p:graphicFrame>
      <p:sp>
        <p:nvSpPr>
          <p:cNvPr id="6" name="矩形 5"/>
          <p:cNvSpPr/>
          <p:nvPr/>
        </p:nvSpPr>
        <p:spPr>
          <a:xfrm>
            <a:off x="1145061" y="2665977"/>
            <a:ext cx="1066800" cy="1117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1941831838"/>
              </p:ext>
            </p:extLst>
          </p:nvPr>
        </p:nvGraphicFramePr>
        <p:xfrm>
          <a:off x="2899556" y="1131898"/>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bl>
          </a:graphicData>
        </a:graphic>
      </p:graphicFrame>
      <p:cxnSp>
        <p:nvCxnSpPr>
          <p:cNvPr id="7" name="直接箭头连接符 6"/>
          <p:cNvCxnSpPr>
            <a:stCxn id="6" idx="0"/>
            <a:endCxn id="12" idx="1"/>
          </p:cNvCxnSpPr>
          <p:nvPr/>
        </p:nvCxnSpPr>
        <p:spPr>
          <a:xfrm flipV="1">
            <a:off x="1678461" y="1688158"/>
            <a:ext cx="1221095" cy="9778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0336" y="1426548"/>
            <a:ext cx="415498"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6340422" y="1496570"/>
            <a:ext cx="450765"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079104" y="1758180"/>
            <a:ext cx="267449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021441" y="1318826"/>
            <a:ext cx="2913376" cy="369332"/>
          </a:xfrm>
          <a:prstGeom prst="rect">
            <a:avLst/>
          </a:prstGeom>
          <a:noFill/>
        </p:spPr>
        <p:txBody>
          <a:bodyPr wrap="square" rtlCol="0">
            <a:spAutoFit/>
          </a:bodyPr>
          <a:lstStyle/>
          <a:p>
            <a:r>
              <a:rPr lang="en-US" altLang="zh-CN" dirty="0" smtClean="0">
                <a:solidFill>
                  <a:schemeClr val="bg1"/>
                </a:solidFill>
              </a:rPr>
              <a:t>-1 </a:t>
            </a:r>
            <a:r>
              <a:rPr lang="en-US" altLang="zh-CN" dirty="0" smtClean="0">
                <a:solidFill>
                  <a:schemeClr val="bg1"/>
                </a:solidFill>
              </a:rPr>
              <a:t>+ 1 + 1+ 1</a:t>
            </a:r>
            <a:r>
              <a:rPr lang="en-US" altLang="zh-CN" dirty="0">
                <a:solidFill>
                  <a:schemeClr val="bg1"/>
                </a:solidFill>
              </a:rPr>
              <a:t> + 1 + 1+ </a:t>
            </a:r>
            <a:r>
              <a:rPr lang="en-US" altLang="zh-CN" dirty="0" smtClean="0">
                <a:solidFill>
                  <a:schemeClr val="bg1"/>
                </a:solidFill>
              </a:rPr>
              <a:t>1</a:t>
            </a:r>
            <a:r>
              <a:rPr lang="en-US" altLang="zh-CN" dirty="0">
                <a:solidFill>
                  <a:schemeClr val="bg1"/>
                </a:solidFill>
              </a:rPr>
              <a:t>+ 1+ </a:t>
            </a:r>
            <a:r>
              <a:rPr lang="en-US" altLang="zh-CN" dirty="0" smtClean="0">
                <a:solidFill>
                  <a:schemeClr val="bg1"/>
                </a:solidFill>
              </a:rPr>
              <a:t>1</a:t>
            </a:r>
            <a:endParaRPr lang="zh-CN" altLang="en-US" dirty="0">
              <a:solidFill>
                <a:schemeClr val="bg1"/>
              </a:solidFill>
            </a:endParaRPr>
          </a:p>
        </p:txBody>
      </p:sp>
      <p:sp>
        <p:nvSpPr>
          <p:cNvPr id="23" name="文本框 22"/>
          <p:cNvSpPr txBox="1"/>
          <p:nvPr/>
        </p:nvSpPr>
        <p:spPr>
          <a:xfrm>
            <a:off x="8318900" y="1835124"/>
            <a:ext cx="267493"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sp>
        <p:nvSpPr>
          <p:cNvPr id="24" name="矩形 23"/>
          <p:cNvSpPr/>
          <p:nvPr/>
        </p:nvSpPr>
        <p:spPr>
          <a:xfrm>
            <a:off x="9934817" y="1503492"/>
            <a:ext cx="450765"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2" name="矩形 21"/>
          <p:cNvSpPr/>
          <p:nvPr/>
        </p:nvSpPr>
        <p:spPr>
          <a:xfrm>
            <a:off x="10329889" y="1596912"/>
            <a:ext cx="646331" cy="369332"/>
          </a:xfrm>
          <a:prstGeom prst="rect">
            <a:avLst/>
          </a:prstGeom>
        </p:spPr>
        <p:txBody>
          <a:bodyPr wrap="none">
            <a:spAutoFit/>
          </a:bodyPr>
          <a:lstStyle/>
          <a:p>
            <a:r>
              <a:rPr lang="en-US" altLang="zh-CN" dirty="0" smtClean="0">
                <a:solidFill>
                  <a:schemeClr val="bg1"/>
                </a:solidFill>
              </a:rPr>
              <a:t>0.78</a:t>
            </a:r>
            <a:r>
              <a:rPr lang="en-US" altLang="zh-CN" dirty="0" smtClean="0">
                <a:solidFill>
                  <a:schemeClr val="bg1"/>
                </a:solidFill>
              </a:rPr>
              <a:t> </a:t>
            </a:r>
            <a:endParaRPr lang="zh-CN" altLang="en-US" dirty="0"/>
          </a:p>
        </p:txBody>
      </p:sp>
      <p:sp>
        <p:nvSpPr>
          <p:cNvPr id="8" name="流程图: 联系 7"/>
          <p:cNvSpPr/>
          <p:nvPr/>
        </p:nvSpPr>
        <p:spPr>
          <a:xfrm>
            <a:off x="7538720" y="3376066"/>
            <a:ext cx="648000" cy="64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0.78</a:t>
            </a:r>
            <a:endParaRPr lang="zh-CN" altLang="en-US" sz="1000" dirty="0"/>
          </a:p>
        </p:txBody>
      </p:sp>
      <p:sp>
        <p:nvSpPr>
          <p:cNvPr id="25" name="流程图: 联系 24"/>
          <p:cNvSpPr/>
          <p:nvPr/>
        </p:nvSpPr>
        <p:spPr>
          <a:xfrm>
            <a:off x="8439266" y="3376066"/>
            <a:ext cx="648000" cy="64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-0.11</a:t>
            </a:r>
            <a:endParaRPr lang="zh-CN" altLang="en-US" sz="1000" dirty="0"/>
          </a:p>
        </p:txBody>
      </p:sp>
      <p:sp>
        <p:nvSpPr>
          <p:cNvPr id="26" name="矩形 25"/>
          <p:cNvSpPr/>
          <p:nvPr/>
        </p:nvSpPr>
        <p:spPr>
          <a:xfrm>
            <a:off x="4344996" y="2989977"/>
            <a:ext cx="1484702" cy="369332"/>
          </a:xfrm>
          <a:prstGeom prst="rect">
            <a:avLst/>
          </a:prstGeom>
          <a:noFill/>
        </p:spPr>
        <p:txBody>
          <a:bodyPr wrap="none" lIns="91440" tIns="45720" rIns="91440" bIns="45720">
            <a:spAutoFit/>
          </a:bodyPr>
          <a:lstStyle/>
          <a:p>
            <a:pPr algn="ctr"/>
            <a:r>
              <a:rPr lang="en-US" altLang="zh-CN"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If Stride = 1</a:t>
            </a:r>
            <a:endParaRPr lang="zh-CN" altLang="en-US"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4344996" y="4104887"/>
            <a:ext cx="1484702" cy="369332"/>
          </a:xfrm>
          <a:prstGeom prst="rect">
            <a:avLst/>
          </a:prstGeom>
          <a:noFill/>
        </p:spPr>
        <p:txBody>
          <a:bodyPr wrap="none" lIns="91440" tIns="45720" rIns="91440" bIns="45720">
            <a:spAutoFit/>
          </a:bodyPr>
          <a:lstStyle/>
          <a:p>
            <a:pPr algn="ctr"/>
            <a:r>
              <a:rPr lang="en-US" altLang="zh-CN"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If Stride = 2</a:t>
            </a:r>
            <a:endParaRPr lang="zh-CN" altLang="en-US"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0" name="矩形 29"/>
          <p:cNvSpPr/>
          <p:nvPr/>
        </p:nvSpPr>
        <p:spPr>
          <a:xfrm>
            <a:off x="1145061" y="2665977"/>
            <a:ext cx="1066800" cy="1117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联系 30"/>
          <p:cNvSpPr/>
          <p:nvPr/>
        </p:nvSpPr>
        <p:spPr>
          <a:xfrm>
            <a:off x="8442569" y="3376066"/>
            <a:ext cx="648000" cy="64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0.33</a:t>
            </a:r>
            <a:endParaRPr lang="zh-CN" altLang="en-US" sz="1000" dirty="0"/>
          </a:p>
        </p:txBody>
      </p:sp>
    </p:spTree>
    <p:extLst>
      <p:ext uri="{BB962C8B-B14F-4D97-AF65-F5344CB8AC3E}">
        <p14:creationId xmlns:p14="http://schemas.microsoft.com/office/powerpoint/2010/main" val="378773596"/>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42"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2.08333E-7 1.11111E-6 L 0.0293 0.00092 " pathEditMode="relative" rAng="0" ptsTypes="AA">
                                      <p:cBhvr>
                                        <p:cTn id="60" dur="2000" fill="hold"/>
                                        <p:tgtEl>
                                          <p:spTgt spid="6"/>
                                        </p:tgtEl>
                                        <p:attrNameLst>
                                          <p:attrName>ppt_x</p:attrName>
                                          <p:attrName>ppt_y</p:attrName>
                                        </p:attrNameLst>
                                      </p:cBhvr>
                                      <p:rCtr x="1458" y="46"/>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xit" presetSubtype="0" fill="hold" grpId="2"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1" nodeType="clickEffect">
                                  <p:stCondLst>
                                    <p:cond delay="0"/>
                                  </p:stCondLst>
                                  <p:childTnLst>
                                    <p:animMotion origin="layout" path="M -2.08333E-7 1.11111E-6 L 0.05898 -0.00093 " pathEditMode="relative" rAng="0" ptsTypes="AA">
                                      <p:cBhvr>
                                        <p:cTn id="78" dur="2000" fill="hold"/>
                                        <p:tgtEl>
                                          <p:spTgt spid="30"/>
                                        </p:tgtEl>
                                        <p:attrNameLst>
                                          <p:attrName>ppt_x</p:attrName>
                                          <p:attrName>ppt_y</p:attrName>
                                        </p:attrNameLst>
                                      </p:cBhvr>
                                      <p:rCtr x="2943" y="-46"/>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6" grpId="1" animBg="1"/>
      <p:bldP spid="6" grpId="2" animBg="1"/>
      <p:bldP spid="15" grpId="0"/>
      <p:bldP spid="16" grpId="0"/>
      <p:bldP spid="20" grpId="0"/>
      <p:bldP spid="23" grpId="0"/>
      <p:bldP spid="24" grpId="0"/>
      <p:bldP spid="22" grpId="0"/>
      <p:bldP spid="8" grpId="0" animBg="1"/>
      <p:bldP spid="25" grpId="0" animBg="1"/>
      <p:bldP spid="25" grpId="1" animBg="1"/>
      <p:bldP spid="26" grpId="0"/>
      <p:bldP spid="27" grpId="0"/>
      <p:bldP spid="30" grpId="0" animBg="1"/>
      <p:bldP spid="30" grpId="1"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卷积</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902549966"/>
              </p:ext>
            </p:extLst>
          </p:nvPr>
        </p:nvGraphicFramePr>
        <p:xfrm>
          <a:off x="8086811" y="2571155"/>
          <a:ext cx="1979825" cy="1957510"/>
        </p:xfrm>
        <a:graphic>
          <a:graphicData uri="http://schemas.openxmlformats.org/drawingml/2006/table">
            <a:tbl>
              <a:tblPr bandRow="1">
                <a:tableStyleId>{5C22544A-7EE6-4342-B048-85BDC9FD1C3A}</a:tableStyleId>
              </a:tblPr>
              <a:tblGrid>
                <a:gridCol w="395965"/>
                <a:gridCol w="395965"/>
                <a:gridCol w="395965"/>
                <a:gridCol w="395965"/>
                <a:gridCol w="395965"/>
              </a:tblGrid>
              <a:tr h="391502">
                <a:tc>
                  <a:txBody>
                    <a:bodyPr/>
                    <a:lstStyle/>
                    <a:p>
                      <a:pPr marL="0" algn="ctr" defTabSz="914400" rtl="0" eaLnBrk="1" latinLnBrk="0" hangingPunct="1"/>
                      <a:r>
                        <a:rPr lang="en-US" altLang="zh-CN" sz="700" kern="1200" dirty="0" smtClean="0">
                          <a:solidFill>
                            <a:schemeClr val="dk1"/>
                          </a:solidFill>
                          <a:latin typeface="+mn-lt"/>
                          <a:ea typeface="+mn-ea"/>
                          <a:cs typeface="+mn-cs"/>
                        </a:rPr>
                        <a:t>0.77</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r h="391502">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1</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700" kern="1200" dirty="0" smtClean="0">
                          <a:solidFill>
                            <a:schemeClr val="dk1"/>
                          </a:solidFill>
                          <a:latin typeface="+mn-lt"/>
                          <a:ea typeface="+mn-ea"/>
                          <a:cs typeface="+mn-cs"/>
                        </a:rPr>
                        <a:t>0.11</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91502">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0.55</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0.33</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r h="391502">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dk1"/>
                          </a:solidFill>
                          <a:latin typeface="+mn-lt"/>
                          <a:ea typeface="+mn-ea"/>
                          <a:cs typeface="+mn-cs"/>
                        </a:rPr>
                        <a:t>0.11</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1</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91502">
                <a:tc>
                  <a:txBody>
                    <a:bodyPr/>
                    <a:lstStyle/>
                    <a:p>
                      <a:pPr marL="0" algn="ctr" defTabSz="914400" rtl="0" eaLnBrk="1" latinLnBrk="0" hangingPunct="1"/>
                      <a:r>
                        <a:rPr lang="en-US" altLang="zh-CN" sz="700" kern="1200" dirty="0" smtClean="0">
                          <a:solidFill>
                            <a:schemeClr val="dk1"/>
                          </a:solidFill>
                          <a:latin typeface="+mn-lt"/>
                          <a:ea typeface="+mn-ea"/>
                          <a:cs typeface="+mn-cs"/>
                        </a:rPr>
                        <a:t>0.33</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0.33</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0.77</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
        <p:nvSpPr>
          <p:cNvPr id="15" name="矩形 14"/>
          <p:cNvSpPr/>
          <p:nvPr/>
        </p:nvSpPr>
        <p:spPr>
          <a:xfrm>
            <a:off x="4105006" y="3288300"/>
            <a:ext cx="415498"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1" name="右箭头 20"/>
          <p:cNvSpPr/>
          <p:nvPr/>
        </p:nvSpPr>
        <p:spPr>
          <a:xfrm>
            <a:off x="6503831" y="334671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7982465" y="2454876"/>
            <a:ext cx="2207740" cy="219126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27977" y="1234559"/>
            <a:ext cx="1268296" cy="369332"/>
          </a:xfrm>
          <a:prstGeom prst="rect">
            <a:avLst/>
          </a:prstGeom>
        </p:spPr>
        <p:txBody>
          <a:bodyPr wrap="none">
            <a:spAutoFit/>
          </a:bodyPr>
          <a:lstStyle/>
          <a:p>
            <a:pPr algn="ctr"/>
            <a:r>
              <a:rPr lang="en-US" altLang="zh-CN"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Stride = 1</a:t>
            </a:r>
            <a:endParaRPr lang="zh-CN" altLang="en-US"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596745701"/>
              </p:ext>
            </p:extLst>
          </p:nvPr>
        </p:nvGraphicFramePr>
        <p:xfrm>
          <a:off x="1249836" y="2246877"/>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673421448"/>
              </p:ext>
            </p:extLst>
          </p:nvPr>
        </p:nvGraphicFramePr>
        <p:xfrm>
          <a:off x="4868656" y="3036898"/>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03166587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5" grpId="0"/>
      <p:bldP spid="21"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卷积</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3355603652"/>
              </p:ext>
            </p:extLst>
          </p:nvPr>
        </p:nvGraphicFramePr>
        <p:xfrm>
          <a:off x="4923303" y="1230837"/>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r>
              <a:tr h="370840">
                <a:tc>
                  <a:txBody>
                    <a:bodyPr/>
                    <a:lstStyle/>
                    <a:p>
                      <a:r>
                        <a:rPr lang="en-US" altLang="zh-CN" sz="1600" dirty="0" smtClean="0"/>
                        <a:t>-1</a:t>
                      </a:r>
                      <a:endParaRPr lang="zh-CN" altLang="en-US" sz="1600" dirty="0"/>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r>
                        <a:rPr lang="en-US" altLang="zh-CN" sz="1600" dirty="0" smtClean="0"/>
                        <a:t>-1</a:t>
                      </a:r>
                      <a:endParaRPr lang="zh-CN" altLang="en-US" sz="1600" dirty="0"/>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887863237"/>
              </p:ext>
            </p:extLst>
          </p:nvPr>
        </p:nvGraphicFramePr>
        <p:xfrm>
          <a:off x="1212336" y="2223194"/>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7"/>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704420378"/>
              </p:ext>
            </p:extLst>
          </p:nvPr>
        </p:nvGraphicFramePr>
        <p:xfrm>
          <a:off x="8313054" y="481330"/>
          <a:ext cx="1836000" cy="1800000"/>
        </p:xfrm>
        <a:graphic>
          <a:graphicData uri="http://schemas.openxmlformats.org/drawingml/2006/table">
            <a:tbl>
              <a:tblPr bandRow="1">
                <a:tableStyleId>{5C22544A-7EE6-4342-B048-85BDC9FD1C3A}</a:tableStyleId>
              </a:tblPr>
              <a:tblGrid>
                <a:gridCol w="367200"/>
                <a:gridCol w="367200"/>
                <a:gridCol w="367200"/>
                <a:gridCol w="367200"/>
                <a:gridCol w="367200"/>
              </a:tblGrid>
              <a:tr h="360000">
                <a:tc>
                  <a:txBody>
                    <a:bodyPr/>
                    <a:lstStyle/>
                    <a:p>
                      <a:pPr marL="0" algn="ctr" defTabSz="914400" rtl="0" eaLnBrk="1" latinLnBrk="0" hangingPunct="1"/>
                      <a:r>
                        <a:rPr lang="en-US" altLang="zh-CN" sz="700" kern="1200" dirty="0" smtClean="0">
                          <a:solidFill>
                            <a:schemeClr val="dk1"/>
                          </a:solidFill>
                          <a:latin typeface="+mn-lt"/>
                          <a:ea typeface="+mn-ea"/>
                          <a:cs typeface="+mn-cs"/>
                        </a:rPr>
                        <a:t>0.77</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1</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700" kern="1200" dirty="0" smtClean="0">
                          <a:solidFill>
                            <a:schemeClr val="dk1"/>
                          </a:solidFill>
                          <a:latin typeface="+mn-lt"/>
                          <a:ea typeface="+mn-ea"/>
                          <a:cs typeface="+mn-cs"/>
                        </a:rPr>
                        <a:t>0.11</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60000">
                <a:tc>
                  <a:txBody>
                    <a:bodyPr/>
                    <a:lstStyle/>
                    <a:p>
                      <a:pPr algn="ctr"/>
                      <a:r>
                        <a:rPr lang="en-US" altLang="zh-CN" sz="700" dirty="0" smtClean="0"/>
                        <a:t>0.33</a:t>
                      </a:r>
                      <a:endParaRPr lang="zh-CN" altLang="en-US" sz="7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0.55</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0.33</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dk1"/>
                          </a:solidFill>
                          <a:latin typeface="+mn-lt"/>
                          <a:ea typeface="+mn-ea"/>
                          <a:cs typeface="+mn-cs"/>
                        </a:rPr>
                        <a:t>0.11</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1</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60000">
                <a:tc>
                  <a:txBody>
                    <a:bodyPr/>
                    <a:lstStyle/>
                    <a:p>
                      <a:pPr marL="0" algn="ctr" defTabSz="914400" rtl="0" eaLnBrk="1" latinLnBrk="0" hangingPunct="1"/>
                      <a:r>
                        <a:rPr lang="en-US" altLang="zh-CN" sz="700" kern="1200" dirty="0" smtClean="0">
                          <a:solidFill>
                            <a:schemeClr val="dk1"/>
                          </a:solidFill>
                          <a:latin typeface="+mn-lt"/>
                          <a:ea typeface="+mn-ea"/>
                          <a:cs typeface="+mn-cs"/>
                        </a:rPr>
                        <a:t>0.33</a:t>
                      </a:r>
                      <a:endParaRPr lang="zh-CN" altLang="en-US" sz="7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0.33</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mn-lt"/>
                          <a:ea typeface="+mn-ea"/>
                          <a:cs typeface="+mn-cs"/>
                        </a:rPr>
                        <a:t>0.77</a:t>
                      </a:r>
                      <a:endParaRPr lang="zh-CN" altLang="en-US" sz="7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
        <p:nvSpPr>
          <p:cNvPr id="15" name="矩形 14"/>
          <p:cNvSpPr/>
          <p:nvPr/>
        </p:nvSpPr>
        <p:spPr>
          <a:xfrm>
            <a:off x="4127023" y="3288300"/>
            <a:ext cx="415498"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1" name="右箭头 20"/>
          <p:cNvSpPr/>
          <p:nvPr/>
        </p:nvSpPr>
        <p:spPr>
          <a:xfrm>
            <a:off x="6590919" y="334671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191729736"/>
              </p:ext>
            </p:extLst>
          </p:nvPr>
        </p:nvGraphicFramePr>
        <p:xfrm>
          <a:off x="4933344" y="2970726"/>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r>
              <a:tr h="370840">
                <a:tc>
                  <a:txBody>
                    <a:bodyPr/>
                    <a:lstStyle/>
                    <a:p>
                      <a:r>
                        <a:rPr lang="en-US" altLang="zh-CN" sz="1600" dirty="0" smtClean="0">
                          <a:solidFill>
                            <a:schemeClr val="bg1"/>
                          </a:solidFill>
                        </a:rPr>
                        <a:t>1</a:t>
                      </a:r>
                      <a:endParaRPr lang="zh-CN" altLang="en-US" sz="1600" dirty="0">
                        <a:solidFill>
                          <a:schemeClr val="bg1"/>
                        </a:solidFill>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r>
                        <a:rPr lang="en-US" altLang="zh-CN" sz="1600" dirty="0" smtClean="0"/>
                        <a:t>-1</a:t>
                      </a:r>
                      <a:endParaRPr lang="zh-CN" altLang="en-US" sz="1600" dirty="0"/>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bg1"/>
                          </a:solidFill>
                          <a:latin typeface="+mn-lt"/>
                          <a:ea typeface="+mn-ea"/>
                          <a:cs typeface="+mn-cs"/>
                        </a:rPr>
                        <a:t>1</a:t>
                      </a:r>
                      <a:endParaRPr lang="zh-CN" altLang="en-US" sz="1600" kern="1200" dirty="0" smtClean="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271401139"/>
              </p:ext>
            </p:extLst>
          </p:nvPr>
        </p:nvGraphicFramePr>
        <p:xfrm>
          <a:off x="4944230" y="4679162"/>
          <a:ext cx="1078230" cy="1112520"/>
        </p:xfrm>
        <a:graphic>
          <a:graphicData uri="http://schemas.openxmlformats.org/drawingml/2006/table">
            <a:tbl>
              <a:tblPr bandRow="1">
                <a:tableStyleId>{5C22544A-7EE6-4342-B048-85BDC9FD1C3A}</a:tableStyleId>
              </a:tblPr>
              <a:tblGrid>
                <a:gridCol w="359410"/>
                <a:gridCol w="359410"/>
                <a:gridCol w="359410"/>
              </a:tblGrid>
              <a:tr h="370840">
                <a:tc>
                  <a:txBody>
                    <a:bodyPr/>
                    <a:lstStyle/>
                    <a:p>
                      <a:pPr marL="0" algn="l"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r>
              <a:tr h="370840">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algn="l"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pPr marL="0" algn="l" defTabSz="914400" rtl="0" eaLnBrk="1" latinLnBrk="0" hangingPunct="1"/>
                      <a:r>
                        <a:rPr lang="en-US" altLang="zh-CN" sz="1600" kern="1200" dirty="0" smtClean="0">
                          <a:solidFill>
                            <a:schemeClr val="dk1"/>
                          </a:solidFill>
                          <a:latin typeface="+mn-lt"/>
                          <a:ea typeface="+mn-ea"/>
                          <a:cs typeface="+mn-cs"/>
                        </a:rPr>
                        <a:t>-1</a:t>
                      </a:r>
                      <a:endParaRPr lang="zh-CN" altLang="en-US" sz="1600" kern="1200" dirty="0">
                        <a:solidFill>
                          <a:schemeClr val="dk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r>
              <a:tr h="370840">
                <a:tc>
                  <a:txBody>
                    <a:bodyPr/>
                    <a:lstStyle/>
                    <a:p>
                      <a:r>
                        <a:rPr lang="en-US" altLang="zh-CN" sz="1600" dirty="0" smtClean="0">
                          <a:solidFill>
                            <a:schemeClr val="bg1"/>
                          </a:solidFill>
                        </a:rPr>
                        <a:t>1</a:t>
                      </a:r>
                      <a:endParaRPr lang="zh-CN" altLang="en-US" sz="1600" dirty="0">
                        <a:solidFill>
                          <a:schemeClr val="bg1"/>
                        </a:solidFill>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chemeClr val="tx1"/>
                    </a:solidFill>
                  </a:tcPr>
                </a:tc>
                <a:tc>
                  <a:txBody>
                    <a:bodyPr/>
                    <a:lstStyle/>
                    <a:p>
                      <a:r>
                        <a:rPr lang="en-US" altLang="zh-CN" sz="1600" dirty="0" smtClean="0"/>
                        <a:t>-1</a:t>
                      </a:r>
                      <a:endParaRPr lang="zh-CN" altLang="en-US" sz="1600" dirty="0"/>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lnL w="28575" cap="flat" cmpd="sng" algn="ctr">
                      <a:solidFill>
                        <a:srgbClr val="6AE7FF"/>
                      </a:solidFill>
                      <a:prstDash val="solid"/>
                      <a:round/>
                      <a:headEnd type="none" w="med" len="med"/>
                      <a:tailEnd type="none" w="med" len="med"/>
                    </a:lnL>
                    <a:lnR w="28575" cap="flat" cmpd="sng" algn="ctr">
                      <a:solidFill>
                        <a:srgbClr val="6AE7FF"/>
                      </a:solidFill>
                      <a:prstDash val="solid"/>
                      <a:round/>
                      <a:headEnd type="none" w="med" len="med"/>
                      <a:tailEnd type="none" w="med" len="med"/>
                    </a:lnR>
                    <a:lnT w="28575" cap="flat" cmpd="sng" algn="ctr">
                      <a:solidFill>
                        <a:srgbClr val="6AE7FF"/>
                      </a:solidFill>
                      <a:prstDash val="solid"/>
                      <a:round/>
                      <a:headEnd type="none" w="med" len="med"/>
                      <a:tailEnd type="none" w="med" len="med"/>
                    </a:lnT>
                    <a:lnB w="28575" cap="flat" cmpd="sng" algn="ctr">
                      <a:solidFill>
                        <a:srgbClr val="6AE7FF"/>
                      </a:solidFill>
                      <a:prstDash val="solid"/>
                      <a:round/>
                      <a:headEnd type="none" w="med" len="med"/>
                      <a:tailEnd type="none" w="med" len="med"/>
                    </a:lnB>
                    <a:solidFill>
                      <a:srgbClr val="EAEFF7"/>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980161190"/>
              </p:ext>
            </p:extLst>
          </p:nvPr>
        </p:nvGraphicFramePr>
        <p:xfrm>
          <a:off x="8313054" y="2647587"/>
          <a:ext cx="1836000" cy="1800000"/>
        </p:xfrm>
        <a:graphic>
          <a:graphicData uri="http://schemas.openxmlformats.org/drawingml/2006/table">
            <a:tbl>
              <a:tblPr bandRow="1">
                <a:tableStyleId>{5C22544A-7EE6-4342-B048-85BDC9FD1C3A}</a:tableStyleId>
              </a:tblPr>
              <a:tblGrid>
                <a:gridCol w="367200"/>
                <a:gridCol w="367200"/>
                <a:gridCol w="367200"/>
                <a:gridCol w="367200"/>
                <a:gridCol w="367200"/>
              </a:tblGrid>
              <a:tr h="360000">
                <a:tc>
                  <a:txBody>
                    <a:bodyPr/>
                    <a:lstStyle/>
                    <a:p>
                      <a:pPr marL="0" algn="ctr" defTabSz="914400" rtl="0" eaLnBrk="1" latinLnBrk="0" hangingPunct="1"/>
                      <a:r>
                        <a:rPr lang="en-US" altLang="zh-CN" sz="700" kern="1200" dirty="0" smtClean="0">
                          <a:solidFill>
                            <a:schemeClr val="tx1"/>
                          </a:solidFill>
                          <a:latin typeface="+mn-lt"/>
                          <a:ea typeface="+mn-ea"/>
                          <a:cs typeface="+mn-cs"/>
                        </a:rPr>
                        <a:t>0.33</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-0.55</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algn="ctr"/>
                      <a:r>
                        <a:rPr lang="en-US" altLang="zh-CN" sz="700" dirty="0" smtClean="0">
                          <a:solidFill>
                            <a:schemeClr val="tx1"/>
                          </a:solidFill>
                        </a:rPr>
                        <a:t>0.33</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-0.55</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algn="ctr"/>
                      <a:r>
                        <a:rPr lang="en-US" altLang="zh-CN" sz="700" dirty="0" smtClean="0">
                          <a:solidFill>
                            <a:schemeClr val="tx1"/>
                          </a:solidFill>
                        </a:rPr>
                        <a:t>0.33</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0.55</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-0.77</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lumOff val="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0.55</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r>
              <a:tr h="360000">
                <a:tc>
                  <a:txBody>
                    <a:bodyPr/>
                    <a:lstStyle/>
                    <a:p>
                      <a:pPr algn="ctr"/>
                      <a:r>
                        <a:rPr lang="en-US" altLang="zh-CN" sz="700" dirty="0" smtClean="0">
                          <a:solidFill>
                            <a:schemeClr val="tx1"/>
                          </a:solidFill>
                        </a:rPr>
                        <a:t>0.33</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-0.77</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lumOff val="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1</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700" dirty="0" smtClean="0">
                          <a:solidFill>
                            <a:schemeClr val="bg1"/>
                          </a:solidFill>
                        </a:rPr>
                        <a:t>-0.77</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lumOff val="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0.55</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-0.77</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95000"/>
                        <a:lumOff val="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0.55</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r>
              <a:tr h="360000">
                <a:tc>
                  <a:txBody>
                    <a:bodyPr/>
                    <a:lstStyle/>
                    <a:p>
                      <a:pPr marL="0" algn="ctr" defTabSz="914400" rtl="0" eaLnBrk="1" latinLnBrk="0" hangingPunct="1"/>
                      <a:r>
                        <a:rPr lang="en-US" altLang="zh-CN" sz="700" kern="1200" dirty="0" smtClean="0">
                          <a:solidFill>
                            <a:schemeClr val="tx1"/>
                          </a:solidFill>
                          <a:latin typeface="+mn-lt"/>
                          <a:ea typeface="+mn-ea"/>
                          <a:cs typeface="+mn-cs"/>
                        </a:rPr>
                        <a:t>0.33</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-0.55</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502344424"/>
              </p:ext>
            </p:extLst>
          </p:nvPr>
        </p:nvGraphicFramePr>
        <p:xfrm>
          <a:off x="8334825" y="4879158"/>
          <a:ext cx="1836000" cy="1800000"/>
        </p:xfrm>
        <a:graphic>
          <a:graphicData uri="http://schemas.openxmlformats.org/drawingml/2006/table">
            <a:tbl>
              <a:tblPr bandRow="1">
                <a:tableStyleId>{5C22544A-7EE6-4342-B048-85BDC9FD1C3A}</a:tableStyleId>
              </a:tblPr>
              <a:tblGrid>
                <a:gridCol w="367200"/>
                <a:gridCol w="367200"/>
                <a:gridCol w="367200"/>
                <a:gridCol w="367200"/>
                <a:gridCol w="367200"/>
              </a:tblGrid>
              <a:tr h="360000">
                <a:tc>
                  <a:txBody>
                    <a:bodyPr/>
                    <a:lstStyle/>
                    <a:p>
                      <a:pPr marL="0" algn="ctr" defTabSz="914400" rtl="0" eaLnBrk="1" latinLnBrk="0" hangingPunct="1"/>
                      <a:r>
                        <a:rPr lang="en-US" altLang="zh-CN" sz="700" kern="1200" dirty="0" smtClean="0">
                          <a:solidFill>
                            <a:schemeClr val="tx1"/>
                          </a:solidFill>
                          <a:latin typeface="+mn-lt"/>
                          <a:ea typeface="+mn-ea"/>
                          <a:cs typeface="+mn-cs"/>
                        </a:rPr>
                        <a:t>0.33</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solidFill>
                            <a:schemeClr val="tx1"/>
                          </a:solidFill>
                        </a:rPr>
                        <a:t>0.33</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-0.11</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US" altLang="zh-CN" sz="700" dirty="0" smtClean="0">
                          <a:solidFill>
                            <a:schemeClr val="tx1"/>
                          </a:solidFill>
                        </a:rPr>
                        <a:t>0.77</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0.11</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1</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60000">
                <a:tc>
                  <a:txBody>
                    <a:bodyPr/>
                    <a:lstStyle/>
                    <a:p>
                      <a:pPr algn="ctr"/>
                      <a:r>
                        <a:rPr lang="en-US" altLang="zh-CN" sz="700" dirty="0" smtClean="0">
                          <a:solidFill>
                            <a:schemeClr val="tx1"/>
                          </a:solidFill>
                        </a:rPr>
                        <a:t>0.33</a:t>
                      </a:r>
                      <a:endParaRPr lang="zh-CN" altLang="en-US" sz="7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0.55</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sz="700" dirty="0" smtClean="0">
                          <a:solidFill>
                            <a:schemeClr val="bg1"/>
                          </a:solidFill>
                        </a:rPr>
                        <a:t>-0.33</a:t>
                      </a:r>
                      <a:endParaRPr lang="zh-CN" altLang="en-US" sz="7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r h="360000">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700" kern="1200" dirty="0" smtClean="0">
                          <a:solidFill>
                            <a:schemeClr val="tx1"/>
                          </a:solidFill>
                          <a:latin typeface="+mn-lt"/>
                          <a:ea typeface="+mn-ea"/>
                          <a:cs typeface="+mn-cs"/>
                        </a:rPr>
                        <a:t>1</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-0.33</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0.11</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r>
              <a:tr h="360000">
                <a:tc>
                  <a:txBody>
                    <a:bodyPr/>
                    <a:lstStyle/>
                    <a:p>
                      <a:pPr marL="0" algn="ctr" defTabSz="914400" rtl="0" eaLnBrk="1" latinLnBrk="0" hangingPunct="1"/>
                      <a:r>
                        <a:rPr lang="en-US" altLang="zh-CN" sz="700" kern="1200" dirty="0" smtClean="0">
                          <a:solidFill>
                            <a:schemeClr val="tx1"/>
                          </a:solidFill>
                          <a:latin typeface="+mn-lt"/>
                          <a:ea typeface="+mn-ea"/>
                          <a:cs typeface="+mn-cs"/>
                        </a:rPr>
                        <a:t>0.77</a:t>
                      </a:r>
                      <a:endParaRPr lang="zh-CN" altLang="en-US" sz="7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700" kern="1200" dirty="0" smtClean="0">
                          <a:solidFill>
                            <a:schemeClr val="bg1"/>
                          </a:solidFill>
                          <a:latin typeface="+mn-lt"/>
                          <a:ea typeface="+mn-ea"/>
                          <a:cs typeface="+mn-cs"/>
                        </a:rPr>
                        <a:t>-0.11</a:t>
                      </a:r>
                      <a:endParaRPr lang="zh-CN" altLang="en-US" sz="7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tx1"/>
                          </a:solidFill>
                          <a:latin typeface="+mn-lt"/>
                          <a:ea typeface="+mn-ea"/>
                          <a:cs typeface="+mn-cs"/>
                        </a:rPr>
                        <a:t>0.33</a:t>
                      </a:r>
                      <a:endParaRPr lang="zh-CN" altLang="en-US" sz="700" kern="120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237512825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5"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池化</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7"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grpSp>
        <p:nvGrpSpPr>
          <p:cNvPr id="19" name="组合 18"/>
          <p:cNvGrpSpPr/>
          <p:nvPr/>
        </p:nvGrpSpPr>
        <p:grpSpPr>
          <a:xfrm>
            <a:off x="1991832" y="3742659"/>
            <a:ext cx="914400" cy="914400"/>
            <a:chOff x="1991832" y="3742659"/>
            <a:chExt cx="914400" cy="914400"/>
          </a:xfrm>
        </p:grpSpPr>
        <p:sp>
          <p:nvSpPr>
            <p:cNvPr id="20" name="椭圆 19"/>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22"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23" name="组合 22"/>
          <p:cNvGrpSpPr/>
          <p:nvPr/>
        </p:nvGrpSpPr>
        <p:grpSpPr>
          <a:xfrm>
            <a:off x="4423144" y="2739587"/>
            <a:ext cx="914400" cy="914400"/>
            <a:chOff x="4423144" y="2739587"/>
            <a:chExt cx="914400" cy="914400"/>
          </a:xfrm>
        </p:grpSpPr>
        <p:sp>
          <p:nvSpPr>
            <p:cNvPr id="24" name="椭圆 23"/>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25"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26" name="组合 25"/>
          <p:cNvGrpSpPr/>
          <p:nvPr/>
        </p:nvGrpSpPr>
        <p:grpSpPr>
          <a:xfrm>
            <a:off x="6854456" y="3707148"/>
            <a:ext cx="914400" cy="914400"/>
            <a:chOff x="6854456" y="3707148"/>
            <a:chExt cx="914400" cy="914400"/>
          </a:xfrm>
        </p:grpSpPr>
        <p:sp>
          <p:nvSpPr>
            <p:cNvPr id="27" name="椭圆 26"/>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28"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29" name="组合 28"/>
          <p:cNvGrpSpPr/>
          <p:nvPr/>
        </p:nvGrpSpPr>
        <p:grpSpPr>
          <a:xfrm>
            <a:off x="9285768" y="2828259"/>
            <a:ext cx="914400" cy="914400"/>
            <a:chOff x="9285768" y="2828259"/>
            <a:chExt cx="914400" cy="914400"/>
          </a:xfrm>
        </p:grpSpPr>
        <p:sp>
          <p:nvSpPr>
            <p:cNvPr id="30" name="椭圆 2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1"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32" name="组合 31"/>
          <p:cNvGrpSpPr/>
          <p:nvPr/>
        </p:nvGrpSpPr>
        <p:grpSpPr>
          <a:xfrm>
            <a:off x="589527" y="4741640"/>
            <a:ext cx="2434786" cy="721956"/>
            <a:chOff x="1818113" y="1981592"/>
            <a:chExt cx="2592074" cy="721956"/>
          </a:xfrm>
        </p:grpSpPr>
        <p:sp>
          <p:nvSpPr>
            <p:cNvPr id="33" name="矩形 32"/>
            <p:cNvSpPr/>
            <p:nvPr/>
          </p:nvSpPr>
          <p:spPr>
            <a:xfrm>
              <a:off x="1818114" y="2334216"/>
              <a:ext cx="2473769" cy="369332"/>
            </a:xfrm>
            <a:prstGeom prst="rect">
              <a:avLst/>
            </a:prstGeom>
          </p:spPr>
          <p:txBody>
            <a:bodyPr wrap="square">
              <a:spAutoFit/>
            </a:bodyPr>
            <a:lstStyle/>
            <a:p>
              <a:pPr algn="r">
                <a:lnSpc>
                  <a:spcPct val="150000"/>
                </a:lnSpc>
              </a:pPr>
              <a:r>
                <a:rPr lang="zh-CN" altLang="en-US"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通常</a:t>
              </a: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2</a:t>
              </a:r>
              <a:r>
                <a:rPr lang="zh-CN" altLang="en-US"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或者</a:t>
              </a: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3</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4" name="矩形 33"/>
            <p:cNvSpPr/>
            <p:nvPr/>
          </p:nvSpPr>
          <p:spPr>
            <a:xfrm>
              <a:off x="1818113" y="1981592"/>
              <a:ext cx="2592074" cy="369332"/>
            </a:xfrm>
            <a:prstGeom prst="rect">
              <a:avLst/>
            </a:prstGeom>
          </p:spPr>
          <p:txBody>
            <a:bodyPr wrap="square">
              <a:spAutoFit/>
            </a:bodyPr>
            <a:lstStyle/>
            <a:p>
              <a:pPr algn="l">
                <a:lnSpc>
                  <a:spcPct val="100000"/>
                </a:lnSpc>
              </a:pPr>
              <a:r>
                <a:rPr lang="en-US" altLang="zh-CN"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1</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、选择一个窗口大小</a:t>
              </a:r>
              <a:endParaRPr lang="zh-CN" altLang="en-US" b="1" dirty="0">
                <a:solidFill>
                  <a:schemeClr val="bg1"/>
                </a:solidFill>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35" name="组合 34"/>
          <p:cNvGrpSpPr/>
          <p:nvPr/>
        </p:nvGrpSpPr>
        <p:grpSpPr>
          <a:xfrm>
            <a:off x="3024313" y="4047624"/>
            <a:ext cx="2728076" cy="694016"/>
            <a:chOff x="1818749" y="1981592"/>
            <a:chExt cx="3109229" cy="694016"/>
          </a:xfrm>
        </p:grpSpPr>
        <p:sp>
          <p:nvSpPr>
            <p:cNvPr id="36" name="矩形 35"/>
            <p:cNvSpPr/>
            <p:nvPr/>
          </p:nvSpPr>
          <p:spPr>
            <a:xfrm>
              <a:off x="1818749" y="2306276"/>
              <a:ext cx="3109229" cy="369332"/>
            </a:xfrm>
            <a:prstGeom prst="rect">
              <a:avLst/>
            </a:prstGeom>
          </p:spPr>
          <p:txBody>
            <a:bodyPr wrap="square">
              <a:spAutoFit/>
            </a:bodyPr>
            <a:lstStyle/>
            <a:p>
              <a:pPr algn="r">
                <a:lnSpc>
                  <a:spcPct val="150000"/>
                </a:lnSpc>
              </a:pPr>
              <a:r>
                <a:rPr lang="zh-CN" altLang="en-US"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通常为</a:t>
              </a: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2</a:t>
              </a:r>
              <a:endParaRPr sz="1200" dirty="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endParaRPr>
            </a:p>
          </p:txBody>
        </p:sp>
        <p:sp>
          <p:nvSpPr>
            <p:cNvPr id="37" name="矩形 36"/>
            <p:cNvSpPr/>
            <p:nvPr/>
          </p:nvSpPr>
          <p:spPr>
            <a:xfrm>
              <a:off x="2685369" y="1981592"/>
              <a:ext cx="2241974" cy="369332"/>
            </a:xfrm>
            <a:prstGeom prst="rect">
              <a:avLst/>
            </a:prstGeom>
          </p:spPr>
          <p:txBody>
            <a:bodyPr wrap="square">
              <a:spAutoFit/>
            </a:bodyPr>
            <a:lstStyle/>
            <a:p>
              <a:pPr algn="r">
                <a:lnSpc>
                  <a:spcPct val="100000"/>
                </a:lnSpc>
              </a:pPr>
              <a:r>
                <a:rPr lang="en-US" altLang="zh-CN"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2</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、选择一个步长</a:t>
              </a:r>
              <a:endParaRPr lang="zh-CN" altLang="en-US" b="1" dirty="0">
                <a:solidFill>
                  <a:schemeClr val="bg1"/>
                </a:solidFill>
                <a:latin typeface="微软雅黑" panose="020B0503020204020204" pitchFamily="34" charset="-122"/>
                <a:ea typeface="微软雅黑" panose="020B0503020204020204" pitchFamily="34" charset="-122"/>
                <a:sym typeface="inpin heiti" panose="00000500000000000000" pitchFamily="2" charset="-122"/>
              </a:endParaRPr>
            </a:p>
          </p:txBody>
        </p:sp>
      </p:grpSp>
      <p:sp>
        <p:nvSpPr>
          <p:cNvPr id="40" name="矩形 39"/>
          <p:cNvSpPr/>
          <p:nvPr/>
        </p:nvSpPr>
        <p:spPr>
          <a:xfrm>
            <a:off x="6590899" y="3012120"/>
            <a:ext cx="3809916" cy="369332"/>
          </a:xfrm>
          <a:prstGeom prst="rect">
            <a:avLst/>
          </a:prstGeom>
        </p:spPr>
        <p:txBody>
          <a:bodyPr wrap="square">
            <a:spAutoFit/>
          </a:bodyPr>
          <a:lstStyle/>
          <a:p>
            <a:pPr algn="l">
              <a:lnSpc>
                <a:spcPct val="100000"/>
              </a:lnSpc>
            </a:pPr>
            <a:r>
              <a:rPr lang="en-US" altLang="zh-CN"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3</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、移动窗口</a:t>
            </a:r>
            <a:endParaRPr lang="zh-CN" altLang="en-US" b="1" dirty="0">
              <a:solidFill>
                <a:schemeClr val="bg1"/>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43" name="矩形 42"/>
          <p:cNvSpPr/>
          <p:nvPr/>
        </p:nvSpPr>
        <p:spPr>
          <a:xfrm>
            <a:off x="10039350" y="3665558"/>
            <a:ext cx="2182555" cy="369332"/>
          </a:xfrm>
          <a:prstGeom prst="rect">
            <a:avLst/>
          </a:prstGeom>
        </p:spPr>
        <p:txBody>
          <a:bodyPr wrap="square">
            <a:spAutoFit/>
          </a:bodyPr>
          <a:lstStyle/>
          <a:p>
            <a:pPr algn="r">
              <a:lnSpc>
                <a:spcPct val="100000"/>
              </a:lnSpc>
            </a:pPr>
            <a:r>
              <a:rPr lang="en-US" altLang="zh-CN"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4</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、取最大</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值</a:t>
            </a:r>
            <a:r>
              <a:rPr lang="en-US" altLang="zh-CN"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b="1" dirty="0" smtClean="0">
                <a:solidFill>
                  <a:schemeClr val="bg1"/>
                </a:solidFill>
                <a:latin typeface="微软雅黑" panose="020B0503020204020204" pitchFamily="34" charset="-122"/>
                <a:ea typeface="微软雅黑" panose="020B0503020204020204" pitchFamily="34" charset="-122"/>
                <a:sym typeface="inpin heiti" panose="00000500000000000000" pitchFamily="2" charset="-122"/>
              </a:rPr>
              <a:t>均值</a:t>
            </a:r>
            <a:endParaRPr lang="zh-CN" altLang="en-US" b="1" dirty="0">
              <a:solidFill>
                <a:schemeClr val="bg1"/>
              </a:solidFill>
              <a:latin typeface="微软雅黑" panose="020B0503020204020204" pitchFamily="34" charset="-122"/>
              <a:ea typeface="微软雅黑" panose="020B0503020204020204" pitchFamily="34" charset="-122"/>
              <a:sym typeface="inpin heiti" panose="00000500000000000000" pitchFamily="2" charset="-122"/>
            </a:endParaRPr>
          </a:p>
        </p:txBody>
      </p:sp>
    </p:spTree>
    <p:extLst>
      <p:ext uri="{BB962C8B-B14F-4D97-AF65-F5344CB8AC3E}">
        <p14:creationId xmlns:p14="http://schemas.microsoft.com/office/powerpoint/2010/main" val="408709870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strVal val="(6*min(max(#ppt_w*#ppt_h,.3),1)-7.4)/-.7*#ppt_w"/>
                                          </p:val>
                                        </p:tav>
                                        <p:tav tm="100000">
                                          <p:val>
                                            <p:strVal val="#ppt_w"/>
                                          </p:val>
                                        </p:tav>
                                      </p:tavLst>
                                    </p:anim>
                                    <p:anim calcmode="lin" valueType="num">
                                      <p:cBhvr>
                                        <p:cTn id="22" dur="500" fill="hold"/>
                                        <p:tgtEl>
                                          <p:spTgt spid="19"/>
                                        </p:tgtEl>
                                        <p:attrNameLst>
                                          <p:attrName>ppt_h</p:attrName>
                                        </p:attrNameLst>
                                      </p:cBhvr>
                                      <p:tavLst>
                                        <p:tav tm="0">
                                          <p:val>
                                            <p:strVal val="(6*min(max(#ppt_w*#ppt_h,.3),1)-7.4)/-.7*#ppt_h"/>
                                          </p:val>
                                        </p:tav>
                                        <p:tav tm="100000">
                                          <p:val>
                                            <p:strVal val="#ppt_h"/>
                                          </p:val>
                                        </p:tav>
                                      </p:tavLst>
                                    </p:anim>
                                    <p:anim calcmode="lin" valueType="num">
                                      <p:cBhvr>
                                        <p:cTn id="23" dur="500" fill="hold"/>
                                        <p:tgtEl>
                                          <p:spTgt spid="19"/>
                                        </p:tgtEl>
                                        <p:attrNameLst>
                                          <p:attrName>ppt_x</p:attrName>
                                        </p:attrNameLst>
                                      </p:cBhvr>
                                      <p:tavLst>
                                        <p:tav tm="0">
                                          <p:val>
                                            <p:fltVal val="0.5"/>
                                          </p:val>
                                        </p:tav>
                                        <p:tav tm="100000">
                                          <p:val>
                                            <p:strVal val="#ppt_x"/>
                                          </p:val>
                                        </p:tav>
                                      </p:tavLst>
                                    </p:anim>
                                    <p:anim calcmode="lin" valueType="num">
                                      <p:cBhvr>
                                        <p:cTn id="24" dur="500" fill="hold"/>
                                        <p:tgtEl>
                                          <p:spTgt spid="19"/>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strVal val="(6*min(max(#ppt_w*#ppt_h,.3),1)-7.4)/-.7*#ppt_w"/>
                                          </p:val>
                                        </p:tav>
                                        <p:tav tm="100000">
                                          <p:val>
                                            <p:strVal val="#ppt_w"/>
                                          </p:val>
                                        </p:tav>
                                      </p:tavLst>
                                    </p:anim>
                                    <p:anim calcmode="lin" valueType="num">
                                      <p:cBhvr>
                                        <p:cTn id="28" dur="500" fill="hold"/>
                                        <p:tgtEl>
                                          <p:spTgt spid="23"/>
                                        </p:tgtEl>
                                        <p:attrNameLst>
                                          <p:attrName>ppt_h</p:attrName>
                                        </p:attrNameLst>
                                      </p:cBhvr>
                                      <p:tavLst>
                                        <p:tav tm="0">
                                          <p:val>
                                            <p:strVal val="(6*min(max(#ppt_w*#ppt_h,.3),1)-7.4)/-.7*#ppt_h"/>
                                          </p:val>
                                        </p:tav>
                                        <p:tav tm="100000">
                                          <p:val>
                                            <p:strVal val="#ppt_h"/>
                                          </p:val>
                                        </p:tav>
                                      </p:tavLst>
                                    </p:anim>
                                    <p:anim calcmode="lin" valueType="num">
                                      <p:cBhvr>
                                        <p:cTn id="29" dur="500" fill="hold"/>
                                        <p:tgtEl>
                                          <p:spTgt spid="23"/>
                                        </p:tgtEl>
                                        <p:attrNameLst>
                                          <p:attrName>ppt_x</p:attrName>
                                        </p:attrNameLst>
                                      </p:cBhvr>
                                      <p:tavLst>
                                        <p:tav tm="0">
                                          <p:val>
                                            <p:fltVal val="0.5"/>
                                          </p:val>
                                        </p:tav>
                                        <p:tav tm="100000">
                                          <p:val>
                                            <p:strVal val="#ppt_x"/>
                                          </p:val>
                                        </p:tav>
                                      </p:tavLst>
                                    </p:anim>
                                    <p:anim calcmode="lin" valueType="num">
                                      <p:cBhvr>
                                        <p:cTn id="30" dur="500" fill="hold"/>
                                        <p:tgtEl>
                                          <p:spTgt spid="23"/>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strVal val="(6*min(max(#ppt_w*#ppt_h,.3),1)-7.4)/-.7*#ppt_w"/>
                                          </p:val>
                                        </p:tav>
                                        <p:tav tm="100000">
                                          <p:val>
                                            <p:strVal val="#ppt_w"/>
                                          </p:val>
                                        </p:tav>
                                      </p:tavLst>
                                    </p:anim>
                                    <p:anim calcmode="lin" valueType="num">
                                      <p:cBhvr>
                                        <p:cTn id="34" dur="500" fill="hold"/>
                                        <p:tgtEl>
                                          <p:spTgt spid="26"/>
                                        </p:tgtEl>
                                        <p:attrNameLst>
                                          <p:attrName>ppt_h</p:attrName>
                                        </p:attrNameLst>
                                      </p:cBhvr>
                                      <p:tavLst>
                                        <p:tav tm="0">
                                          <p:val>
                                            <p:strVal val="(6*min(max(#ppt_w*#ppt_h,.3),1)-7.4)/-.7*#ppt_h"/>
                                          </p:val>
                                        </p:tav>
                                        <p:tav tm="100000">
                                          <p:val>
                                            <p:strVal val="#ppt_h"/>
                                          </p:val>
                                        </p:tav>
                                      </p:tavLst>
                                    </p:anim>
                                    <p:anim calcmode="lin" valueType="num">
                                      <p:cBhvr>
                                        <p:cTn id="35" dur="500" fill="hold"/>
                                        <p:tgtEl>
                                          <p:spTgt spid="26"/>
                                        </p:tgtEl>
                                        <p:attrNameLst>
                                          <p:attrName>ppt_x</p:attrName>
                                        </p:attrNameLst>
                                      </p:cBhvr>
                                      <p:tavLst>
                                        <p:tav tm="0">
                                          <p:val>
                                            <p:fltVal val="0.5"/>
                                          </p:val>
                                        </p:tav>
                                        <p:tav tm="100000">
                                          <p:val>
                                            <p:strVal val="#ppt_x"/>
                                          </p:val>
                                        </p:tav>
                                      </p:tavLst>
                                    </p:anim>
                                    <p:anim calcmode="lin" valueType="num">
                                      <p:cBhvr>
                                        <p:cTn id="36" dur="500" fill="hold"/>
                                        <p:tgtEl>
                                          <p:spTgt spid="26"/>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6*min(max(#ppt_w*#ppt_h,.3),1)-7.4)/-.7*#ppt_w"/>
                                          </p:val>
                                        </p:tav>
                                        <p:tav tm="100000">
                                          <p:val>
                                            <p:strVal val="#ppt_w"/>
                                          </p:val>
                                        </p:tav>
                                      </p:tavLst>
                                    </p:anim>
                                    <p:anim calcmode="lin" valueType="num">
                                      <p:cBhvr>
                                        <p:cTn id="40" dur="500" fill="hold"/>
                                        <p:tgtEl>
                                          <p:spTgt spid="29"/>
                                        </p:tgtEl>
                                        <p:attrNameLst>
                                          <p:attrName>ppt_h</p:attrName>
                                        </p:attrNameLst>
                                      </p:cBhvr>
                                      <p:tavLst>
                                        <p:tav tm="0">
                                          <p:val>
                                            <p:strVal val="(6*min(max(#ppt_w*#ppt_h,.3),1)-7.4)/-.7*#ppt_h"/>
                                          </p:val>
                                        </p:tav>
                                        <p:tav tm="100000">
                                          <p:val>
                                            <p:strVal val="#ppt_h"/>
                                          </p:val>
                                        </p:tav>
                                      </p:tavLst>
                                    </p:anim>
                                    <p:anim calcmode="lin" valueType="num">
                                      <p:cBhvr>
                                        <p:cTn id="41" dur="500" fill="hold"/>
                                        <p:tgtEl>
                                          <p:spTgt spid="29"/>
                                        </p:tgtEl>
                                        <p:attrNameLst>
                                          <p:attrName>ppt_x</p:attrName>
                                        </p:attrNameLst>
                                      </p:cBhvr>
                                      <p:tavLst>
                                        <p:tav tm="0">
                                          <p:val>
                                            <p:fltVal val="0.5"/>
                                          </p:val>
                                        </p:tav>
                                        <p:tav tm="100000">
                                          <p:val>
                                            <p:strVal val="#ppt_x"/>
                                          </p:val>
                                        </p:tav>
                                      </p:tavLst>
                                    </p:anim>
                                    <p:anim calcmode="lin" valueType="num">
                                      <p:cBhvr>
                                        <p:cTn id="42"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750"/>
                            </p:stCondLst>
                            <p:childTnLst>
                              <p:par>
                                <p:cTn id="44" presetID="12" presetClass="entr" presetSubtype="8"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p:tgtEl>
                                          <p:spTgt spid="32"/>
                                        </p:tgtEl>
                                        <p:attrNameLst>
                                          <p:attrName>ppt_x</p:attrName>
                                        </p:attrNameLst>
                                      </p:cBhvr>
                                      <p:tavLst>
                                        <p:tav tm="0">
                                          <p:val>
                                            <p:strVal val="#ppt_x-#ppt_w*1.125000"/>
                                          </p:val>
                                        </p:tav>
                                        <p:tav tm="100000">
                                          <p:val>
                                            <p:strVal val="#ppt_x"/>
                                          </p:val>
                                        </p:tav>
                                      </p:tavLst>
                                    </p:anim>
                                    <p:animEffect transition="in" filter="wipe(right)">
                                      <p:cBhvr>
                                        <p:cTn id="47" dur="500"/>
                                        <p:tgtEl>
                                          <p:spTgt spid="32"/>
                                        </p:tgtEl>
                                      </p:cBhvr>
                                    </p:animEffect>
                                  </p:childTnLst>
                                </p:cTn>
                              </p:par>
                              <p:par>
                                <p:cTn id="48" presetID="12" presetClass="entr" presetSubtype="2" fill="hold" nodeType="withEffect">
                                  <p:stCondLst>
                                    <p:cond delay="25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p:tgtEl>
                                          <p:spTgt spid="35"/>
                                        </p:tgtEl>
                                        <p:attrNameLst>
                                          <p:attrName>ppt_x</p:attrName>
                                        </p:attrNameLst>
                                      </p:cBhvr>
                                      <p:tavLst>
                                        <p:tav tm="0">
                                          <p:val>
                                            <p:strVal val="#ppt_x+#ppt_w*1.125000"/>
                                          </p:val>
                                        </p:tav>
                                        <p:tav tm="100000">
                                          <p:val>
                                            <p:strVal val="#ppt_x"/>
                                          </p:val>
                                        </p:tav>
                                      </p:tavLst>
                                    </p:anim>
                                    <p:animEffect transition="in" filter="wipe(left)">
                                      <p:cBhvr>
                                        <p:cTn id="51" dur="500"/>
                                        <p:tgtEl>
                                          <p:spTgt spid="35"/>
                                        </p:tgtEl>
                                      </p:cBhvr>
                                    </p:animEffect>
                                  </p:childTnLst>
                                </p:cTn>
                              </p:par>
                            </p:childTnLst>
                          </p:cTn>
                        </p:par>
                        <p:par>
                          <p:cTn id="52" fill="hold">
                            <p:stCondLst>
                              <p:cond delay="3500"/>
                            </p:stCondLst>
                            <p:childTnLst>
                              <p:par>
                                <p:cTn id="53" presetID="1" presetClass="entr" presetSubtype="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par>
                          <p:cTn id="55" fill="hold">
                            <p:stCondLst>
                              <p:cond delay="3500"/>
                            </p:stCondLst>
                            <p:childTnLst>
                              <p:par>
                                <p:cTn id="56" presetID="1" presetClass="entr" presetSubtype="0"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7" grpId="0" bldLvl="0" animBg="1"/>
      <p:bldP spid="40"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池化</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38" name="表格 37"/>
          <p:cNvGraphicFramePr>
            <a:graphicFrameLocks noGrp="1"/>
          </p:cNvGraphicFramePr>
          <p:nvPr>
            <p:extLst>
              <p:ext uri="{D42A27DB-BD31-4B8C-83A1-F6EECF244321}">
                <p14:modId xmlns:p14="http://schemas.microsoft.com/office/powerpoint/2010/main" val="139282879"/>
              </p:ext>
            </p:extLst>
          </p:nvPr>
        </p:nvGraphicFramePr>
        <p:xfrm>
          <a:off x="1251854" y="1243330"/>
          <a:ext cx="3600000" cy="3600000"/>
        </p:xfrm>
        <a:graphic>
          <a:graphicData uri="http://schemas.openxmlformats.org/drawingml/2006/table">
            <a:tbl>
              <a:tblPr bandRow="1">
                <a:tableStyleId>{5C22544A-7EE6-4342-B048-85BDC9FD1C3A}</a:tableStyleId>
              </a:tblPr>
              <a:tblGrid>
                <a:gridCol w="720000"/>
                <a:gridCol w="720000"/>
                <a:gridCol w="720000"/>
                <a:gridCol w="720000"/>
                <a:gridCol w="720000"/>
              </a:tblGrid>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0.77</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smtClean="0">
                          <a:solidFill>
                            <a:schemeClr val="bg1"/>
                          </a:solidFill>
                        </a:rPr>
                        <a:t>-0.11</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-0.11</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-0.33</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720000">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-0.33</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0.55</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smtClean="0">
                          <a:solidFill>
                            <a:schemeClr val="bg1"/>
                          </a:solidFill>
                        </a:rPr>
                        <a:t>-0.33</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-0.33</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0.77</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3290739295"/>
              </p:ext>
            </p:extLst>
          </p:nvPr>
        </p:nvGraphicFramePr>
        <p:xfrm>
          <a:off x="8245791" y="1878330"/>
          <a:ext cx="2160000" cy="2160000"/>
        </p:xfrm>
        <a:graphic>
          <a:graphicData uri="http://schemas.openxmlformats.org/drawingml/2006/table">
            <a:tbl>
              <a:tblPr bandRow="1">
                <a:tableStyleId>{5C22544A-7EE6-4342-B048-85BDC9FD1C3A}</a:tableStyleId>
              </a:tblPr>
              <a:tblGrid>
                <a:gridCol w="720000"/>
                <a:gridCol w="720000"/>
                <a:gridCol w="720000"/>
              </a:tblGrid>
              <a:tr h="720000">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0000">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0000">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矩形 4"/>
          <p:cNvSpPr/>
          <p:nvPr/>
        </p:nvSpPr>
        <p:spPr>
          <a:xfrm>
            <a:off x="1257300" y="1244600"/>
            <a:ext cx="1435100" cy="142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2705100" y="1955800"/>
            <a:ext cx="5499100" cy="20320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08957" y="2057400"/>
            <a:ext cx="301685" cy="369332"/>
          </a:xfrm>
          <a:prstGeom prst="rect">
            <a:avLst/>
          </a:prstGeom>
        </p:spPr>
        <p:txBody>
          <a:bodyPr wrap="none">
            <a:spAutoFit/>
          </a:bodyPr>
          <a:lstStyle/>
          <a:p>
            <a:pPr algn="ctr"/>
            <a:r>
              <a:rPr lang="en-US" altLang="zh-CN" dirty="0"/>
              <a:t>1</a:t>
            </a:r>
            <a:endParaRPr lang="zh-CN" altLang="en-US" dirty="0"/>
          </a:p>
        </p:txBody>
      </p:sp>
      <p:sp>
        <p:nvSpPr>
          <p:cNvPr id="41" name="矩形 40"/>
          <p:cNvSpPr/>
          <p:nvPr/>
        </p:nvSpPr>
        <p:spPr>
          <a:xfrm>
            <a:off x="2705100" y="1244600"/>
            <a:ext cx="1435100" cy="142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stCxn id="41" idx="3"/>
          </p:cNvCxnSpPr>
          <p:nvPr/>
        </p:nvCxnSpPr>
        <p:spPr>
          <a:xfrm>
            <a:off x="4140200" y="1955800"/>
            <a:ext cx="4902200" cy="470932"/>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026641" y="2076966"/>
            <a:ext cx="593432" cy="369332"/>
          </a:xfrm>
          <a:prstGeom prst="rect">
            <a:avLst/>
          </a:prstGeom>
        </p:spPr>
        <p:txBody>
          <a:bodyPr wrap="none">
            <a:spAutoFit/>
          </a:bodyPr>
          <a:lstStyle/>
          <a:p>
            <a:pPr algn="ctr"/>
            <a:r>
              <a:rPr lang="en-US" altLang="zh-CN" dirty="0" smtClean="0"/>
              <a:t>0.33</a:t>
            </a:r>
            <a:endParaRPr lang="zh-CN" altLang="en-US" dirty="0"/>
          </a:p>
        </p:txBody>
      </p:sp>
      <p:sp>
        <p:nvSpPr>
          <p:cNvPr id="45" name="矩形 44"/>
          <p:cNvSpPr/>
          <p:nvPr/>
        </p:nvSpPr>
        <p:spPr>
          <a:xfrm>
            <a:off x="9763445" y="2076966"/>
            <a:ext cx="593432" cy="369332"/>
          </a:xfrm>
          <a:prstGeom prst="rect">
            <a:avLst/>
          </a:prstGeom>
        </p:spPr>
        <p:txBody>
          <a:bodyPr wrap="none">
            <a:spAutoFit/>
          </a:bodyPr>
          <a:lstStyle/>
          <a:p>
            <a:pPr algn="ctr"/>
            <a:r>
              <a:rPr lang="en-US" altLang="zh-CN" dirty="0" smtClean="0"/>
              <a:t>0.33</a:t>
            </a:r>
            <a:endParaRPr lang="zh-CN" altLang="en-US" dirty="0"/>
          </a:p>
        </p:txBody>
      </p:sp>
      <p:sp>
        <p:nvSpPr>
          <p:cNvPr id="46" name="矩形 45"/>
          <p:cNvSpPr/>
          <p:nvPr/>
        </p:nvSpPr>
        <p:spPr>
          <a:xfrm>
            <a:off x="4140200" y="1244600"/>
            <a:ext cx="1435100" cy="142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46" idx="3"/>
          </p:cNvCxnSpPr>
          <p:nvPr/>
        </p:nvCxnSpPr>
        <p:spPr>
          <a:xfrm>
            <a:off x="5575300" y="1955800"/>
            <a:ext cx="4188145" cy="305832"/>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313883" y="2788166"/>
            <a:ext cx="593432" cy="369332"/>
          </a:xfrm>
          <a:prstGeom prst="rect">
            <a:avLst/>
          </a:prstGeom>
        </p:spPr>
        <p:txBody>
          <a:bodyPr wrap="none">
            <a:spAutoFit/>
          </a:bodyPr>
          <a:lstStyle/>
          <a:p>
            <a:pPr algn="ctr"/>
            <a:r>
              <a:rPr lang="en-US" altLang="zh-CN" dirty="0" smtClean="0"/>
              <a:t>0.33</a:t>
            </a:r>
            <a:endParaRPr lang="zh-CN" altLang="en-US" dirty="0"/>
          </a:p>
        </p:txBody>
      </p:sp>
      <p:sp>
        <p:nvSpPr>
          <p:cNvPr id="49" name="矩形 48"/>
          <p:cNvSpPr/>
          <p:nvPr/>
        </p:nvSpPr>
        <p:spPr>
          <a:xfrm>
            <a:off x="8293098" y="3487360"/>
            <a:ext cx="593432" cy="369332"/>
          </a:xfrm>
          <a:prstGeom prst="rect">
            <a:avLst/>
          </a:prstGeom>
        </p:spPr>
        <p:txBody>
          <a:bodyPr wrap="none">
            <a:spAutoFit/>
          </a:bodyPr>
          <a:lstStyle/>
          <a:p>
            <a:pPr algn="ctr"/>
            <a:r>
              <a:rPr lang="en-US" altLang="zh-CN" dirty="0" smtClean="0"/>
              <a:t>0.33</a:t>
            </a:r>
            <a:endParaRPr lang="zh-CN" altLang="en-US" dirty="0"/>
          </a:p>
        </p:txBody>
      </p:sp>
      <p:sp>
        <p:nvSpPr>
          <p:cNvPr id="50" name="矩形 49"/>
          <p:cNvSpPr/>
          <p:nvPr/>
        </p:nvSpPr>
        <p:spPr>
          <a:xfrm>
            <a:off x="9026641" y="3487360"/>
            <a:ext cx="593432" cy="369332"/>
          </a:xfrm>
          <a:prstGeom prst="rect">
            <a:avLst/>
          </a:prstGeom>
        </p:spPr>
        <p:txBody>
          <a:bodyPr wrap="none">
            <a:spAutoFit/>
          </a:bodyPr>
          <a:lstStyle/>
          <a:p>
            <a:pPr algn="ctr"/>
            <a:r>
              <a:rPr lang="en-US" altLang="zh-CN" dirty="0" smtClean="0"/>
              <a:t>0.33</a:t>
            </a:r>
            <a:endParaRPr lang="zh-CN" altLang="en-US" dirty="0"/>
          </a:p>
        </p:txBody>
      </p:sp>
      <p:sp>
        <p:nvSpPr>
          <p:cNvPr id="51" name="矩形 50"/>
          <p:cNvSpPr/>
          <p:nvPr/>
        </p:nvSpPr>
        <p:spPr>
          <a:xfrm>
            <a:off x="9188272" y="2788166"/>
            <a:ext cx="301686" cy="369332"/>
          </a:xfrm>
          <a:prstGeom prst="rect">
            <a:avLst/>
          </a:prstGeom>
        </p:spPr>
        <p:txBody>
          <a:bodyPr wrap="none">
            <a:spAutoFit/>
          </a:bodyPr>
          <a:lstStyle/>
          <a:p>
            <a:pPr algn="ctr"/>
            <a:r>
              <a:rPr lang="en-US" altLang="zh-CN" dirty="0"/>
              <a:t>1</a:t>
            </a:r>
            <a:endParaRPr lang="zh-CN" altLang="en-US" dirty="0"/>
          </a:p>
        </p:txBody>
      </p:sp>
      <p:sp>
        <p:nvSpPr>
          <p:cNvPr id="52" name="矩形 51"/>
          <p:cNvSpPr/>
          <p:nvPr/>
        </p:nvSpPr>
        <p:spPr>
          <a:xfrm>
            <a:off x="9763445" y="2788166"/>
            <a:ext cx="593432" cy="369332"/>
          </a:xfrm>
          <a:prstGeom prst="rect">
            <a:avLst/>
          </a:prstGeom>
        </p:spPr>
        <p:txBody>
          <a:bodyPr wrap="none">
            <a:spAutoFit/>
          </a:bodyPr>
          <a:lstStyle/>
          <a:p>
            <a:pPr algn="ctr"/>
            <a:r>
              <a:rPr lang="en-US" altLang="zh-CN" dirty="0" smtClean="0"/>
              <a:t>0.33</a:t>
            </a:r>
            <a:endParaRPr lang="zh-CN" altLang="en-US" dirty="0"/>
          </a:p>
        </p:txBody>
      </p:sp>
      <p:sp>
        <p:nvSpPr>
          <p:cNvPr id="53" name="矩形 52"/>
          <p:cNvSpPr/>
          <p:nvPr/>
        </p:nvSpPr>
        <p:spPr>
          <a:xfrm>
            <a:off x="9760184" y="3487360"/>
            <a:ext cx="593432" cy="369332"/>
          </a:xfrm>
          <a:prstGeom prst="rect">
            <a:avLst/>
          </a:prstGeom>
        </p:spPr>
        <p:txBody>
          <a:bodyPr wrap="none">
            <a:spAutoFit/>
          </a:bodyPr>
          <a:lstStyle/>
          <a:p>
            <a:pPr algn="ctr"/>
            <a:r>
              <a:rPr lang="en-US" altLang="zh-CN" dirty="0" smtClean="0"/>
              <a:t>0.77</a:t>
            </a:r>
            <a:endParaRPr lang="zh-CN" altLang="en-US" dirty="0"/>
          </a:p>
        </p:txBody>
      </p:sp>
      <p:sp>
        <p:nvSpPr>
          <p:cNvPr id="54" name="右箭头 53"/>
          <p:cNvSpPr/>
          <p:nvPr/>
        </p:nvSpPr>
        <p:spPr>
          <a:xfrm>
            <a:off x="6044819" y="28702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55" name="表格 54"/>
          <p:cNvGraphicFramePr>
            <a:graphicFrameLocks noGrp="1"/>
          </p:cNvGraphicFramePr>
          <p:nvPr>
            <p:extLst>
              <p:ext uri="{D42A27DB-BD31-4B8C-83A1-F6EECF244321}">
                <p14:modId xmlns:p14="http://schemas.microsoft.com/office/powerpoint/2010/main" val="2148495443"/>
              </p:ext>
            </p:extLst>
          </p:nvPr>
        </p:nvGraphicFramePr>
        <p:xfrm>
          <a:off x="8259115" y="1892832"/>
          <a:ext cx="2160000" cy="2160000"/>
        </p:xfrm>
        <a:graphic>
          <a:graphicData uri="http://schemas.openxmlformats.org/drawingml/2006/table">
            <a:tbl>
              <a:tblPr bandRow="1">
                <a:tableStyleId>{5C22544A-7EE6-4342-B048-85BDC9FD1C3A}</a:tableStyleId>
              </a:tblPr>
              <a:tblGrid>
                <a:gridCol w="720000"/>
                <a:gridCol w="720000"/>
                <a:gridCol w="720000"/>
              </a:tblGrid>
              <a:tr h="720000">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720000">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720000">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0.77</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bl>
          </a:graphicData>
        </a:graphic>
      </p:graphicFrame>
      <p:pic>
        <p:nvPicPr>
          <p:cNvPr id="6148" name="Picture 4" descr="https://timgsa.baidu.com/timg?image&amp;quality=80&amp;size=b9999_10000&amp;sec=1565154899895&amp;di=751121d3bb3d1ad5ff3d3579bb355a0f&amp;imgtype=0&amp;src=http%3A%2F%2Fpic.qjimage.com%2Frob_pre008%2Fhigh%2Frob-764-37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93068" y="5050490"/>
            <a:ext cx="2557463" cy="1704975"/>
          </a:xfrm>
          <a:prstGeom prst="rect">
            <a:avLst/>
          </a:prstGeom>
          <a:noFill/>
          <a:extLst>
            <a:ext uri="{909E8E84-426E-40DD-AFC4-6F175D3DCCD1}">
              <a14:hiddenFill xmlns:a14="http://schemas.microsoft.com/office/drawing/2010/main">
                <a:solidFill>
                  <a:srgbClr val="FFFFFF"/>
                </a:solidFill>
              </a14:hiddenFill>
            </a:ext>
          </a:extLst>
        </p:spPr>
      </p:pic>
      <p:sp>
        <p:nvSpPr>
          <p:cNvPr id="27" name="右箭头 26"/>
          <p:cNvSpPr/>
          <p:nvPr/>
        </p:nvSpPr>
        <p:spPr>
          <a:xfrm>
            <a:off x="5276071" y="5699778"/>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8" name="Picture 4" descr="https://timgsa.baidu.com/timg?image&amp;quality=80&amp;size=b9999_10000&amp;sec=1565154899895&amp;di=751121d3bb3d1ad5ff3d3579bb355a0f&amp;imgtype=0&amp;src=http%3A%2F%2Fpic.qjimage.com%2Frob_pre008%2Fhigh%2Frob-764-37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413287" y="5476733"/>
            <a:ext cx="1278731" cy="8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25763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5"/>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6"/>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4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14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animBg="1"/>
      <p:bldP spid="5" grpId="1" animBg="1"/>
      <p:bldP spid="8" grpId="0"/>
      <p:bldP spid="41" grpId="0" animBg="1"/>
      <p:bldP spid="41" grpId="1" animBg="1"/>
      <p:bldP spid="44" grpId="0"/>
      <p:bldP spid="45" grpId="0"/>
      <p:bldP spid="46" grpId="0" animBg="1"/>
      <p:bldP spid="46" grpId="1" animBg="1"/>
      <p:bldP spid="48" grpId="0"/>
      <p:bldP spid="49" grpId="0"/>
      <p:bldP spid="50" grpId="0"/>
      <p:bldP spid="51" grpId="0"/>
      <p:bldP spid="52" grpId="0"/>
      <p:bldP spid="53" grpId="0"/>
      <p:bldP spid="54"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t>
            </a:r>
            <a:r>
              <a:rPr lang="en-US" altLang="zh-CN" sz="2000" b="1" dirty="0" err="1"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ReLU</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激励层</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6" name="Picture 6" descr="https://static.oschina.net/uploads/space/2018/0226/183117_AQxk_876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420" y="983615"/>
            <a:ext cx="3088331" cy="1296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extLst>
              <p:ext uri="{D42A27DB-BD31-4B8C-83A1-F6EECF244321}">
                <p14:modId xmlns:p14="http://schemas.microsoft.com/office/powerpoint/2010/main" val="1012695996"/>
              </p:ext>
            </p:extLst>
          </p:nvPr>
        </p:nvGraphicFramePr>
        <p:xfrm>
          <a:off x="629554" y="2983230"/>
          <a:ext cx="3600000" cy="3600000"/>
        </p:xfrm>
        <a:graphic>
          <a:graphicData uri="http://schemas.openxmlformats.org/drawingml/2006/table">
            <a:tbl>
              <a:tblPr bandRow="1">
                <a:tableStyleId>{5C22544A-7EE6-4342-B048-85BDC9FD1C3A}</a:tableStyleId>
              </a:tblPr>
              <a:tblGrid>
                <a:gridCol w="720000"/>
                <a:gridCol w="720000"/>
                <a:gridCol w="720000"/>
                <a:gridCol w="720000"/>
                <a:gridCol w="720000"/>
              </a:tblGrid>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0.77</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smtClean="0">
                          <a:solidFill>
                            <a:schemeClr val="bg1"/>
                          </a:solidFill>
                        </a:rPr>
                        <a:t>-0.11</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-0.11</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-0.33</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720000">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-0.33</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0.55</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smtClean="0">
                          <a:solidFill>
                            <a:schemeClr val="bg1"/>
                          </a:solidFill>
                        </a:rPr>
                        <a:t>-0.33</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-0.33</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-0.11</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0.77</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639832101"/>
              </p:ext>
            </p:extLst>
          </p:nvPr>
        </p:nvGraphicFramePr>
        <p:xfrm>
          <a:off x="7995554" y="2957830"/>
          <a:ext cx="3600000" cy="3600000"/>
        </p:xfrm>
        <a:graphic>
          <a:graphicData uri="http://schemas.openxmlformats.org/drawingml/2006/table">
            <a:tbl>
              <a:tblPr bandRow="1">
                <a:tableStyleId>{5C22544A-7EE6-4342-B048-85BDC9FD1C3A}</a:tableStyleId>
              </a:tblPr>
              <a:tblGrid>
                <a:gridCol w="720000"/>
                <a:gridCol w="720000"/>
                <a:gridCol w="720000"/>
                <a:gridCol w="720000"/>
                <a:gridCol w="720000"/>
              </a:tblGrid>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0.77</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smtClean="0">
                          <a:solidFill>
                            <a:schemeClr val="bg1"/>
                          </a:solidFill>
                        </a:rPr>
                        <a:t>0</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r>
              <a:tr h="720000">
                <a:tc>
                  <a:txBody>
                    <a:bodyPr/>
                    <a:lstStyle/>
                    <a:p>
                      <a:pPr algn="ctr"/>
                      <a:r>
                        <a:rPr lang="en-US" altLang="zh-CN" sz="1800" dirty="0" smtClean="0"/>
                        <a:t>0.33</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bg1"/>
                          </a:solidFill>
                        </a:rPr>
                        <a:t>0</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0.55</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smtClean="0">
                          <a:solidFill>
                            <a:schemeClr val="bg1"/>
                          </a:solidFill>
                        </a:rPr>
                        <a:t>0</a:t>
                      </a:r>
                      <a:endParaRPr lang="zh-CN"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720000">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marL="0" algn="ctr" defTabSz="914400" rtl="0" eaLnBrk="1" latinLnBrk="0" hangingPunct="1"/>
                      <a:r>
                        <a:rPr lang="en-US" altLang="zh-CN" sz="1800" kern="1200" dirty="0" smtClean="0">
                          <a:solidFill>
                            <a:schemeClr val="dk1"/>
                          </a:solidFill>
                          <a:latin typeface="+mn-lt"/>
                          <a:ea typeface="+mn-ea"/>
                          <a:cs typeface="+mn-cs"/>
                        </a:rPr>
                        <a:t>0.11</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r>
              <a:tr h="720000">
                <a:tc>
                  <a:txBody>
                    <a:bodyPr/>
                    <a:lstStyle/>
                    <a:p>
                      <a:pPr marL="0" algn="ctr" defTabSz="914400" rtl="0" eaLnBrk="1" latinLnBrk="0" hangingPunct="1"/>
                      <a:r>
                        <a:rPr lang="en-US" altLang="zh-CN" sz="1800" kern="1200" dirty="0" smtClean="0">
                          <a:solidFill>
                            <a:schemeClr val="dk1"/>
                          </a:solidFill>
                          <a:latin typeface="+mn-lt"/>
                          <a:ea typeface="+mn-ea"/>
                          <a:cs typeface="+mn-cs"/>
                        </a:rPr>
                        <a:t>0.33</a:t>
                      </a:r>
                      <a:endParaRPr lang="zh-CN" altLang="en-US"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0.33</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altLang="zh-CN" sz="1800" kern="1200" dirty="0" smtClean="0">
                          <a:solidFill>
                            <a:schemeClr val="bg1"/>
                          </a:solidFill>
                          <a:latin typeface="+mn-lt"/>
                          <a:ea typeface="+mn-ea"/>
                          <a:cs typeface="+mn-cs"/>
                        </a:rPr>
                        <a:t>0</a:t>
                      </a:r>
                      <a:endParaRPr lang="zh-CN" altLang="en-US" sz="180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0.77</a:t>
                      </a:r>
                      <a:endParaRPr lang="zh-CN" altLang="en-US" sz="18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9" name="右箭头 8"/>
          <p:cNvSpPr/>
          <p:nvPr/>
        </p:nvSpPr>
        <p:spPr>
          <a:xfrm>
            <a:off x="5461785" y="45974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右箭头 9"/>
          <p:cNvSpPr/>
          <p:nvPr/>
        </p:nvSpPr>
        <p:spPr>
          <a:xfrm rot="5400000">
            <a:off x="5411770" y="2616200"/>
            <a:ext cx="863600"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0598630"/>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âæä¸ç³ alphago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64596"/>
            <a:ext cx="7346950" cy="489796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85035" y="5853668"/>
            <a:ext cx="303006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Monte Carlo Tree Search</a:t>
            </a:r>
            <a:endParaRPr lang="en-US" altLang="zh-CN" b="1" i="0" dirty="0">
              <a:solidFill>
                <a:schemeClr val="bg1"/>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4677946" y="5865336"/>
            <a:ext cx="731290" cy="369332"/>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CNN</a:t>
            </a:r>
            <a:endParaRPr lang="en-US" altLang="zh-CN" b="1" i="0" dirty="0">
              <a:solidFill>
                <a:schemeClr val="bg1"/>
              </a:solidFill>
              <a:effectLst/>
              <a:latin typeface="微软雅黑" panose="020B0503020204020204" pitchFamily="34" charset="-122"/>
              <a:ea typeface="微软雅黑" panose="020B0503020204020204" pitchFamily="34" charset="-122"/>
            </a:endParaRPr>
          </a:p>
        </p:txBody>
      </p:sp>
      <p:sp>
        <p:nvSpPr>
          <p:cNvPr id="13" name="矩形 12"/>
          <p:cNvSpPr/>
          <p:nvPr/>
        </p:nvSpPr>
        <p:spPr>
          <a:xfrm>
            <a:off x="5409236" y="5665857"/>
            <a:ext cx="575799" cy="707886"/>
          </a:xfrm>
          <a:prstGeom prst="rect">
            <a:avLst/>
          </a:prstGeom>
        </p:spPr>
        <p:txBody>
          <a:bodyPr wrap="none">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a:t>
            </a:r>
            <a:endParaRPr lang="en-US" altLang="zh-CN" sz="4000" b="1" i="0" dirty="0">
              <a:solidFill>
                <a:schemeClr val="bg1"/>
              </a:solidFill>
              <a:effectLst/>
              <a:latin typeface="微软雅黑" panose="020B0503020204020204" pitchFamily="34" charset="-122"/>
              <a:ea typeface="微软雅黑" panose="020B0503020204020204" pitchFamily="34" charset="-122"/>
            </a:endParaRPr>
          </a:p>
        </p:txBody>
      </p:sp>
      <p:sp>
        <p:nvSpPr>
          <p:cNvPr id="16" name="矩形 15"/>
          <p:cNvSpPr/>
          <p:nvPr/>
        </p:nvSpPr>
        <p:spPr>
          <a:xfrm>
            <a:off x="3001546" y="5853668"/>
            <a:ext cx="1228221" cy="369332"/>
          </a:xfrm>
          <a:prstGeom prst="rect">
            <a:avLst/>
          </a:prstGeom>
        </p:spPr>
        <p:txBody>
          <a:bodyPr wrap="none">
            <a:spAutoFit/>
          </a:bodyPr>
          <a:lstStyle/>
          <a:p>
            <a:r>
              <a:rPr lang="en-US" altLang="zh-CN" b="1" dirty="0" err="1" smtClean="0">
                <a:solidFill>
                  <a:schemeClr val="bg1"/>
                </a:solidFill>
                <a:latin typeface="微软雅黑" panose="020B0503020204020204" pitchFamily="34" charset="-122"/>
                <a:ea typeface="微软雅黑" panose="020B0503020204020204" pitchFamily="34" charset="-122"/>
              </a:rPr>
              <a:t>AlphaGO</a:t>
            </a:r>
            <a:endParaRPr lang="en-US" altLang="zh-CN" b="1" i="0" dirty="0">
              <a:solidFill>
                <a:schemeClr val="bg1"/>
              </a:solidFill>
              <a:effectLst/>
              <a:latin typeface="微软雅黑" panose="020B0503020204020204" pitchFamily="34" charset="-122"/>
              <a:ea typeface="微软雅黑" panose="020B0503020204020204" pitchFamily="34" charset="-122"/>
            </a:endParaRPr>
          </a:p>
        </p:txBody>
      </p:sp>
      <p:sp>
        <p:nvSpPr>
          <p:cNvPr id="17" name="矩形 16"/>
          <p:cNvSpPr/>
          <p:nvPr/>
        </p:nvSpPr>
        <p:spPr>
          <a:xfrm>
            <a:off x="4129093" y="5665857"/>
            <a:ext cx="575799" cy="707886"/>
          </a:xfrm>
          <a:prstGeom prst="rect">
            <a:avLst/>
          </a:prstGeom>
        </p:spPr>
        <p:txBody>
          <a:bodyPr wrap="none">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a:t>
            </a:r>
            <a:endParaRPr lang="en-US" altLang="zh-CN" sz="4000" b="1"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405369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pSp>
        <p:nvGrpSpPr>
          <p:cNvPr id="10" name="组合 9"/>
          <p:cNvGrpSpPr/>
          <p:nvPr/>
        </p:nvGrpSpPr>
        <p:grpSpPr>
          <a:xfrm>
            <a:off x="3892550" y="2298700"/>
            <a:ext cx="933450" cy="2755900"/>
            <a:chOff x="3892550" y="2298700"/>
            <a:chExt cx="933450" cy="2755900"/>
          </a:xfrm>
        </p:grpSpPr>
        <p:sp>
          <p:nvSpPr>
            <p:cNvPr id="6" name="矩形 5"/>
            <p:cNvSpPr/>
            <p:nvPr/>
          </p:nvSpPr>
          <p:spPr>
            <a:xfrm rot="16200000">
              <a:off x="2981325" y="3209925"/>
              <a:ext cx="275590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            Convolution</a:t>
              </a:r>
              <a:endParaRPr lang="zh-CN" altLang="en-US" sz="2000" dirty="0"/>
            </a:p>
          </p:txBody>
        </p:sp>
        <p:sp>
          <p:nvSpPr>
            <p:cNvPr id="9" name="椭圆 8"/>
            <p:cNvSpPr/>
            <p:nvPr/>
          </p:nvSpPr>
          <p:spPr>
            <a:xfrm>
              <a:off x="4151526" y="4291600"/>
              <a:ext cx="415498"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151526" y="4291600"/>
              <a:ext cx="415498" cy="523220"/>
            </a:xfrm>
            <a:prstGeom prst="rect">
              <a:avLst/>
            </a:prstGeom>
            <a:noFill/>
          </p:spPr>
          <p:txBody>
            <a:bodyPr wrap="none" lIns="91440" tIns="45720" rIns="91440" bIns="45720">
              <a:spAutoFit/>
            </a:bodyPr>
            <a:lstStyle/>
            <a:p>
              <a:pPr algn="ctr"/>
              <a:r>
                <a:rPr lang="en-US" altLang="zh-CN" sz="2800" b="0" cap="none" spc="0" dirty="0" smtClean="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X</a:t>
              </a: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695950" y="2298700"/>
            <a:ext cx="933450" cy="2755900"/>
            <a:chOff x="5810250" y="2298700"/>
            <a:chExt cx="933450" cy="2755900"/>
          </a:xfrm>
        </p:grpSpPr>
        <p:grpSp>
          <p:nvGrpSpPr>
            <p:cNvPr id="32" name="组合 31"/>
            <p:cNvGrpSpPr/>
            <p:nvPr/>
          </p:nvGrpSpPr>
          <p:grpSpPr>
            <a:xfrm>
              <a:off x="5810250" y="2298700"/>
              <a:ext cx="933450" cy="2755900"/>
              <a:chOff x="3892550" y="2298700"/>
              <a:chExt cx="933450" cy="2755900"/>
            </a:xfrm>
          </p:grpSpPr>
          <p:sp>
            <p:nvSpPr>
              <p:cNvPr id="33" name="矩形 32"/>
              <p:cNvSpPr/>
              <p:nvPr/>
            </p:nvSpPr>
            <p:spPr>
              <a:xfrm rot="16200000">
                <a:off x="2981325" y="3209925"/>
                <a:ext cx="275590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            </a:t>
                </a:r>
                <a:r>
                  <a:rPr lang="en-US" altLang="zh-CN" sz="2000" dirty="0" err="1" smtClean="0"/>
                  <a:t>ReLU</a:t>
                </a:r>
                <a:endParaRPr lang="zh-CN" altLang="en-US" sz="2000" dirty="0"/>
              </a:p>
            </p:txBody>
          </p:sp>
          <p:sp>
            <p:nvSpPr>
              <p:cNvPr id="34" name="椭圆 33"/>
              <p:cNvSpPr/>
              <p:nvPr/>
            </p:nvSpPr>
            <p:spPr>
              <a:xfrm>
                <a:off x="4151526" y="4291600"/>
                <a:ext cx="415498"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266910" y="4291600"/>
                <a:ext cx="184730" cy="523220"/>
              </a:xfrm>
              <a:prstGeom prst="rect">
                <a:avLst/>
              </a:prstGeom>
              <a:noFill/>
            </p:spPr>
            <p:txBody>
              <a:bodyPr wrap="none" lIns="91440" tIns="45720" rIns="91440" bIns="45720">
                <a:spAutoFit/>
              </a:bodyPr>
              <a:lstStyle/>
              <a:p>
                <a:pPr algn="ct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cxnSp>
          <p:nvCxnSpPr>
            <p:cNvPr id="12" name="直接连接符 11"/>
            <p:cNvCxnSpPr>
              <a:endCxn id="34" idx="2"/>
            </p:cNvCxnSpPr>
            <p:nvPr/>
          </p:nvCxnSpPr>
          <p:spPr>
            <a:xfrm flipH="1">
              <a:off x="6069226" y="4553210"/>
              <a:ext cx="2077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4" idx="1"/>
            </p:cNvCxnSpPr>
            <p:nvPr/>
          </p:nvCxnSpPr>
          <p:spPr>
            <a:xfrm flipH="1" flipV="1">
              <a:off x="6130074" y="4368224"/>
              <a:ext cx="146901" cy="184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7232650" y="2298700"/>
            <a:ext cx="933450" cy="2755900"/>
            <a:chOff x="7232650" y="2298700"/>
            <a:chExt cx="933450" cy="2755900"/>
          </a:xfrm>
        </p:grpSpPr>
        <p:grpSp>
          <p:nvGrpSpPr>
            <p:cNvPr id="60" name="组合 59"/>
            <p:cNvGrpSpPr/>
            <p:nvPr/>
          </p:nvGrpSpPr>
          <p:grpSpPr>
            <a:xfrm>
              <a:off x="7232650" y="2298700"/>
              <a:ext cx="933450" cy="2755900"/>
              <a:chOff x="3892550" y="2298700"/>
              <a:chExt cx="933450" cy="2755900"/>
            </a:xfrm>
          </p:grpSpPr>
          <p:sp>
            <p:nvSpPr>
              <p:cNvPr id="63" name="矩形 62"/>
              <p:cNvSpPr/>
              <p:nvPr/>
            </p:nvSpPr>
            <p:spPr>
              <a:xfrm rot="16200000">
                <a:off x="2981325" y="3209925"/>
                <a:ext cx="275590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            Pooling</a:t>
                </a:r>
                <a:endParaRPr lang="zh-CN" altLang="en-US" sz="2000" dirty="0"/>
              </a:p>
            </p:txBody>
          </p:sp>
          <p:sp>
            <p:nvSpPr>
              <p:cNvPr id="64" name="椭圆 63"/>
              <p:cNvSpPr/>
              <p:nvPr/>
            </p:nvSpPr>
            <p:spPr>
              <a:xfrm>
                <a:off x="4151526" y="4291600"/>
                <a:ext cx="415498"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266910" y="4291600"/>
                <a:ext cx="184730" cy="523220"/>
              </a:xfrm>
              <a:prstGeom prst="rect">
                <a:avLst/>
              </a:prstGeom>
              <a:noFill/>
            </p:spPr>
            <p:txBody>
              <a:bodyPr wrap="none" lIns="91440" tIns="45720" rIns="91440" bIns="45720">
                <a:spAutoFit/>
              </a:bodyPr>
              <a:lstStyle/>
              <a:p>
                <a:pPr algn="ctr"/>
                <a:endParaRPr lang="zh-CN" altLang="en-US" sz="28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sp>
          <p:nvSpPr>
            <p:cNvPr id="16" name="等腰三角形 15"/>
            <p:cNvSpPr/>
            <p:nvPr/>
          </p:nvSpPr>
          <p:spPr>
            <a:xfrm rot="5400000">
              <a:off x="7636289" y="4460717"/>
              <a:ext cx="241300" cy="18498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右箭头 65"/>
          <p:cNvSpPr/>
          <p:nvPr/>
        </p:nvSpPr>
        <p:spPr>
          <a:xfrm>
            <a:off x="3301999" y="3473449"/>
            <a:ext cx="492125"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67" name="表格 66"/>
          <p:cNvGraphicFramePr>
            <a:graphicFrameLocks noGrp="1"/>
          </p:cNvGraphicFramePr>
          <p:nvPr>
            <p:extLst>
              <p:ext uri="{D42A27DB-BD31-4B8C-83A1-F6EECF244321}">
                <p14:modId xmlns:p14="http://schemas.microsoft.com/office/powerpoint/2010/main" val="1564271036"/>
              </p:ext>
            </p:extLst>
          </p:nvPr>
        </p:nvGraphicFramePr>
        <p:xfrm>
          <a:off x="9186215" y="481330"/>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600000">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0.77</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bl>
          </a:graphicData>
        </a:graphic>
      </p:graphicFrame>
      <p:sp>
        <p:nvSpPr>
          <p:cNvPr id="70" name="右箭头 69"/>
          <p:cNvSpPr/>
          <p:nvPr/>
        </p:nvSpPr>
        <p:spPr>
          <a:xfrm>
            <a:off x="8350249" y="3473449"/>
            <a:ext cx="492125" cy="4064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71" name="表格 70"/>
          <p:cNvGraphicFramePr>
            <a:graphicFrameLocks noGrp="1"/>
          </p:cNvGraphicFramePr>
          <p:nvPr>
            <p:extLst>
              <p:ext uri="{D42A27DB-BD31-4B8C-83A1-F6EECF244321}">
                <p14:modId xmlns:p14="http://schemas.microsoft.com/office/powerpoint/2010/main" val="2798245201"/>
              </p:ext>
            </p:extLst>
          </p:nvPr>
        </p:nvGraphicFramePr>
        <p:xfrm>
          <a:off x="9211615" y="2632560"/>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r>
                        <a:rPr lang="en-US" altLang="zh-CN" sz="1800" dirty="0" smtClean="0">
                          <a:solidFill>
                            <a:schemeClr val="tx1"/>
                          </a:solidFill>
                        </a:rPr>
                        <a:t>0.55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0.33</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72" name="表格 71"/>
          <p:cNvGraphicFramePr>
            <a:graphicFrameLocks noGrp="1"/>
          </p:cNvGraphicFramePr>
          <p:nvPr>
            <p:extLst>
              <p:ext uri="{D42A27DB-BD31-4B8C-83A1-F6EECF244321}">
                <p14:modId xmlns:p14="http://schemas.microsoft.com/office/powerpoint/2010/main" val="136646593"/>
              </p:ext>
            </p:extLst>
          </p:nvPr>
        </p:nvGraphicFramePr>
        <p:xfrm>
          <a:off x="9209200" y="4673860"/>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dirty="0" smtClean="0">
                          <a:solidFill>
                            <a:schemeClr val="tx1"/>
                          </a:solidFill>
                        </a:rPr>
                        <a:t>0.77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algn="ctr"/>
                      <a:r>
                        <a:rPr lang="en-US" altLang="zh-CN" sz="1800" dirty="0" smtClean="0">
                          <a:solidFill>
                            <a:schemeClr val="tx1"/>
                          </a:solidFill>
                        </a:rPr>
                        <a:t>0.77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0.33</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916588283"/>
              </p:ext>
            </p:extLst>
          </p:nvPr>
        </p:nvGraphicFramePr>
        <p:xfrm>
          <a:off x="506886" y="2458720"/>
          <a:ext cx="2515870" cy="2595880"/>
        </p:xfrm>
        <a:graphic>
          <a:graphicData uri="http://schemas.openxmlformats.org/drawingml/2006/table">
            <a:tbl>
              <a:tblPr bandRow="1">
                <a:tableStyleId>{5C22544A-7EE6-4342-B048-85BDC9FD1C3A}</a:tableStyleId>
              </a:tblPr>
              <a:tblGrid>
                <a:gridCol w="359410"/>
                <a:gridCol w="359410"/>
                <a:gridCol w="359410"/>
                <a:gridCol w="359410"/>
                <a:gridCol w="359410"/>
                <a:gridCol w="359410"/>
                <a:gridCol w="359410"/>
              </a:tblGrid>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algn="ctr"/>
                      <a:r>
                        <a:rPr lang="en-US" altLang="zh-CN" sz="1600" dirty="0" smtClean="0">
                          <a:solidFill>
                            <a:schemeClr val="bg1"/>
                          </a:solidFill>
                        </a:rPr>
                        <a:t>-1</a:t>
                      </a:r>
                      <a:endParaRPr lang="zh-CN" altLang="en-US" sz="1600" dirty="0">
                        <a:solidFill>
                          <a:schemeClr val="bg1"/>
                        </a:solidFill>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1</a:t>
                      </a:r>
                      <a:endParaRPr lang="zh-CN" altLang="en-US" sz="1600" kern="1200" dirty="0" smtClean="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r h="370840">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c>
                  <a:txBody>
                    <a:bodyPr/>
                    <a:lstStyle/>
                    <a:p>
                      <a:pPr marL="0" algn="ctr" defTabSz="914400" rtl="0" eaLnBrk="1" latinLnBrk="0" hangingPunct="1"/>
                      <a:r>
                        <a:rPr lang="en-US" altLang="zh-CN" sz="1600" kern="1200" dirty="0" smtClean="0">
                          <a:solidFill>
                            <a:schemeClr val="bg1"/>
                          </a:solidFill>
                          <a:latin typeface="+mn-lt"/>
                          <a:ea typeface="+mn-ea"/>
                          <a:cs typeface="+mn-cs"/>
                        </a:rPr>
                        <a:t>-1</a:t>
                      </a:r>
                      <a:endParaRPr lang="zh-CN" altLang="en-US" sz="1600" kern="1200" dirty="0">
                        <a:solidFill>
                          <a:schemeClr val="bg1"/>
                        </a:solidFill>
                        <a:latin typeface="+mn-lt"/>
                        <a:ea typeface="+mn-ea"/>
                        <a:cs typeface="+mn-cs"/>
                      </a:endParaRPr>
                    </a:p>
                  </a:txBody>
                  <a:tcPr anchor="ctr">
                    <a:lnL w="12700" cap="flat" cmpd="sng" algn="ctr">
                      <a:solidFill>
                        <a:srgbClr val="F2F2F2"/>
                      </a:solidFill>
                      <a:prstDash val="solid"/>
                      <a:round/>
                      <a:headEnd type="none" w="med" len="med"/>
                      <a:tailEnd type="none" w="med" len="med"/>
                    </a:lnL>
                    <a:lnR w="12700" cap="flat" cmpd="sng" algn="ctr">
                      <a:solidFill>
                        <a:srgbClr val="F2F2F2"/>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376426339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par>
                                <p:cTn id="22" presetID="3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fltVal val="0"/>
                                          </p:val>
                                        </p:tav>
                                        <p:tav tm="100000">
                                          <p:val>
                                            <p:strVal val="#ppt_w"/>
                                          </p:val>
                                        </p:tav>
                                      </p:tavLst>
                                    </p:anim>
                                    <p:anim calcmode="lin" valueType="num">
                                      <p:cBhvr>
                                        <p:cTn id="31" dur="1000" fill="hold"/>
                                        <p:tgtEl>
                                          <p:spTgt spid="17"/>
                                        </p:tgtEl>
                                        <p:attrNameLst>
                                          <p:attrName>ppt_h</p:attrName>
                                        </p:attrNameLst>
                                      </p:cBhvr>
                                      <p:tavLst>
                                        <p:tav tm="0">
                                          <p:val>
                                            <p:fltVal val="0"/>
                                          </p:val>
                                        </p:tav>
                                        <p:tav tm="100000">
                                          <p:val>
                                            <p:strVal val="#ppt_h"/>
                                          </p:val>
                                        </p:tav>
                                      </p:tavLst>
                                    </p:anim>
                                    <p:anim calcmode="lin" valueType="num">
                                      <p:cBhvr>
                                        <p:cTn id="32" dur="1000" fill="hold"/>
                                        <p:tgtEl>
                                          <p:spTgt spid="17"/>
                                        </p:tgtEl>
                                        <p:attrNameLst>
                                          <p:attrName>style.rotation</p:attrName>
                                        </p:attrNameLst>
                                      </p:cBhvr>
                                      <p:tavLst>
                                        <p:tav tm="0">
                                          <p:val>
                                            <p:fltVal val="90"/>
                                          </p:val>
                                        </p:tav>
                                        <p:tav tm="100000">
                                          <p:val>
                                            <p:fltVal val="0"/>
                                          </p:val>
                                        </p:tav>
                                      </p:tavLst>
                                    </p:anim>
                                    <p:animEffect transition="in" filter="fade">
                                      <p:cBhvr>
                                        <p:cTn id="33" dur="1000"/>
                                        <p:tgtEl>
                                          <p:spTgt spid="17"/>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p:cTn id="36" dur="1000" fill="hold"/>
                                        <p:tgtEl>
                                          <p:spTgt spid="66"/>
                                        </p:tgtEl>
                                        <p:attrNameLst>
                                          <p:attrName>ppt_w</p:attrName>
                                        </p:attrNameLst>
                                      </p:cBhvr>
                                      <p:tavLst>
                                        <p:tav tm="0">
                                          <p:val>
                                            <p:fltVal val="0"/>
                                          </p:val>
                                        </p:tav>
                                        <p:tav tm="100000">
                                          <p:val>
                                            <p:strVal val="#ppt_w"/>
                                          </p:val>
                                        </p:tav>
                                      </p:tavLst>
                                    </p:anim>
                                    <p:anim calcmode="lin" valueType="num">
                                      <p:cBhvr>
                                        <p:cTn id="37" dur="1000" fill="hold"/>
                                        <p:tgtEl>
                                          <p:spTgt spid="66"/>
                                        </p:tgtEl>
                                        <p:attrNameLst>
                                          <p:attrName>ppt_h</p:attrName>
                                        </p:attrNameLst>
                                      </p:cBhvr>
                                      <p:tavLst>
                                        <p:tav tm="0">
                                          <p:val>
                                            <p:fltVal val="0"/>
                                          </p:val>
                                        </p:tav>
                                        <p:tav tm="100000">
                                          <p:val>
                                            <p:strVal val="#ppt_h"/>
                                          </p:val>
                                        </p:tav>
                                      </p:tavLst>
                                    </p:anim>
                                    <p:anim calcmode="lin" valueType="num">
                                      <p:cBhvr>
                                        <p:cTn id="38" dur="1000" fill="hold"/>
                                        <p:tgtEl>
                                          <p:spTgt spid="66"/>
                                        </p:tgtEl>
                                        <p:attrNameLst>
                                          <p:attrName>style.rotation</p:attrName>
                                        </p:attrNameLst>
                                      </p:cBhvr>
                                      <p:tavLst>
                                        <p:tav tm="0">
                                          <p:val>
                                            <p:fltVal val="90"/>
                                          </p:val>
                                        </p:tav>
                                        <p:tav tm="100000">
                                          <p:val>
                                            <p:fltVal val="0"/>
                                          </p:val>
                                        </p:tav>
                                      </p:tavLst>
                                    </p:anim>
                                    <p:animEffect transition="in" filter="fade">
                                      <p:cBhvr>
                                        <p:cTn id="39" dur="1000"/>
                                        <p:tgtEl>
                                          <p:spTgt spid="66"/>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p:cTn id="42" dur="1000" fill="hold"/>
                                        <p:tgtEl>
                                          <p:spTgt spid="70"/>
                                        </p:tgtEl>
                                        <p:attrNameLst>
                                          <p:attrName>ppt_w</p:attrName>
                                        </p:attrNameLst>
                                      </p:cBhvr>
                                      <p:tavLst>
                                        <p:tav tm="0">
                                          <p:val>
                                            <p:fltVal val="0"/>
                                          </p:val>
                                        </p:tav>
                                        <p:tav tm="100000">
                                          <p:val>
                                            <p:strVal val="#ppt_w"/>
                                          </p:val>
                                        </p:tav>
                                      </p:tavLst>
                                    </p:anim>
                                    <p:anim calcmode="lin" valueType="num">
                                      <p:cBhvr>
                                        <p:cTn id="43" dur="1000" fill="hold"/>
                                        <p:tgtEl>
                                          <p:spTgt spid="70"/>
                                        </p:tgtEl>
                                        <p:attrNameLst>
                                          <p:attrName>ppt_h</p:attrName>
                                        </p:attrNameLst>
                                      </p:cBhvr>
                                      <p:tavLst>
                                        <p:tav tm="0">
                                          <p:val>
                                            <p:fltVal val="0"/>
                                          </p:val>
                                        </p:tav>
                                        <p:tav tm="100000">
                                          <p:val>
                                            <p:strVal val="#ppt_h"/>
                                          </p:val>
                                        </p:tav>
                                      </p:tavLst>
                                    </p:anim>
                                    <p:anim calcmode="lin" valueType="num">
                                      <p:cBhvr>
                                        <p:cTn id="44" dur="1000" fill="hold"/>
                                        <p:tgtEl>
                                          <p:spTgt spid="70"/>
                                        </p:tgtEl>
                                        <p:attrNameLst>
                                          <p:attrName>style.rotation</p:attrName>
                                        </p:attrNameLst>
                                      </p:cBhvr>
                                      <p:tavLst>
                                        <p:tav tm="0">
                                          <p:val>
                                            <p:fltVal val="90"/>
                                          </p:val>
                                        </p:tav>
                                        <p:tav tm="100000">
                                          <p:val>
                                            <p:fltVal val="0"/>
                                          </p:val>
                                        </p:tav>
                                      </p:tavLst>
                                    </p:anim>
                                    <p:animEffect transition="in" filter="fade">
                                      <p:cBhvr>
                                        <p:cTn id="45" dur="1000"/>
                                        <p:tgtEl>
                                          <p:spTgt spid="70"/>
                                        </p:tgtEl>
                                      </p:cBhvr>
                                    </p:animEffect>
                                  </p:childTnLst>
                                </p:cTn>
                              </p:par>
                              <p:par>
                                <p:cTn id="46" presetID="31"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ppt_w</p:attrName>
                                        </p:attrNameLst>
                                      </p:cBhvr>
                                      <p:tavLst>
                                        <p:tav tm="0">
                                          <p:val>
                                            <p:fltVal val="0"/>
                                          </p:val>
                                        </p:tav>
                                        <p:tav tm="100000">
                                          <p:val>
                                            <p:strVal val="#ppt_w"/>
                                          </p:val>
                                        </p:tav>
                                      </p:tavLst>
                                    </p:anim>
                                    <p:anim calcmode="lin" valueType="num">
                                      <p:cBhvr>
                                        <p:cTn id="49" dur="1000" fill="hold"/>
                                        <p:tgtEl>
                                          <p:spTgt spid="29"/>
                                        </p:tgtEl>
                                        <p:attrNameLst>
                                          <p:attrName>ppt_h</p:attrName>
                                        </p:attrNameLst>
                                      </p:cBhvr>
                                      <p:tavLst>
                                        <p:tav tm="0">
                                          <p:val>
                                            <p:fltVal val="0"/>
                                          </p:val>
                                        </p:tav>
                                        <p:tav tm="100000">
                                          <p:val>
                                            <p:strVal val="#ppt_h"/>
                                          </p:val>
                                        </p:tav>
                                      </p:tavLst>
                                    </p:anim>
                                    <p:anim calcmode="lin" valueType="num">
                                      <p:cBhvr>
                                        <p:cTn id="50" dur="1000" fill="hold"/>
                                        <p:tgtEl>
                                          <p:spTgt spid="29"/>
                                        </p:tgtEl>
                                        <p:attrNameLst>
                                          <p:attrName>style.rotation</p:attrName>
                                        </p:attrNameLst>
                                      </p:cBhvr>
                                      <p:tavLst>
                                        <p:tav tm="0">
                                          <p:val>
                                            <p:fltVal val="90"/>
                                          </p:val>
                                        </p:tav>
                                        <p:tav tm="100000">
                                          <p:val>
                                            <p:fltVal val="0"/>
                                          </p:val>
                                        </p:tav>
                                      </p:tavLst>
                                    </p:anim>
                                    <p:animEffect transition="in" filter="fade">
                                      <p:cBhvr>
                                        <p:cTn id="51" dur="1000"/>
                                        <p:tgtEl>
                                          <p:spTgt spid="29"/>
                                        </p:tgtEl>
                                      </p:cBhvr>
                                    </p:animEffect>
                                  </p:childTnLst>
                                </p:cTn>
                              </p:par>
                              <p:par>
                                <p:cTn id="52" presetID="31"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p:cTn id="54" dur="1000" fill="hold"/>
                                        <p:tgtEl>
                                          <p:spTgt spid="67"/>
                                        </p:tgtEl>
                                        <p:attrNameLst>
                                          <p:attrName>ppt_w</p:attrName>
                                        </p:attrNameLst>
                                      </p:cBhvr>
                                      <p:tavLst>
                                        <p:tav tm="0">
                                          <p:val>
                                            <p:fltVal val="0"/>
                                          </p:val>
                                        </p:tav>
                                        <p:tav tm="100000">
                                          <p:val>
                                            <p:strVal val="#ppt_w"/>
                                          </p:val>
                                        </p:tav>
                                      </p:tavLst>
                                    </p:anim>
                                    <p:anim calcmode="lin" valueType="num">
                                      <p:cBhvr>
                                        <p:cTn id="55" dur="1000" fill="hold"/>
                                        <p:tgtEl>
                                          <p:spTgt spid="67"/>
                                        </p:tgtEl>
                                        <p:attrNameLst>
                                          <p:attrName>ppt_h</p:attrName>
                                        </p:attrNameLst>
                                      </p:cBhvr>
                                      <p:tavLst>
                                        <p:tav tm="0">
                                          <p:val>
                                            <p:fltVal val="0"/>
                                          </p:val>
                                        </p:tav>
                                        <p:tav tm="100000">
                                          <p:val>
                                            <p:strVal val="#ppt_h"/>
                                          </p:val>
                                        </p:tav>
                                      </p:tavLst>
                                    </p:anim>
                                    <p:anim calcmode="lin" valueType="num">
                                      <p:cBhvr>
                                        <p:cTn id="56" dur="1000" fill="hold"/>
                                        <p:tgtEl>
                                          <p:spTgt spid="67"/>
                                        </p:tgtEl>
                                        <p:attrNameLst>
                                          <p:attrName>style.rotation</p:attrName>
                                        </p:attrNameLst>
                                      </p:cBhvr>
                                      <p:tavLst>
                                        <p:tav tm="0">
                                          <p:val>
                                            <p:fltVal val="90"/>
                                          </p:val>
                                        </p:tav>
                                        <p:tav tm="100000">
                                          <p:val>
                                            <p:fltVal val="0"/>
                                          </p:val>
                                        </p:tav>
                                      </p:tavLst>
                                    </p:anim>
                                    <p:animEffect transition="in" filter="fade">
                                      <p:cBhvr>
                                        <p:cTn id="57" dur="1000"/>
                                        <p:tgtEl>
                                          <p:spTgt spid="67"/>
                                        </p:tgtEl>
                                      </p:cBhvr>
                                    </p:animEffect>
                                  </p:childTnLst>
                                </p:cTn>
                              </p:par>
                              <p:par>
                                <p:cTn id="58" presetID="31" presetClass="entr" presetSubtype="0" fill="hold" nodeType="with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p:cTn id="60" dur="1000" fill="hold"/>
                                        <p:tgtEl>
                                          <p:spTgt spid="71"/>
                                        </p:tgtEl>
                                        <p:attrNameLst>
                                          <p:attrName>ppt_w</p:attrName>
                                        </p:attrNameLst>
                                      </p:cBhvr>
                                      <p:tavLst>
                                        <p:tav tm="0">
                                          <p:val>
                                            <p:fltVal val="0"/>
                                          </p:val>
                                        </p:tav>
                                        <p:tav tm="100000">
                                          <p:val>
                                            <p:strVal val="#ppt_w"/>
                                          </p:val>
                                        </p:tav>
                                      </p:tavLst>
                                    </p:anim>
                                    <p:anim calcmode="lin" valueType="num">
                                      <p:cBhvr>
                                        <p:cTn id="61" dur="1000" fill="hold"/>
                                        <p:tgtEl>
                                          <p:spTgt spid="71"/>
                                        </p:tgtEl>
                                        <p:attrNameLst>
                                          <p:attrName>ppt_h</p:attrName>
                                        </p:attrNameLst>
                                      </p:cBhvr>
                                      <p:tavLst>
                                        <p:tav tm="0">
                                          <p:val>
                                            <p:fltVal val="0"/>
                                          </p:val>
                                        </p:tav>
                                        <p:tav tm="100000">
                                          <p:val>
                                            <p:strVal val="#ppt_h"/>
                                          </p:val>
                                        </p:tav>
                                      </p:tavLst>
                                    </p:anim>
                                    <p:anim calcmode="lin" valueType="num">
                                      <p:cBhvr>
                                        <p:cTn id="62" dur="1000" fill="hold"/>
                                        <p:tgtEl>
                                          <p:spTgt spid="71"/>
                                        </p:tgtEl>
                                        <p:attrNameLst>
                                          <p:attrName>style.rotation</p:attrName>
                                        </p:attrNameLst>
                                      </p:cBhvr>
                                      <p:tavLst>
                                        <p:tav tm="0">
                                          <p:val>
                                            <p:fltVal val="90"/>
                                          </p:val>
                                        </p:tav>
                                        <p:tav tm="100000">
                                          <p:val>
                                            <p:fltVal val="0"/>
                                          </p:val>
                                        </p:tav>
                                      </p:tavLst>
                                    </p:anim>
                                    <p:animEffect transition="in" filter="fade">
                                      <p:cBhvr>
                                        <p:cTn id="63" dur="1000"/>
                                        <p:tgtEl>
                                          <p:spTgt spid="71"/>
                                        </p:tgtEl>
                                      </p:cBhvr>
                                    </p:animEffect>
                                  </p:childTnLst>
                                </p:cTn>
                              </p:par>
                              <p:par>
                                <p:cTn id="64" presetID="31" presetClass="entr" presetSubtype="0"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 calcmode="lin" valueType="num">
                                      <p:cBhvr>
                                        <p:cTn id="66" dur="1000" fill="hold"/>
                                        <p:tgtEl>
                                          <p:spTgt spid="72"/>
                                        </p:tgtEl>
                                        <p:attrNameLst>
                                          <p:attrName>ppt_w</p:attrName>
                                        </p:attrNameLst>
                                      </p:cBhvr>
                                      <p:tavLst>
                                        <p:tav tm="0">
                                          <p:val>
                                            <p:fltVal val="0"/>
                                          </p:val>
                                        </p:tav>
                                        <p:tav tm="100000">
                                          <p:val>
                                            <p:strVal val="#ppt_w"/>
                                          </p:val>
                                        </p:tav>
                                      </p:tavLst>
                                    </p:anim>
                                    <p:anim calcmode="lin" valueType="num">
                                      <p:cBhvr>
                                        <p:cTn id="67" dur="1000" fill="hold"/>
                                        <p:tgtEl>
                                          <p:spTgt spid="72"/>
                                        </p:tgtEl>
                                        <p:attrNameLst>
                                          <p:attrName>ppt_h</p:attrName>
                                        </p:attrNameLst>
                                      </p:cBhvr>
                                      <p:tavLst>
                                        <p:tav tm="0">
                                          <p:val>
                                            <p:fltVal val="0"/>
                                          </p:val>
                                        </p:tav>
                                        <p:tav tm="100000">
                                          <p:val>
                                            <p:strVal val="#ppt_h"/>
                                          </p:val>
                                        </p:tav>
                                      </p:tavLst>
                                    </p:anim>
                                    <p:anim calcmode="lin" valueType="num">
                                      <p:cBhvr>
                                        <p:cTn id="68" dur="1000" fill="hold"/>
                                        <p:tgtEl>
                                          <p:spTgt spid="72"/>
                                        </p:tgtEl>
                                        <p:attrNameLst>
                                          <p:attrName>style.rotation</p:attrName>
                                        </p:attrNameLst>
                                      </p:cBhvr>
                                      <p:tavLst>
                                        <p:tav tm="0">
                                          <p:val>
                                            <p:fltVal val="90"/>
                                          </p:val>
                                        </p:tav>
                                        <p:tav tm="100000">
                                          <p:val>
                                            <p:fltVal val="0"/>
                                          </p:val>
                                        </p:tav>
                                      </p:tavLst>
                                    </p:anim>
                                    <p:animEffect transition="in" filter="fade">
                                      <p:cBhvr>
                                        <p:cTn id="69"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30" name="Picture 4" descr="https://miro.medium.com/max/700/1*uAeANQIOQPqWZnnuH-VEy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120" y="1252537"/>
            <a:ext cx="9099880" cy="486193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150100" y="1358900"/>
            <a:ext cx="3263900" cy="4610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183768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sym typeface="inpin heiti" panose="00000500000000000000" pitchFamily="2" charset="-122"/>
                </a:rPr>
                <a:t>2</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27868101"/>
              </p:ext>
            </p:extLst>
          </p:nvPr>
        </p:nvGraphicFramePr>
        <p:xfrm>
          <a:off x="2435650" y="1138555"/>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600000">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0.77</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89915000"/>
              </p:ext>
            </p:extLst>
          </p:nvPr>
        </p:nvGraphicFramePr>
        <p:xfrm>
          <a:off x="2435650" y="3010385"/>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r>
                        <a:rPr lang="en-US" altLang="zh-CN" sz="1800" dirty="0" smtClean="0">
                          <a:solidFill>
                            <a:schemeClr val="tx1"/>
                          </a:solidFill>
                        </a:rPr>
                        <a:t>0.55</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0.33</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44157110"/>
              </p:ext>
            </p:extLst>
          </p:nvPr>
        </p:nvGraphicFramePr>
        <p:xfrm>
          <a:off x="2428970" y="4899285"/>
          <a:ext cx="1800000" cy="1800000"/>
        </p:xfrm>
        <a:graphic>
          <a:graphicData uri="http://schemas.openxmlformats.org/drawingml/2006/table">
            <a:tbl>
              <a:tblPr bandRow="1">
                <a:tableStyleId>{5C22544A-7EE6-4342-B048-85BDC9FD1C3A}</a:tableStyleId>
              </a:tblPr>
              <a:tblGrid>
                <a:gridCol w="600000"/>
                <a:gridCol w="600000"/>
                <a:gridCol w="600000"/>
              </a:tblGrid>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altLang="zh-CN" sz="1800" dirty="0" smtClean="0">
                          <a:solidFill>
                            <a:schemeClr val="tx1"/>
                          </a:solidFill>
                        </a:rPr>
                        <a:t>1</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dirty="0" smtClean="0">
                          <a:solidFill>
                            <a:schemeClr val="tx1"/>
                          </a:solidFill>
                        </a:rPr>
                        <a:t>0.77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600000">
                <a:tc>
                  <a:txBody>
                    <a:bodyPr/>
                    <a:lstStyle/>
                    <a:p>
                      <a:pPr marL="0" algn="ctr" defTabSz="914400" rtl="0" eaLnBrk="1" latinLnBrk="0" hangingPunct="1"/>
                      <a:r>
                        <a:rPr lang="en-US" altLang="zh-CN" sz="1800" kern="1200" dirty="0" smtClean="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0.55</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0.33</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00000">
                <a:tc>
                  <a:txBody>
                    <a:bodyPr/>
                    <a:lstStyle/>
                    <a:p>
                      <a:pPr algn="ctr"/>
                      <a:r>
                        <a:rPr lang="en-US" altLang="zh-CN" sz="1800" dirty="0" smtClean="0">
                          <a:solidFill>
                            <a:schemeClr val="tx1"/>
                          </a:solidFill>
                        </a:rPr>
                        <a:t>0.77</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smtClean="0">
                          <a:solidFill>
                            <a:schemeClr val="tx1"/>
                          </a:solidFill>
                        </a:rPr>
                        <a:t>0.33</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0.33</a:t>
                      </a:r>
                      <a:endParaRPr lang="zh-CN" altLang="en-US" sz="18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6" name="流程图: 联系 5"/>
          <p:cNvSpPr/>
          <p:nvPr/>
        </p:nvSpPr>
        <p:spPr>
          <a:xfrm>
            <a:off x="5102211" y="120332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5102211" y="156648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5102211" y="193720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5102211" y="300400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5102211" y="263328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5102211" y="337472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5102211" y="375784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5089511" y="445634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5089511" y="486668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9"/>
          <p:cNvSpPr/>
          <p:nvPr/>
        </p:nvSpPr>
        <p:spPr>
          <a:xfrm>
            <a:off x="5089511" y="525554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0"/>
          <p:cNvSpPr/>
          <p:nvPr/>
        </p:nvSpPr>
        <p:spPr>
          <a:xfrm>
            <a:off x="5102211" y="559330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5102211" y="6361045"/>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22"/>
          <p:cNvSpPr/>
          <p:nvPr/>
        </p:nvSpPr>
        <p:spPr>
          <a:xfrm>
            <a:off x="7293291" y="2419500"/>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7293291" y="3402850"/>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26"/>
          <p:cNvSpPr/>
          <p:nvPr/>
        </p:nvSpPr>
        <p:spPr>
          <a:xfrm>
            <a:off x="7293291" y="5203390"/>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联系 27"/>
          <p:cNvSpPr/>
          <p:nvPr/>
        </p:nvSpPr>
        <p:spPr>
          <a:xfrm>
            <a:off x="9642791" y="3148327"/>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联系 28"/>
          <p:cNvSpPr/>
          <p:nvPr/>
        </p:nvSpPr>
        <p:spPr>
          <a:xfrm>
            <a:off x="9642791" y="4620027"/>
            <a:ext cx="254000" cy="2667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endCxn id="6" idx="2"/>
          </p:cNvCxnSpPr>
          <p:nvPr/>
        </p:nvCxnSpPr>
        <p:spPr>
          <a:xfrm>
            <a:off x="2964166" y="1203325"/>
            <a:ext cx="2138045" cy="13335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12" idx="2"/>
          </p:cNvCxnSpPr>
          <p:nvPr/>
        </p:nvCxnSpPr>
        <p:spPr>
          <a:xfrm>
            <a:off x="3540111" y="1433135"/>
            <a:ext cx="1562100" cy="26670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13" idx="2"/>
          </p:cNvCxnSpPr>
          <p:nvPr/>
        </p:nvCxnSpPr>
        <p:spPr>
          <a:xfrm>
            <a:off x="4033188" y="1440695"/>
            <a:ext cx="1069023" cy="62986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114911" y="2218725"/>
            <a:ext cx="410865" cy="429380"/>
          </a:xfrm>
          <a:prstGeom prst="rect">
            <a:avLst/>
          </a:prstGeom>
          <a:noFill/>
        </p:spPr>
        <p:txBody>
          <a:bodyPr vert="eaVert" wrap="square" rtlCol="0">
            <a:spAutoFit/>
          </a:bodyPr>
          <a:lstStyle/>
          <a:p>
            <a:r>
              <a:rPr lang="en-US" altLang="zh-CN" dirty="0" smtClean="0">
                <a:solidFill>
                  <a:schemeClr val="bg1"/>
                </a:solidFill>
              </a:rPr>
              <a:t>……</a:t>
            </a:r>
            <a:endParaRPr lang="zh-CN" altLang="en-US" dirty="0">
              <a:solidFill>
                <a:schemeClr val="bg1"/>
              </a:solidFill>
            </a:endParaRPr>
          </a:p>
        </p:txBody>
      </p:sp>
      <p:sp>
        <p:nvSpPr>
          <p:cNvPr id="51" name="文本框 50"/>
          <p:cNvSpPr txBox="1"/>
          <p:nvPr/>
        </p:nvSpPr>
        <p:spPr>
          <a:xfrm>
            <a:off x="5125378" y="5931065"/>
            <a:ext cx="410865" cy="429380"/>
          </a:xfrm>
          <a:prstGeom prst="rect">
            <a:avLst/>
          </a:prstGeom>
          <a:noFill/>
        </p:spPr>
        <p:txBody>
          <a:bodyPr vert="eaVert" wrap="square" rtlCol="0">
            <a:spAutoFit/>
          </a:bodyPr>
          <a:lstStyle/>
          <a:p>
            <a:r>
              <a:rPr lang="en-US" altLang="zh-CN" dirty="0" smtClean="0">
                <a:solidFill>
                  <a:schemeClr val="bg1"/>
                </a:solidFill>
              </a:rPr>
              <a:t>……</a:t>
            </a:r>
            <a:endParaRPr lang="zh-CN" altLang="en-US" dirty="0">
              <a:solidFill>
                <a:schemeClr val="bg1"/>
              </a:solidFill>
            </a:endParaRPr>
          </a:p>
        </p:txBody>
      </p:sp>
      <p:sp>
        <p:nvSpPr>
          <p:cNvPr id="52" name="文本框 51"/>
          <p:cNvSpPr txBox="1"/>
          <p:nvPr/>
        </p:nvSpPr>
        <p:spPr>
          <a:xfrm>
            <a:off x="5114911" y="4037865"/>
            <a:ext cx="410865" cy="429380"/>
          </a:xfrm>
          <a:prstGeom prst="rect">
            <a:avLst/>
          </a:prstGeom>
          <a:noFill/>
        </p:spPr>
        <p:txBody>
          <a:bodyPr vert="eaVert" wrap="square" rtlCol="0">
            <a:spAutoFit/>
          </a:bodyPr>
          <a:lstStyle/>
          <a:p>
            <a:r>
              <a:rPr lang="en-US" altLang="zh-CN" dirty="0" smtClean="0">
                <a:solidFill>
                  <a:schemeClr val="bg1"/>
                </a:solidFill>
              </a:rPr>
              <a:t>……</a:t>
            </a:r>
            <a:endParaRPr lang="zh-CN" altLang="en-US" dirty="0">
              <a:solidFill>
                <a:schemeClr val="bg1"/>
              </a:solidFill>
            </a:endParaRPr>
          </a:p>
        </p:txBody>
      </p:sp>
      <p:sp>
        <p:nvSpPr>
          <p:cNvPr id="53" name="文本框 52"/>
          <p:cNvSpPr txBox="1"/>
          <p:nvPr/>
        </p:nvSpPr>
        <p:spPr>
          <a:xfrm>
            <a:off x="7293291" y="4246345"/>
            <a:ext cx="410865" cy="429380"/>
          </a:xfrm>
          <a:prstGeom prst="rect">
            <a:avLst/>
          </a:prstGeom>
          <a:noFill/>
        </p:spPr>
        <p:txBody>
          <a:bodyPr vert="eaVert" wrap="square" rtlCol="0">
            <a:spAutoFit/>
          </a:bodyPr>
          <a:lstStyle/>
          <a:p>
            <a:r>
              <a:rPr lang="en-US" altLang="zh-CN" dirty="0" smtClean="0">
                <a:solidFill>
                  <a:schemeClr val="bg1"/>
                </a:solidFill>
              </a:rPr>
              <a:t>……</a:t>
            </a:r>
            <a:endParaRPr lang="zh-CN" altLang="en-US" dirty="0">
              <a:solidFill>
                <a:schemeClr val="bg1"/>
              </a:solidFill>
            </a:endParaRPr>
          </a:p>
        </p:txBody>
      </p:sp>
      <p:cxnSp>
        <p:nvCxnSpPr>
          <p:cNvPr id="54" name="直接箭头连接符 53"/>
          <p:cNvCxnSpPr>
            <a:endCxn id="15" idx="2"/>
          </p:cNvCxnSpPr>
          <p:nvPr/>
        </p:nvCxnSpPr>
        <p:spPr>
          <a:xfrm>
            <a:off x="4033188" y="2648105"/>
            <a:ext cx="1069023" cy="11853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14" idx="2"/>
          </p:cNvCxnSpPr>
          <p:nvPr/>
        </p:nvCxnSpPr>
        <p:spPr>
          <a:xfrm flipV="1">
            <a:off x="2885731" y="3137355"/>
            <a:ext cx="2216480" cy="1889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16" idx="2"/>
          </p:cNvCxnSpPr>
          <p:nvPr/>
        </p:nvCxnSpPr>
        <p:spPr>
          <a:xfrm>
            <a:off x="3387711" y="3358406"/>
            <a:ext cx="1714500" cy="149669"/>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17" idx="2"/>
          </p:cNvCxnSpPr>
          <p:nvPr/>
        </p:nvCxnSpPr>
        <p:spPr>
          <a:xfrm>
            <a:off x="4033188" y="3357806"/>
            <a:ext cx="1069023" cy="533389"/>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8" idx="2"/>
          </p:cNvCxnSpPr>
          <p:nvPr/>
        </p:nvCxnSpPr>
        <p:spPr>
          <a:xfrm>
            <a:off x="4053350" y="4484465"/>
            <a:ext cx="1036161" cy="10523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19" idx="2"/>
          </p:cNvCxnSpPr>
          <p:nvPr/>
        </p:nvCxnSpPr>
        <p:spPr>
          <a:xfrm flipV="1">
            <a:off x="2885731" y="5000035"/>
            <a:ext cx="2203780" cy="15057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20" idx="2"/>
          </p:cNvCxnSpPr>
          <p:nvPr/>
        </p:nvCxnSpPr>
        <p:spPr>
          <a:xfrm>
            <a:off x="3387711" y="5266735"/>
            <a:ext cx="1701800" cy="12216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21" idx="2"/>
          </p:cNvCxnSpPr>
          <p:nvPr/>
        </p:nvCxnSpPr>
        <p:spPr>
          <a:xfrm>
            <a:off x="4053350" y="5204145"/>
            <a:ext cx="1048861" cy="52251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endCxn id="22" idx="2"/>
          </p:cNvCxnSpPr>
          <p:nvPr/>
        </p:nvCxnSpPr>
        <p:spPr>
          <a:xfrm>
            <a:off x="4053350" y="6494395"/>
            <a:ext cx="1048861" cy="0"/>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 idx="6"/>
            <a:endCxn id="23" idx="2"/>
          </p:cNvCxnSpPr>
          <p:nvPr/>
        </p:nvCxnSpPr>
        <p:spPr>
          <a:xfrm>
            <a:off x="5356211" y="1336675"/>
            <a:ext cx="1937080" cy="121617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6" idx="6"/>
            <a:endCxn id="24" idx="2"/>
          </p:cNvCxnSpPr>
          <p:nvPr/>
        </p:nvCxnSpPr>
        <p:spPr>
          <a:xfrm>
            <a:off x="5356211" y="1336675"/>
            <a:ext cx="1937080" cy="219952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2" idx="6"/>
            <a:endCxn id="23" idx="2"/>
          </p:cNvCxnSpPr>
          <p:nvPr/>
        </p:nvCxnSpPr>
        <p:spPr>
          <a:xfrm>
            <a:off x="5356211" y="1699835"/>
            <a:ext cx="1937080" cy="85301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3" idx="6"/>
            <a:endCxn id="23" idx="2"/>
          </p:cNvCxnSpPr>
          <p:nvPr/>
        </p:nvCxnSpPr>
        <p:spPr>
          <a:xfrm>
            <a:off x="5356211" y="2070555"/>
            <a:ext cx="1937080" cy="4822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15" idx="6"/>
            <a:endCxn id="23" idx="2"/>
          </p:cNvCxnSpPr>
          <p:nvPr/>
        </p:nvCxnSpPr>
        <p:spPr>
          <a:xfrm flipV="1">
            <a:off x="5356211" y="2552850"/>
            <a:ext cx="1937080" cy="21378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4" idx="6"/>
            <a:endCxn id="23" idx="2"/>
          </p:cNvCxnSpPr>
          <p:nvPr/>
        </p:nvCxnSpPr>
        <p:spPr>
          <a:xfrm flipV="1">
            <a:off x="5356211" y="2552850"/>
            <a:ext cx="1937080" cy="58450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6" idx="6"/>
            <a:endCxn id="23" idx="2"/>
          </p:cNvCxnSpPr>
          <p:nvPr/>
        </p:nvCxnSpPr>
        <p:spPr>
          <a:xfrm flipV="1">
            <a:off x="5356211" y="2552850"/>
            <a:ext cx="1937080" cy="95522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7" idx="6"/>
            <a:endCxn id="23" idx="2"/>
          </p:cNvCxnSpPr>
          <p:nvPr/>
        </p:nvCxnSpPr>
        <p:spPr>
          <a:xfrm flipV="1">
            <a:off x="5356211" y="2552850"/>
            <a:ext cx="1937080" cy="13383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8" idx="6"/>
            <a:endCxn id="23" idx="2"/>
          </p:cNvCxnSpPr>
          <p:nvPr/>
        </p:nvCxnSpPr>
        <p:spPr>
          <a:xfrm flipV="1">
            <a:off x="5343511" y="2552850"/>
            <a:ext cx="1949780" cy="20368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9" idx="6"/>
            <a:endCxn id="23" idx="2"/>
          </p:cNvCxnSpPr>
          <p:nvPr/>
        </p:nvCxnSpPr>
        <p:spPr>
          <a:xfrm flipV="1">
            <a:off x="5343511" y="2552850"/>
            <a:ext cx="1949780" cy="244718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20" idx="6"/>
            <a:endCxn id="23" idx="2"/>
          </p:cNvCxnSpPr>
          <p:nvPr/>
        </p:nvCxnSpPr>
        <p:spPr>
          <a:xfrm flipV="1">
            <a:off x="5343511" y="2552850"/>
            <a:ext cx="1949780" cy="28360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21" idx="6"/>
            <a:endCxn id="23" idx="2"/>
          </p:cNvCxnSpPr>
          <p:nvPr/>
        </p:nvCxnSpPr>
        <p:spPr>
          <a:xfrm flipV="1">
            <a:off x="5356211" y="2552850"/>
            <a:ext cx="1937080" cy="317380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22" idx="6"/>
            <a:endCxn id="23" idx="2"/>
          </p:cNvCxnSpPr>
          <p:nvPr/>
        </p:nvCxnSpPr>
        <p:spPr>
          <a:xfrm flipV="1">
            <a:off x="5356211" y="2552850"/>
            <a:ext cx="1937080" cy="39415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2" idx="6"/>
            <a:endCxn id="24" idx="2"/>
          </p:cNvCxnSpPr>
          <p:nvPr/>
        </p:nvCxnSpPr>
        <p:spPr>
          <a:xfrm>
            <a:off x="5356211" y="1699835"/>
            <a:ext cx="1937080" cy="183636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 idx="6"/>
            <a:endCxn id="24" idx="2"/>
          </p:cNvCxnSpPr>
          <p:nvPr/>
        </p:nvCxnSpPr>
        <p:spPr>
          <a:xfrm>
            <a:off x="5356211" y="1699835"/>
            <a:ext cx="1937080" cy="183636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 idx="6"/>
            <a:endCxn id="24" idx="2"/>
          </p:cNvCxnSpPr>
          <p:nvPr/>
        </p:nvCxnSpPr>
        <p:spPr>
          <a:xfrm>
            <a:off x="5356211" y="2070555"/>
            <a:ext cx="1937080" cy="14656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15" idx="6"/>
            <a:endCxn id="24" idx="2"/>
          </p:cNvCxnSpPr>
          <p:nvPr/>
        </p:nvCxnSpPr>
        <p:spPr>
          <a:xfrm>
            <a:off x="5356211" y="2766635"/>
            <a:ext cx="1937080" cy="76956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4" idx="6"/>
            <a:endCxn id="24" idx="2"/>
          </p:cNvCxnSpPr>
          <p:nvPr/>
        </p:nvCxnSpPr>
        <p:spPr>
          <a:xfrm>
            <a:off x="5356211" y="3137355"/>
            <a:ext cx="1937080" cy="3988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16" idx="6"/>
            <a:endCxn id="24" idx="2"/>
          </p:cNvCxnSpPr>
          <p:nvPr/>
        </p:nvCxnSpPr>
        <p:spPr>
          <a:xfrm>
            <a:off x="5356211" y="3508075"/>
            <a:ext cx="1937080" cy="2812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7" idx="6"/>
            <a:endCxn id="24" idx="2"/>
          </p:cNvCxnSpPr>
          <p:nvPr/>
        </p:nvCxnSpPr>
        <p:spPr>
          <a:xfrm flipV="1">
            <a:off x="5356211" y="3536200"/>
            <a:ext cx="1937080" cy="3549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8" idx="6"/>
            <a:endCxn id="24" idx="2"/>
          </p:cNvCxnSpPr>
          <p:nvPr/>
        </p:nvCxnSpPr>
        <p:spPr>
          <a:xfrm flipV="1">
            <a:off x="5343511" y="3536200"/>
            <a:ext cx="1949780" cy="10534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20" idx="6"/>
            <a:endCxn id="24" idx="2"/>
          </p:cNvCxnSpPr>
          <p:nvPr/>
        </p:nvCxnSpPr>
        <p:spPr>
          <a:xfrm flipV="1">
            <a:off x="5343511" y="3536200"/>
            <a:ext cx="1949780" cy="18526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21" idx="6"/>
            <a:endCxn id="24" idx="2"/>
          </p:cNvCxnSpPr>
          <p:nvPr/>
        </p:nvCxnSpPr>
        <p:spPr>
          <a:xfrm flipV="1">
            <a:off x="5356211" y="3536200"/>
            <a:ext cx="1937080" cy="219045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22" idx="6"/>
            <a:endCxn id="24" idx="2"/>
          </p:cNvCxnSpPr>
          <p:nvPr/>
        </p:nvCxnSpPr>
        <p:spPr>
          <a:xfrm flipV="1">
            <a:off x="5356211" y="3536200"/>
            <a:ext cx="1937080" cy="295819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6" idx="6"/>
            <a:endCxn id="27" idx="2"/>
          </p:cNvCxnSpPr>
          <p:nvPr/>
        </p:nvCxnSpPr>
        <p:spPr>
          <a:xfrm>
            <a:off x="5356211" y="1336675"/>
            <a:ext cx="1937080" cy="400006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stCxn id="12" idx="6"/>
            <a:endCxn id="27" idx="2"/>
          </p:cNvCxnSpPr>
          <p:nvPr/>
        </p:nvCxnSpPr>
        <p:spPr>
          <a:xfrm>
            <a:off x="5356211" y="1699835"/>
            <a:ext cx="1937080" cy="363690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stCxn id="13" idx="6"/>
            <a:endCxn id="27" idx="2"/>
          </p:cNvCxnSpPr>
          <p:nvPr/>
        </p:nvCxnSpPr>
        <p:spPr>
          <a:xfrm>
            <a:off x="5356211" y="2070555"/>
            <a:ext cx="1937080" cy="326618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stCxn id="15" idx="6"/>
            <a:endCxn id="27" idx="2"/>
          </p:cNvCxnSpPr>
          <p:nvPr/>
        </p:nvCxnSpPr>
        <p:spPr>
          <a:xfrm>
            <a:off x="5356211" y="2766635"/>
            <a:ext cx="1937080" cy="257010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4" idx="6"/>
            <a:endCxn id="27" idx="2"/>
          </p:cNvCxnSpPr>
          <p:nvPr/>
        </p:nvCxnSpPr>
        <p:spPr>
          <a:xfrm>
            <a:off x="5356211" y="3137355"/>
            <a:ext cx="1937080" cy="219938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6" idx="6"/>
            <a:endCxn id="27" idx="2"/>
          </p:cNvCxnSpPr>
          <p:nvPr/>
        </p:nvCxnSpPr>
        <p:spPr>
          <a:xfrm>
            <a:off x="5356211" y="3508075"/>
            <a:ext cx="1937080" cy="182866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7" idx="6"/>
            <a:endCxn id="27" idx="2"/>
          </p:cNvCxnSpPr>
          <p:nvPr/>
        </p:nvCxnSpPr>
        <p:spPr>
          <a:xfrm>
            <a:off x="5356211" y="3891195"/>
            <a:ext cx="1937080" cy="14455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a:stCxn id="18" idx="6"/>
            <a:endCxn id="27" idx="2"/>
          </p:cNvCxnSpPr>
          <p:nvPr/>
        </p:nvCxnSpPr>
        <p:spPr>
          <a:xfrm>
            <a:off x="5343511" y="4589695"/>
            <a:ext cx="1949780" cy="74704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a:stCxn id="19" idx="6"/>
            <a:endCxn id="27" idx="2"/>
          </p:cNvCxnSpPr>
          <p:nvPr/>
        </p:nvCxnSpPr>
        <p:spPr>
          <a:xfrm>
            <a:off x="5343511" y="5000035"/>
            <a:ext cx="1949780" cy="33670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stCxn id="20" idx="6"/>
            <a:endCxn id="27" idx="2"/>
          </p:cNvCxnSpPr>
          <p:nvPr/>
        </p:nvCxnSpPr>
        <p:spPr>
          <a:xfrm flipV="1">
            <a:off x="5343511" y="5336740"/>
            <a:ext cx="1949780" cy="5215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a:stCxn id="21" idx="6"/>
            <a:endCxn id="27" idx="2"/>
          </p:cNvCxnSpPr>
          <p:nvPr/>
        </p:nvCxnSpPr>
        <p:spPr>
          <a:xfrm flipV="1">
            <a:off x="5356211" y="5336740"/>
            <a:ext cx="1937080" cy="38991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2" idx="6"/>
            <a:endCxn id="27" idx="2"/>
          </p:cNvCxnSpPr>
          <p:nvPr/>
        </p:nvCxnSpPr>
        <p:spPr>
          <a:xfrm flipV="1">
            <a:off x="5356211" y="5336740"/>
            <a:ext cx="1937080" cy="1157655"/>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a:stCxn id="23" idx="6"/>
            <a:endCxn id="28" idx="2"/>
          </p:cNvCxnSpPr>
          <p:nvPr/>
        </p:nvCxnSpPr>
        <p:spPr>
          <a:xfrm>
            <a:off x="7547291" y="2552850"/>
            <a:ext cx="2095500" cy="728827"/>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 idx="6"/>
            <a:endCxn id="28" idx="2"/>
          </p:cNvCxnSpPr>
          <p:nvPr/>
        </p:nvCxnSpPr>
        <p:spPr>
          <a:xfrm flipV="1">
            <a:off x="7547291" y="3281677"/>
            <a:ext cx="2095500" cy="254523"/>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stCxn id="27" idx="6"/>
            <a:endCxn id="29" idx="2"/>
          </p:cNvCxnSpPr>
          <p:nvPr/>
        </p:nvCxnSpPr>
        <p:spPr>
          <a:xfrm flipV="1">
            <a:off x="7547291" y="4753377"/>
            <a:ext cx="2095500" cy="583363"/>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p:cNvCxnSpPr>
            <a:stCxn id="23" idx="6"/>
            <a:endCxn id="29" idx="2"/>
          </p:cNvCxnSpPr>
          <p:nvPr/>
        </p:nvCxnSpPr>
        <p:spPr>
          <a:xfrm>
            <a:off x="7547291" y="2552850"/>
            <a:ext cx="2095500" cy="2200527"/>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直接箭头连接符 319"/>
          <p:cNvCxnSpPr>
            <a:stCxn id="24" idx="6"/>
            <a:endCxn id="29" idx="2"/>
          </p:cNvCxnSpPr>
          <p:nvPr/>
        </p:nvCxnSpPr>
        <p:spPr>
          <a:xfrm>
            <a:off x="7547291" y="3536200"/>
            <a:ext cx="2095500" cy="1217177"/>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接箭头连接符 320"/>
          <p:cNvCxnSpPr>
            <a:stCxn id="27" idx="6"/>
            <a:endCxn id="28" idx="2"/>
          </p:cNvCxnSpPr>
          <p:nvPr/>
        </p:nvCxnSpPr>
        <p:spPr>
          <a:xfrm flipV="1">
            <a:off x="7547291" y="3281677"/>
            <a:ext cx="2095500" cy="2055063"/>
          </a:xfrm>
          <a:prstGeom prst="straightConnector1">
            <a:avLst/>
          </a:prstGeom>
          <a:ln w="28575">
            <a:solidFill>
              <a:srgbClr val="6AE7FF"/>
            </a:solidFill>
            <a:tailEnd type="triangle"/>
          </a:ln>
        </p:spPr>
        <p:style>
          <a:lnRef idx="1">
            <a:schemeClr val="accent1"/>
          </a:lnRef>
          <a:fillRef idx="0">
            <a:schemeClr val="accent1"/>
          </a:fillRef>
          <a:effectRef idx="0">
            <a:schemeClr val="accent1"/>
          </a:effectRef>
          <a:fontRef idx="minor">
            <a:schemeClr val="tx1"/>
          </a:fontRef>
        </p:style>
      </p:cxnSp>
      <p:sp>
        <p:nvSpPr>
          <p:cNvPr id="235" name="文本框 234"/>
          <p:cNvSpPr txBox="1"/>
          <p:nvPr/>
        </p:nvSpPr>
        <p:spPr>
          <a:xfrm>
            <a:off x="3987621" y="724894"/>
            <a:ext cx="1498600" cy="369332"/>
          </a:xfrm>
          <a:prstGeom prst="rect">
            <a:avLst/>
          </a:prstGeom>
          <a:noFill/>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Flattern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2" name="文本框 321"/>
          <p:cNvSpPr txBox="1"/>
          <p:nvPr/>
        </p:nvSpPr>
        <p:spPr>
          <a:xfrm>
            <a:off x="6426020" y="724894"/>
            <a:ext cx="3894137"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Fully-Connected Neural </a:t>
            </a:r>
            <a:r>
              <a:rPr lang="en-US" altLang="zh-CN" dirty="0" err="1" smtClean="0">
                <a:solidFill>
                  <a:schemeClr val="bg1"/>
                </a:solidFill>
                <a:latin typeface="微软雅黑" panose="020B0503020204020204" pitchFamily="34" charset="-122"/>
                <a:ea typeface="微软雅黑" panose="020B0503020204020204" pitchFamily="34" charset="-122"/>
              </a:rPr>
              <a:t>NetWork</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6551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strVal val="#ppt_h"/>
                                          </p:val>
                                        </p:tav>
                                        <p:tav tm="100000">
                                          <p:val>
                                            <p:strVal val="#ppt_h"/>
                                          </p:val>
                                        </p:tav>
                                      </p:tavLst>
                                    </p:anim>
                                  </p:childTnLst>
                                </p:cTn>
                              </p:par>
                              <p:par>
                                <p:cTn id="28" presetID="17"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par>
                                <p:cTn id="32" presetID="17"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strVal val="#ppt_h"/>
                                          </p:val>
                                        </p:tav>
                                        <p:tav tm="100000">
                                          <p:val>
                                            <p:strVal val="#ppt_h"/>
                                          </p:val>
                                        </p:tav>
                                      </p:tavLst>
                                    </p:anim>
                                  </p:childTnLst>
                                </p:cTn>
                              </p:par>
                              <p:par>
                                <p:cTn id="36" presetID="17"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strVal val="#ppt_h"/>
                                          </p:val>
                                        </p:tav>
                                        <p:tav tm="100000">
                                          <p:val>
                                            <p:strVal val="#ppt_h"/>
                                          </p:val>
                                        </p:tav>
                                      </p:tavLst>
                                    </p:anim>
                                  </p:childTnLst>
                                </p:cTn>
                              </p:par>
                              <p:par>
                                <p:cTn id="40" presetID="17"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strVal val="#ppt_h"/>
                                          </p:val>
                                        </p:tav>
                                        <p:tav tm="100000">
                                          <p:val>
                                            <p:strVal val="#ppt_h"/>
                                          </p:val>
                                        </p:tav>
                                      </p:tavLst>
                                    </p:anim>
                                  </p:childTnLst>
                                </p:cTn>
                              </p:par>
                              <p:par>
                                <p:cTn id="44" presetID="17"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strVal val="#ppt_h"/>
                                          </p:val>
                                        </p:tav>
                                        <p:tav tm="100000">
                                          <p:val>
                                            <p:strVal val="#ppt_h"/>
                                          </p:val>
                                        </p:tav>
                                      </p:tavLst>
                                    </p:anim>
                                  </p:childTnLst>
                                </p:cTn>
                              </p:par>
                              <p:par>
                                <p:cTn id="48" presetID="17"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strVal val="#ppt_h"/>
                                          </p:val>
                                        </p:tav>
                                        <p:tav tm="100000">
                                          <p:val>
                                            <p:strVal val="#ppt_h"/>
                                          </p:val>
                                        </p:tav>
                                      </p:tavLst>
                                    </p:anim>
                                  </p:childTnLst>
                                </p:cTn>
                              </p:par>
                              <p:par>
                                <p:cTn id="56" presetID="17" presetClass="entr" presetSubtype="1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strVal val="#ppt_h"/>
                                          </p:val>
                                        </p:tav>
                                        <p:tav tm="100000">
                                          <p:val>
                                            <p:strVal val="#ppt_h"/>
                                          </p:val>
                                        </p:tav>
                                      </p:tavLst>
                                    </p:anim>
                                  </p:childTnLst>
                                </p:cTn>
                              </p:par>
                              <p:par>
                                <p:cTn id="60" presetID="17" presetClass="entr" presetSubtype="1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strVal val="#ppt_h"/>
                                          </p:val>
                                        </p:tav>
                                        <p:tav tm="100000">
                                          <p:val>
                                            <p:strVal val="#ppt_h"/>
                                          </p:val>
                                        </p:tav>
                                      </p:tavLst>
                                    </p:anim>
                                  </p:childTnLst>
                                </p:cTn>
                              </p:par>
                              <p:par>
                                <p:cTn id="64" presetID="17" presetClass="entr" presetSubtype="1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strVal val="#ppt_h"/>
                                          </p:val>
                                        </p:tav>
                                        <p:tav tm="100000">
                                          <p:val>
                                            <p:strVal val="#ppt_h"/>
                                          </p:val>
                                        </p:tav>
                                      </p:tavLst>
                                    </p:anim>
                                  </p:childTnLst>
                                </p:cTn>
                              </p:par>
                              <p:par>
                                <p:cTn id="68" presetID="17" presetClass="entr" presetSubtype="1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strVal val="#ppt_h"/>
                                          </p:val>
                                        </p:tav>
                                        <p:tav tm="100000">
                                          <p:val>
                                            <p:strVal val="#ppt_h"/>
                                          </p:val>
                                        </p:tav>
                                      </p:tavLst>
                                    </p:anim>
                                  </p:childTnLst>
                                </p:cTn>
                              </p:par>
                              <p:par>
                                <p:cTn id="72" presetID="17" presetClass="entr" presetSubtype="1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strVal val="#ppt_h"/>
                                          </p:val>
                                        </p:tav>
                                        <p:tav tm="100000">
                                          <p:val>
                                            <p:strVal val="#ppt_h"/>
                                          </p:val>
                                        </p:tav>
                                      </p:tavLst>
                                    </p:anim>
                                  </p:childTnLst>
                                </p:cTn>
                              </p:par>
                              <p:par>
                                <p:cTn id="76" presetID="17" presetClass="entr" presetSubtype="1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p:cTn id="78" dur="500" fill="hold"/>
                                        <p:tgtEl>
                                          <p:spTgt spid="24"/>
                                        </p:tgtEl>
                                        <p:attrNameLst>
                                          <p:attrName>ppt_w</p:attrName>
                                        </p:attrNameLst>
                                      </p:cBhvr>
                                      <p:tavLst>
                                        <p:tav tm="0">
                                          <p:val>
                                            <p:fltVal val="0"/>
                                          </p:val>
                                        </p:tav>
                                        <p:tav tm="100000">
                                          <p:val>
                                            <p:strVal val="#ppt_w"/>
                                          </p:val>
                                        </p:tav>
                                      </p:tavLst>
                                    </p:anim>
                                    <p:anim calcmode="lin" valueType="num">
                                      <p:cBhvr>
                                        <p:cTn id="79" dur="500" fill="hold"/>
                                        <p:tgtEl>
                                          <p:spTgt spid="24"/>
                                        </p:tgtEl>
                                        <p:attrNameLst>
                                          <p:attrName>ppt_h</p:attrName>
                                        </p:attrNameLst>
                                      </p:cBhvr>
                                      <p:tavLst>
                                        <p:tav tm="0">
                                          <p:val>
                                            <p:strVal val="#ppt_h"/>
                                          </p:val>
                                        </p:tav>
                                        <p:tav tm="100000">
                                          <p:val>
                                            <p:strVal val="#ppt_h"/>
                                          </p:val>
                                        </p:tav>
                                      </p:tavLst>
                                    </p:anim>
                                  </p:childTnLst>
                                </p:cTn>
                              </p:par>
                              <p:par>
                                <p:cTn id="80" presetID="17" presetClass="entr" presetSubtype="1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strVal val="#ppt_h"/>
                                          </p:val>
                                        </p:tav>
                                        <p:tav tm="100000">
                                          <p:val>
                                            <p:strVal val="#ppt_h"/>
                                          </p:val>
                                        </p:tav>
                                      </p:tavLst>
                                    </p:anim>
                                  </p:childTnLst>
                                </p:cTn>
                              </p:par>
                              <p:par>
                                <p:cTn id="84" presetID="17" presetClass="entr" presetSubtype="1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strVal val="#ppt_h"/>
                                          </p:val>
                                        </p:tav>
                                        <p:tav tm="100000">
                                          <p:val>
                                            <p:strVal val="#ppt_h"/>
                                          </p:val>
                                        </p:tav>
                                      </p:tavLst>
                                    </p:anim>
                                  </p:childTnLst>
                                </p:cTn>
                              </p:par>
                              <p:par>
                                <p:cTn id="88" presetID="17" presetClass="entr" presetSubtype="1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strVal val="#ppt_h"/>
                                          </p:val>
                                        </p:tav>
                                        <p:tav tm="100000">
                                          <p:val>
                                            <p:strVal val="#ppt_h"/>
                                          </p:val>
                                        </p:tav>
                                      </p:tavLst>
                                    </p:anim>
                                  </p:childTnLst>
                                </p:cTn>
                              </p:par>
                              <p:par>
                                <p:cTn id="92" presetID="17" presetClass="entr" presetSubtype="10" fill="hold" nodeType="with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p:cTn id="94" dur="500" fill="hold"/>
                                        <p:tgtEl>
                                          <p:spTgt spid="42"/>
                                        </p:tgtEl>
                                        <p:attrNameLst>
                                          <p:attrName>ppt_w</p:attrName>
                                        </p:attrNameLst>
                                      </p:cBhvr>
                                      <p:tavLst>
                                        <p:tav tm="0">
                                          <p:val>
                                            <p:fltVal val="0"/>
                                          </p:val>
                                        </p:tav>
                                        <p:tav tm="100000">
                                          <p:val>
                                            <p:strVal val="#ppt_w"/>
                                          </p:val>
                                        </p:tav>
                                      </p:tavLst>
                                    </p:anim>
                                    <p:anim calcmode="lin" valueType="num">
                                      <p:cBhvr>
                                        <p:cTn id="95" dur="500" fill="hold"/>
                                        <p:tgtEl>
                                          <p:spTgt spid="42"/>
                                        </p:tgtEl>
                                        <p:attrNameLst>
                                          <p:attrName>ppt_h</p:attrName>
                                        </p:attrNameLst>
                                      </p:cBhvr>
                                      <p:tavLst>
                                        <p:tav tm="0">
                                          <p:val>
                                            <p:strVal val="#ppt_h"/>
                                          </p:val>
                                        </p:tav>
                                        <p:tav tm="100000">
                                          <p:val>
                                            <p:strVal val="#ppt_h"/>
                                          </p:val>
                                        </p:tav>
                                      </p:tavLst>
                                    </p:anim>
                                  </p:childTnLst>
                                </p:cTn>
                              </p:par>
                              <p:par>
                                <p:cTn id="96" presetID="17" presetClass="entr" presetSubtype="10" fill="hold" nodeType="withEffect">
                                  <p:stCondLst>
                                    <p:cond delay="0"/>
                                  </p:stCondLst>
                                  <p:childTnLst>
                                    <p:set>
                                      <p:cBhvr>
                                        <p:cTn id="97" dur="1" fill="hold">
                                          <p:stCondLst>
                                            <p:cond delay="0"/>
                                          </p:stCondLst>
                                        </p:cTn>
                                        <p:tgtEl>
                                          <p:spTgt spid="44"/>
                                        </p:tgtEl>
                                        <p:attrNameLst>
                                          <p:attrName>style.visibility</p:attrName>
                                        </p:attrNameLst>
                                      </p:cBhvr>
                                      <p:to>
                                        <p:strVal val="visible"/>
                                      </p:to>
                                    </p:set>
                                    <p:anim calcmode="lin" valueType="num">
                                      <p:cBhvr>
                                        <p:cTn id="98" dur="500" fill="hold"/>
                                        <p:tgtEl>
                                          <p:spTgt spid="44"/>
                                        </p:tgtEl>
                                        <p:attrNameLst>
                                          <p:attrName>ppt_w</p:attrName>
                                        </p:attrNameLst>
                                      </p:cBhvr>
                                      <p:tavLst>
                                        <p:tav tm="0">
                                          <p:val>
                                            <p:fltVal val="0"/>
                                          </p:val>
                                        </p:tav>
                                        <p:tav tm="100000">
                                          <p:val>
                                            <p:strVal val="#ppt_w"/>
                                          </p:val>
                                        </p:tav>
                                      </p:tavLst>
                                    </p:anim>
                                    <p:anim calcmode="lin" valueType="num">
                                      <p:cBhvr>
                                        <p:cTn id="99" dur="500" fill="hold"/>
                                        <p:tgtEl>
                                          <p:spTgt spid="44"/>
                                        </p:tgtEl>
                                        <p:attrNameLst>
                                          <p:attrName>ppt_h</p:attrName>
                                        </p:attrNameLst>
                                      </p:cBhvr>
                                      <p:tavLst>
                                        <p:tav tm="0">
                                          <p:val>
                                            <p:strVal val="#ppt_h"/>
                                          </p:val>
                                        </p:tav>
                                        <p:tav tm="100000">
                                          <p:val>
                                            <p:strVal val="#ppt_h"/>
                                          </p:val>
                                        </p:tav>
                                      </p:tavLst>
                                    </p:anim>
                                  </p:childTnLst>
                                </p:cTn>
                              </p:par>
                              <p:par>
                                <p:cTn id="100" presetID="17" presetClass="entr" presetSubtype="10" fill="hold"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p:cTn id="102" dur="500" fill="hold"/>
                                        <p:tgtEl>
                                          <p:spTgt spid="47"/>
                                        </p:tgtEl>
                                        <p:attrNameLst>
                                          <p:attrName>ppt_w</p:attrName>
                                        </p:attrNameLst>
                                      </p:cBhvr>
                                      <p:tavLst>
                                        <p:tav tm="0">
                                          <p:val>
                                            <p:fltVal val="0"/>
                                          </p:val>
                                        </p:tav>
                                        <p:tav tm="100000">
                                          <p:val>
                                            <p:strVal val="#ppt_w"/>
                                          </p:val>
                                        </p:tav>
                                      </p:tavLst>
                                    </p:anim>
                                    <p:anim calcmode="lin" valueType="num">
                                      <p:cBhvr>
                                        <p:cTn id="103" dur="500" fill="hold"/>
                                        <p:tgtEl>
                                          <p:spTgt spid="47"/>
                                        </p:tgtEl>
                                        <p:attrNameLst>
                                          <p:attrName>ppt_h</p:attrName>
                                        </p:attrNameLst>
                                      </p:cBhvr>
                                      <p:tavLst>
                                        <p:tav tm="0">
                                          <p:val>
                                            <p:strVal val="#ppt_h"/>
                                          </p:val>
                                        </p:tav>
                                        <p:tav tm="100000">
                                          <p:val>
                                            <p:strVal val="#ppt_h"/>
                                          </p:val>
                                        </p:tav>
                                      </p:tavLst>
                                    </p:anim>
                                  </p:childTnLst>
                                </p:cTn>
                              </p:par>
                              <p:par>
                                <p:cTn id="104" presetID="17"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500" fill="hold"/>
                                        <p:tgtEl>
                                          <p:spTgt spid="49"/>
                                        </p:tgtEl>
                                        <p:attrNameLst>
                                          <p:attrName>ppt_w</p:attrName>
                                        </p:attrNameLst>
                                      </p:cBhvr>
                                      <p:tavLst>
                                        <p:tav tm="0">
                                          <p:val>
                                            <p:fltVal val="0"/>
                                          </p:val>
                                        </p:tav>
                                        <p:tav tm="100000">
                                          <p:val>
                                            <p:strVal val="#ppt_w"/>
                                          </p:val>
                                        </p:tav>
                                      </p:tavLst>
                                    </p:anim>
                                    <p:anim calcmode="lin" valueType="num">
                                      <p:cBhvr>
                                        <p:cTn id="107" dur="500" fill="hold"/>
                                        <p:tgtEl>
                                          <p:spTgt spid="49"/>
                                        </p:tgtEl>
                                        <p:attrNameLst>
                                          <p:attrName>ppt_h</p:attrName>
                                        </p:attrNameLst>
                                      </p:cBhvr>
                                      <p:tavLst>
                                        <p:tav tm="0">
                                          <p:val>
                                            <p:strVal val="#ppt_h"/>
                                          </p:val>
                                        </p:tav>
                                        <p:tav tm="100000">
                                          <p:val>
                                            <p:strVal val="#ppt_h"/>
                                          </p:val>
                                        </p:tav>
                                      </p:tavLst>
                                    </p:anim>
                                  </p:childTnLst>
                                </p:cTn>
                              </p:par>
                              <p:par>
                                <p:cTn id="108" presetID="17" presetClass="entr" presetSubtype="10" fill="hold" grpId="0" nodeType="withEffect">
                                  <p:stCondLst>
                                    <p:cond delay="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strVal val="#ppt_h"/>
                                          </p:val>
                                        </p:tav>
                                        <p:tav tm="100000">
                                          <p:val>
                                            <p:strVal val="#ppt_h"/>
                                          </p:val>
                                        </p:tav>
                                      </p:tavLst>
                                    </p:anim>
                                  </p:childTnLst>
                                </p:cTn>
                              </p:par>
                              <p:par>
                                <p:cTn id="112" presetID="17" presetClass="entr" presetSubtype="10" fill="hold" grpId="0" nodeType="withEffect">
                                  <p:stCondLst>
                                    <p:cond delay="0"/>
                                  </p:stCondLst>
                                  <p:childTnLst>
                                    <p:set>
                                      <p:cBhvr>
                                        <p:cTn id="113" dur="1" fill="hold">
                                          <p:stCondLst>
                                            <p:cond delay="0"/>
                                          </p:stCondLst>
                                        </p:cTn>
                                        <p:tgtEl>
                                          <p:spTgt spid="52"/>
                                        </p:tgtEl>
                                        <p:attrNameLst>
                                          <p:attrName>style.visibility</p:attrName>
                                        </p:attrNameLst>
                                      </p:cBhvr>
                                      <p:to>
                                        <p:strVal val="visible"/>
                                      </p:to>
                                    </p:set>
                                    <p:anim calcmode="lin" valueType="num">
                                      <p:cBhvr>
                                        <p:cTn id="114" dur="500" fill="hold"/>
                                        <p:tgtEl>
                                          <p:spTgt spid="52"/>
                                        </p:tgtEl>
                                        <p:attrNameLst>
                                          <p:attrName>ppt_w</p:attrName>
                                        </p:attrNameLst>
                                      </p:cBhvr>
                                      <p:tavLst>
                                        <p:tav tm="0">
                                          <p:val>
                                            <p:fltVal val="0"/>
                                          </p:val>
                                        </p:tav>
                                        <p:tav tm="100000">
                                          <p:val>
                                            <p:strVal val="#ppt_w"/>
                                          </p:val>
                                        </p:tav>
                                      </p:tavLst>
                                    </p:anim>
                                    <p:anim calcmode="lin" valueType="num">
                                      <p:cBhvr>
                                        <p:cTn id="115" dur="500" fill="hold"/>
                                        <p:tgtEl>
                                          <p:spTgt spid="52"/>
                                        </p:tgtEl>
                                        <p:attrNameLst>
                                          <p:attrName>ppt_h</p:attrName>
                                        </p:attrNameLst>
                                      </p:cBhvr>
                                      <p:tavLst>
                                        <p:tav tm="0">
                                          <p:val>
                                            <p:strVal val="#ppt_h"/>
                                          </p:val>
                                        </p:tav>
                                        <p:tav tm="100000">
                                          <p:val>
                                            <p:strVal val="#ppt_h"/>
                                          </p:val>
                                        </p:tav>
                                      </p:tavLst>
                                    </p:anim>
                                  </p:childTnLst>
                                </p:cTn>
                              </p:par>
                              <p:par>
                                <p:cTn id="116" presetID="17" presetClass="entr" presetSubtype="1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p:cTn id="118" dur="500" fill="hold"/>
                                        <p:tgtEl>
                                          <p:spTgt spid="53"/>
                                        </p:tgtEl>
                                        <p:attrNameLst>
                                          <p:attrName>ppt_w</p:attrName>
                                        </p:attrNameLst>
                                      </p:cBhvr>
                                      <p:tavLst>
                                        <p:tav tm="0">
                                          <p:val>
                                            <p:fltVal val="0"/>
                                          </p:val>
                                        </p:tav>
                                        <p:tav tm="100000">
                                          <p:val>
                                            <p:strVal val="#ppt_w"/>
                                          </p:val>
                                        </p:tav>
                                      </p:tavLst>
                                    </p:anim>
                                    <p:anim calcmode="lin" valueType="num">
                                      <p:cBhvr>
                                        <p:cTn id="119" dur="500" fill="hold"/>
                                        <p:tgtEl>
                                          <p:spTgt spid="53"/>
                                        </p:tgtEl>
                                        <p:attrNameLst>
                                          <p:attrName>ppt_h</p:attrName>
                                        </p:attrNameLst>
                                      </p:cBhvr>
                                      <p:tavLst>
                                        <p:tav tm="0">
                                          <p:val>
                                            <p:strVal val="#ppt_h"/>
                                          </p:val>
                                        </p:tav>
                                        <p:tav tm="100000">
                                          <p:val>
                                            <p:strVal val="#ppt_h"/>
                                          </p:val>
                                        </p:tav>
                                      </p:tavLst>
                                    </p:anim>
                                  </p:childTnLst>
                                </p:cTn>
                              </p:par>
                              <p:par>
                                <p:cTn id="120" presetID="17" presetClass="entr" presetSubtype="10" fill="hold"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p:cTn id="122" dur="500" fill="hold"/>
                                        <p:tgtEl>
                                          <p:spTgt spid="54"/>
                                        </p:tgtEl>
                                        <p:attrNameLst>
                                          <p:attrName>ppt_w</p:attrName>
                                        </p:attrNameLst>
                                      </p:cBhvr>
                                      <p:tavLst>
                                        <p:tav tm="0">
                                          <p:val>
                                            <p:fltVal val="0"/>
                                          </p:val>
                                        </p:tav>
                                        <p:tav tm="100000">
                                          <p:val>
                                            <p:strVal val="#ppt_w"/>
                                          </p:val>
                                        </p:tav>
                                      </p:tavLst>
                                    </p:anim>
                                    <p:anim calcmode="lin" valueType="num">
                                      <p:cBhvr>
                                        <p:cTn id="123" dur="500" fill="hold"/>
                                        <p:tgtEl>
                                          <p:spTgt spid="54"/>
                                        </p:tgtEl>
                                        <p:attrNameLst>
                                          <p:attrName>ppt_h</p:attrName>
                                        </p:attrNameLst>
                                      </p:cBhvr>
                                      <p:tavLst>
                                        <p:tav tm="0">
                                          <p:val>
                                            <p:strVal val="#ppt_h"/>
                                          </p:val>
                                        </p:tav>
                                        <p:tav tm="100000">
                                          <p:val>
                                            <p:strVal val="#ppt_h"/>
                                          </p:val>
                                        </p:tav>
                                      </p:tavLst>
                                    </p:anim>
                                  </p:childTnLst>
                                </p:cTn>
                              </p:par>
                              <p:par>
                                <p:cTn id="124" presetID="17" presetClass="entr" presetSubtype="10" fill="hold" nodeType="withEffect">
                                  <p:stCondLst>
                                    <p:cond delay="0"/>
                                  </p:stCondLst>
                                  <p:childTnLst>
                                    <p:set>
                                      <p:cBhvr>
                                        <p:cTn id="125" dur="1" fill="hold">
                                          <p:stCondLst>
                                            <p:cond delay="0"/>
                                          </p:stCondLst>
                                        </p:cTn>
                                        <p:tgtEl>
                                          <p:spTgt spid="57"/>
                                        </p:tgtEl>
                                        <p:attrNameLst>
                                          <p:attrName>style.visibility</p:attrName>
                                        </p:attrNameLst>
                                      </p:cBhvr>
                                      <p:to>
                                        <p:strVal val="visible"/>
                                      </p:to>
                                    </p:set>
                                    <p:anim calcmode="lin" valueType="num">
                                      <p:cBhvr>
                                        <p:cTn id="126" dur="500" fill="hold"/>
                                        <p:tgtEl>
                                          <p:spTgt spid="57"/>
                                        </p:tgtEl>
                                        <p:attrNameLst>
                                          <p:attrName>ppt_w</p:attrName>
                                        </p:attrNameLst>
                                      </p:cBhvr>
                                      <p:tavLst>
                                        <p:tav tm="0">
                                          <p:val>
                                            <p:fltVal val="0"/>
                                          </p:val>
                                        </p:tav>
                                        <p:tav tm="100000">
                                          <p:val>
                                            <p:strVal val="#ppt_w"/>
                                          </p:val>
                                        </p:tav>
                                      </p:tavLst>
                                    </p:anim>
                                    <p:anim calcmode="lin" valueType="num">
                                      <p:cBhvr>
                                        <p:cTn id="127" dur="500" fill="hold"/>
                                        <p:tgtEl>
                                          <p:spTgt spid="57"/>
                                        </p:tgtEl>
                                        <p:attrNameLst>
                                          <p:attrName>ppt_h</p:attrName>
                                        </p:attrNameLst>
                                      </p:cBhvr>
                                      <p:tavLst>
                                        <p:tav tm="0">
                                          <p:val>
                                            <p:strVal val="#ppt_h"/>
                                          </p:val>
                                        </p:tav>
                                        <p:tav tm="100000">
                                          <p:val>
                                            <p:strVal val="#ppt_h"/>
                                          </p:val>
                                        </p:tav>
                                      </p:tavLst>
                                    </p:anim>
                                  </p:childTnLst>
                                </p:cTn>
                              </p:par>
                              <p:par>
                                <p:cTn id="128" presetID="17" presetClass="entr" presetSubtype="10" fill="hold" nodeType="with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p:cTn id="130" dur="500" fill="hold"/>
                                        <p:tgtEl>
                                          <p:spTgt spid="60"/>
                                        </p:tgtEl>
                                        <p:attrNameLst>
                                          <p:attrName>ppt_w</p:attrName>
                                        </p:attrNameLst>
                                      </p:cBhvr>
                                      <p:tavLst>
                                        <p:tav tm="0">
                                          <p:val>
                                            <p:fltVal val="0"/>
                                          </p:val>
                                        </p:tav>
                                        <p:tav tm="100000">
                                          <p:val>
                                            <p:strVal val="#ppt_w"/>
                                          </p:val>
                                        </p:tav>
                                      </p:tavLst>
                                    </p:anim>
                                    <p:anim calcmode="lin" valueType="num">
                                      <p:cBhvr>
                                        <p:cTn id="131" dur="500" fill="hold"/>
                                        <p:tgtEl>
                                          <p:spTgt spid="60"/>
                                        </p:tgtEl>
                                        <p:attrNameLst>
                                          <p:attrName>ppt_h</p:attrName>
                                        </p:attrNameLst>
                                      </p:cBhvr>
                                      <p:tavLst>
                                        <p:tav tm="0">
                                          <p:val>
                                            <p:strVal val="#ppt_h"/>
                                          </p:val>
                                        </p:tav>
                                        <p:tav tm="100000">
                                          <p:val>
                                            <p:strVal val="#ppt_h"/>
                                          </p:val>
                                        </p:tav>
                                      </p:tavLst>
                                    </p:anim>
                                  </p:childTnLst>
                                </p:cTn>
                              </p:par>
                              <p:par>
                                <p:cTn id="132" presetID="17" presetClass="entr" presetSubtype="10" fill="hold" nodeType="withEffect">
                                  <p:stCondLst>
                                    <p:cond delay="0"/>
                                  </p:stCondLst>
                                  <p:childTnLst>
                                    <p:set>
                                      <p:cBhvr>
                                        <p:cTn id="133" dur="1" fill="hold">
                                          <p:stCondLst>
                                            <p:cond delay="0"/>
                                          </p:stCondLst>
                                        </p:cTn>
                                        <p:tgtEl>
                                          <p:spTgt spid="63"/>
                                        </p:tgtEl>
                                        <p:attrNameLst>
                                          <p:attrName>style.visibility</p:attrName>
                                        </p:attrNameLst>
                                      </p:cBhvr>
                                      <p:to>
                                        <p:strVal val="visible"/>
                                      </p:to>
                                    </p:set>
                                    <p:anim calcmode="lin" valueType="num">
                                      <p:cBhvr>
                                        <p:cTn id="134" dur="500" fill="hold"/>
                                        <p:tgtEl>
                                          <p:spTgt spid="63"/>
                                        </p:tgtEl>
                                        <p:attrNameLst>
                                          <p:attrName>ppt_w</p:attrName>
                                        </p:attrNameLst>
                                      </p:cBhvr>
                                      <p:tavLst>
                                        <p:tav tm="0">
                                          <p:val>
                                            <p:fltVal val="0"/>
                                          </p:val>
                                        </p:tav>
                                        <p:tav tm="100000">
                                          <p:val>
                                            <p:strVal val="#ppt_w"/>
                                          </p:val>
                                        </p:tav>
                                      </p:tavLst>
                                    </p:anim>
                                    <p:anim calcmode="lin" valueType="num">
                                      <p:cBhvr>
                                        <p:cTn id="135" dur="500" fill="hold"/>
                                        <p:tgtEl>
                                          <p:spTgt spid="63"/>
                                        </p:tgtEl>
                                        <p:attrNameLst>
                                          <p:attrName>ppt_h</p:attrName>
                                        </p:attrNameLst>
                                      </p:cBhvr>
                                      <p:tavLst>
                                        <p:tav tm="0">
                                          <p:val>
                                            <p:strVal val="#ppt_h"/>
                                          </p:val>
                                        </p:tav>
                                        <p:tav tm="100000">
                                          <p:val>
                                            <p:strVal val="#ppt_h"/>
                                          </p:val>
                                        </p:tav>
                                      </p:tavLst>
                                    </p:anim>
                                  </p:childTnLst>
                                </p:cTn>
                              </p:par>
                              <p:par>
                                <p:cTn id="136" presetID="17" presetClass="entr" presetSubtype="10" fill="hold" nodeType="withEffect">
                                  <p:stCondLst>
                                    <p:cond delay="0"/>
                                  </p:stCondLst>
                                  <p:childTnLst>
                                    <p:set>
                                      <p:cBhvr>
                                        <p:cTn id="137" dur="1" fill="hold">
                                          <p:stCondLst>
                                            <p:cond delay="0"/>
                                          </p:stCondLst>
                                        </p:cTn>
                                        <p:tgtEl>
                                          <p:spTgt spid="66"/>
                                        </p:tgtEl>
                                        <p:attrNameLst>
                                          <p:attrName>style.visibility</p:attrName>
                                        </p:attrNameLst>
                                      </p:cBhvr>
                                      <p:to>
                                        <p:strVal val="visible"/>
                                      </p:to>
                                    </p:set>
                                    <p:anim calcmode="lin" valueType="num">
                                      <p:cBhvr>
                                        <p:cTn id="138" dur="500" fill="hold"/>
                                        <p:tgtEl>
                                          <p:spTgt spid="66"/>
                                        </p:tgtEl>
                                        <p:attrNameLst>
                                          <p:attrName>ppt_w</p:attrName>
                                        </p:attrNameLst>
                                      </p:cBhvr>
                                      <p:tavLst>
                                        <p:tav tm="0">
                                          <p:val>
                                            <p:fltVal val="0"/>
                                          </p:val>
                                        </p:tav>
                                        <p:tav tm="100000">
                                          <p:val>
                                            <p:strVal val="#ppt_w"/>
                                          </p:val>
                                        </p:tav>
                                      </p:tavLst>
                                    </p:anim>
                                    <p:anim calcmode="lin" valueType="num">
                                      <p:cBhvr>
                                        <p:cTn id="139" dur="500" fill="hold"/>
                                        <p:tgtEl>
                                          <p:spTgt spid="66"/>
                                        </p:tgtEl>
                                        <p:attrNameLst>
                                          <p:attrName>ppt_h</p:attrName>
                                        </p:attrNameLst>
                                      </p:cBhvr>
                                      <p:tavLst>
                                        <p:tav tm="0">
                                          <p:val>
                                            <p:strVal val="#ppt_h"/>
                                          </p:val>
                                        </p:tav>
                                        <p:tav tm="100000">
                                          <p:val>
                                            <p:strVal val="#ppt_h"/>
                                          </p:val>
                                        </p:tav>
                                      </p:tavLst>
                                    </p:anim>
                                  </p:childTnLst>
                                </p:cTn>
                              </p:par>
                              <p:par>
                                <p:cTn id="140" presetID="17" presetClass="entr" presetSubtype="10"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 calcmode="lin" valueType="num">
                                      <p:cBhvr>
                                        <p:cTn id="142" dur="500" fill="hold"/>
                                        <p:tgtEl>
                                          <p:spTgt spid="69"/>
                                        </p:tgtEl>
                                        <p:attrNameLst>
                                          <p:attrName>ppt_w</p:attrName>
                                        </p:attrNameLst>
                                      </p:cBhvr>
                                      <p:tavLst>
                                        <p:tav tm="0">
                                          <p:val>
                                            <p:fltVal val="0"/>
                                          </p:val>
                                        </p:tav>
                                        <p:tav tm="100000">
                                          <p:val>
                                            <p:strVal val="#ppt_w"/>
                                          </p:val>
                                        </p:tav>
                                      </p:tavLst>
                                    </p:anim>
                                    <p:anim calcmode="lin" valueType="num">
                                      <p:cBhvr>
                                        <p:cTn id="143" dur="500" fill="hold"/>
                                        <p:tgtEl>
                                          <p:spTgt spid="69"/>
                                        </p:tgtEl>
                                        <p:attrNameLst>
                                          <p:attrName>ppt_h</p:attrName>
                                        </p:attrNameLst>
                                      </p:cBhvr>
                                      <p:tavLst>
                                        <p:tav tm="0">
                                          <p:val>
                                            <p:strVal val="#ppt_h"/>
                                          </p:val>
                                        </p:tav>
                                        <p:tav tm="100000">
                                          <p:val>
                                            <p:strVal val="#ppt_h"/>
                                          </p:val>
                                        </p:tav>
                                      </p:tavLst>
                                    </p:anim>
                                  </p:childTnLst>
                                </p:cTn>
                              </p:par>
                              <p:par>
                                <p:cTn id="144" presetID="17" presetClass="entr" presetSubtype="10"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anim calcmode="lin" valueType="num">
                                      <p:cBhvr>
                                        <p:cTn id="146" dur="500" fill="hold"/>
                                        <p:tgtEl>
                                          <p:spTgt spid="72"/>
                                        </p:tgtEl>
                                        <p:attrNameLst>
                                          <p:attrName>ppt_w</p:attrName>
                                        </p:attrNameLst>
                                      </p:cBhvr>
                                      <p:tavLst>
                                        <p:tav tm="0">
                                          <p:val>
                                            <p:fltVal val="0"/>
                                          </p:val>
                                        </p:tav>
                                        <p:tav tm="100000">
                                          <p:val>
                                            <p:strVal val="#ppt_w"/>
                                          </p:val>
                                        </p:tav>
                                      </p:tavLst>
                                    </p:anim>
                                    <p:anim calcmode="lin" valueType="num">
                                      <p:cBhvr>
                                        <p:cTn id="147" dur="500" fill="hold"/>
                                        <p:tgtEl>
                                          <p:spTgt spid="72"/>
                                        </p:tgtEl>
                                        <p:attrNameLst>
                                          <p:attrName>ppt_h</p:attrName>
                                        </p:attrNameLst>
                                      </p:cBhvr>
                                      <p:tavLst>
                                        <p:tav tm="0">
                                          <p:val>
                                            <p:strVal val="#ppt_h"/>
                                          </p:val>
                                        </p:tav>
                                        <p:tav tm="100000">
                                          <p:val>
                                            <p:strVal val="#ppt_h"/>
                                          </p:val>
                                        </p:tav>
                                      </p:tavLst>
                                    </p:anim>
                                  </p:childTnLst>
                                </p:cTn>
                              </p:par>
                              <p:par>
                                <p:cTn id="148" presetID="17" presetClass="entr" presetSubtype="10" fill="hold" nodeType="withEffect">
                                  <p:stCondLst>
                                    <p:cond delay="0"/>
                                  </p:stCondLst>
                                  <p:childTnLst>
                                    <p:set>
                                      <p:cBhvr>
                                        <p:cTn id="149" dur="1" fill="hold">
                                          <p:stCondLst>
                                            <p:cond delay="0"/>
                                          </p:stCondLst>
                                        </p:cTn>
                                        <p:tgtEl>
                                          <p:spTgt spid="75"/>
                                        </p:tgtEl>
                                        <p:attrNameLst>
                                          <p:attrName>style.visibility</p:attrName>
                                        </p:attrNameLst>
                                      </p:cBhvr>
                                      <p:to>
                                        <p:strVal val="visible"/>
                                      </p:to>
                                    </p:set>
                                    <p:anim calcmode="lin" valueType="num">
                                      <p:cBhvr>
                                        <p:cTn id="150" dur="500" fill="hold"/>
                                        <p:tgtEl>
                                          <p:spTgt spid="75"/>
                                        </p:tgtEl>
                                        <p:attrNameLst>
                                          <p:attrName>ppt_w</p:attrName>
                                        </p:attrNameLst>
                                      </p:cBhvr>
                                      <p:tavLst>
                                        <p:tav tm="0">
                                          <p:val>
                                            <p:fltVal val="0"/>
                                          </p:val>
                                        </p:tav>
                                        <p:tav tm="100000">
                                          <p:val>
                                            <p:strVal val="#ppt_w"/>
                                          </p:val>
                                        </p:tav>
                                      </p:tavLst>
                                    </p:anim>
                                    <p:anim calcmode="lin" valueType="num">
                                      <p:cBhvr>
                                        <p:cTn id="151" dur="500" fill="hold"/>
                                        <p:tgtEl>
                                          <p:spTgt spid="75"/>
                                        </p:tgtEl>
                                        <p:attrNameLst>
                                          <p:attrName>ppt_h</p:attrName>
                                        </p:attrNameLst>
                                      </p:cBhvr>
                                      <p:tavLst>
                                        <p:tav tm="0">
                                          <p:val>
                                            <p:strVal val="#ppt_h"/>
                                          </p:val>
                                        </p:tav>
                                        <p:tav tm="100000">
                                          <p:val>
                                            <p:strVal val="#ppt_h"/>
                                          </p:val>
                                        </p:tav>
                                      </p:tavLst>
                                    </p:anim>
                                  </p:childTnLst>
                                </p:cTn>
                              </p:par>
                              <p:par>
                                <p:cTn id="152" presetID="17" presetClass="entr" presetSubtype="10" fill="hold" nodeType="withEffect">
                                  <p:stCondLst>
                                    <p:cond delay="0"/>
                                  </p:stCondLst>
                                  <p:childTnLst>
                                    <p:set>
                                      <p:cBhvr>
                                        <p:cTn id="153" dur="1" fill="hold">
                                          <p:stCondLst>
                                            <p:cond delay="0"/>
                                          </p:stCondLst>
                                        </p:cTn>
                                        <p:tgtEl>
                                          <p:spTgt spid="78"/>
                                        </p:tgtEl>
                                        <p:attrNameLst>
                                          <p:attrName>style.visibility</p:attrName>
                                        </p:attrNameLst>
                                      </p:cBhvr>
                                      <p:to>
                                        <p:strVal val="visible"/>
                                      </p:to>
                                    </p:set>
                                    <p:anim calcmode="lin" valueType="num">
                                      <p:cBhvr>
                                        <p:cTn id="154" dur="500" fill="hold"/>
                                        <p:tgtEl>
                                          <p:spTgt spid="78"/>
                                        </p:tgtEl>
                                        <p:attrNameLst>
                                          <p:attrName>ppt_w</p:attrName>
                                        </p:attrNameLst>
                                      </p:cBhvr>
                                      <p:tavLst>
                                        <p:tav tm="0">
                                          <p:val>
                                            <p:fltVal val="0"/>
                                          </p:val>
                                        </p:tav>
                                        <p:tav tm="100000">
                                          <p:val>
                                            <p:strVal val="#ppt_w"/>
                                          </p:val>
                                        </p:tav>
                                      </p:tavLst>
                                    </p:anim>
                                    <p:anim calcmode="lin" valueType="num">
                                      <p:cBhvr>
                                        <p:cTn id="155" dur="500" fill="hold"/>
                                        <p:tgtEl>
                                          <p:spTgt spid="78"/>
                                        </p:tgtEl>
                                        <p:attrNameLst>
                                          <p:attrName>ppt_h</p:attrName>
                                        </p:attrNameLst>
                                      </p:cBhvr>
                                      <p:tavLst>
                                        <p:tav tm="0">
                                          <p:val>
                                            <p:strVal val="#ppt_h"/>
                                          </p:val>
                                        </p:tav>
                                        <p:tav tm="100000">
                                          <p:val>
                                            <p:strVal val="#ppt_h"/>
                                          </p:val>
                                        </p:tav>
                                      </p:tavLst>
                                    </p:anim>
                                  </p:childTnLst>
                                </p:cTn>
                              </p:par>
                              <p:par>
                                <p:cTn id="156" presetID="17" presetClass="entr" presetSubtype="10" fill="hold" nodeType="withEffect">
                                  <p:stCondLst>
                                    <p:cond delay="0"/>
                                  </p:stCondLst>
                                  <p:childTnLst>
                                    <p:set>
                                      <p:cBhvr>
                                        <p:cTn id="157" dur="1" fill="hold">
                                          <p:stCondLst>
                                            <p:cond delay="0"/>
                                          </p:stCondLst>
                                        </p:cTn>
                                        <p:tgtEl>
                                          <p:spTgt spid="81"/>
                                        </p:tgtEl>
                                        <p:attrNameLst>
                                          <p:attrName>style.visibility</p:attrName>
                                        </p:attrNameLst>
                                      </p:cBhvr>
                                      <p:to>
                                        <p:strVal val="visible"/>
                                      </p:to>
                                    </p:set>
                                    <p:anim calcmode="lin" valueType="num">
                                      <p:cBhvr>
                                        <p:cTn id="158" dur="500" fill="hold"/>
                                        <p:tgtEl>
                                          <p:spTgt spid="81"/>
                                        </p:tgtEl>
                                        <p:attrNameLst>
                                          <p:attrName>ppt_w</p:attrName>
                                        </p:attrNameLst>
                                      </p:cBhvr>
                                      <p:tavLst>
                                        <p:tav tm="0">
                                          <p:val>
                                            <p:fltVal val="0"/>
                                          </p:val>
                                        </p:tav>
                                        <p:tav tm="100000">
                                          <p:val>
                                            <p:strVal val="#ppt_w"/>
                                          </p:val>
                                        </p:tav>
                                      </p:tavLst>
                                    </p:anim>
                                    <p:anim calcmode="lin" valueType="num">
                                      <p:cBhvr>
                                        <p:cTn id="159" dur="500" fill="hold"/>
                                        <p:tgtEl>
                                          <p:spTgt spid="81"/>
                                        </p:tgtEl>
                                        <p:attrNameLst>
                                          <p:attrName>ppt_h</p:attrName>
                                        </p:attrNameLst>
                                      </p:cBhvr>
                                      <p:tavLst>
                                        <p:tav tm="0">
                                          <p:val>
                                            <p:strVal val="#ppt_h"/>
                                          </p:val>
                                        </p:tav>
                                        <p:tav tm="100000">
                                          <p:val>
                                            <p:strVal val="#ppt_h"/>
                                          </p:val>
                                        </p:tav>
                                      </p:tavLst>
                                    </p:anim>
                                  </p:childTnLst>
                                </p:cTn>
                              </p:par>
                              <p:par>
                                <p:cTn id="160" presetID="17" presetClass="entr" presetSubtype="10" fill="hold" nodeType="withEffect">
                                  <p:stCondLst>
                                    <p:cond delay="0"/>
                                  </p:stCondLst>
                                  <p:childTnLst>
                                    <p:set>
                                      <p:cBhvr>
                                        <p:cTn id="161" dur="1" fill="hold">
                                          <p:stCondLst>
                                            <p:cond delay="0"/>
                                          </p:stCondLst>
                                        </p:cTn>
                                        <p:tgtEl>
                                          <p:spTgt spid="84"/>
                                        </p:tgtEl>
                                        <p:attrNameLst>
                                          <p:attrName>style.visibility</p:attrName>
                                        </p:attrNameLst>
                                      </p:cBhvr>
                                      <p:to>
                                        <p:strVal val="visible"/>
                                      </p:to>
                                    </p:set>
                                    <p:anim calcmode="lin" valueType="num">
                                      <p:cBhvr>
                                        <p:cTn id="162" dur="500" fill="hold"/>
                                        <p:tgtEl>
                                          <p:spTgt spid="84"/>
                                        </p:tgtEl>
                                        <p:attrNameLst>
                                          <p:attrName>ppt_w</p:attrName>
                                        </p:attrNameLst>
                                      </p:cBhvr>
                                      <p:tavLst>
                                        <p:tav tm="0">
                                          <p:val>
                                            <p:fltVal val="0"/>
                                          </p:val>
                                        </p:tav>
                                        <p:tav tm="100000">
                                          <p:val>
                                            <p:strVal val="#ppt_w"/>
                                          </p:val>
                                        </p:tav>
                                      </p:tavLst>
                                    </p:anim>
                                    <p:anim calcmode="lin" valueType="num">
                                      <p:cBhvr>
                                        <p:cTn id="163" dur="500" fill="hold"/>
                                        <p:tgtEl>
                                          <p:spTgt spid="84"/>
                                        </p:tgtEl>
                                        <p:attrNameLst>
                                          <p:attrName>ppt_h</p:attrName>
                                        </p:attrNameLst>
                                      </p:cBhvr>
                                      <p:tavLst>
                                        <p:tav tm="0">
                                          <p:val>
                                            <p:strVal val="#ppt_h"/>
                                          </p:val>
                                        </p:tav>
                                        <p:tav tm="100000">
                                          <p:val>
                                            <p:strVal val="#ppt_h"/>
                                          </p:val>
                                        </p:tav>
                                      </p:tavLst>
                                    </p:anim>
                                  </p:childTnLst>
                                </p:cTn>
                              </p:par>
                              <p:par>
                                <p:cTn id="164" presetID="17" presetClass="entr" presetSubtype="10" fill="hold" nodeType="withEffect">
                                  <p:stCondLst>
                                    <p:cond delay="0"/>
                                  </p:stCondLst>
                                  <p:childTnLst>
                                    <p:set>
                                      <p:cBhvr>
                                        <p:cTn id="165" dur="1" fill="hold">
                                          <p:stCondLst>
                                            <p:cond delay="0"/>
                                          </p:stCondLst>
                                        </p:cTn>
                                        <p:tgtEl>
                                          <p:spTgt spid="96"/>
                                        </p:tgtEl>
                                        <p:attrNameLst>
                                          <p:attrName>style.visibility</p:attrName>
                                        </p:attrNameLst>
                                      </p:cBhvr>
                                      <p:to>
                                        <p:strVal val="visible"/>
                                      </p:to>
                                    </p:set>
                                    <p:anim calcmode="lin" valueType="num">
                                      <p:cBhvr>
                                        <p:cTn id="166" dur="500" fill="hold"/>
                                        <p:tgtEl>
                                          <p:spTgt spid="96"/>
                                        </p:tgtEl>
                                        <p:attrNameLst>
                                          <p:attrName>ppt_w</p:attrName>
                                        </p:attrNameLst>
                                      </p:cBhvr>
                                      <p:tavLst>
                                        <p:tav tm="0">
                                          <p:val>
                                            <p:fltVal val="0"/>
                                          </p:val>
                                        </p:tav>
                                        <p:tav tm="100000">
                                          <p:val>
                                            <p:strVal val="#ppt_w"/>
                                          </p:val>
                                        </p:tav>
                                      </p:tavLst>
                                    </p:anim>
                                    <p:anim calcmode="lin" valueType="num">
                                      <p:cBhvr>
                                        <p:cTn id="167" dur="500" fill="hold"/>
                                        <p:tgtEl>
                                          <p:spTgt spid="96"/>
                                        </p:tgtEl>
                                        <p:attrNameLst>
                                          <p:attrName>ppt_h</p:attrName>
                                        </p:attrNameLst>
                                      </p:cBhvr>
                                      <p:tavLst>
                                        <p:tav tm="0">
                                          <p:val>
                                            <p:strVal val="#ppt_h"/>
                                          </p:val>
                                        </p:tav>
                                        <p:tav tm="100000">
                                          <p:val>
                                            <p:strVal val="#ppt_h"/>
                                          </p:val>
                                        </p:tav>
                                      </p:tavLst>
                                    </p:anim>
                                  </p:childTnLst>
                                </p:cTn>
                              </p:par>
                              <p:par>
                                <p:cTn id="168" presetID="17" presetClass="entr" presetSubtype="10" fill="hold" nodeType="withEffect">
                                  <p:stCondLst>
                                    <p:cond delay="0"/>
                                  </p:stCondLst>
                                  <p:childTnLst>
                                    <p:set>
                                      <p:cBhvr>
                                        <p:cTn id="169" dur="1" fill="hold">
                                          <p:stCondLst>
                                            <p:cond delay="0"/>
                                          </p:stCondLst>
                                        </p:cTn>
                                        <p:tgtEl>
                                          <p:spTgt spid="99"/>
                                        </p:tgtEl>
                                        <p:attrNameLst>
                                          <p:attrName>style.visibility</p:attrName>
                                        </p:attrNameLst>
                                      </p:cBhvr>
                                      <p:to>
                                        <p:strVal val="visible"/>
                                      </p:to>
                                    </p:set>
                                    <p:anim calcmode="lin" valueType="num">
                                      <p:cBhvr>
                                        <p:cTn id="170" dur="500" fill="hold"/>
                                        <p:tgtEl>
                                          <p:spTgt spid="99"/>
                                        </p:tgtEl>
                                        <p:attrNameLst>
                                          <p:attrName>ppt_w</p:attrName>
                                        </p:attrNameLst>
                                      </p:cBhvr>
                                      <p:tavLst>
                                        <p:tav tm="0">
                                          <p:val>
                                            <p:fltVal val="0"/>
                                          </p:val>
                                        </p:tav>
                                        <p:tav tm="100000">
                                          <p:val>
                                            <p:strVal val="#ppt_w"/>
                                          </p:val>
                                        </p:tav>
                                      </p:tavLst>
                                    </p:anim>
                                    <p:anim calcmode="lin" valueType="num">
                                      <p:cBhvr>
                                        <p:cTn id="171" dur="500" fill="hold"/>
                                        <p:tgtEl>
                                          <p:spTgt spid="99"/>
                                        </p:tgtEl>
                                        <p:attrNameLst>
                                          <p:attrName>ppt_h</p:attrName>
                                        </p:attrNameLst>
                                      </p:cBhvr>
                                      <p:tavLst>
                                        <p:tav tm="0">
                                          <p:val>
                                            <p:strVal val="#ppt_h"/>
                                          </p:val>
                                        </p:tav>
                                        <p:tav tm="100000">
                                          <p:val>
                                            <p:strVal val="#ppt_h"/>
                                          </p:val>
                                        </p:tav>
                                      </p:tavLst>
                                    </p:anim>
                                  </p:childTnLst>
                                </p:cTn>
                              </p:par>
                              <p:par>
                                <p:cTn id="172" presetID="17" presetClass="entr" presetSubtype="10" fill="hold" nodeType="withEffect">
                                  <p:stCondLst>
                                    <p:cond delay="0"/>
                                  </p:stCondLst>
                                  <p:childTnLst>
                                    <p:set>
                                      <p:cBhvr>
                                        <p:cTn id="173" dur="1" fill="hold">
                                          <p:stCondLst>
                                            <p:cond delay="0"/>
                                          </p:stCondLst>
                                        </p:cTn>
                                        <p:tgtEl>
                                          <p:spTgt spid="102"/>
                                        </p:tgtEl>
                                        <p:attrNameLst>
                                          <p:attrName>style.visibility</p:attrName>
                                        </p:attrNameLst>
                                      </p:cBhvr>
                                      <p:to>
                                        <p:strVal val="visible"/>
                                      </p:to>
                                    </p:set>
                                    <p:anim calcmode="lin" valueType="num">
                                      <p:cBhvr>
                                        <p:cTn id="174" dur="500" fill="hold"/>
                                        <p:tgtEl>
                                          <p:spTgt spid="102"/>
                                        </p:tgtEl>
                                        <p:attrNameLst>
                                          <p:attrName>ppt_w</p:attrName>
                                        </p:attrNameLst>
                                      </p:cBhvr>
                                      <p:tavLst>
                                        <p:tav tm="0">
                                          <p:val>
                                            <p:fltVal val="0"/>
                                          </p:val>
                                        </p:tav>
                                        <p:tav tm="100000">
                                          <p:val>
                                            <p:strVal val="#ppt_w"/>
                                          </p:val>
                                        </p:tav>
                                      </p:tavLst>
                                    </p:anim>
                                    <p:anim calcmode="lin" valueType="num">
                                      <p:cBhvr>
                                        <p:cTn id="175" dur="500" fill="hold"/>
                                        <p:tgtEl>
                                          <p:spTgt spid="102"/>
                                        </p:tgtEl>
                                        <p:attrNameLst>
                                          <p:attrName>ppt_h</p:attrName>
                                        </p:attrNameLst>
                                      </p:cBhvr>
                                      <p:tavLst>
                                        <p:tav tm="0">
                                          <p:val>
                                            <p:strVal val="#ppt_h"/>
                                          </p:val>
                                        </p:tav>
                                        <p:tav tm="100000">
                                          <p:val>
                                            <p:strVal val="#ppt_h"/>
                                          </p:val>
                                        </p:tav>
                                      </p:tavLst>
                                    </p:anim>
                                  </p:childTnLst>
                                </p:cTn>
                              </p:par>
                              <p:par>
                                <p:cTn id="176" presetID="17" presetClass="entr" presetSubtype="10" fill="hold" nodeType="withEffect">
                                  <p:stCondLst>
                                    <p:cond delay="0"/>
                                  </p:stCondLst>
                                  <p:childTnLst>
                                    <p:set>
                                      <p:cBhvr>
                                        <p:cTn id="177" dur="1" fill="hold">
                                          <p:stCondLst>
                                            <p:cond delay="0"/>
                                          </p:stCondLst>
                                        </p:cTn>
                                        <p:tgtEl>
                                          <p:spTgt spid="105"/>
                                        </p:tgtEl>
                                        <p:attrNameLst>
                                          <p:attrName>style.visibility</p:attrName>
                                        </p:attrNameLst>
                                      </p:cBhvr>
                                      <p:to>
                                        <p:strVal val="visible"/>
                                      </p:to>
                                    </p:set>
                                    <p:anim calcmode="lin" valueType="num">
                                      <p:cBhvr>
                                        <p:cTn id="178" dur="500" fill="hold"/>
                                        <p:tgtEl>
                                          <p:spTgt spid="105"/>
                                        </p:tgtEl>
                                        <p:attrNameLst>
                                          <p:attrName>ppt_w</p:attrName>
                                        </p:attrNameLst>
                                      </p:cBhvr>
                                      <p:tavLst>
                                        <p:tav tm="0">
                                          <p:val>
                                            <p:fltVal val="0"/>
                                          </p:val>
                                        </p:tav>
                                        <p:tav tm="100000">
                                          <p:val>
                                            <p:strVal val="#ppt_w"/>
                                          </p:val>
                                        </p:tav>
                                      </p:tavLst>
                                    </p:anim>
                                    <p:anim calcmode="lin" valueType="num">
                                      <p:cBhvr>
                                        <p:cTn id="179" dur="500" fill="hold"/>
                                        <p:tgtEl>
                                          <p:spTgt spid="105"/>
                                        </p:tgtEl>
                                        <p:attrNameLst>
                                          <p:attrName>ppt_h</p:attrName>
                                        </p:attrNameLst>
                                      </p:cBhvr>
                                      <p:tavLst>
                                        <p:tav tm="0">
                                          <p:val>
                                            <p:strVal val="#ppt_h"/>
                                          </p:val>
                                        </p:tav>
                                        <p:tav tm="100000">
                                          <p:val>
                                            <p:strVal val="#ppt_h"/>
                                          </p:val>
                                        </p:tav>
                                      </p:tavLst>
                                    </p:anim>
                                  </p:childTnLst>
                                </p:cTn>
                              </p:par>
                              <p:par>
                                <p:cTn id="180" presetID="17" presetClass="entr" presetSubtype="10" fill="hold" nodeType="withEffect">
                                  <p:stCondLst>
                                    <p:cond delay="0"/>
                                  </p:stCondLst>
                                  <p:childTnLst>
                                    <p:set>
                                      <p:cBhvr>
                                        <p:cTn id="181" dur="1" fill="hold">
                                          <p:stCondLst>
                                            <p:cond delay="0"/>
                                          </p:stCondLst>
                                        </p:cTn>
                                        <p:tgtEl>
                                          <p:spTgt spid="108"/>
                                        </p:tgtEl>
                                        <p:attrNameLst>
                                          <p:attrName>style.visibility</p:attrName>
                                        </p:attrNameLst>
                                      </p:cBhvr>
                                      <p:to>
                                        <p:strVal val="visible"/>
                                      </p:to>
                                    </p:set>
                                    <p:anim calcmode="lin" valueType="num">
                                      <p:cBhvr>
                                        <p:cTn id="182" dur="500" fill="hold"/>
                                        <p:tgtEl>
                                          <p:spTgt spid="108"/>
                                        </p:tgtEl>
                                        <p:attrNameLst>
                                          <p:attrName>ppt_w</p:attrName>
                                        </p:attrNameLst>
                                      </p:cBhvr>
                                      <p:tavLst>
                                        <p:tav tm="0">
                                          <p:val>
                                            <p:fltVal val="0"/>
                                          </p:val>
                                        </p:tav>
                                        <p:tav tm="100000">
                                          <p:val>
                                            <p:strVal val="#ppt_w"/>
                                          </p:val>
                                        </p:tav>
                                      </p:tavLst>
                                    </p:anim>
                                    <p:anim calcmode="lin" valueType="num">
                                      <p:cBhvr>
                                        <p:cTn id="183" dur="500" fill="hold"/>
                                        <p:tgtEl>
                                          <p:spTgt spid="108"/>
                                        </p:tgtEl>
                                        <p:attrNameLst>
                                          <p:attrName>ppt_h</p:attrName>
                                        </p:attrNameLst>
                                      </p:cBhvr>
                                      <p:tavLst>
                                        <p:tav tm="0">
                                          <p:val>
                                            <p:strVal val="#ppt_h"/>
                                          </p:val>
                                        </p:tav>
                                        <p:tav tm="100000">
                                          <p:val>
                                            <p:strVal val="#ppt_h"/>
                                          </p:val>
                                        </p:tav>
                                      </p:tavLst>
                                    </p:anim>
                                  </p:childTnLst>
                                </p:cTn>
                              </p:par>
                              <p:par>
                                <p:cTn id="184" presetID="17" presetClass="entr" presetSubtype="10" fill="hold" nodeType="withEffect">
                                  <p:stCondLst>
                                    <p:cond delay="0"/>
                                  </p:stCondLst>
                                  <p:childTnLst>
                                    <p:set>
                                      <p:cBhvr>
                                        <p:cTn id="185" dur="1" fill="hold">
                                          <p:stCondLst>
                                            <p:cond delay="0"/>
                                          </p:stCondLst>
                                        </p:cTn>
                                        <p:tgtEl>
                                          <p:spTgt spid="111"/>
                                        </p:tgtEl>
                                        <p:attrNameLst>
                                          <p:attrName>style.visibility</p:attrName>
                                        </p:attrNameLst>
                                      </p:cBhvr>
                                      <p:to>
                                        <p:strVal val="visible"/>
                                      </p:to>
                                    </p:set>
                                    <p:anim calcmode="lin" valueType="num">
                                      <p:cBhvr>
                                        <p:cTn id="186" dur="500" fill="hold"/>
                                        <p:tgtEl>
                                          <p:spTgt spid="111"/>
                                        </p:tgtEl>
                                        <p:attrNameLst>
                                          <p:attrName>ppt_w</p:attrName>
                                        </p:attrNameLst>
                                      </p:cBhvr>
                                      <p:tavLst>
                                        <p:tav tm="0">
                                          <p:val>
                                            <p:fltVal val="0"/>
                                          </p:val>
                                        </p:tav>
                                        <p:tav tm="100000">
                                          <p:val>
                                            <p:strVal val="#ppt_w"/>
                                          </p:val>
                                        </p:tav>
                                      </p:tavLst>
                                    </p:anim>
                                    <p:anim calcmode="lin" valueType="num">
                                      <p:cBhvr>
                                        <p:cTn id="187" dur="500" fill="hold"/>
                                        <p:tgtEl>
                                          <p:spTgt spid="111"/>
                                        </p:tgtEl>
                                        <p:attrNameLst>
                                          <p:attrName>ppt_h</p:attrName>
                                        </p:attrNameLst>
                                      </p:cBhvr>
                                      <p:tavLst>
                                        <p:tav tm="0">
                                          <p:val>
                                            <p:strVal val="#ppt_h"/>
                                          </p:val>
                                        </p:tav>
                                        <p:tav tm="100000">
                                          <p:val>
                                            <p:strVal val="#ppt_h"/>
                                          </p:val>
                                        </p:tav>
                                      </p:tavLst>
                                    </p:anim>
                                  </p:childTnLst>
                                </p:cTn>
                              </p:par>
                              <p:par>
                                <p:cTn id="188" presetID="17" presetClass="entr" presetSubtype="10" fill="hold" nodeType="withEffect">
                                  <p:stCondLst>
                                    <p:cond delay="0"/>
                                  </p:stCondLst>
                                  <p:childTnLst>
                                    <p:set>
                                      <p:cBhvr>
                                        <p:cTn id="189" dur="1" fill="hold">
                                          <p:stCondLst>
                                            <p:cond delay="0"/>
                                          </p:stCondLst>
                                        </p:cTn>
                                        <p:tgtEl>
                                          <p:spTgt spid="115"/>
                                        </p:tgtEl>
                                        <p:attrNameLst>
                                          <p:attrName>style.visibility</p:attrName>
                                        </p:attrNameLst>
                                      </p:cBhvr>
                                      <p:to>
                                        <p:strVal val="visible"/>
                                      </p:to>
                                    </p:set>
                                    <p:anim calcmode="lin" valueType="num">
                                      <p:cBhvr>
                                        <p:cTn id="190" dur="500" fill="hold"/>
                                        <p:tgtEl>
                                          <p:spTgt spid="115"/>
                                        </p:tgtEl>
                                        <p:attrNameLst>
                                          <p:attrName>ppt_w</p:attrName>
                                        </p:attrNameLst>
                                      </p:cBhvr>
                                      <p:tavLst>
                                        <p:tav tm="0">
                                          <p:val>
                                            <p:fltVal val="0"/>
                                          </p:val>
                                        </p:tav>
                                        <p:tav tm="100000">
                                          <p:val>
                                            <p:strVal val="#ppt_w"/>
                                          </p:val>
                                        </p:tav>
                                      </p:tavLst>
                                    </p:anim>
                                    <p:anim calcmode="lin" valueType="num">
                                      <p:cBhvr>
                                        <p:cTn id="191" dur="500" fill="hold"/>
                                        <p:tgtEl>
                                          <p:spTgt spid="115"/>
                                        </p:tgtEl>
                                        <p:attrNameLst>
                                          <p:attrName>ppt_h</p:attrName>
                                        </p:attrNameLst>
                                      </p:cBhvr>
                                      <p:tavLst>
                                        <p:tav tm="0">
                                          <p:val>
                                            <p:strVal val="#ppt_h"/>
                                          </p:val>
                                        </p:tav>
                                        <p:tav tm="100000">
                                          <p:val>
                                            <p:strVal val="#ppt_h"/>
                                          </p:val>
                                        </p:tav>
                                      </p:tavLst>
                                    </p:anim>
                                  </p:childTnLst>
                                </p:cTn>
                              </p:par>
                              <p:par>
                                <p:cTn id="192" presetID="17" presetClass="entr" presetSubtype="10" fill="hold" nodeType="withEffect">
                                  <p:stCondLst>
                                    <p:cond delay="0"/>
                                  </p:stCondLst>
                                  <p:childTnLst>
                                    <p:set>
                                      <p:cBhvr>
                                        <p:cTn id="193" dur="1" fill="hold">
                                          <p:stCondLst>
                                            <p:cond delay="0"/>
                                          </p:stCondLst>
                                        </p:cTn>
                                        <p:tgtEl>
                                          <p:spTgt spid="119"/>
                                        </p:tgtEl>
                                        <p:attrNameLst>
                                          <p:attrName>style.visibility</p:attrName>
                                        </p:attrNameLst>
                                      </p:cBhvr>
                                      <p:to>
                                        <p:strVal val="visible"/>
                                      </p:to>
                                    </p:set>
                                    <p:anim calcmode="lin" valueType="num">
                                      <p:cBhvr>
                                        <p:cTn id="194" dur="500" fill="hold"/>
                                        <p:tgtEl>
                                          <p:spTgt spid="119"/>
                                        </p:tgtEl>
                                        <p:attrNameLst>
                                          <p:attrName>ppt_w</p:attrName>
                                        </p:attrNameLst>
                                      </p:cBhvr>
                                      <p:tavLst>
                                        <p:tav tm="0">
                                          <p:val>
                                            <p:fltVal val="0"/>
                                          </p:val>
                                        </p:tav>
                                        <p:tav tm="100000">
                                          <p:val>
                                            <p:strVal val="#ppt_w"/>
                                          </p:val>
                                        </p:tav>
                                      </p:tavLst>
                                    </p:anim>
                                    <p:anim calcmode="lin" valueType="num">
                                      <p:cBhvr>
                                        <p:cTn id="195" dur="500" fill="hold"/>
                                        <p:tgtEl>
                                          <p:spTgt spid="119"/>
                                        </p:tgtEl>
                                        <p:attrNameLst>
                                          <p:attrName>ppt_h</p:attrName>
                                        </p:attrNameLst>
                                      </p:cBhvr>
                                      <p:tavLst>
                                        <p:tav tm="0">
                                          <p:val>
                                            <p:strVal val="#ppt_h"/>
                                          </p:val>
                                        </p:tav>
                                        <p:tav tm="100000">
                                          <p:val>
                                            <p:strVal val="#ppt_h"/>
                                          </p:val>
                                        </p:tav>
                                      </p:tavLst>
                                    </p:anim>
                                  </p:childTnLst>
                                </p:cTn>
                              </p:par>
                              <p:par>
                                <p:cTn id="196" presetID="17" presetClass="entr" presetSubtype="10" fill="hold" nodeType="withEffect">
                                  <p:stCondLst>
                                    <p:cond delay="0"/>
                                  </p:stCondLst>
                                  <p:childTnLst>
                                    <p:set>
                                      <p:cBhvr>
                                        <p:cTn id="197" dur="1" fill="hold">
                                          <p:stCondLst>
                                            <p:cond delay="0"/>
                                          </p:stCondLst>
                                        </p:cTn>
                                        <p:tgtEl>
                                          <p:spTgt spid="123"/>
                                        </p:tgtEl>
                                        <p:attrNameLst>
                                          <p:attrName>style.visibility</p:attrName>
                                        </p:attrNameLst>
                                      </p:cBhvr>
                                      <p:to>
                                        <p:strVal val="visible"/>
                                      </p:to>
                                    </p:set>
                                    <p:anim calcmode="lin" valueType="num">
                                      <p:cBhvr>
                                        <p:cTn id="198" dur="500" fill="hold"/>
                                        <p:tgtEl>
                                          <p:spTgt spid="123"/>
                                        </p:tgtEl>
                                        <p:attrNameLst>
                                          <p:attrName>ppt_w</p:attrName>
                                        </p:attrNameLst>
                                      </p:cBhvr>
                                      <p:tavLst>
                                        <p:tav tm="0">
                                          <p:val>
                                            <p:fltVal val="0"/>
                                          </p:val>
                                        </p:tav>
                                        <p:tav tm="100000">
                                          <p:val>
                                            <p:strVal val="#ppt_w"/>
                                          </p:val>
                                        </p:tav>
                                      </p:tavLst>
                                    </p:anim>
                                    <p:anim calcmode="lin" valueType="num">
                                      <p:cBhvr>
                                        <p:cTn id="199" dur="500" fill="hold"/>
                                        <p:tgtEl>
                                          <p:spTgt spid="123"/>
                                        </p:tgtEl>
                                        <p:attrNameLst>
                                          <p:attrName>ppt_h</p:attrName>
                                        </p:attrNameLst>
                                      </p:cBhvr>
                                      <p:tavLst>
                                        <p:tav tm="0">
                                          <p:val>
                                            <p:strVal val="#ppt_h"/>
                                          </p:val>
                                        </p:tav>
                                        <p:tav tm="100000">
                                          <p:val>
                                            <p:strVal val="#ppt_h"/>
                                          </p:val>
                                        </p:tav>
                                      </p:tavLst>
                                    </p:anim>
                                  </p:childTnLst>
                                </p:cTn>
                              </p:par>
                              <p:par>
                                <p:cTn id="200" presetID="17" presetClass="entr" presetSubtype="10" fill="hold" nodeType="withEffect">
                                  <p:stCondLst>
                                    <p:cond delay="0"/>
                                  </p:stCondLst>
                                  <p:childTnLst>
                                    <p:set>
                                      <p:cBhvr>
                                        <p:cTn id="201" dur="1" fill="hold">
                                          <p:stCondLst>
                                            <p:cond delay="0"/>
                                          </p:stCondLst>
                                        </p:cTn>
                                        <p:tgtEl>
                                          <p:spTgt spid="126"/>
                                        </p:tgtEl>
                                        <p:attrNameLst>
                                          <p:attrName>style.visibility</p:attrName>
                                        </p:attrNameLst>
                                      </p:cBhvr>
                                      <p:to>
                                        <p:strVal val="visible"/>
                                      </p:to>
                                    </p:set>
                                    <p:anim calcmode="lin" valueType="num">
                                      <p:cBhvr>
                                        <p:cTn id="202" dur="500" fill="hold"/>
                                        <p:tgtEl>
                                          <p:spTgt spid="126"/>
                                        </p:tgtEl>
                                        <p:attrNameLst>
                                          <p:attrName>ppt_w</p:attrName>
                                        </p:attrNameLst>
                                      </p:cBhvr>
                                      <p:tavLst>
                                        <p:tav tm="0">
                                          <p:val>
                                            <p:fltVal val="0"/>
                                          </p:val>
                                        </p:tav>
                                        <p:tav tm="100000">
                                          <p:val>
                                            <p:strVal val="#ppt_w"/>
                                          </p:val>
                                        </p:tav>
                                      </p:tavLst>
                                    </p:anim>
                                    <p:anim calcmode="lin" valueType="num">
                                      <p:cBhvr>
                                        <p:cTn id="203" dur="500" fill="hold"/>
                                        <p:tgtEl>
                                          <p:spTgt spid="126"/>
                                        </p:tgtEl>
                                        <p:attrNameLst>
                                          <p:attrName>ppt_h</p:attrName>
                                        </p:attrNameLst>
                                      </p:cBhvr>
                                      <p:tavLst>
                                        <p:tav tm="0">
                                          <p:val>
                                            <p:strVal val="#ppt_h"/>
                                          </p:val>
                                        </p:tav>
                                        <p:tav tm="100000">
                                          <p:val>
                                            <p:strVal val="#ppt_h"/>
                                          </p:val>
                                        </p:tav>
                                      </p:tavLst>
                                    </p:anim>
                                  </p:childTnLst>
                                </p:cTn>
                              </p:par>
                              <p:par>
                                <p:cTn id="204" presetID="17" presetClass="entr" presetSubtype="10" fill="hold" nodeType="withEffect">
                                  <p:stCondLst>
                                    <p:cond delay="0"/>
                                  </p:stCondLst>
                                  <p:childTnLst>
                                    <p:set>
                                      <p:cBhvr>
                                        <p:cTn id="205" dur="1" fill="hold">
                                          <p:stCondLst>
                                            <p:cond delay="0"/>
                                          </p:stCondLst>
                                        </p:cTn>
                                        <p:tgtEl>
                                          <p:spTgt spid="129"/>
                                        </p:tgtEl>
                                        <p:attrNameLst>
                                          <p:attrName>style.visibility</p:attrName>
                                        </p:attrNameLst>
                                      </p:cBhvr>
                                      <p:to>
                                        <p:strVal val="visible"/>
                                      </p:to>
                                    </p:set>
                                    <p:anim calcmode="lin" valueType="num">
                                      <p:cBhvr>
                                        <p:cTn id="206" dur="500" fill="hold"/>
                                        <p:tgtEl>
                                          <p:spTgt spid="129"/>
                                        </p:tgtEl>
                                        <p:attrNameLst>
                                          <p:attrName>ppt_w</p:attrName>
                                        </p:attrNameLst>
                                      </p:cBhvr>
                                      <p:tavLst>
                                        <p:tav tm="0">
                                          <p:val>
                                            <p:fltVal val="0"/>
                                          </p:val>
                                        </p:tav>
                                        <p:tav tm="100000">
                                          <p:val>
                                            <p:strVal val="#ppt_w"/>
                                          </p:val>
                                        </p:tav>
                                      </p:tavLst>
                                    </p:anim>
                                    <p:anim calcmode="lin" valueType="num">
                                      <p:cBhvr>
                                        <p:cTn id="207" dur="500" fill="hold"/>
                                        <p:tgtEl>
                                          <p:spTgt spid="129"/>
                                        </p:tgtEl>
                                        <p:attrNameLst>
                                          <p:attrName>ppt_h</p:attrName>
                                        </p:attrNameLst>
                                      </p:cBhvr>
                                      <p:tavLst>
                                        <p:tav tm="0">
                                          <p:val>
                                            <p:strVal val="#ppt_h"/>
                                          </p:val>
                                        </p:tav>
                                        <p:tav tm="100000">
                                          <p:val>
                                            <p:strVal val="#ppt_h"/>
                                          </p:val>
                                        </p:tav>
                                      </p:tavLst>
                                    </p:anim>
                                  </p:childTnLst>
                                </p:cTn>
                              </p:par>
                              <p:par>
                                <p:cTn id="208" presetID="17" presetClass="entr" presetSubtype="10" fill="hold" nodeType="withEffect">
                                  <p:stCondLst>
                                    <p:cond delay="0"/>
                                  </p:stCondLst>
                                  <p:childTnLst>
                                    <p:set>
                                      <p:cBhvr>
                                        <p:cTn id="209" dur="1" fill="hold">
                                          <p:stCondLst>
                                            <p:cond delay="0"/>
                                          </p:stCondLst>
                                        </p:cTn>
                                        <p:tgtEl>
                                          <p:spTgt spid="132"/>
                                        </p:tgtEl>
                                        <p:attrNameLst>
                                          <p:attrName>style.visibility</p:attrName>
                                        </p:attrNameLst>
                                      </p:cBhvr>
                                      <p:to>
                                        <p:strVal val="visible"/>
                                      </p:to>
                                    </p:set>
                                    <p:anim calcmode="lin" valueType="num">
                                      <p:cBhvr>
                                        <p:cTn id="210" dur="500" fill="hold"/>
                                        <p:tgtEl>
                                          <p:spTgt spid="132"/>
                                        </p:tgtEl>
                                        <p:attrNameLst>
                                          <p:attrName>ppt_w</p:attrName>
                                        </p:attrNameLst>
                                      </p:cBhvr>
                                      <p:tavLst>
                                        <p:tav tm="0">
                                          <p:val>
                                            <p:fltVal val="0"/>
                                          </p:val>
                                        </p:tav>
                                        <p:tav tm="100000">
                                          <p:val>
                                            <p:strVal val="#ppt_w"/>
                                          </p:val>
                                        </p:tav>
                                      </p:tavLst>
                                    </p:anim>
                                    <p:anim calcmode="lin" valueType="num">
                                      <p:cBhvr>
                                        <p:cTn id="211" dur="500" fill="hold"/>
                                        <p:tgtEl>
                                          <p:spTgt spid="132"/>
                                        </p:tgtEl>
                                        <p:attrNameLst>
                                          <p:attrName>ppt_h</p:attrName>
                                        </p:attrNameLst>
                                      </p:cBhvr>
                                      <p:tavLst>
                                        <p:tav tm="0">
                                          <p:val>
                                            <p:strVal val="#ppt_h"/>
                                          </p:val>
                                        </p:tav>
                                        <p:tav tm="100000">
                                          <p:val>
                                            <p:strVal val="#ppt_h"/>
                                          </p:val>
                                        </p:tav>
                                      </p:tavLst>
                                    </p:anim>
                                  </p:childTnLst>
                                </p:cTn>
                              </p:par>
                              <p:par>
                                <p:cTn id="212" presetID="17" presetClass="entr" presetSubtype="10" fill="hold" nodeType="withEffect">
                                  <p:stCondLst>
                                    <p:cond delay="0"/>
                                  </p:stCondLst>
                                  <p:childTnLst>
                                    <p:set>
                                      <p:cBhvr>
                                        <p:cTn id="213" dur="1" fill="hold">
                                          <p:stCondLst>
                                            <p:cond delay="0"/>
                                          </p:stCondLst>
                                        </p:cTn>
                                        <p:tgtEl>
                                          <p:spTgt spid="135"/>
                                        </p:tgtEl>
                                        <p:attrNameLst>
                                          <p:attrName>style.visibility</p:attrName>
                                        </p:attrNameLst>
                                      </p:cBhvr>
                                      <p:to>
                                        <p:strVal val="visible"/>
                                      </p:to>
                                    </p:set>
                                    <p:anim calcmode="lin" valueType="num">
                                      <p:cBhvr>
                                        <p:cTn id="214" dur="500" fill="hold"/>
                                        <p:tgtEl>
                                          <p:spTgt spid="135"/>
                                        </p:tgtEl>
                                        <p:attrNameLst>
                                          <p:attrName>ppt_w</p:attrName>
                                        </p:attrNameLst>
                                      </p:cBhvr>
                                      <p:tavLst>
                                        <p:tav tm="0">
                                          <p:val>
                                            <p:fltVal val="0"/>
                                          </p:val>
                                        </p:tav>
                                        <p:tav tm="100000">
                                          <p:val>
                                            <p:strVal val="#ppt_w"/>
                                          </p:val>
                                        </p:tav>
                                      </p:tavLst>
                                    </p:anim>
                                    <p:anim calcmode="lin" valueType="num">
                                      <p:cBhvr>
                                        <p:cTn id="215" dur="500" fill="hold"/>
                                        <p:tgtEl>
                                          <p:spTgt spid="135"/>
                                        </p:tgtEl>
                                        <p:attrNameLst>
                                          <p:attrName>ppt_h</p:attrName>
                                        </p:attrNameLst>
                                      </p:cBhvr>
                                      <p:tavLst>
                                        <p:tav tm="0">
                                          <p:val>
                                            <p:strVal val="#ppt_h"/>
                                          </p:val>
                                        </p:tav>
                                        <p:tav tm="100000">
                                          <p:val>
                                            <p:strVal val="#ppt_h"/>
                                          </p:val>
                                        </p:tav>
                                      </p:tavLst>
                                    </p:anim>
                                  </p:childTnLst>
                                </p:cTn>
                              </p:par>
                              <p:par>
                                <p:cTn id="216" presetID="17" presetClass="entr" presetSubtype="10" fill="hold" nodeType="withEffect">
                                  <p:stCondLst>
                                    <p:cond delay="0"/>
                                  </p:stCondLst>
                                  <p:childTnLst>
                                    <p:set>
                                      <p:cBhvr>
                                        <p:cTn id="217" dur="1" fill="hold">
                                          <p:stCondLst>
                                            <p:cond delay="0"/>
                                          </p:stCondLst>
                                        </p:cTn>
                                        <p:tgtEl>
                                          <p:spTgt spid="138"/>
                                        </p:tgtEl>
                                        <p:attrNameLst>
                                          <p:attrName>style.visibility</p:attrName>
                                        </p:attrNameLst>
                                      </p:cBhvr>
                                      <p:to>
                                        <p:strVal val="visible"/>
                                      </p:to>
                                    </p:set>
                                    <p:anim calcmode="lin" valueType="num">
                                      <p:cBhvr>
                                        <p:cTn id="218" dur="500" fill="hold"/>
                                        <p:tgtEl>
                                          <p:spTgt spid="138"/>
                                        </p:tgtEl>
                                        <p:attrNameLst>
                                          <p:attrName>ppt_w</p:attrName>
                                        </p:attrNameLst>
                                      </p:cBhvr>
                                      <p:tavLst>
                                        <p:tav tm="0">
                                          <p:val>
                                            <p:fltVal val="0"/>
                                          </p:val>
                                        </p:tav>
                                        <p:tav tm="100000">
                                          <p:val>
                                            <p:strVal val="#ppt_w"/>
                                          </p:val>
                                        </p:tav>
                                      </p:tavLst>
                                    </p:anim>
                                    <p:anim calcmode="lin" valueType="num">
                                      <p:cBhvr>
                                        <p:cTn id="219" dur="500" fill="hold"/>
                                        <p:tgtEl>
                                          <p:spTgt spid="138"/>
                                        </p:tgtEl>
                                        <p:attrNameLst>
                                          <p:attrName>ppt_h</p:attrName>
                                        </p:attrNameLst>
                                      </p:cBhvr>
                                      <p:tavLst>
                                        <p:tav tm="0">
                                          <p:val>
                                            <p:strVal val="#ppt_h"/>
                                          </p:val>
                                        </p:tav>
                                        <p:tav tm="100000">
                                          <p:val>
                                            <p:strVal val="#ppt_h"/>
                                          </p:val>
                                        </p:tav>
                                      </p:tavLst>
                                    </p:anim>
                                  </p:childTnLst>
                                </p:cTn>
                              </p:par>
                              <p:par>
                                <p:cTn id="220" presetID="17" presetClass="entr" presetSubtype="10" fill="hold" nodeType="withEffect">
                                  <p:stCondLst>
                                    <p:cond delay="0"/>
                                  </p:stCondLst>
                                  <p:childTnLst>
                                    <p:set>
                                      <p:cBhvr>
                                        <p:cTn id="221" dur="1" fill="hold">
                                          <p:stCondLst>
                                            <p:cond delay="0"/>
                                          </p:stCondLst>
                                        </p:cTn>
                                        <p:tgtEl>
                                          <p:spTgt spid="141"/>
                                        </p:tgtEl>
                                        <p:attrNameLst>
                                          <p:attrName>style.visibility</p:attrName>
                                        </p:attrNameLst>
                                      </p:cBhvr>
                                      <p:to>
                                        <p:strVal val="visible"/>
                                      </p:to>
                                    </p:set>
                                    <p:anim calcmode="lin" valueType="num">
                                      <p:cBhvr>
                                        <p:cTn id="222" dur="500" fill="hold"/>
                                        <p:tgtEl>
                                          <p:spTgt spid="141"/>
                                        </p:tgtEl>
                                        <p:attrNameLst>
                                          <p:attrName>ppt_w</p:attrName>
                                        </p:attrNameLst>
                                      </p:cBhvr>
                                      <p:tavLst>
                                        <p:tav tm="0">
                                          <p:val>
                                            <p:fltVal val="0"/>
                                          </p:val>
                                        </p:tav>
                                        <p:tav tm="100000">
                                          <p:val>
                                            <p:strVal val="#ppt_w"/>
                                          </p:val>
                                        </p:tav>
                                      </p:tavLst>
                                    </p:anim>
                                    <p:anim calcmode="lin" valueType="num">
                                      <p:cBhvr>
                                        <p:cTn id="223" dur="500" fill="hold"/>
                                        <p:tgtEl>
                                          <p:spTgt spid="141"/>
                                        </p:tgtEl>
                                        <p:attrNameLst>
                                          <p:attrName>ppt_h</p:attrName>
                                        </p:attrNameLst>
                                      </p:cBhvr>
                                      <p:tavLst>
                                        <p:tav tm="0">
                                          <p:val>
                                            <p:strVal val="#ppt_h"/>
                                          </p:val>
                                        </p:tav>
                                        <p:tav tm="100000">
                                          <p:val>
                                            <p:strVal val="#ppt_h"/>
                                          </p:val>
                                        </p:tav>
                                      </p:tavLst>
                                    </p:anim>
                                  </p:childTnLst>
                                </p:cTn>
                              </p:par>
                              <p:par>
                                <p:cTn id="224" presetID="17" presetClass="entr" presetSubtype="10" fill="hold" nodeType="withEffect">
                                  <p:stCondLst>
                                    <p:cond delay="0"/>
                                  </p:stCondLst>
                                  <p:childTnLst>
                                    <p:set>
                                      <p:cBhvr>
                                        <p:cTn id="225" dur="1" fill="hold">
                                          <p:stCondLst>
                                            <p:cond delay="0"/>
                                          </p:stCondLst>
                                        </p:cTn>
                                        <p:tgtEl>
                                          <p:spTgt spid="144"/>
                                        </p:tgtEl>
                                        <p:attrNameLst>
                                          <p:attrName>style.visibility</p:attrName>
                                        </p:attrNameLst>
                                      </p:cBhvr>
                                      <p:to>
                                        <p:strVal val="visible"/>
                                      </p:to>
                                    </p:set>
                                    <p:anim calcmode="lin" valueType="num">
                                      <p:cBhvr>
                                        <p:cTn id="226" dur="500" fill="hold"/>
                                        <p:tgtEl>
                                          <p:spTgt spid="144"/>
                                        </p:tgtEl>
                                        <p:attrNameLst>
                                          <p:attrName>ppt_w</p:attrName>
                                        </p:attrNameLst>
                                      </p:cBhvr>
                                      <p:tavLst>
                                        <p:tav tm="0">
                                          <p:val>
                                            <p:fltVal val="0"/>
                                          </p:val>
                                        </p:tav>
                                        <p:tav tm="100000">
                                          <p:val>
                                            <p:strVal val="#ppt_w"/>
                                          </p:val>
                                        </p:tav>
                                      </p:tavLst>
                                    </p:anim>
                                    <p:anim calcmode="lin" valueType="num">
                                      <p:cBhvr>
                                        <p:cTn id="227" dur="500" fill="hold"/>
                                        <p:tgtEl>
                                          <p:spTgt spid="144"/>
                                        </p:tgtEl>
                                        <p:attrNameLst>
                                          <p:attrName>ppt_h</p:attrName>
                                        </p:attrNameLst>
                                      </p:cBhvr>
                                      <p:tavLst>
                                        <p:tav tm="0">
                                          <p:val>
                                            <p:strVal val="#ppt_h"/>
                                          </p:val>
                                        </p:tav>
                                        <p:tav tm="100000">
                                          <p:val>
                                            <p:strVal val="#ppt_h"/>
                                          </p:val>
                                        </p:tav>
                                      </p:tavLst>
                                    </p:anim>
                                  </p:childTnLst>
                                </p:cTn>
                              </p:par>
                              <p:par>
                                <p:cTn id="228" presetID="17" presetClass="entr" presetSubtype="10" fill="hold" nodeType="withEffect">
                                  <p:stCondLst>
                                    <p:cond delay="0"/>
                                  </p:stCondLst>
                                  <p:childTnLst>
                                    <p:set>
                                      <p:cBhvr>
                                        <p:cTn id="229" dur="1" fill="hold">
                                          <p:stCondLst>
                                            <p:cond delay="0"/>
                                          </p:stCondLst>
                                        </p:cTn>
                                        <p:tgtEl>
                                          <p:spTgt spid="147"/>
                                        </p:tgtEl>
                                        <p:attrNameLst>
                                          <p:attrName>style.visibility</p:attrName>
                                        </p:attrNameLst>
                                      </p:cBhvr>
                                      <p:to>
                                        <p:strVal val="visible"/>
                                      </p:to>
                                    </p:set>
                                    <p:anim calcmode="lin" valueType="num">
                                      <p:cBhvr>
                                        <p:cTn id="230" dur="500" fill="hold"/>
                                        <p:tgtEl>
                                          <p:spTgt spid="147"/>
                                        </p:tgtEl>
                                        <p:attrNameLst>
                                          <p:attrName>ppt_w</p:attrName>
                                        </p:attrNameLst>
                                      </p:cBhvr>
                                      <p:tavLst>
                                        <p:tav tm="0">
                                          <p:val>
                                            <p:fltVal val="0"/>
                                          </p:val>
                                        </p:tav>
                                        <p:tav tm="100000">
                                          <p:val>
                                            <p:strVal val="#ppt_w"/>
                                          </p:val>
                                        </p:tav>
                                      </p:tavLst>
                                    </p:anim>
                                    <p:anim calcmode="lin" valueType="num">
                                      <p:cBhvr>
                                        <p:cTn id="231" dur="500" fill="hold"/>
                                        <p:tgtEl>
                                          <p:spTgt spid="147"/>
                                        </p:tgtEl>
                                        <p:attrNameLst>
                                          <p:attrName>ppt_h</p:attrName>
                                        </p:attrNameLst>
                                      </p:cBhvr>
                                      <p:tavLst>
                                        <p:tav tm="0">
                                          <p:val>
                                            <p:strVal val="#ppt_h"/>
                                          </p:val>
                                        </p:tav>
                                        <p:tav tm="100000">
                                          <p:val>
                                            <p:strVal val="#ppt_h"/>
                                          </p:val>
                                        </p:tav>
                                      </p:tavLst>
                                    </p:anim>
                                  </p:childTnLst>
                                </p:cTn>
                              </p:par>
                              <p:par>
                                <p:cTn id="232" presetID="17" presetClass="entr" presetSubtype="10" fill="hold" nodeType="withEffect">
                                  <p:stCondLst>
                                    <p:cond delay="0"/>
                                  </p:stCondLst>
                                  <p:childTnLst>
                                    <p:set>
                                      <p:cBhvr>
                                        <p:cTn id="233" dur="1" fill="hold">
                                          <p:stCondLst>
                                            <p:cond delay="0"/>
                                          </p:stCondLst>
                                        </p:cTn>
                                        <p:tgtEl>
                                          <p:spTgt spid="150"/>
                                        </p:tgtEl>
                                        <p:attrNameLst>
                                          <p:attrName>style.visibility</p:attrName>
                                        </p:attrNameLst>
                                      </p:cBhvr>
                                      <p:to>
                                        <p:strVal val="visible"/>
                                      </p:to>
                                    </p:set>
                                    <p:anim calcmode="lin" valueType="num">
                                      <p:cBhvr>
                                        <p:cTn id="234" dur="500" fill="hold"/>
                                        <p:tgtEl>
                                          <p:spTgt spid="150"/>
                                        </p:tgtEl>
                                        <p:attrNameLst>
                                          <p:attrName>ppt_w</p:attrName>
                                        </p:attrNameLst>
                                      </p:cBhvr>
                                      <p:tavLst>
                                        <p:tav tm="0">
                                          <p:val>
                                            <p:fltVal val="0"/>
                                          </p:val>
                                        </p:tav>
                                        <p:tav tm="100000">
                                          <p:val>
                                            <p:strVal val="#ppt_w"/>
                                          </p:val>
                                        </p:tav>
                                      </p:tavLst>
                                    </p:anim>
                                    <p:anim calcmode="lin" valueType="num">
                                      <p:cBhvr>
                                        <p:cTn id="235" dur="500" fill="hold"/>
                                        <p:tgtEl>
                                          <p:spTgt spid="150"/>
                                        </p:tgtEl>
                                        <p:attrNameLst>
                                          <p:attrName>ppt_h</p:attrName>
                                        </p:attrNameLst>
                                      </p:cBhvr>
                                      <p:tavLst>
                                        <p:tav tm="0">
                                          <p:val>
                                            <p:strVal val="#ppt_h"/>
                                          </p:val>
                                        </p:tav>
                                        <p:tav tm="100000">
                                          <p:val>
                                            <p:strVal val="#ppt_h"/>
                                          </p:val>
                                        </p:tav>
                                      </p:tavLst>
                                    </p:anim>
                                  </p:childTnLst>
                                </p:cTn>
                              </p:par>
                              <p:par>
                                <p:cTn id="236" presetID="17" presetClass="entr" presetSubtype="10" fill="hold" nodeType="withEffect">
                                  <p:stCondLst>
                                    <p:cond delay="0"/>
                                  </p:stCondLst>
                                  <p:childTnLst>
                                    <p:set>
                                      <p:cBhvr>
                                        <p:cTn id="237" dur="1" fill="hold">
                                          <p:stCondLst>
                                            <p:cond delay="0"/>
                                          </p:stCondLst>
                                        </p:cTn>
                                        <p:tgtEl>
                                          <p:spTgt spid="153"/>
                                        </p:tgtEl>
                                        <p:attrNameLst>
                                          <p:attrName>style.visibility</p:attrName>
                                        </p:attrNameLst>
                                      </p:cBhvr>
                                      <p:to>
                                        <p:strVal val="visible"/>
                                      </p:to>
                                    </p:set>
                                    <p:anim calcmode="lin" valueType="num">
                                      <p:cBhvr>
                                        <p:cTn id="238" dur="500" fill="hold"/>
                                        <p:tgtEl>
                                          <p:spTgt spid="153"/>
                                        </p:tgtEl>
                                        <p:attrNameLst>
                                          <p:attrName>ppt_w</p:attrName>
                                        </p:attrNameLst>
                                      </p:cBhvr>
                                      <p:tavLst>
                                        <p:tav tm="0">
                                          <p:val>
                                            <p:fltVal val="0"/>
                                          </p:val>
                                        </p:tav>
                                        <p:tav tm="100000">
                                          <p:val>
                                            <p:strVal val="#ppt_w"/>
                                          </p:val>
                                        </p:tav>
                                      </p:tavLst>
                                    </p:anim>
                                    <p:anim calcmode="lin" valueType="num">
                                      <p:cBhvr>
                                        <p:cTn id="239" dur="500" fill="hold"/>
                                        <p:tgtEl>
                                          <p:spTgt spid="153"/>
                                        </p:tgtEl>
                                        <p:attrNameLst>
                                          <p:attrName>ppt_h</p:attrName>
                                        </p:attrNameLst>
                                      </p:cBhvr>
                                      <p:tavLst>
                                        <p:tav tm="0">
                                          <p:val>
                                            <p:strVal val="#ppt_h"/>
                                          </p:val>
                                        </p:tav>
                                        <p:tav tm="100000">
                                          <p:val>
                                            <p:strVal val="#ppt_h"/>
                                          </p:val>
                                        </p:tav>
                                      </p:tavLst>
                                    </p:anim>
                                  </p:childTnLst>
                                </p:cTn>
                              </p:par>
                              <p:par>
                                <p:cTn id="240" presetID="17" presetClass="entr" presetSubtype="10" fill="hold" nodeType="withEffect">
                                  <p:stCondLst>
                                    <p:cond delay="0"/>
                                  </p:stCondLst>
                                  <p:childTnLst>
                                    <p:set>
                                      <p:cBhvr>
                                        <p:cTn id="241" dur="1" fill="hold">
                                          <p:stCondLst>
                                            <p:cond delay="0"/>
                                          </p:stCondLst>
                                        </p:cTn>
                                        <p:tgtEl>
                                          <p:spTgt spid="156"/>
                                        </p:tgtEl>
                                        <p:attrNameLst>
                                          <p:attrName>style.visibility</p:attrName>
                                        </p:attrNameLst>
                                      </p:cBhvr>
                                      <p:to>
                                        <p:strVal val="visible"/>
                                      </p:to>
                                    </p:set>
                                    <p:anim calcmode="lin" valueType="num">
                                      <p:cBhvr>
                                        <p:cTn id="242" dur="500" fill="hold"/>
                                        <p:tgtEl>
                                          <p:spTgt spid="156"/>
                                        </p:tgtEl>
                                        <p:attrNameLst>
                                          <p:attrName>ppt_w</p:attrName>
                                        </p:attrNameLst>
                                      </p:cBhvr>
                                      <p:tavLst>
                                        <p:tav tm="0">
                                          <p:val>
                                            <p:fltVal val="0"/>
                                          </p:val>
                                        </p:tav>
                                        <p:tav tm="100000">
                                          <p:val>
                                            <p:strVal val="#ppt_w"/>
                                          </p:val>
                                        </p:tav>
                                      </p:tavLst>
                                    </p:anim>
                                    <p:anim calcmode="lin" valueType="num">
                                      <p:cBhvr>
                                        <p:cTn id="243" dur="500" fill="hold"/>
                                        <p:tgtEl>
                                          <p:spTgt spid="156"/>
                                        </p:tgtEl>
                                        <p:attrNameLst>
                                          <p:attrName>ppt_h</p:attrName>
                                        </p:attrNameLst>
                                      </p:cBhvr>
                                      <p:tavLst>
                                        <p:tav tm="0">
                                          <p:val>
                                            <p:strVal val="#ppt_h"/>
                                          </p:val>
                                        </p:tav>
                                        <p:tav tm="100000">
                                          <p:val>
                                            <p:strVal val="#ppt_h"/>
                                          </p:val>
                                        </p:tav>
                                      </p:tavLst>
                                    </p:anim>
                                  </p:childTnLst>
                                </p:cTn>
                              </p:par>
                              <p:par>
                                <p:cTn id="244" presetID="17" presetClass="entr" presetSubtype="10" fill="hold" nodeType="withEffect">
                                  <p:stCondLst>
                                    <p:cond delay="0"/>
                                  </p:stCondLst>
                                  <p:childTnLst>
                                    <p:set>
                                      <p:cBhvr>
                                        <p:cTn id="245" dur="1" fill="hold">
                                          <p:stCondLst>
                                            <p:cond delay="0"/>
                                          </p:stCondLst>
                                        </p:cTn>
                                        <p:tgtEl>
                                          <p:spTgt spid="159"/>
                                        </p:tgtEl>
                                        <p:attrNameLst>
                                          <p:attrName>style.visibility</p:attrName>
                                        </p:attrNameLst>
                                      </p:cBhvr>
                                      <p:to>
                                        <p:strVal val="visible"/>
                                      </p:to>
                                    </p:set>
                                    <p:anim calcmode="lin" valueType="num">
                                      <p:cBhvr>
                                        <p:cTn id="246" dur="500" fill="hold"/>
                                        <p:tgtEl>
                                          <p:spTgt spid="159"/>
                                        </p:tgtEl>
                                        <p:attrNameLst>
                                          <p:attrName>ppt_w</p:attrName>
                                        </p:attrNameLst>
                                      </p:cBhvr>
                                      <p:tavLst>
                                        <p:tav tm="0">
                                          <p:val>
                                            <p:fltVal val="0"/>
                                          </p:val>
                                        </p:tav>
                                        <p:tav tm="100000">
                                          <p:val>
                                            <p:strVal val="#ppt_w"/>
                                          </p:val>
                                        </p:tav>
                                      </p:tavLst>
                                    </p:anim>
                                    <p:anim calcmode="lin" valueType="num">
                                      <p:cBhvr>
                                        <p:cTn id="247" dur="500" fill="hold"/>
                                        <p:tgtEl>
                                          <p:spTgt spid="159"/>
                                        </p:tgtEl>
                                        <p:attrNameLst>
                                          <p:attrName>ppt_h</p:attrName>
                                        </p:attrNameLst>
                                      </p:cBhvr>
                                      <p:tavLst>
                                        <p:tav tm="0">
                                          <p:val>
                                            <p:strVal val="#ppt_h"/>
                                          </p:val>
                                        </p:tav>
                                        <p:tav tm="100000">
                                          <p:val>
                                            <p:strVal val="#ppt_h"/>
                                          </p:val>
                                        </p:tav>
                                      </p:tavLst>
                                    </p:anim>
                                  </p:childTnLst>
                                </p:cTn>
                              </p:par>
                              <p:par>
                                <p:cTn id="248" presetID="17" presetClass="entr" presetSubtype="10" fill="hold" nodeType="withEffect">
                                  <p:stCondLst>
                                    <p:cond delay="0"/>
                                  </p:stCondLst>
                                  <p:childTnLst>
                                    <p:set>
                                      <p:cBhvr>
                                        <p:cTn id="249" dur="1" fill="hold">
                                          <p:stCondLst>
                                            <p:cond delay="0"/>
                                          </p:stCondLst>
                                        </p:cTn>
                                        <p:tgtEl>
                                          <p:spTgt spid="163"/>
                                        </p:tgtEl>
                                        <p:attrNameLst>
                                          <p:attrName>style.visibility</p:attrName>
                                        </p:attrNameLst>
                                      </p:cBhvr>
                                      <p:to>
                                        <p:strVal val="visible"/>
                                      </p:to>
                                    </p:set>
                                    <p:anim calcmode="lin" valueType="num">
                                      <p:cBhvr>
                                        <p:cTn id="250" dur="500" fill="hold"/>
                                        <p:tgtEl>
                                          <p:spTgt spid="163"/>
                                        </p:tgtEl>
                                        <p:attrNameLst>
                                          <p:attrName>ppt_w</p:attrName>
                                        </p:attrNameLst>
                                      </p:cBhvr>
                                      <p:tavLst>
                                        <p:tav tm="0">
                                          <p:val>
                                            <p:fltVal val="0"/>
                                          </p:val>
                                        </p:tav>
                                        <p:tav tm="100000">
                                          <p:val>
                                            <p:strVal val="#ppt_w"/>
                                          </p:val>
                                        </p:tav>
                                      </p:tavLst>
                                    </p:anim>
                                    <p:anim calcmode="lin" valueType="num">
                                      <p:cBhvr>
                                        <p:cTn id="251" dur="500" fill="hold"/>
                                        <p:tgtEl>
                                          <p:spTgt spid="163"/>
                                        </p:tgtEl>
                                        <p:attrNameLst>
                                          <p:attrName>ppt_h</p:attrName>
                                        </p:attrNameLst>
                                      </p:cBhvr>
                                      <p:tavLst>
                                        <p:tav tm="0">
                                          <p:val>
                                            <p:strVal val="#ppt_h"/>
                                          </p:val>
                                        </p:tav>
                                        <p:tav tm="100000">
                                          <p:val>
                                            <p:strVal val="#ppt_h"/>
                                          </p:val>
                                        </p:tav>
                                      </p:tavLst>
                                    </p:anim>
                                  </p:childTnLst>
                                </p:cTn>
                              </p:par>
                              <p:par>
                                <p:cTn id="252" presetID="17" presetClass="entr" presetSubtype="10" fill="hold" nodeType="withEffect">
                                  <p:stCondLst>
                                    <p:cond delay="0"/>
                                  </p:stCondLst>
                                  <p:childTnLst>
                                    <p:set>
                                      <p:cBhvr>
                                        <p:cTn id="253" dur="1" fill="hold">
                                          <p:stCondLst>
                                            <p:cond delay="0"/>
                                          </p:stCondLst>
                                        </p:cTn>
                                        <p:tgtEl>
                                          <p:spTgt spid="190"/>
                                        </p:tgtEl>
                                        <p:attrNameLst>
                                          <p:attrName>style.visibility</p:attrName>
                                        </p:attrNameLst>
                                      </p:cBhvr>
                                      <p:to>
                                        <p:strVal val="visible"/>
                                      </p:to>
                                    </p:set>
                                    <p:anim calcmode="lin" valueType="num">
                                      <p:cBhvr>
                                        <p:cTn id="254" dur="500" fill="hold"/>
                                        <p:tgtEl>
                                          <p:spTgt spid="190"/>
                                        </p:tgtEl>
                                        <p:attrNameLst>
                                          <p:attrName>ppt_w</p:attrName>
                                        </p:attrNameLst>
                                      </p:cBhvr>
                                      <p:tavLst>
                                        <p:tav tm="0">
                                          <p:val>
                                            <p:fltVal val="0"/>
                                          </p:val>
                                        </p:tav>
                                        <p:tav tm="100000">
                                          <p:val>
                                            <p:strVal val="#ppt_w"/>
                                          </p:val>
                                        </p:tav>
                                      </p:tavLst>
                                    </p:anim>
                                    <p:anim calcmode="lin" valueType="num">
                                      <p:cBhvr>
                                        <p:cTn id="255" dur="500" fill="hold"/>
                                        <p:tgtEl>
                                          <p:spTgt spid="190"/>
                                        </p:tgtEl>
                                        <p:attrNameLst>
                                          <p:attrName>ppt_h</p:attrName>
                                        </p:attrNameLst>
                                      </p:cBhvr>
                                      <p:tavLst>
                                        <p:tav tm="0">
                                          <p:val>
                                            <p:strVal val="#ppt_h"/>
                                          </p:val>
                                        </p:tav>
                                        <p:tav tm="100000">
                                          <p:val>
                                            <p:strVal val="#ppt_h"/>
                                          </p:val>
                                        </p:tav>
                                      </p:tavLst>
                                    </p:anim>
                                  </p:childTnLst>
                                </p:cTn>
                              </p:par>
                              <p:par>
                                <p:cTn id="256" presetID="17" presetClass="entr" presetSubtype="10" fill="hold" nodeType="withEffect">
                                  <p:stCondLst>
                                    <p:cond delay="0"/>
                                  </p:stCondLst>
                                  <p:childTnLst>
                                    <p:set>
                                      <p:cBhvr>
                                        <p:cTn id="257" dur="1" fill="hold">
                                          <p:stCondLst>
                                            <p:cond delay="0"/>
                                          </p:stCondLst>
                                        </p:cTn>
                                        <p:tgtEl>
                                          <p:spTgt spid="193"/>
                                        </p:tgtEl>
                                        <p:attrNameLst>
                                          <p:attrName>style.visibility</p:attrName>
                                        </p:attrNameLst>
                                      </p:cBhvr>
                                      <p:to>
                                        <p:strVal val="visible"/>
                                      </p:to>
                                    </p:set>
                                    <p:anim calcmode="lin" valueType="num">
                                      <p:cBhvr>
                                        <p:cTn id="258" dur="500" fill="hold"/>
                                        <p:tgtEl>
                                          <p:spTgt spid="193"/>
                                        </p:tgtEl>
                                        <p:attrNameLst>
                                          <p:attrName>ppt_w</p:attrName>
                                        </p:attrNameLst>
                                      </p:cBhvr>
                                      <p:tavLst>
                                        <p:tav tm="0">
                                          <p:val>
                                            <p:fltVal val="0"/>
                                          </p:val>
                                        </p:tav>
                                        <p:tav tm="100000">
                                          <p:val>
                                            <p:strVal val="#ppt_w"/>
                                          </p:val>
                                        </p:tav>
                                      </p:tavLst>
                                    </p:anim>
                                    <p:anim calcmode="lin" valueType="num">
                                      <p:cBhvr>
                                        <p:cTn id="259" dur="500" fill="hold"/>
                                        <p:tgtEl>
                                          <p:spTgt spid="193"/>
                                        </p:tgtEl>
                                        <p:attrNameLst>
                                          <p:attrName>ppt_h</p:attrName>
                                        </p:attrNameLst>
                                      </p:cBhvr>
                                      <p:tavLst>
                                        <p:tav tm="0">
                                          <p:val>
                                            <p:strVal val="#ppt_h"/>
                                          </p:val>
                                        </p:tav>
                                        <p:tav tm="100000">
                                          <p:val>
                                            <p:strVal val="#ppt_h"/>
                                          </p:val>
                                        </p:tav>
                                      </p:tavLst>
                                    </p:anim>
                                  </p:childTnLst>
                                </p:cTn>
                              </p:par>
                              <p:par>
                                <p:cTn id="260" presetID="17" presetClass="entr" presetSubtype="10" fill="hold" nodeType="withEffect">
                                  <p:stCondLst>
                                    <p:cond delay="0"/>
                                  </p:stCondLst>
                                  <p:childTnLst>
                                    <p:set>
                                      <p:cBhvr>
                                        <p:cTn id="261" dur="1" fill="hold">
                                          <p:stCondLst>
                                            <p:cond delay="0"/>
                                          </p:stCondLst>
                                        </p:cTn>
                                        <p:tgtEl>
                                          <p:spTgt spid="196"/>
                                        </p:tgtEl>
                                        <p:attrNameLst>
                                          <p:attrName>style.visibility</p:attrName>
                                        </p:attrNameLst>
                                      </p:cBhvr>
                                      <p:to>
                                        <p:strVal val="visible"/>
                                      </p:to>
                                    </p:set>
                                    <p:anim calcmode="lin" valueType="num">
                                      <p:cBhvr>
                                        <p:cTn id="262" dur="500" fill="hold"/>
                                        <p:tgtEl>
                                          <p:spTgt spid="196"/>
                                        </p:tgtEl>
                                        <p:attrNameLst>
                                          <p:attrName>ppt_w</p:attrName>
                                        </p:attrNameLst>
                                      </p:cBhvr>
                                      <p:tavLst>
                                        <p:tav tm="0">
                                          <p:val>
                                            <p:fltVal val="0"/>
                                          </p:val>
                                        </p:tav>
                                        <p:tav tm="100000">
                                          <p:val>
                                            <p:strVal val="#ppt_w"/>
                                          </p:val>
                                        </p:tav>
                                      </p:tavLst>
                                    </p:anim>
                                    <p:anim calcmode="lin" valueType="num">
                                      <p:cBhvr>
                                        <p:cTn id="263" dur="500" fill="hold"/>
                                        <p:tgtEl>
                                          <p:spTgt spid="196"/>
                                        </p:tgtEl>
                                        <p:attrNameLst>
                                          <p:attrName>ppt_h</p:attrName>
                                        </p:attrNameLst>
                                      </p:cBhvr>
                                      <p:tavLst>
                                        <p:tav tm="0">
                                          <p:val>
                                            <p:strVal val="#ppt_h"/>
                                          </p:val>
                                        </p:tav>
                                        <p:tav tm="100000">
                                          <p:val>
                                            <p:strVal val="#ppt_h"/>
                                          </p:val>
                                        </p:tav>
                                      </p:tavLst>
                                    </p:anim>
                                  </p:childTnLst>
                                </p:cTn>
                              </p:par>
                              <p:par>
                                <p:cTn id="264" presetID="17" presetClass="entr" presetSubtype="10" fill="hold" nodeType="withEffect">
                                  <p:stCondLst>
                                    <p:cond delay="0"/>
                                  </p:stCondLst>
                                  <p:childTnLst>
                                    <p:set>
                                      <p:cBhvr>
                                        <p:cTn id="265" dur="1" fill="hold">
                                          <p:stCondLst>
                                            <p:cond delay="0"/>
                                          </p:stCondLst>
                                        </p:cTn>
                                        <p:tgtEl>
                                          <p:spTgt spid="199"/>
                                        </p:tgtEl>
                                        <p:attrNameLst>
                                          <p:attrName>style.visibility</p:attrName>
                                        </p:attrNameLst>
                                      </p:cBhvr>
                                      <p:to>
                                        <p:strVal val="visible"/>
                                      </p:to>
                                    </p:set>
                                    <p:anim calcmode="lin" valueType="num">
                                      <p:cBhvr>
                                        <p:cTn id="266" dur="500" fill="hold"/>
                                        <p:tgtEl>
                                          <p:spTgt spid="199"/>
                                        </p:tgtEl>
                                        <p:attrNameLst>
                                          <p:attrName>ppt_w</p:attrName>
                                        </p:attrNameLst>
                                      </p:cBhvr>
                                      <p:tavLst>
                                        <p:tav tm="0">
                                          <p:val>
                                            <p:fltVal val="0"/>
                                          </p:val>
                                        </p:tav>
                                        <p:tav tm="100000">
                                          <p:val>
                                            <p:strVal val="#ppt_w"/>
                                          </p:val>
                                        </p:tav>
                                      </p:tavLst>
                                    </p:anim>
                                    <p:anim calcmode="lin" valueType="num">
                                      <p:cBhvr>
                                        <p:cTn id="267" dur="500" fill="hold"/>
                                        <p:tgtEl>
                                          <p:spTgt spid="199"/>
                                        </p:tgtEl>
                                        <p:attrNameLst>
                                          <p:attrName>ppt_h</p:attrName>
                                        </p:attrNameLst>
                                      </p:cBhvr>
                                      <p:tavLst>
                                        <p:tav tm="0">
                                          <p:val>
                                            <p:strVal val="#ppt_h"/>
                                          </p:val>
                                        </p:tav>
                                        <p:tav tm="100000">
                                          <p:val>
                                            <p:strVal val="#ppt_h"/>
                                          </p:val>
                                        </p:tav>
                                      </p:tavLst>
                                    </p:anim>
                                  </p:childTnLst>
                                </p:cTn>
                              </p:par>
                              <p:par>
                                <p:cTn id="268" presetID="17" presetClass="entr" presetSubtype="10" fill="hold" nodeType="withEffect">
                                  <p:stCondLst>
                                    <p:cond delay="0"/>
                                  </p:stCondLst>
                                  <p:childTnLst>
                                    <p:set>
                                      <p:cBhvr>
                                        <p:cTn id="269" dur="1" fill="hold">
                                          <p:stCondLst>
                                            <p:cond delay="0"/>
                                          </p:stCondLst>
                                        </p:cTn>
                                        <p:tgtEl>
                                          <p:spTgt spid="202"/>
                                        </p:tgtEl>
                                        <p:attrNameLst>
                                          <p:attrName>style.visibility</p:attrName>
                                        </p:attrNameLst>
                                      </p:cBhvr>
                                      <p:to>
                                        <p:strVal val="visible"/>
                                      </p:to>
                                    </p:set>
                                    <p:anim calcmode="lin" valueType="num">
                                      <p:cBhvr>
                                        <p:cTn id="270" dur="500" fill="hold"/>
                                        <p:tgtEl>
                                          <p:spTgt spid="202"/>
                                        </p:tgtEl>
                                        <p:attrNameLst>
                                          <p:attrName>ppt_w</p:attrName>
                                        </p:attrNameLst>
                                      </p:cBhvr>
                                      <p:tavLst>
                                        <p:tav tm="0">
                                          <p:val>
                                            <p:fltVal val="0"/>
                                          </p:val>
                                        </p:tav>
                                        <p:tav tm="100000">
                                          <p:val>
                                            <p:strVal val="#ppt_w"/>
                                          </p:val>
                                        </p:tav>
                                      </p:tavLst>
                                    </p:anim>
                                    <p:anim calcmode="lin" valueType="num">
                                      <p:cBhvr>
                                        <p:cTn id="271" dur="500" fill="hold"/>
                                        <p:tgtEl>
                                          <p:spTgt spid="202"/>
                                        </p:tgtEl>
                                        <p:attrNameLst>
                                          <p:attrName>ppt_h</p:attrName>
                                        </p:attrNameLst>
                                      </p:cBhvr>
                                      <p:tavLst>
                                        <p:tav tm="0">
                                          <p:val>
                                            <p:strVal val="#ppt_h"/>
                                          </p:val>
                                        </p:tav>
                                        <p:tav tm="100000">
                                          <p:val>
                                            <p:strVal val="#ppt_h"/>
                                          </p:val>
                                        </p:tav>
                                      </p:tavLst>
                                    </p:anim>
                                  </p:childTnLst>
                                </p:cTn>
                              </p:par>
                              <p:par>
                                <p:cTn id="272" presetID="17" presetClass="entr" presetSubtype="10" fill="hold" nodeType="withEffect">
                                  <p:stCondLst>
                                    <p:cond delay="0"/>
                                  </p:stCondLst>
                                  <p:childTnLst>
                                    <p:set>
                                      <p:cBhvr>
                                        <p:cTn id="273" dur="1" fill="hold">
                                          <p:stCondLst>
                                            <p:cond delay="0"/>
                                          </p:stCondLst>
                                        </p:cTn>
                                        <p:tgtEl>
                                          <p:spTgt spid="205"/>
                                        </p:tgtEl>
                                        <p:attrNameLst>
                                          <p:attrName>style.visibility</p:attrName>
                                        </p:attrNameLst>
                                      </p:cBhvr>
                                      <p:to>
                                        <p:strVal val="visible"/>
                                      </p:to>
                                    </p:set>
                                    <p:anim calcmode="lin" valueType="num">
                                      <p:cBhvr>
                                        <p:cTn id="274" dur="500" fill="hold"/>
                                        <p:tgtEl>
                                          <p:spTgt spid="205"/>
                                        </p:tgtEl>
                                        <p:attrNameLst>
                                          <p:attrName>ppt_w</p:attrName>
                                        </p:attrNameLst>
                                      </p:cBhvr>
                                      <p:tavLst>
                                        <p:tav tm="0">
                                          <p:val>
                                            <p:fltVal val="0"/>
                                          </p:val>
                                        </p:tav>
                                        <p:tav tm="100000">
                                          <p:val>
                                            <p:strVal val="#ppt_w"/>
                                          </p:val>
                                        </p:tav>
                                      </p:tavLst>
                                    </p:anim>
                                    <p:anim calcmode="lin" valueType="num">
                                      <p:cBhvr>
                                        <p:cTn id="275" dur="500" fill="hold"/>
                                        <p:tgtEl>
                                          <p:spTgt spid="205"/>
                                        </p:tgtEl>
                                        <p:attrNameLst>
                                          <p:attrName>ppt_h</p:attrName>
                                        </p:attrNameLst>
                                      </p:cBhvr>
                                      <p:tavLst>
                                        <p:tav tm="0">
                                          <p:val>
                                            <p:strVal val="#ppt_h"/>
                                          </p:val>
                                        </p:tav>
                                        <p:tav tm="100000">
                                          <p:val>
                                            <p:strVal val="#ppt_h"/>
                                          </p:val>
                                        </p:tav>
                                      </p:tavLst>
                                    </p:anim>
                                  </p:childTnLst>
                                </p:cTn>
                              </p:par>
                              <p:par>
                                <p:cTn id="276" presetID="17" presetClass="entr" presetSubtype="10" fill="hold" nodeType="withEffect">
                                  <p:stCondLst>
                                    <p:cond delay="0"/>
                                  </p:stCondLst>
                                  <p:childTnLst>
                                    <p:set>
                                      <p:cBhvr>
                                        <p:cTn id="277" dur="1" fill="hold">
                                          <p:stCondLst>
                                            <p:cond delay="0"/>
                                          </p:stCondLst>
                                        </p:cTn>
                                        <p:tgtEl>
                                          <p:spTgt spid="208"/>
                                        </p:tgtEl>
                                        <p:attrNameLst>
                                          <p:attrName>style.visibility</p:attrName>
                                        </p:attrNameLst>
                                      </p:cBhvr>
                                      <p:to>
                                        <p:strVal val="visible"/>
                                      </p:to>
                                    </p:set>
                                    <p:anim calcmode="lin" valueType="num">
                                      <p:cBhvr>
                                        <p:cTn id="278" dur="500" fill="hold"/>
                                        <p:tgtEl>
                                          <p:spTgt spid="208"/>
                                        </p:tgtEl>
                                        <p:attrNameLst>
                                          <p:attrName>ppt_w</p:attrName>
                                        </p:attrNameLst>
                                      </p:cBhvr>
                                      <p:tavLst>
                                        <p:tav tm="0">
                                          <p:val>
                                            <p:fltVal val="0"/>
                                          </p:val>
                                        </p:tav>
                                        <p:tav tm="100000">
                                          <p:val>
                                            <p:strVal val="#ppt_w"/>
                                          </p:val>
                                        </p:tav>
                                      </p:tavLst>
                                    </p:anim>
                                    <p:anim calcmode="lin" valueType="num">
                                      <p:cBhvr>
                                        <p:cTn id="279" dur="500" fill="hold"/>
                                        <p:tgtEl>
                                          <p:spTgt spid="208"/>
                                        </p:tgtEl>
                                        <p:attrNameLst>
                                          <p:attrName>ppt_h</p:attrName>
                                        </p:attrNameLst>
                                      </p:cBhvr>
                                      <p:tavLst>
                                        <p:tav tm="0">
                                          <p:val>
                                            <p:strVal val="#ppt_h"/>
                                          </p:val>
                                        </p:tav>
                                        <p:tav tm="100000">
                                          <p:val>
                                            <p:strVal val="#ppt_h"/>
                                          </p:val>
                                        </p:tav>
                                      </p:tavLst>
                                    </p:anim>
                                  </p:childTnLst>
                                </p:cTn>
                              </p:par>
                              <p:par>
                                <p:cTn id="280" presetID="17" presetClass="entr" presetSubtype="10" fill="hold" nodeType="withEffect">
                                  <p:stCondLst>
                                    <p:cond delay="0"/>
                                  </p:stCondLst>
                                  <p:childTnLst>
                                    <p:set>
                                      <p:cBhvr>
                                        <p:cTn id="281" dur="1" fill="hold">
                                          <p:stCondLst>
                                            <p:cond delay="0"/>
                                          </p:stCondLst>
                                        </p:cTn>
                                        <p:tgtEl>
                                          <p:spTgt spid="211"/>
                                        </p:tgtEl>
                                        <p:attrNameLst>
                                          <p:attrName>style.visibility</p:attrName>
                                        </p:attrNameLst>
                                      </p:cBhvr>
                                      <p:to>
                                        <p:strVal val="visible"/>
                                      </p:to>
                                    </p:set>
                                    <p:anim calcmode="lin" valueType="num">
                                      <p:cBhvr>
                                        <p:cTn id="282" dur="500" fill="hold"/>
                                        <p:tgtEl>
                                          <p:spTgt spid="211"/>
                                        </p:tgtEl>
                                        <p:attrNameLst>
                                          <p:attrName>ppt_w</p:attrName>
                                        </p:attrNameLst>
                                      </p:cBhvr>
                                      <p:tavLst>
                                        <p:tav tm="0">
                                          <p:val>
                                            <p:fltVal val="0"/>
                                          </p:val>
                                        </p:tav>
                                        <p:tav tm="100000">
                                          <p:val>
                                            <p:strVal val="#ppt_w"/>
                                          </p:val>
                                        </p:tav>
                                      </p:tavLst>
                                    </p:anim>
                                    <p:anim calcmode="lin" valueType="num">
                                      <p:cBhvr>
                                        <p:cTn id="283" dur="500" fill="hold"/>
                                        <p:tgtEl>
                                          <p:spTgt spid="211"/>
                                        </p:tgtEl>
                                        <p:attrNameLst>
                                          <p:attrName>ppt_h</p:attrName>
                                        </p:attrNameLst>
                                      </p:cBhvr>
                                      <p:tavLst>
                                        <p:tav tm="0">
                                          <p:val>
                                            <p:strVal val="#ppt_h"/>
                                          </p:val>
                                        </p:tav>
                                        <p:tav tm="100000">
                                          <p:val>
                                            <p:strVal val="#ppt_h"/>
                                          </p:val>
                                        </p:tav>
                                      </p:tavLst>
                                    </p:anim>
                                  </p:childTnLst>
                                </p:cTn>
                              </p:par>
                              <p:par>
                                <p:cTn id="284" presetID="17" presetClass="entr" presetSubtype="10" fill="hold" nodeType="withEffect">
                                  <p:stCondLst>
                                    <p:cond delay="0"/>
                                  </p:stCondLst>
                                  <p:childTnLst>
                                    <p:set>
                                      <p:cBhvr>
                                        <p:cTn id="285" dur="1" fill="hold">
                                          <p:stCondLst>
                                            <p:cond delay="0"/>
                                          </p:stCondLst>
                                        </p:cTn>
                                        <p:tgtEl>
                                          <p:spTgt spid="221"/>
                                        </p:tgtEl>
                                        <p:attrNameLst>
                                          <p:attrName>style.visibility</p:attrName>
                                        </p:attrNameLst>
                                      </p:cBhvr>
                                      <p:to>
                                        <p:strVal val="visible"/>
                                      </p:to>
                                    </p:set>
                                    <p:anim calcmode="lin" valueType="num">
                                      <p:cBhvr>
                                        <p:cTn id="286" dur="500" fill="hold"/>
                                        <p:tgtEl>
                                          <p:spTgt spid="221"/>
                                        </p:tgtEl>
                                        <p:attrNameLst>
                                          <p:attrName>ppt_w</p:attrName>
                                        </p:attrNameLst>
                                      </p:cBhvr>
                                      <p:tavLst>
                                        <p:tav tm="0">
                                          <p:val>
                                            <p:fltVal val="0"/>
                                          </p:val>
                                        </p:tav>
                                        <p:tav tm="100000">
                                          <p:val>
                                            <p:strVal val="#ppt_w"/>
                                          </p:val>
                                        </p:tav>
                                      </p:tavLst>
                                    </p:anim>
                                    <p:anim calcmode="lin" valueType="num">
                                      <p:cBhvr>
                                        <p:cTn id="287" dur="500" fill="hold"/>
                                        <p:tgtEl>
                                          <p:spTgt spid="221"/>
                                        </p:tgtEl>
                                        <p:attrNameLst>
                                          <p:attrName>ppt_h</p:attrName>
                                        </p:attrNameLst>
                                      </p:cBhvr>
                                      <p:tavLst>
                                        <p:tav tm="0">
                                          <p:val>
                                            <p:strVal val="#ppt_h"/>
                                          </p:val>
                                        </p:tav>
                                        <p:tav tm="100000">
                                          <p:val>
                                            <p:strVal val="#ppt_h"/>
                                          </p:val>
                                        </p:tav>
                                      </p:tavLst>
                                    </p:anim>
                                  </p:childTnLst>
                                </p:cTn>
                              </p:par>
                              <p:par>
                                <p:cTn id="288" presetID="17" presetClass="entr" presetSubtype="10" fill="hold" nodeType="withEffect">
                                  <p:stCondLst>
                                    <p:cond delay="0"/>
                                  </p:stCondLst>
                                  <p:childTnLst>
                                    <p:set>
                                      <p:cBhvr>
                                        <p:cTn id="289" dur="1" fill="hold">
                                          <p:stCondLst>
                                            <p:cond delay="0"/>
                                          </p:stCondLst>
                                        </p:cTn>
                                        <p:tgtEl>
                                          <p:spTgt spid="224"/>
                                        </p:tgtEl>
                                        <p:attrNameLst>
                                          <p:attrName>style.visibility</p:attrName>
                                        </p:attrNameLst>
                                      </p:cBhvr>
                                      <p:to>
                                        <p:strVal val="visible"/>
                                      </p:to>
                                    </p:set>
                                    <p:anim calcmode="lin" valueType="num">
                                      <p:cBhvr>
                                        <p:cTn id="290" dur="500" fill="hold"/>
                                        <p:tgtEl>
                                          <p:spTgt spid="224"/>
                                        </p:tgtEl>
                                        <p:attrNameLst>
                                          <p:attrName>ppt_w</p:attrName>
                                        </p:attrNameLst>
                                      </p:cBhvr>
                                      <p:tavLst>
                                        <p:tav tm="0">
                                          <p:val>
                                            <p:fltVal val="0"/>
                                          </p:val>
                                        </p:tav>
                                        <p:tav tm="100000">
                                          <p:val>
                                            <p:strVal val="#ppt_w"/>
                                          </p:val>
                                        </p:tav>
                                      </p:tavLst>
                                    </p:anim>
                                    <p:anim calcmode="lin" valueType="num">
                                      <p:cBhvr>
                                        <p:cTn id="291" dur="500" fill="hold"/>
                                        <p:tgtEl>
                                          <p:spTgt spid="224"/>
                                        </p:tgtEl>
                                        <p:attrNameLst>
                                          <p:attrName>ppt_h</p:attrName>
                                        </p:attrNameLst>
                                      </p:cBhvr>
                                      <p:tavLst>
                                        <p:tav tm="0">
                                          <p:val>
                                            <p:strVal val="#ppt_h"/>
                                          </p:val>
                                        </p:tav>
                                        <p:tav tm="100000">
                                          <p:val>
                                            <p:strVal val="#ppt_h"/>
                                          </p:val>
                                        </p:tav>
                                      </p:tavLst>
                                    </p:anim>
                                  </p:childTnLst>
                                </p:cTn>
                              </p:par>
                              <p:par>
                                <p:cTn id="292" presetID="17" presetClass="entr" presetSubtype="10" fill="hold" nodeType="withEffect">
                                  <p:stCondLst>
                                    <p:cond delay="0"/>
                                  </p:stCondLst>
                                  <p:childTnLst>
                                    <p:set>
                                      <p:cBhvr>
                                        <p:cTn id="293" dur="1" fill="hold">
                                          <p:stCondLst>
                                            <p:cond delay="0"/>
                                          </p:stCondLst>
                                        </p:cTn>
                                        <p:tgtEl>
                                          <p:spTgt spid="227"/>
                                        </p:tgtEl>
                                        <p:attrNameLst>
                                          <p:attrName>style.visibility</p:attrName>
                                        </p:attrNameLst>
                                      </p:cBhvr>
                                      <p:to>
                                        <p:strVal val="visible"/>
                                      </p:to>
                                    </p:set>
                                    <p:anim calcmode="lin" valueType="num">
                                      <p:cBhvr>
                                        <p:cTn id="294" dur="500" fill="hold"/>
                                        <p:tgtEl>
                                          <p:spTgt spid="227"/>
                                        </p:tgtEl>
                                        <p:attrNameLst>
                                          <p:attrName>ppt_w</p:attrName>
                                        </p:attrNameLst>
                                      </p:cBhvr>
                                      <p:tavLst>
                                        <p:tav tm="0">
                                          <p:val>
                                            <p:fltVal val="0"/>
                                          </p:val>
                                        </p:tav>
                                        <p:tav tm="100000">
                                          <p:val>
                                            <p:strVal val="#ppt_w"/>
                                          </p:val>
                                        </p:tav>
                                      </p:tavLst>
                                    </p:anim>
                                    <p:anim calcmode="lin" valueType="num">
                                      <p:cBhvr>
                                        <p:cTn id="295" dur="500" fill="hold"/>
                                        <p:tgtEl>
                                          <p:spTgt spid="227"/>
                                        </p:tgtEl>
                                        <p:attrNameLst>
                                          <p:attrName>ppt_h</p:attrName>
                                        </p:attrNameLst>
                                      </p:cBhvr>
                                      <p:tavLst>
                                        <p:tav tm="0">
                                          <p:val>
                                            <p:strVal val="#ppt_h"/>
                                          </p:val>
                                        </p:tav>
                                        <p:tav tm="100000">
                                          <p:val>
                                            <p:strVal val="#ppt_h"/>
                                          </p:val>
                                        </p:tav>
                                      </p:tavLst>
                                    </p:anim>
                                  </p:childTnLst>
                                </p:cTn>
                              </p:par>
                              <p:par>
                                <p:cTn id="296" presetID="17" presetClass="entr" presetSubtype="10" fill="hold" nodeType="withEffect">
                                  <p:stCondLst>
                                    <p:cond delay="0"/>
                                  </p:stCondLst>
                                  <p:childTnLst>
                                    <p:set>
                                      <p:cBhvr>
                                        <p:cTn id="297" dur="1" fill="hold">
                                          <p:stCondLst>
                                            <p:cond delay="0"/>
                                          </p:stCondLst>
                                        </p:cTn>
                                        <p:tgtEl>
                                          <p:spTgt spid="230"/>
                                        </p:tgtEl>
                                        <p:attrNameLst>
                                          <p:attrName>style.visibility</p:attrName>
                                        </p:attrNameLst>
                                      </p:cBhvr>
                                      <p:to>
                                        <p:strVal val="visible"/>
                                      </p:to>
                                    </p:set>
                                    <p:anim calcmode="lin" valueType="num">
                                      <p:cBhvr>
                                        <p:cTn id="298" dur="500" fill="hold"/>
                                        <p:tgtEl>
                                          <p:spTgt spid="230"/>
                                        </p:tgtEl>
                                        <p:attrNameLst>
                                          <p:attrName>ppt_w</p:attrName>
                                        </p:attrNameLst>
                                      </p:cBhvr>
                                      <p:tavLst>
                                        <p:tav tm="0">
                                          <p:val>
                                            <p:fltVal val="0"/>
                                          </p:val>
                                        </p:tav>
                                        <p:tav tm="100000">
                                          <p:val>
                                            <p:strVal val="#ppt_w"/>
                                          </p:val>
                                        </p:tav>
                                      </p:tavLst>
                                    </p:anim>
                                    <p:anim calcmode="lin" valueType="num">
                                      <p:cBhvr>
                                        <p:cTn id="299" dur="500" fill="hold"/>
                                        <p:tgtEl>
                                          <p:spTgt spid="230"/>
                                        </p:tgtEl>
                                        <p:attrNameLst>
                                          <p:attrName>ppt_h</p:attrName>
                                        </p:attrNameLst>
                                      </p:cBhvr>
                                      <p:tavLst>
                                        <p:tav tm="0">
                                          <p:val>
                                            <p:strVal val="#ppt_h"/>
                                          </p:val>
                                        </p:tav>
                                        <p:tav tm="100000">
                                          <p:val>
                                            <p:strVal val="#ppt_h"/>
                                          </p:val>
                                        </p:tav>
                                      </p:tavLst>
                                    </p:anim>
                                  </p:childTnLst>
                                </p:cTn>
                              </p:par>
                              <p:par>
                                <p:cTn id="300" presetID="17" presetClass="entr" presetSubtype="10" fill="hold" nodeType="withEffect">
                                  <p:stCondLst>
                                    <p:cond delay="0"/>
                                  </p:stCondLst>
                                  <p:childTnLst>
                                    <p:set>
                                      <p:cBhvr>
                                        <p:cTn id="301" dur="1" fill="hold">
                                          <p:stCondLst>
                                            <p:cond delay="0"/>
                                          </p:stCondLst>
                                        </p:cTn>
                                        <p:tgtEl>
                                          <p:spTgt spid="245"/>
                                        </p:tgtEl>
                                        <p:attrNameLst>
                                          <p:attrName>style.visibility</p:attrName>
                                        </p:attrNameLst>
                                      </p:cBhvr>
                                      <p:to>
                                        <p:strVal val="visible"/>
                                      </p:to>
                                    </p:set>
                                    <p:anim calcmode="lin" valueType="num">
                                      <p:cBhvr>
                                        <p:cTn id="302" dur="500" fill="hold"/>
                                        <p:tgtEl>
                                          <p:spTgt spid="245"/>
                                        </p:tgtEl>
                                        <p:attrNameLst>
                                          <p:attrName>ppt_w</p:attrName>
                                        </p:attrNameLst>
                                      </p:cBhvr>
                                      <p:tavLst>
                                        <p:tav tm="0">
                                          <p:val>
                                            <p:fltVal val="0"/>
                                          </p:val>
                                        </p:tav>
                                        <p:tav tm="100000">
                                          <p:val>
                                            <p:strVal val="#ppt_w"/>
                                          </p:val>
                                        </p:tav>
                                      </p:tavLst>
                                    </p:anim>
                                    <p:anim calcmode="lin" valueType="num">
                                      <p:cBhvr>
                                        <p:cTn id="303" dur="500" fill="hold"/>
                                        <p:tgtEl>
                                          <p:spTgt spid="245"/>
                                        </p:tgtEl>
                                        <p:attrNameLst>
                                          <p:attrName>ppt_h</p:attrName>
                                        </p:attrNameLst>
                                      </p:cBhvr>
                                      <p:tavLst>
                                        <p:tav tm="0">
                                          <p:val>
                                            <p:strVal val="#ppt_h"/>
                                          </p:val>
                                        </p:tav>
                                        <p:tav tm="100000">
                                          <p:val>
                                            <p:strVal val="#ppt_h"/>
                                          </p:val>
                                        </p:tav>
                                      </p:tavLst>
                                    </p:anim>
                                  </p:childTnLst>
                                </p:cTn>
                              </p:par>
                              <p:par>
                                <p:cTn id="304" presetID="17" presetClass="entr" presetSubtype="10" fill="hold" nodeType="withEffect">
                                  <p:stCondLst>
                                    <p:cond delay="0"/>
                                  </p:stCondLst>
                                  <p:childTnLst>
                                    <p:set>
                                      <p:cBhvr>
                                        <p:cTn id="305" dur="1" fill="hold">
                                          <p:stCondLst>
                                            <p:cond delay="0"/>
                                          </p:stCondLst>
                                        </p:cTn>
                                        <p:tgtEl>
                                          <p:spTgt spid="248"/>
                                        </p:tgtEl>
                                        <p:attrNameLst>
                                          <p:attrName>style.visibility</p:attrName>
                                        </p:attrNameLst>
                                      </p:cBhvr>
                                      <p:to>
                                        <p:strVal val="visible"/>
                                      </p:to>
                                    </p:set>
                                    <p:anim calcmode="lin" valueType="num">
                                      <p:cBhvr>
                                        <p:cTn id="306" dur="500" fill="hold"/>
                                        <p:tgtEl>
                                          <p:spTgt spid="248"/>
                                        </p:tgtEl>
                                        <p:attrNameLst>
                                          <p:attrName>ppt_w</p:attrName>
                                        </p:attrNameLst>
                                      </p:cBhvr>
                                      <p:tavLst>
                                        <p:tav tm="0">
                                          <p:val>
                                            <p:fltVal val="0"/>
                                          </p:val>
                                        </p:tav>
                                        <p:tav tm="100000">
                                          <p:val>
                                            <p:strVal val="#ppt_w"/>
                                          </p:val>
                                        </p:tav>
                                      </p:tavLst>
                                    </p:anim>
                                    <p:anim calcmode="lin" valueType="num">
                                      <p:cBhvr>
                                        <p:cTn id="307" dur="500" fill="hold"/>
                                        <p:tgtEl>
                                          <p:spTgt spid="248"/>
                                        </p:tgtEl>
                                        <p:attrNameLst>
                                          <p:attrName>ppt_h</p:attrName>
                                        </p:attrNameLst>
                                      </p:cBhvr>
                                      <p:tavLst>
                                        <p:tav tm="0">
                                          <p:val>
                                            <p:strVal val="#ppt_h"/>
                                          </p:val>
                                        </p:tav>
                                        <p:tav tm="100000">
                                          <p:val>
                                            <p:strVal val="#ppt_h"/>
                                          </p:val>
                                        </p:tav>
                                      </p:tavLst>
                                    </p:anim>
                                  </p:childTnLst>
                                </p:cTn>
                              </p:par>
                              <p:par>
                                <p:cTn id="308" presetID="17" presetClass="entr" presetSubtype="10" fill="hold" nodeType="withEffect">
                                  <p:stCondLst>
                                    <p:cond delay="0"/>
                                  </p:stCondLst>
                                  <p:childTnLst>
                                    <p:set>
                                      <p:cBhvr>
                                        <p:cTn id="309" dur="1" fill="hold">
                                          <p:stCondLst>
                                            <p:cond delay="0"/>
                                          </p:stCondLst>
                                        </p:cTn>
                                        <p:tgtEl>
                                          <p:spTgt spid="251"/>
                                        </p:tgtEl>
                                        <p:attrNameLst>
                                          <p:attrName>style.visibility</p:attrName>
                                        </p:attrNameLst>
                                      </p:cBhvr>
                                      <p:to>
                                        <p:strVal val="visible"/>
                                      </p:to>
                                    </p:set>
                                    <p:anim calcmode="lin" valueType="num">
                                      <p:cBhvr>
                                        <p:cTn id="310" dur="500" fill="hold"/>
                                        <p:tgtEl>
                                          <p:spTgt spid="251"/>
                                        </p:tgtEl>
                                        <p:attrNameLst>
                                          <p:attrName>ppt_w</p:attrName>
                                        </p:attrNameLst>
                                      </p:cBhvr>
                                      <p:tavLst>
                                        <p:tav tm="0">
                                          <p:val>
                                            <p:fltVal val="0"/>
                                          </p:val>
                                        </p:tav>
                                        <p:tav tm="100000">
                                          <p:val>
                                            <p:strVal val="#ppt_w"/>
                                          </p:val>
                                        </p:tav>
                                      </p:tavLst>
                                    </p:anim>
                                    <p:anim calcmode="lin" valueType="num">
                                      <p:cBhvr>
                                        <p:cTn id="311" dur="500" fill="hold"/>
                                        <p:tgtEl>
                                          <p:spTgt spid="251"/>
                                        </p:tgtEl>
                                        <p:attrNameLst>
                                          <p:attrName>ppt_h</p:attrName>
                                        </p:attrNameLst>
                                      </p:cBhvr>
                                      <p:tavLst>
                                        <p:tav tm="0">
                                          <p:val>
                                            <p:strVal val="#ppt_h"/>
                                          </p:val>
                                        </p:tav>
                                        <p:tav tm="100000">
                                          <p:val>
                                            <p:strVal val="#ppt_h"/>
                                          </p:val>
                                        </p:tav>
                                      </p:tavLst>
                                    </p:anim>
                                  </p:childTnLst>
                                </p:cTn>
                              </p:par>
                              <p:par>
                                <p:cTn id="312" presetID="17" presetClass="entr" presetSubtype="10" fill="hold" nodeType="withEffect">
                                  <p:stCondLst>
                                    <p:cond delay="0"/>
                                  </p:stCondLst>
                                  <p:childTnLst>
                                    <p:set>
                                      <p:cBhvr>
                                        <p:cTn id="313" dur="1" fill="hold">
                                          <p:stCondLst>
                                            <p:cond delay="0"/>
                                          </p:stCondLst>
                                        </p:cTn>
                                        <p:tgtEl>
                                          <p:spTgt spid="254"/>
                                        </p:tgtEl>
                                        <p:attrNameLst>
                                          <p:attrName>style.visibility</p:attrName>
                                        </p:attrNameLst>
                                      </p:cBhvr>
                                      <p:to>
                                        <p:strVal val="visible"/>
                                      </p:to>
                                    </p:set>
                                    <p:anim calcmode="lin" valueType="num">
                                      <p:cBhvr>
                                        <p:cTn id="314" dur="500" fill="hold"/>
                                        <p:tgtEl>
                                          <p:spTgt spid="254"/>
                                        </p:tgtEl>
                                        <p:attrNameLst>
                                          <p:attrName>ppt_w</p:attrName>
                                        </p:attrNameLst>
                                      </p:cBhvr>
                                      <p:tavLst>
                                        <p:tav tm="0">
                                          <p:val>
                                            <p:fltVal val="0"/>
                                          </p:val>
                                        </p:tav>
                                        <p:tav tm="100000">
                                          <p:val>
                                            <p:strVal val="#ppt_w"/>
                                          </p:val>
                                        </p:tav>
                                      </p:tavLst>
                                    </p:anim>
                                    <p:anim calcmode="lin" valueType="num">
                                      <p:cBhvr>
                                        <p:cTn id="315" dur="500" fill="hold"/>
                                        <p:tgtEl>
                                          <p:spTgt spid="254"/>
                                        </p:tgtEl>
                                        <p:attrNameLst>
                                          <p:attrName>ppt_h</p:attrName>
                                        </p:attrNameLst>
                                      </p:cBhvr>
                                      <p:tavLst>
                                        <p:tav tm="0">
                                          <p:val>
                                            <p:strVal val="#ppt_h"/>
                                          </p:val>
                                        </p:tav>
                                        <p:tav tm="100000">
                                          <p:val>
                                            <p:strVal val="#ppt_h"/>
                                          </p:val>
                                        </p:tav>
                                      </p:tavLst>
                                    </p:anim>
                                  </p:childTnLst>
                                </p:cTn>
                              </p:par>
                              <p:par>
                                <p:cTn id="316" presetID="17" presetClass="entr" presetSubtype="10" fill="hold" nodeType="withEffect">
                                  <p:stCondLst>
                                    <p:cond delay="0"/>
                                  </p:stCondLst>
                                  <p:childTnLst>
                                    <p:set>
                                      <p:cBhvr>
                                        <p:cTn id="317" dur="1" fill="hold">
                                          <p:stCondLst>
                                            <p:cond delay="0"/>
                                          </p:stCondLst>
                                        </p:cTn>
                                        <p:tgtEl>
                                          <p:spTgt spid="320"/>
                                        </p:tgtEl>
                                        <p:attrNameLst>
                                          <p:attrName>style.visibility</p:attrName>
                                        </p:attrNameLst>
                                      </p:cBhvr>
                                      <p:to>
                                        <p:strVal val="visible"/>
                                      </p:to>
                                    </p:set>
                                    <p:anim calcmode="lin" valueType="num">
                                      <p:cBhvr>
                                        <p:cTn id="318" dur="500" fill="hold"/>
                                        <p:tgtEl>
                                          <p:spTgt spid="320"/>
                                        </p:tgtEl>
                                        <p:attrNameLst>
                                          <p:attrName>ppt_w</p:attrName>
                                        </p:attrNameLst>
                                      </p:cBhvr>
                                      <p:tavLst>
                                        <p:tav tm="0">
                                          <p:val>
                                            <p:fltVal val="0"/>
                                          </p:val>
                                        </p:tav>
                                        <p:tav tm="100000">
                                          <p:val>
                                            <p:strVal val="#ppt_w"/>
                                          </p:val>
                                        </p:tav>
                                      </p:tavLst>
                                    </p:anim>
                                    <p:anim calcmode="lin" valueType="num">
                                      <p:cBhvr>
                                        <p:cTn id="319" dur="500" fill="hold"/>
                                        <p:tgtEl>
                                          <p:spTgt spid="320"/>
                                        </p:tgtEl>
                                        <p:attrNameLst>
                                          <p:attrName>ppt_h</p:attrName>
                                        </p:attrNameLst>
                                      </p:cBhvr>
                                      <p:tavLst>
                                        <p:tav tm="0">
                                          <p:val>
                                            <p:strVal val="#ppt_h"/>
                                          </p:val>
                                        </p:tav>
                                        <p:tav tm="100000">
                                          <p:val>
                                            <p:strVal val="#ppt_h"/>
                                          </p:val>
                                        </p:tav>
                                      </p:tavLst>
                                    </p:anim>
                                  </p:childTnLst>
                                </p:cTn>
                              </p:par>
                              <p:par>
                                <p:cTn id="320" presetID="17" presetClass="entr" presetSubtype="10" fill="hold" nodeType="withEffect">
                                  <p:stCondLst>
                                    <p:cond delay="0"/>
                                  </p:stCondLst>
                                  <p:childTnLst>
                                    <p:set>
                                      <p:cBhvr>
                                        <p:cTn id="321" dur="1" fill="hold">
                                          <p:stCondLst>
                                            <p:cond delay="0"/>
                                          </p:stCondLst>
                                        </p:cTn>
                                        <p:tgtEl>
                                          <p:spTgt spid="321"/>
                                        </p:tgtEl>
                                        <p:attrNameLst>
                                          <p:attrName>style.visibility</p:attrName>
                                        </p:attrNameLst>
                                      </p:cBhvr>
                                      <p:to>
                                        <p:strVal val="visible"/>
                                      </p:to>
                                    </p:set>
                                    <p:anim calcmode="lin" valueType="num">
                                      <p:cBhvr>
                                        <p:cTn id="322" dur="500" fill="hold"/>
                                        <p:tgtEl>
                                          <p:spTgt spid="321"/>
                                        </p:tgtEl>
                                        <p:attrNameLst>
                                          <p:attrName>ppt_w</p:attrName>
                                        </p:attrNameLst>
                                      </p:cBhvr>
                                      <p:tavLst>
                                        <p:tav tm="0">
                                          <p:val>
                                            <p:fltVal val="0"/>
                                          </p:val>
                                        </p:tav>
                                        <p:tav tm="100000">
                                          <p:val>
                                            <p:strVal val="#ppt_w"/>
                                          </p:val>
                                        </p:tav>
                                      </p:tavLst>
                                    </p:anim>
                                    <p:anim calcmode="lin" valueType="num">
                                      <p:cBhvr>
                                        <p:cTn id="323" dur="500" fill="hold"/>
                                        <p:tgtEl>
                                          <p:spTgt spid="3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7" grpId="0" animBg="1"/>
      <p:bldP spid="28" grpId="0" animBg="1"/>
      <p:bldP spid="29" grpId="0" animBg="1"/>
      <p:bldP spid="49" grpId="0"/>
      <p:bldP spid="51" grpId="0"/>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892800" y="3211830"/>
            <a:ext cx="5478145" cy="1106805"/>
          </a:xfrm>
          <a:prstGeom prst="rect">
            <a:avLst/>
          </a:prstGeom>
          <a:noFill/>
          <a:effectLst/>
        </p:spPr>
        <p:txBody>
          <a:bodyPr wrap="square" rtlCol="0">
            <a:spAutoFit/>
          </a:bodyPr>
          <a:lstStyle/>
          <a:p>
            <a:pPr algn="r"/>
            <a:r>
              <a:rPr lang="en-US" sz="6600" b="1" dirty="0">
                <a:solidFill>
                  <a:srgbClr val="6AE7FF"/>
                </a:solidFill>
                <a:effectLst/>
                <a:latin typeface="inpin heiti" panose="00000500000000000000" pitchFamily="2" charset="-122"/>
                <a:ea typeface="inpin heiti" panose="00000500000000000000" pitchFamily="2" charset="-122"/>
                <a:sym typeface="inpin heiti" panose="00000500000000000000" pitchFamily="2" charset="-122"/>
              </a:rPr>
              <a:t>THANK YOU</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Picture 14" descr="http://ttpic.myoas.com:10703/g4/M00/A1/1D/rBAo3V1I4vaAaoXcADOLCAPHn4g101.jpg?w=2976&amp;h=3968&amp;s=3377926"/>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57300" y="309803"/>
            <a:ext cx="3077999" cy="410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http://ttpic.myoas.com:10703/g4/M00/A1/1D/rBAo3V1I4vaAaoXcADOLCAPHn4g101.jpg?w=2976&amp;h=3968&amp;s=33779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2060" y="309803"/>
            <a:ext cx="3077999" cy="4104000"/>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a:off x="5341970" y="2012553"/>
            <a:ext cx="1367819"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右箭头 40"/>
          <p:cNvSpPr/>
          <p:nvPr/>
        </p:nvSpPr>
        <p:spPr>
          <a:xfrm rot="2002790">
            <a:off x="3813419" y="4722815"/>
            <a:ext cx="1296000" cy="57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右箭头 42"/>
          <p:cNvSpPr/>
          <p:nvPr/>
        </p:nvSpPr>
        <p:spPr>
          <a:xfrm rot="19597210" flipV="1">
            <a:off x="6942339" y="4722816"/>
            <a:ext cx="1296000" cy="57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5160980" y="4794524"/>
            <a:ext cx="1729798" cy="1879880"/>
            <a:chOff x="5160980" y="4794524"/>
            <a:chExt cx="1729798" cy="1879880"/>
          </a:xfrm>
        </p:grpSpPr>
        <p:pic>
          <p:nvPicPr>
            <p:cNvPr id="4098" name="Picture 2" descr="https://timgsa.baidu.com/timg?image&amp;quality=80&amp;size=b9999_10000&amp;sec=1565660424&amp;di=e17d81519b422fddaae32ff55c8bf34a&amp;imgtype=jpg&amp;er=1&amp;src=http%3A%2F%2Fconsumer-img.huawei.com%2Fcontent%2Fdam%2Fhuawei-cbg-site%2Fcommon%2Fmkt%2Fpdp%2Fphones%2Fp20-update1%2Fimg%2Fperformence%2Fhuawei-p20-kirin-970-mobi-origina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0980" y="4794524"/>
              <a:ext cx="1729798" cy="149915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646838" y="6305072"/>
              <a:ext cx="758082"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a:t>
              </a:r>
              <a:r>
                <a:rPr lang="en-US" altLang="zh-CN" dirty="0" smtClean="0">
                  <a:solidFill>
                    <a:schemeClr val="bg1"/>
                  </a:solidFill>
                  <a:latin typeface="微软雅黑" panose="020B0503020204020204" pitchFamily="34" charset="-122"/>
                  <a:ea typeface="微软雅黑" panose="020B0503020204020204" pitchFamily="34" charset="-122"/>
                </a:rPr>
                <a:t>PU</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799891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anim calcmode="lin" valueType="num">
                                      <p:cBhvr>
                                        <p:cTn id="12" dur="1000" fill="hold"/>
                                        <p:tgtEl>
                                          <p:spTgt spid="39"/>
                                        </p:tgtEl>
                                        <p:attrNameLst>
                                          <p:attrName>ppt_x</p:attrName>
                                        </p:attrNameLst>
                                      </p:cBhvr>
                                      <p:tavLst>
                                        <p:tav tm="0">
                                          <p:val>
                                            <p:strVal val="#ppt_x"/>
                                          </p:val>
                                        </p:tav>
                                        <p:tav tm="100000">
                                          <p:val>
                                            <p:strVal val="#ppt_x"/>
                                          </p:val>
                                        </p:tav>
                                      </p:tavLst>
                                    </p:anim>
                                    <p:anim calcmode="lin" valueType="num">
                                      <p:cBhvr>
                                        <p:cTn id="13" dur="1000" fill="hold"/>
                                        <p:tgtEl>
                                          <p:spTgt spid="3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1" grpId="0" animBg="1"/>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inpin heiti" panose="00000500000000000000" pitchFamily="2" charset="-122"/>
                </a:endParaRPr>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210852" y="1371560"/>
            <a:ext cx="4320000" cy="4320000"/>
            <a:chOff x="1210852" y="1371560"/>
            <a:chExt cx="4320000" cy="4320000"/>
          </a:xfrm>
        </p:grpSpPr>
        <p:sp>
          <p:nvSpPr>
            <p:cNvPr id="10" name="流程图: 联系 9"/>
            <p:cNvSpPr/>
            <p:nvPr/>
          </p:nvSpPr>
          <p:spPr>
            <a:xfrm>
              <a:off x="1210852" y="1371560"/>
              <a:ext cx="4320000" cy="4320000"/>
            </a:xfrm>
            <a:prstGeom prst="flowChartConnector">
              <a:avLst/>
            </a:prstGeom>
            <a:solidFill>
              <a:srgbClr val="02040A"/>
            </a:solid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altLang="zh-CN" b="1" dirty="0" err="1" smtClean="0">
                  <a:latin typeface="微软雅黑" panose="020B0503020204020204" pitchFamily="34" charset="-122"/>
                  <a:ea typeface="微软雅黑" panose="020B0503020204020204" pitchFamily="34" charset="-122"/>
                </a:rPr>
                <a:t>Artifiical</a:t>
              </a:r>
              <a:r>
                <a:rPr lang="en-US" altLang="zh-CN" b="1" dirty="0" smtClean="0">
                  <a:latin typeface="微软雅黑" panose="020B0503020204020204" pitchFamily="34" charset="-122"/>
                  <a:ea typeface="微软雅黑" panose="020B0503020204020204" pitchFamily="34" charset="-122"/>
                </a:rPr>
                <a:t> Intelligence</a:t>
              </a:r>
            </a:p>
            <a:p>
              <a:pPr algn="ctr"/>
              <a:endParaRPr lang="zh-CN" altLang="en-US" dirty="0">
                <a:latin typeface="微软雅黑" panose="020B0503020204020204" pitchFamily="34" charset="-122"/>
                <a:ea typeface="微软雅黑" panose="020B0503020204020204" pitchFamily="34" charset="-122"/>
              </a:endParaRPr>
            </a:p>
          </p:txBody>
        </p:sp>
        <p:sp>
          <p:nvSpPr>
            <p:cNvPr id="27" name="流程图: 联系 26"/>
            <p:cNvSpPr/>
            <p:nvPr/>
          </p:nvSpPr>
          <p:spPr>
            <a:xfrm>
              <a:off x="1930852" y="2091560"/>
              <a:ext cx="2880000" cy="2880000"/>
            </a:xfrm>
            <a:prstGeom prst="flowChartConnector">
              <a:avLst/>
            </a:prstGeom>
            <a:solidFill>
              <a:srgbClr val="090E25"/>
            </a:solid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altLang="zh-CN" b="1" dirty="0" smtClean="0">
                  <a:latin typeface="微软雅黑" panose="020B0503020204020204" pitchFamily="34" charset="-122"/>
                  <a:ea typeface="微软雅黑" panose="020B0503020204020204" pitchFamily="34" charset="-122"/>
                </a:rPr>
                <a:t>Machine </a:t>
              </a:r>
              <a:r>
                <a:rPr lang="en-US" altLang="zh-CN" b="1" dirty="0" err="1" smtClean="0">
                  <a:latin typeface="微软雅黑" panose="020B0503020204020204" pitchFamily="34" charset="-122"/>
                  <a:ea typeface="微软雅黑" panose="020B0503020204020204" pitchFamily="34" charset="-122"/>
                </a:rPr>
                <a:t>Learnining</a:t>
              </a:r>
              <a:endParaRPr lang="zh-CN" altLang="en-US" b="1" dirty="0">
                <a:latin typeface="微软雅黑" panose="020B0503020204020204" pitchFamily="34" charset="-122"/>
                <a:ea typeface="微软雅黑" panose="020B0503020204020204" pitchFamily="34" charset="-122"/>
              </a:endParaRPr>
            </a:p>
          </p:txBody>
        </p:sp>
        <p:sp>
          <p:nvSpPr>
            <p:cNvPr id="28" name="流程图: 联系 27"/>
            <p:cNvSpPr/>
            <p:nvPr/>
          </p:nvSpPr>
          <p:spPr>
            <a:xfrm>
              <a:off x="2650852" y="2811560"/>
              <a:ext cx="1440000" cy="1440000"/>
            </a:xfrm>
            <a:prstGeom prst="flowChartConnector">
              <a:avLst/>
            </a:prstGeom>
            <a:solidFill>
              <a:srgbClr val="131F42"/>
            </a:solid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Deep</a:t>
              </a:r>
              <a:br>
                <a:rPr lang="en-US" altLang="zh-CN" sz="1400" b="1" dirty="0" smtClean="0">
                  <a:latin typeface="微软雅黑" panose="020B0503020204020204" pitchFamily="34" charset="-122"/>
                  <a:ea typeface="微软雅黑" panose="020B0503020204020204" pitchFamily="34" charset="-122"/>
                </a:rPr>
              </a:br>
              <a:r>
                <a:rPr lang="en-US" altLang="zh-CN" sz="1400" b="1" dirty="0" smtClean="0">
                  <a:latin typeface="微软雅黑" panose="020B0503020204020204" pitchFamily="34" charset="-122"/>
                  <a:ea typeface="微软雅黑" panose="020B0503020204020204" pitchFamily="34" charset="-122"/>
                </a:rPr>
                <a:t>Learning</a:t>
              </a:r>
              <a:endParaRPr lang="zh-CN" altLang="en-US" sz="1400" b="1" dirty="0">
                <a:latin typeface="微软雅黑" panose="020B0503020204020204" pitchFamily="34" charset="-122"/>
                <a:ea typeface="微软雅黑" panose="020B0503020204020204" pitchFamily="34" charset="-122"/>
              </a:endParaRPr>
            </a:p>
          </p:txBody>
        </p:sp>
      </p:grpSp>
      <p:pic>
        <p:nvPicPr>
          <p:cNvPr id="1036" name="Picture 12" descr="http://ml.xiniuedu.com/ml_conceptml_algorithms.png"/>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766147" y="1910643"/>
            <a:ext cx="5581348" cy="3241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目录 </a:t>
            </a:r>
            <a:r>
              <a:rPr lang="en-US" altLang="zh-CN" sz="4000" b="1">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 </a:t>
            </a:r>
            <a:r>
              <a:rPr lang="en-US" altLang="zh-CN" sz="200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Contents</a:t>
            </a:r>
          </a:p>
        </p:txBody>
      </p:sp>
      <p:sp>
        <p:nvSpPr>
          <p:cNvPr id="8" name="文本框 7"/>
          <p:cNvSpPr txBox="1"/>
          <p:nvPr/>
        </p:nvSpPr>
        <p:spPr>
          <a:xfrm>
            <a:off x="3757930" y="289242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01</a:t>
            </a:r>
          </a:p>
        </p:txBody>
      </p:sp>
      <p:sp>
        <p:nvSpPr>
          <p:cNvPr id="9" name="圆角矩形 8"/>
          <p:cNvSpPr/>
          <p:nvPr/>
        </p:nvSpPr>
        <p:spPr>
          <a:xfrm>
            <a:off x="4755515" y="298894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什么是人工神经网络</a:t>
            </a:r>
            <a:endParaRPr lang="zh-CN" altLang="en-US" sz="2000" b="1" dirty="0">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10" name="文本框 9"/>
          <p:cNvSpPr txBox="1"/>
          <p:nvPr/>
        </p:nvSpPr>
        <p:spPr>
          <a:xfrm>
            <a:off x="3757930" y="3973219"/>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02</a:t>
            </a:r>
          </a:p>
        </p:txBody>
      </p:sp>
      <p:sp>
        <p:nvSpPr>
          <p:cNvPr id="11" name="圆角矩形 10"/>
          <p:cNvSpPr/>
          <p:nvPr/>
        </p:nvSpPr>
        <p:spPr>
          <a:xfrm>
            <a:off x="4755515" y="4069739"/>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000" b="1"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2000" b="1" dirty="0">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9660"/>
          </a:xfrm>
          <a:prstGeom prst="rect">
            <a:avLst/>
          </a:prstGeom>
          <a:noFill/>
        </p:spPr>
        <p:txBody>
          <a:bodyPr wrap="square" rtlCol="0">
            <a:spAutoFit/>
          </a:bodyPr>
          <a:lstStyle/>
          <a:p>
            <a:pPr algn="r"/>
            <a:r>
              <a:rPr lang="en-US" altLang="zh-CN" sz="9600"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1</a:t>
            </a:r>
            <a:endParaRPr lang="en-US" altLang="zh-CN" sz="9600" dirty="0">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什么是人工神经网络</a:t>
            </a:r>
            <a:endParaRPr lang="zh-CN" altLang="en-US" sz="2400"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59" name="矩形 358"/>
          <p:cNvSpPr/>
          <p:nvPr/>
        </p:nvSpPr>
        <p:spPr>
          <a:xfrm>
            <a:off x="4620895" y="3197225"/>
            <a:ext cx="6797382" cy="369332"/>
          </a:xfrm>
          <a:prstGeom prst="rect">
            <a:avLst/>
          </a:prstGeom>
        </p:spPr>
        <p:txBody>
          <a:bodyPr wrap="square">
            <a:spAutoFit/>
          </a:bodyPr>
          <a:lstStyle/>
          <a:p>
            <a:pPr>
              <a:lnSpc>
                <a:spcPct val="150000"/>
              </a:lnSpc>
            </a:pP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What is </a:t>
            </a:r>
            <a:r>
              <a:rPr lang="en-US" altLang="zh-CN" sz="1200" dirty="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A</a:t>
            </a: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NN?</a:t>
            </a:r>
            <a:endParaRPr lang="zh-CN" altLang="en-US" sz="1200" spc="300" dirty="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0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sym typeface="inpin heiti" panose="00000500000000000000" pitchFamily="2" charset="-122"/>
                </a:rPr>
                <a:t>1</a:t>
              </a:r>
              <a:endParaRPr lang="en-US" altLang="zh-CN" sz="2400" b="1" dirty="0">
                <a:latin typeface="微软雅黑" panose="020B0503020204020204" pitchFamily="34" charset="-122"/>
                <a:ea typeface="微软雅黑" panose="020B0503020204020204" pitchFamily="34" charset="-122"/>
                <a:sym typeface="inpin heiti" panose="00000500000000000000" pitchFamily="2" charset="-122"/>
              </a:endParaRP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什么是人工神经网络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artificial </a:t>
            </a:r>
            <a:r>
              <a:rPr lang="en-US" altLang="zh-CN" sz="20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neural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network</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82" y="1363174"/>
            <a:ext cx="4839087" cy="1830788"/>
          </a:xfrm>
          <a:prstGeom prst="rect">
            <a:avLst/>
          </a:prstGeom>
        </p:spPr>
      </p:pic>
      <p:sp>
        <p:nvSpPr>
          <p:cNvPr id="22" name="矩形 21"/>
          <p:cNvSpPr/>
          <p:nvPr/>
        </p:nvSpPr>
        <p:spPr>
          <a:xfrm>
            <a:off x="6119445" y="1496230"/>
            <a:ext cx="5462955" cy="1477328"/>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、外部</a:t>
            </a:r>
            <a:r>
              <a:rPr lang="zh-CN" altLang="en-US" dirty="0">
                <a:solidFill>
                  <a:schemeClr val="bg1"/>
                </a:solidFill>
                <a:latin typeface="微软雅黑" panose="020B0503020204020204" pitchFamily="34" charset="-122"/>
                <a:ea typeface="微软雅黑" panose="020B0503020204020204" pitchFamily="34" charset="-122"/>
              </a:rPr>
              <a:t>刺激通过神经末梢，转化为电信号，转导到神经细胞（又叫神经元）。</a:t>
            </a:r>
          </a:p>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、无数</a:t>
            </a:r>
            <a:r>
              <a:rPr lang="zh-CN" altLang="en-US" dirty="0">
                <a:solidFill>
                  <a:schemeClr val="bg1"/>
                </a:solidFill>
                <a:latin typeface="微软雅黑" panose="020B0503020204020204" pitchFamily="34" charset="-122"/>
                <a:ea typeface="微软雅黑" panose="020B0503020204020204" pitchFamily="34" charset="-122"/>
              </a:rPr>
              <a:t>神经元构成神经中枢。</a:t>
            </a:r>
          </a:p>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dirty="0" smtClean="0">
                <a:solidFill>
                  <a:schemeClr val="bg1"/>
                </a:solidFill>
                <a:latin typeface="微软雅黑" panose="020B0503020204020204" pitchFamily="34" charset="-122"/>
                <a:ea typeface="微软雅黑" panose="020B0503020204020204" pitchFamily="34" charset="-122"/>
              </a:rPr>
              <a:t>、神经中枢</a:t>
            </a:r>
            <a:r>
              <a:rPr lang="zh-CN" altLang="en-US" dirty="0">
                <a:solidFill>
                  <a:schemeClr val="bg1"/>
                </a:solidFill>
                <a:latin typeface="微软雅黑" panose="020B0503020204020204" pitchFamily="34" charset="-122"/>
                <a:ea typeface="微软雅黑" panose="020B0503020204020204" pitchFamily="34" charset="-122"/>
              </a:rPr>
              <a:t>综合各种信号，做出判断。</a:t>
            </a:r>
          </a:p>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dirty="0" smtClean="0">
                <a:solidFill>
                  <a:schemeClr val="bg1"/>
                </a:solidFill>
                <a:latin typeface="微软雅黑" panose="020B0503020204020204" pitchFamily="34" charset="-122"/>
                <a:ea typeface="微软雅黑" panose="020B0503020204020204" pitchFamily="34" charset="-122"/>
              </a:rPr>
              <a:t>、人体</a:t>
            </a:r>
            <a:r>
              <a:rPr lang="zh-CN" altLang="en-US" dirty="0">
                <a:solidFill>
                  <a:schemeClr val="bg1"/>
                </a:solidFill>
                <a:latin typeface="微软雅黑" panose="020B0503020204020204" pitchFamily="34" charset="-122"/>
                <a:ea typeface="微软雅黑" panose="020B0503020204020204" pitchFamily="34" charset="-122"/>
              </a:rPr>
              <a:t>根据神经中枢的指令，对外部刺激做出反应</a:t>
            </a:r>
          </a:p>
        </p:txBody>
      </p:sp>
      <p:sp>
        <p:nvSpPr>
          <p:cNvPr id="33" name="下箭头 32"/>
          <p:cNvSpPr/>
          <p:nvPr/>
        </p:nvSpPr>
        <p:spPr>
          <a:xfrm>
            <a:off x="3037548" y="3481753"/>
            <a:ext cx="433754" cy="679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671046" y="4278922"/>
            <a:ext cx="3401329" cy="1553993"/>
            <a:chOff x="1671046" y="4278922"/>
            <a:chExt cx="3401329" cy="1553993"/>
          </a:xfrm>
        </p:grpSpPr>
        <p:sp>
          <p:nvSpPr>
            <p:cNvPr id="34" name="椭圆 33"/>
            <p:cNvSpPr/>
            <p:nvPr/>
          </p:nvSpPr>
          <p:spPr>
            <a:xfrm>
              <a:off x="2984425" y="47432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p:nvPr/>
          </p:nvCxnSpPr>
          <p:spPr>
            <a:xfrm>
              <a:off x="2211046" y="4478216"/>
              <a:ext cx="773379" cy="26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2125245" y="5013230"/>
              <a:ext cx="792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2125245" y="5278616"/>
              <a:ext cx="859180" cy="26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297804" y="4801846"/>
              <a:ext cx="774571" cy="369332"/>
            </a:xfrm>
            <a:prstGeom prst="rect">
              <a:avLst/>
            </a:prstGeom>
          </p:spPr>
          <p:txBody>
            <a:bodyPr wrap="none">
              <a:spAutoFit/>
            </a:bodyPr>
            <a:lstStyle/>
            <a:p>
              <a:r>
                <a:rPr lang="en-US" altLang="zh-CN"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output</a:t>
              </a:r>
              <a:endParaRPr lang="zh-CN" altLang="en-US" dirty="0">
                <a:latin typeface="Times New Roman" panose="02020603050405020304" pitchFamily="18" charset="0"/>
                <a:cs typeface="Times New Roman" panose="02020603050405020304" pitchFamily="18" charset="0"/>
              </a:endParaRPr>
            </a:p>
          </p:txBody>
        </p:sp>
        <p:sp>
          <p:nvSpPr>
            <p:cNvPr id="55" name="矩形 54"/>
            <p:cNvSpPr/>
            <p:nvPr/>
          </p:nvSpPr>
          <p:spPr>
            <a:xfrm>
              <a:off x="1671046" y="4828564"/>
              <a:ext cx="377026" cy="369332"/>
            </a:xfrm>
            <a:prstGeom prst="rect">
              <a:avLst/>
            </a:prstGeom>
          </p:spPr>
          <p:txBody>
            <a:bodyPr wrap="none">
              <a:spAutoFit/>
            </a:bodyPr>
            <a:lstStyle/>
            <a:p>
              <a:r>
                <a:rPr lang="en-US" altLang="zh-CN"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56" name="矩形 55"/>
            <p:cNvSpPr/>
            <p:nvPr/>
          </p:nvSpPr>
          <p:spPr>
            <a:xfrm>
              <a:off x="1671046" y="5463583"/>
              <a:ext cx="377026" cy="369332"/>
            </a:xfrm>
            <a:prstGeom prst="rect">
              <a:avLst/>
            </a:prstGeom>
          </p:spPr>
          <p:txBody>
            <a:bodyPr wrap="none">
              <a:spAutoFit/>
            </a:bodyPr>
            <a:lstStyle/>
            <a:p>
              <a:r>
                <a:rPr lang="en-US" altLang="zh-CN"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aseline="-25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cxnSp>
          <p:nvCxnSpPr>
            <p:cNvPr id="57" name="直接箭头连接符 56"/>
            <p:cNvCxnSpPr/>
            <p:nvPr/>
          </p:nvCxnSpPr>
          <p:spPr>
            <a:xfrm flipV="1">
              <a:off x="3505225" y="5013230"/>
              <a:ext cx="792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841265" y="4278922"/>
              <a:ext cx="377026" cy="369332"/>
            </a:xfrm>
            <a:prstGeom prst="rect">
              <a:avLst/>
            </a:prstGeom>
          </p:spPr>
          <p:txBody>
            <a:bodyPr wrap="none">
              <a:spAutoFit/>
            </a:bodyPr>
            <a:lstStyle/>
            <a:p>
              <a:r>
                <a:rPr lang="en-US" altLang="zh-CN"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aseline="-25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grpSp>
      <p:sp>
        <p:nvSpPr>
          <p:cNvPr id="52" name="矩形 51"/>
          <p:cNvSpPr/>
          <p:nvPr/>
        </p:nvSpPr>
        <p:spPr>
          <a:xfrm>
            <a:off x="4297804" y="3759347"/>
            <a:ext cx="1665841"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artificial</a:t>
            </a:r>
            <a:r>
              <a:rPr lang="en-US" altLang="zh-CN" dirty="0">
                <a:solidFill>
                  <a:schemeClr val="bg1"/>
                </a:solidFill>
                <a:latin typeface="Times New Roman" panose="02020603050405020304" pitchFamily="18" charset="0"/>
                <a:cs typeface="Times New Roman" panose="02020603050405020304" pitchFamily="18" charset="0"/>
              </a:rPr>
              <a:t> neuron</a:t>
            </a:r>
            <a:endParaRPr lang="zh-CN" altLang="en-US" dirty="0">
              <a:solidFill>
                <a:schemeClr val="bg1"/>
              </a:solidFill>
              <a:latin typeface="Times New Roman" panose="02020603050405020304" pitchFamily="18" charset="0"/>
              <a:cs typeface="Times New Roman" panose="02020603050405020304" pitchFamily="18" charset="0"/>
            </a:endParaRPr>
          </a:p>
        </p:txBody>
      </p:sp>
      <p:cxnSp>
        <p:nvCxnSpPr>
          <p:cNvPr id="59" name="直接箭头连接符 58"/>
          <p:cNvCxnSpPr/>
          <p:nvPr/>
        </p:nvCxnSpPr>
        <p:spPr>
          <a:xfrm flipV="1">
            <a:off x="3563815" y="4131045"/>
            <a:ext cx="634124" cy="29575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387969" y="5380712"/>
            <a:ext cx="492908" cy="6565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4011176" y="6037307"/>
            <a:ext cx="2108269" cy="369332"/>
          </a:xfrm>
          <a:prstGeom prst="rect">
            <a:avLst/>
          </a:prstGeom>
        </p:spPr>
        <p:txBody>
          <a:bodyPr wrap="none">
            <a:spAutoFit/>
          </a:bodyPr>
          <a:lstStyle/>
          <a:p>
            <a:r>
              <a:rPr lang="en-US" altLang="zh-CN"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Perceptron</a:t>
            </a:r>
            <a:r>
              <a:rPr lang="zh-CN" altLang="en-US"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感知器</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75" name="下箭头 74"/>
          <p:cNvSpPr/>
          <p:nvPr/>
        </p:nvSpPr>
        <p:spPr>
          <a:xfrm rot="16200000">
            <a:off x="5679873" y="4702200"/>
            <a:ext cx="433754" cy="679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0" name="对象 69"/>
          <p:cNvGraphicFramePr>
            <a:graphicFrameLocks noChangeAspect="1"/>
          </p:cNvGraphicFramePr>
          <p:nvPr>
            <p:extLst>
              <p:ext uri="{D42A27DB-BD31-4B8C-83A1-F6EECF244321}">
                <p14:modId xmlns:p14="http://schemas.microsoft.com/office/powerpoint/2010/main" val="1546396373"/>
              </p:ext>
            </p:extLst>
          </p:nvPr>
        </p:nvGraphicFramePr>
        <p:xfrm>
          <a:off x="6424388" y="4455370"/>
          <a:ext cx="5651500" cy="1166995"/>
        </p:xfrm>
        <a:graphic>
          <a:graphicData uri="http://schemas.openxmlformats.org/presentationml/2006/ole">
            <mc:AlternateContent xmlns:mc="http://schemas.openxmlformats.org/markup-compatibility/2006">
              <mc:Choice xmlns:v="urn:schemas-microsoft-com:vml" Requires="v">
                <p:oleObj spid="_x0000_s2560" name="公式" r:id="rId5" imgW="2323800" imgH="533160" progId="Equation.3">
                  <p:embed/>
                </p:oleObj>
              </mc:Choice>
              <mc:Fallback>
                <p:oleObj name="公式" r:id="rId5" imgW="2323800" imgH="533160" progId="Equation.3">
                  <p:embed/>
                  <p:pic>
                    <p:nvPicPr>
                      <p:cNvPr id="0" name=""/>
                      <p:cNvPicPr/>
                      <p:nvPr/>
                    </p:nvPicPr>
                    <p:blipFill>
                      <a:blip r:embed="rId6"/>
                      <a:stretch>
                        <a:fillRect/>
                      </a:stretch>
                    </p:blipFill>
                    <p:spPr>
                      <a:xfrm>
                        <a:off x="6424388" y="4455370"/>
                        <a:ext cx="5651500" cy="1166995"/>
                      </a:xfrm>
                      <a:prstGeom prst="rect">
                        <a:avLst/>
                      </a:prstGeom>
                      <a:solidFill>
                        <a:schemeClr val="accent1">
                          <a:lumMod val="60000"/>
                          <a:lumOff val="40000"/>
                        </a:schemeClr>
                      </a:solidFill>
                      <a:ln>
                        <a:noFill/>
                      </a:ln>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156394467"/>
              </p:ext>
            </p:extLst>
          </p:nvPr>
        </p:nvGraphicFramePr>
        <p:xfrm>
          <a:off x="2476500" y="4362450"/>
          <a:ext cx="153988" cy="201613"/>
        </p:xfrm>
        <a:graphic>
          <a:graphicData uri="http://schemas.openxmlformats.org/presentationml/2006/ole">
            <mc:AlternateContent xmlns:mc="http://schemas.openxmlformats.org/markup-compatibility/2006">
              <mc:Choice xmlns:v="urn:schemas-microsoft-com:vml" Requires="v">
                <p:oleObj spid="_x0000_s2561" name="公式" r:id="rId7" imgW="177480" imgH="228600" progId="Equation.3">
                  <p:embed/>
                </p:oleObj>
              </mc:Choice>
              <mc:Fallback>
                <p:oleObj name="公式" r:id="rId7" imgW="177480" imgH="228600" progId="Equation.3">
                  <p:embed/>
                  <p:pic>
                    <p:nvPicPr>
                      <p:cNvPr id="0" name=""/>
                      <p:cNvPicPr/>
                      <p:nvPr/>
                    </p:nvPicPr>
                    <p:blipFill>
                      <a:blip r:embed="rId8"/>
                      <a:stretch>
                        <a:fillRect/>
                      </a:stretch>
                    </p:blipFill>
                    <p:spPr>
                      <a:xfrm>
                        <a:off x="2476500" y="4362450"/>
                        <a:ext cx="153988" cy="201613"/>
                      </a:xfrm>
                      <a:prstGeom prst="rect">
                        <a:avLst/>
                      </a:prstGeom>
                      <a:solidFill>
                        <a:schemeClr val="bg1"/>
                      </a:solidFill>
                      <a:ln>
                        <a:noFill/>
                      </a:ln>
                    </p:spPr>
                  </p:pic>
                </p:oleObj>
              </mc:Fallback>
            </mc:AlternateContent>
          </a:graphicData>
        </a:graphic>
      </p:graphicFrame>
      <p:graphicFrame>
        <p:nvGraphicFramePr>
          <p:cNvPr id="80" name="对象 79"/>
          <p:cNvGraphicFramePr>
            <a:graphicFrameLocks noChangeAspect="1"/>
          </p:cNvGraphicFramePr>
          <p:nvPr>
            <p:extLst>
              <p:ext uri="{D42A27DB-BD31-4B8C-83A1-F6EECF244321}">
                <p14:modId xmlns:p14="http://schemas.microsoft.com/office/powerpoint/2010/main" val="3360161929"/>
              </p:ext>
            </p:extLst>
          </p:nvPr>
        </p:nvGraphicFramePr>
        <p:xfrm>
          <a:off x="2357438" y="4779963"/>
          <a:ext cx="165100" cy="201612"/>
        </p:xfrm>
        <a:graphic>
          <a:graphicData uri="http://schemas.openxmlformats.org/presentationml/2006/ole">
            <mc:AlternateContent xmlns:mc="http://schemas.openxmlformats.org/markup-compatibility/2006">
              <mc:Choice xmlns:v="urn:schemas-microsoft-com:vml" Requires="v">
                <p:oleObj spid="_x0000_s2562" name="公式" r:id="rId9" imgW="190440" imgH="228600" progId="Equation.3">
                  <p:embed/>
                </p:oleObj>
              </mc:Choice>
              <mc:Fallback>
                <p:oleObj name="公式" r:id="rId9" imgW="190440" imgH="228600" progId="Equation.3">
                  <p:embed/>
                  <p:pic>
                    <p:nvPicPr>
                      <p:cNvPr id="0" name=""/>
                      <p:cNvPicPr/>
                      <p:nvPr/>
                    </p:nvPicPr>
                    <p:blipFill>
                      <a:blip r:embed="rId10"/>
                      <a:stretch>
                        <a:fillRect/>
                      </a:stretch>
                    </p:blipFill>
                    <p:spPr>
                      <a:xfrm>
                        <a:off x="2357438" y="4779963"/>
                        <a:ext cx="165100" cy="201612"/>
                      </a:xfrm>
                      <a:prstGeom prst="rect">
                        <a:avLst/>
                      </a:prstGeom>
                      <a:solidFill>
                        <a:schemeClr val="bg1"/>
                      </a:solidFill>
                      <a:ln>
                        <a:noFill/>
                      </a:ln>
                    </p:spPr>
                  </p:pic>
                </p:oleObj>
              </mc:Fallback>
            </mc:AlternateContent>
          </a:graphicData>
        </a:graphic>
      </p:graphicFrame>
      <p:graphicFrame>
        <p:nvGraphicFramePr>
          <p:cNvPr id="81" name="对象 80"/>
          <p:cNvGraphicFramePr>
            <a:graphicFrameLocks noChangeAspect="1"/>
          </p:cNvGraphicFramePr>
          <p:nvPr>
            <p:extLst>
              <p:ext uri="{D42A27DB-BD31-4B8C-83A1-F6EECF244321}">
                <p14:modId xmlns:p14="http://schemas.microsoft.com/office/powerpoint/2010/main" val="2024315575"/>
              </p:ext>
            </p:extLst>
          </p:nvPr>
        </p:nvGraphicFramePr>
        <p:xfrm>
          <a:off x="2344738" y="5194300"/>
          <a:ext cx="165100" cy="203200"/>
        </p:xfrm>
        <a:graphic>
          <a:graphicData uri="http://schemas.openxmlformats.org/presentationml/2006/ole">
            <mc:AlternateContent xmlns:mc="http://schemas.openxmlformats.org/markup-compatibility/2006">
              <mc:Choice xmlns:v="urn:schemas-microsoft-com:vml" Requires="v">
                <p:oleObj spid="_x0000_s2563" name="公式" r:id="rId11" imgW="190440" imgH="228600" progId="Equation.3">
                  <p:embed/>
                </p:oleObj>
              </mc:Choice>
              <mc:Fallback>
                <p:oleObj name="公式" r:id="rId11" imgW="190440" imgH="228600" progId="Equation.3">
                  <p:embed/>
                  <p:pic>
                    <p:nvPicPr>
                      <p:cNvPr id="0" name=""/>
                      <p:cNvPicPr/>
                      <p:nvPr/>
                    </p:nvPicPr>
                    <p:blipFill>
                      <a:blip r:embed="rId12"/>
                      <a:stretch>
                        <a:fillRect/>
                      </a:stretch>
                    </p:blipFill>
                    <p:spPr>
                      <a:xfrm>
                        <a:off x="2344738" y="5194300"/>
                        <a:ext cx="165100" cy="2032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91144144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ppt_x"/>
                                          </p:val>
                                        </p:tav>
                                        <p:tav tm="100000">
                                          <p:val>
                                            <p:strVal val="#ppt_x"/>
                                          </p:val>
                                        </p:tav>
                                      </p:tavLst>
                                    </p:anim>
                                    <p:anim calcmode="lin" valueType="num">
                                      <p:cBhvr additive="base">
                                        <p:cTn id="2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arn(inVertical)">
                                      <p:cBhvr>
                                        <p:cTn id="34" dur="500"/>
                                        <p:tgtEl>
                                          <p:spTgt spid="5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barn(inVertical)">
                                      <p:cBhvr>
                                        <p:cTn id="42" dur="500"/>
                                        <p:tgtEl>
                                          <p:spTgt spid="6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barn(inVertical)">
                                      <p:cBhvr>
                                        <p:cTn id="45" dur="500"/>
                                        <p:tgtEl>
                                          <p:spTgt spid="6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barn(inVertical)">
                                      <p:cBhvr>
                                        <p:cTn id="50" dur="500"/>
                                        <p:tgtEl>
                                          <p:spTgt spid="75"/>
                                        </p:tgtEl>
                                      </p:cBhvr>
                                    </p:animEffect>
                                  </p:childTnLst>
                                </p:cTn>
                              </p:par>
                              <p:par>
                                <p:cTn id="51" presetID="16" presetClass="entr" presetSubtype="21"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barn(inVertical)">
                                      <p:cBhvr>
                                        <p:cTn id="53" dur="500"/>
                                        <p:tgtEl>
                                          <p:spTgt spid="70"/>
                                        </p:tgtEl>
                                      </p:cBhvr>
                                    </p:animEffect>
                                  </p:childTnLst>
                                </p:cTn>
                              </p:par>
                              <p:par>
                                <p:cTn id="54" presetID="16" presetClass="entr" presetSubtype="21"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barn(inVertical)">
                                      <p:cBhvr>
                                        <p:cTn id="56" dur="500"/>
                                        <p:tgtEl>
                                          <p:spTgt spid="79"/>
                                        </p:tgtEl>
                                      </p:cBhvr>
                                    </p:animEffect>
                                  </p:childTnLst>
                                </p:cTn>
                              </p:par>
                              <p:par>
                                <p:cTn id="57" presetID="16" presetClass="entr" presetSubtype="21"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barn(inVertical)">
                                      <p:cBhvr>
                                        <p:cTn id="59" dur="500"/>
                                        <p:tgtEl>
                                          <p:spTgt spid="80"/>
                                        </p:tgtEl>
                                      </p:cBhvr>
                                    </p:animEffect>
                                  </p:childTnLst>
                                </p:cTn>
                              </p:par>
                              <p:par>
                                <p:cTn id="60" presetID="16" presetClass="entr" presetSubtype="21"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barn(inVertical)">
                                      <p:cBhvr>
                                        <p:cTn id="6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2" grpId="0"/>
      <p:bldP spid="33" grpId="0" animBg="1"/>
      <p:bldP spid="52" grpId="0"/>
      <p:bldP spid="69" grpId="0"/>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pitchFamily="34" charset="-122"/>
                  <a:ea typeface="微软雅黑" panose="020B0503020204020204" pitchFamily="34" charset="-122"/>
                  <a:sym typeface="inpin heiti" panose="00000500000000000000" pitchFamily="2" charset="-122"/>
                </a:rPr>
                <a:t>1</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什么是人工神经网络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artificial </a:t>
            </a:r>
            <a:r>
              <a:rPr lang="en-US" altLang="zh-CN" sz="20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neural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network</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4098" name="Picture 2" descr="https://static.oschina.net/uploads/space/2018/0226/183022_BMeZ_876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424" y="3107471"/>
            <a:ext cx="3086525"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tatic.oschina.net/uploads/space/2018/0226/183108_CSSq_8763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423" y="5200981"/>
            <a:ext cx="3086526"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static.oschina.net/uploads/space/2018/0226/183117_AQxk_87635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969" y="1097210"/>
            <a:ext cx="3088331"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oschina.net/uploads/space/2018/0226/183125_dDUy_8763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969" y="3107471"/>
            <a:ext cx="3088331" cy="1296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oschina.net/uploads/space/2018/0226/183133_XffM_87635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1968" y="5200981"/>
            <a:ext cx="3088331" cy="1296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8"/>
          <a:stretch>
            <a:fillRect/>
          </a:stretch>
        </p:blipFill>
        <p:spPr>
          <a:xfrm>
            <a:off x="1607423" y="1097210"/>
            <a:ext cx="3086526" cy="1296000"/>
          </a:xfrm>
          <a:prstGeom prst="rect">
            <a:avLst/>
          </a:prstGeom>
        </p:spPr>
      </p:pic>
    </p:spTree>
    <p:extLst>
      <p:ext uri="{BB962C8B-B14F-4D97-AF65-F5344CB8AC3E}">
        <p14:creationId xmlns:p14="http://schemas.microsoft.com/office/powerpoint/2010/main" val="90223724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102"/>
                                        </p:tgtEl>
                                        <p:attrNameLst>
                                          <p:attrName>style.visibility</p:attrName>
                                        </p:attrNameLst>
                                      </p:cBhvr>
                                      <p:to>
                                        <p:strVal val="visible"/>
                                      </p:to>
                                    </p:set>
                                    <p:animEffect transition="in" filter="wheel(1)">
                                      <p:cBhvr>
                                        <p:cTn id="22" dur="2000"/>
                                        <p:tgtEl>
                                          <p:spTgt spid="4102"/>
                                        </p:tgtEl>
                                      </p:cBhvr>
                                    </p:animEffect>
                                  </p:childTnLst>
                                </p:cTn>
                              </p:par>
                              <p:par>
                                <p:cTn id="23" presetID="21" presetClass="entr" presetSubtype="1" fill="hold" nodeType="withEffect">
                                  <p:stCondLst>
                                    <p:cond delay="0"/>
                                  </p:stCondLst>
                                  <p:childTnLst>
                                    <p:set>
                                      <p:cBhvr>
                                        <p:cTn id="24" dur="1" fill="hold">
                                          <p:stCondLst>
                                            <p:cond delay="0"/>
                                          </p:stCondLst>
                                        </p:cTn>
                                        <p:tgtEl>
                                          <p:spTgt spid="4098"/>
                                        </p:tgtEl>
                                        <p:attrNameLst>
                                          <p:attrName>style.visibility</p:attrName>
                                        </p:attrNameLst>
                                      </p:cBhvr>
                                      <p:to>
                                        <p:strVal val="visible"/>
                                      </p:to>
                                    </p:set>
                                    <p:animEffect transition="in" filter="wheel(1)">
                                      <p:cBhvr>
                                        <p:cTn id="25" dur="2000"/>
                                        <p:tgtEl>
                                          <p:spTgt spid="4098"/>
                                        </p:tgtEl>
                                      </p:cBhvr>
                                    </p:animEffect>
                                  </p:childTnLst>
                                </p:cTn>
                              </p:par>
                              <p:par>
                                <p:cTn id="26" presetID="21" presetClass="entr" presetSubtype="1" fill="hold" nodeType="withEffect">
                                  <p:stCondLst>
                                    <p:cond delay="0"/>
                                  </p:stCondLst>
                                  <p:childTnLst>
                                    <p:set>
                                      <p:cBhvr>
                                        <p:cTn id="27" dur="1" fill="hold">
                                          <p:stCondLst>
                                            <p:cond delay="0"/>
                                          </p:stCondLst>
                                        </p:cTn>
                                        <p:tgtEl>
                                          <p:spTgt spid="4104"/>
                                        </p:tgtEl>
                                        <p:attrNameLst>
                                          <p:attrName>style.visibility</p:attrName>
                                        </p:attrNameLst>
                                      </p:cBhvr>
                                      <p:to>
                                        <p:strVal val="visible"/>
                                      </p:to>
                                    </p:set>
                                    <p:animEffect transition="in" filter="wheel(1)">
                                      <p:cBhvr>
                                        <p:cTn id="28" dur="2000"/>
                                        <p:tgtEl>
                                          <p:spTgt spid="4104"/>
                                        </p:tgtEl>
                                      </p:cBhvr>
                                    </p:animEffect>
                                  </p:childTnLst>
                                </p:cTn>
                              </p:par>
                              <p:par>
                                <p:cTn id="29" presetID="21" presetClass="entr" presetSubtype="1" fill="hold" nodeType="withEffect">
                                  <p:stCondLst>
                                    <p:cond delay="0"/>
                                  </p:stCondLst>
                                  <p:childTnLst>
                                    <p:set>
                                      <p:cBhvr>
                                        <p:cTn id="30" dur="1" fill="hold">
                                          <p:stCondLst>
                                            <p:cond delay="0"/>
                                          </p:stCondLst>
                                        </p:cTn>
                                        <p:tgtEl>
                                          <p:spTgt spid="4100"/>
                                        </p:tgtEl>
                                        <p:attrNameLst>
                                          <p:attrName>style.visibility</p:attrName>
                                        </p:attrNameLst>
                                      </p:cBhvr>
                                      <p:to>
                                        <p:strVal val="visible"/>
                                      </p:to>
                                    </p:set>
                                    <p:animEffect transition="in" filter="wheel(1)">
                                      <p:cBhvr>
                                        <p:cTn id="31" dur="2000"/>
                                        <p:tgtEl>
                                          <p:spTgt spid="4100"/>
                                        </p:tgtEl>
                                      </p:cBhvr>
                                    </p:animEffect>
                                  </p:childTnLst>
                                </p:cTn>
                              </p:par>
                              <p:par>
                                <p:cTn id="32" presetID="21" presetClass="entr" presetSubtype="1" fill="hold" nodeType="withEffect">
                                  <p:stCondLst>
                                    <p:cond delay="0"/>
                                  </p:stCondLst>
                                  <p:childTnLst>
                                    <p:set>
                                      <p:cBhvr>
                                        <p:cTn id="33" dur="1" fill="hold">
                                          <p:stCondLst>
                                            <p:cond delay="0"/>
                                          </p:stCondLst>
                                        </p:cTn>
                                        <p:tgtEl>
                                          <p:spTgt spid="4106"/>
                                        </p:tgtEl>
                                        <p:attrNameLst>
                                          <p:attrName>style.visibility</p:attrName>
                                        </p:attrNameLst>
                                      </p:cBhvr>
                                      <p:to>
                                        <p:strVal val="visible"/>
                                      </p:to>
                                    </p:set>
                                    <p:animEffect transition="in" filter="wheel(1)">
                                      <p:cBhvr>
                                        <p:cTn id="34" dur="20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pitchFamily="34" charset="-122"/>
                  <a:ea typeface="微软雅黑" panose="020B0503020204020204" pitchFamily="34" charset="-122"/>
                  <a:sym typeface="inpin heiti" panose="00000500000000000000" pitchFamily="2" charset="-122"/>
                </a:rPr>
                <a:t>1</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什么是人工神经网络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artificial </a:t>
            </a:r>
            <a:r>
              <a:rPr lang="en-US" altLang="zh-CN" sz="20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neural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network</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27" name="椭圆 26"/>
          <p:cNvSpPr/>
          <p:nvPr/>
        </p:nvSpPr>
        <p:spPr>
          <a:xfrm>
            <a:off x="5483330" y="351416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8" name="直接箭头连接符 27"/>
          <p:cNvCxnSpPr>
            <a:stCxn id="5" idx="3"/>
            <a:endCxn id="27" idx="2"/>
          </p:cNvCxnSpPr>
          <p:nvPr/>
        </p:nvCxnSpPr>
        <p:spPr>
          <a:xfrm>
            <a:off x="3885036" y="1905661"/>
            <a:ext cx="1598294" cy="1878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9" idx="3"/>
            <a:endCxn id="27" idx="2"/>
          </p:cNvCxnSpPr>
          <p:nvPr/>
        </p:nvCxnSpPr>
        <p:spPr>
          <a:xfrm>
            <a:off x="3885036" y="2849303"/>
            <a:ext cx="1598294" cy="934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0" idx="3"/>
            <a:endCxn id="27" idx="2"/>
          </p:cNvCxnSpPr>
          <p:nvPr/>
        </p:nvCxnSpPr>
        <p:spPr>
          <a:xfrm>
            <a:off x="3885036" y="3784168"/>
            <a:ext cx="1598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89036" y="1707661"/>
            <a:ext cx="396000" cy="3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x</a:t>
            </a:r>
            <a:r>
              <a:rPr lang="en-US" altLang="zh-CN" baseline="-25000"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9" name="矩形 38"/>
          <p:cNvSpPr/>
          <p:nvPr/>
        </p:nvSpPr>
        <p:spPr>
          <a:xfrm>
            <a:off x="3489036" y="2651303"/>
            <a:ext cx="396000" cy="3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40" name="矩形 39"/>
          <p:cNvSpPr/>
          <p:nvPr/>
        </p:nvSpPr>
        <p:spPr>
          <a:xfrm>
            <a:off x="3489036" y="3586168"/>
            <a:ext cx="396000" cy="3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x</a:t>
            </a:r>
            <a:r>
              <a:rPr lang="en-US" altLang="zh-CN" baseline="-25000"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0" name="椭圆 49"/>
          <p:cNvSpPr/>
          <p:nvPr/>
        </p:nvSpPr>
        <p:spPr>
          <a:xfrm>
            <a:off x="5483330" y="254216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1" name="直接箭头连接符 50"/>
          <p:cNvCxnSpPr>
            <a:stCxn id="40" idx="3"/>
            <a:endCxn id="50" idx="2"/>
          </p:cNvCxnSpPr>
          <p:nvPr/>
        </p:nvCxnSpPr>
        <p:spPr>
          <a:xfrm flipV="1">
            <a:off x="3885036" y="2812166"/>
            <a:ext cx="1598294" cy="97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9" idx="3"/>
            <a:endCxn id="50" idx="2"/>
          </p:cNvCxnSpPr>
          <p:nvPr/>
        </p:nvCxnSpPr>
        <p:spPr>
          <a:xfrm flipV="1">
            <a:off x="3885036" y="2812166"/>
            <a:ext cx="1598294" cy="3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 idx="3"/>
            <a:endCxn id="50" idx="2"/>
          </p:cNvCxnSpPr>
          <p:nvPr/>
        </p:nvCxnSpPr>
        <p:spPr>
          <a:xfrm>
            <a:off x="3885036" y="1905661"/>
            <a:ext cx="1598294" cy="9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5483330" y="156921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62" name="直接箭头连接符 61"/>
          <p:cNvCxnSpPr>
            <a:stCxn id="5" idx="3"/>
            <a:endCxn id="61" idx="2"/>
          </p:cNvCxnSpPr>
          <p:nvPr/>
        </p:nvCxnSpPr>
        <p:spPr>
          <a:xfrm flipV="1">
            <a:off x="3885036" y="1839217"/>
            <a:ext cx="1598294" cy="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9" idx="3"/>
            <a:endCxn id="61" idx="2"/>
          </p:cNvCxnSpPr>
          <p:nvPr/>
        </p:nvCxnSpPr>
        <p:spPr>
          <a:xfrm flipV="1">
            <a:off x="3885036" y="1839217"/>
            <a:ext cx="1598294" cy="101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0" idx="3"/>
            <a:endCxn id="61" idx="2"/>
          </p:cNvCxnSpPr>
          <p:nvPr/>
        </p:nvCxnSpPr>
        <p:spPr>
          <a:xfrm flipV="1">
            <a:off x="3885036" y="1839217"/>
            <a:ext cx="1598294" cy="194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3966609" y="1636320"/>
            <a:ext cx="510821" cy="2327668"/>
            <a:chOff x="3966609" y="1636320"/>
            <a:chExt cx="510821" cy="2327668"/>
          </a:xfrm>
        </p:grpSpPr>
        <p:graphicFrame>
          <p:nvGraphicFramePr>
            <p:cNvPr id="72" name="对象 71"/>
            <p:cNvGraphicFramePr>
              <a:graphicFrameLocks noChangeAspect="1"/>
            </p:cNvGraphicFramePr>
            <p:nvPr>
              <p:extLst>
                <p:ext uri="{D42A27DB-BD31-4B8C-83A1-F6EECF244321}">
                  <p14:modId xmlns:p14="http://schemas.microsoft.com/office/powerpoint/2010/main" val="567653139"/>
                </p:ext>
              </p:extLst>
            </p:nvPr>
          </p:nvGraphicFramePr>
          <p:xfrm>
            <a:off x="3993548" y="1636320"/>
            <a:ext cx="196394" cy="201444"/>
          </p:xfrm>
          <a:graphic>
            <a:graphicData uri="http://schemas.openxmlformats.org/presentationml/2006/ole">
              <mc:AlternateContent xmlns:mc="http://schemas.openxmlformats.org/markup-compatibility/2006">
                <mc:Choice xmlns:v="urn:schemas-microsoft-com:vml" Requires="v">
                  <p:oleObj spid="_x0000_s5183" name="公式" r:id="rId4" imgW="228600" imgH="228600" progId="Equation.3">
                    <p:embed/>
                  </p:oleObj>
                </mc:Choice>
                <mc:Fallback>
                  <p:oleObj name="公式" r:id="rId4" imgW="228600" imgH="228600" progId="Equation.3">
                    <p:embed/>
                    <p:pic>
                      <p:nvPicPr>
                        <p:cNvPr id="0" name=""/>
                        <p:cNvPicPr/>
                        <p:nvPr/>
                      </p:nvPicPr>
                      <p:blipFill>
                        <a:blip r:embed="rId5"/>
                        <a:stretch>
                          <a:fillRect/>
                        </a:stretch>
                      </p:blipFill>
                      <p:spPr>
                        <a:xfrm>
                          <a:off x="3993548" y="1636320"/>
                          <a:ext cx="196394" cy="201444"/>
                        </a:xfrm>
                        <a:prstGeom prst="rect">
                          <a:avLst/>
                        </a:prstGeom>
                        <a:solidFill>
                          <a:schemeClr val="bg1"/>
                        </a:solidFill>
                        <a:ln>
                          <a:noFill/>
                        </a:ln>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468843365"/>
                </p:ext>
              </p:extLst>
            </p:nvPr>
          </p:nvGraphicFramePr>
          <p:xfrm>
            <a:off x="4122184" y="1935042"/>
            <a:ext cx="196394" cy="201444"/>
          </p:xfrm>
          <a:graphic>
            <a:graphicData uri="http://schemas.openxmlformats.org/presentationml/2006/ole">
              <mc:AlternateContent xmlns:mc="http://schemas.openxmlformats.org/markup-compatibility/2006">
                <mc:Choice xmlns:v="urn:schemas-microsoft-com:vml" Requires="v">
                  <p:oleObj spid="_x0000_s5184" name="公式" r:id="rId6" imgW="228600" imgH="228600" progId="Equation.3">
                    <p:embed/>
                  </p:oleObj>
                </mc:Choice>
                <mc:Fallback>
                  <p:oleObj name="公式" r:id="rId6" imgW="228600" imgH="228600" progId="Equation.3">
                    <p:embed/>
                    <p:pic>
                      <p:nvPicPr>
                        <p:cNvPr id="0" name=""/>
                        <p:cNvPicPr/>
                        <p:nvPr/>
                      </p:nvPicPr>
                      <p:blipFill>
                        <a:blip r:embed="rId7"/>
                        <a:stretch>
                          <a:fillRect/>
                        </a:stretch>
                      </p:blipFill>
                      <p:spPr>
                        <a:xfrm>
                          <a:off x="4122184" y="1935042"/>
                          <a:ext cx="196394" cy="201444"/>
                        </a:xfrm>
                        <a:prstGeom prst="rect">
                          <a:avLst/>
                        </a:prstGeom>
                        <a:solidFill>
                          <a:schemeClr val="bg1"/>
                        </a:solidFill>
                        <a:ln>
                          <a:noFill/>
                        </a:ln>
                      </p:spPr>
                    </p:pic>
                  </p:oleObj>
                </mc:Fallback>
              </mc:AlternateContent>
            </a:graphicData>
          </a:graphic>
        </p:graphicFrame>
        <p:graphicFrame>
          <p:nvGraphicFramePr>
            <p:cNvPr id="74" name="对象 73"/>
            <p:cNvGraphicFramePr>
              <a:graphicFrameLocks noChangeAspect="1"/>
            </p:cNvGraphicFramePr>
            <p:nvPr>
              <p:extLst>
                <p:ext uri="{D42A27DB-BD31-4B8C-83A1-F6EECF244321}">
                  <p14:modId xmlns:p14="http://schemas.microsoft.com/office/powerpoint/2010/main" val="1576643057"/>
                </p:ext>
              </p:extLst>
            </p:nvPr>
          </p:nvGraphicFramePr>
          <p:xfrm>
            <a:off x="3966609" y="2150573"/>
            <a:ext cx="196394" cy="201444"/>
          </p:xfrm>
          <a:graphic>
            <a:graphicData uri="http://schemas.openxmlformats.org/presentationml/2006/ole">
              <mc:AlternateContent xmlns:mc="http://schemas.openxmlformats.org/markup-compatibility/2006">
                <mc:Choice xmlns:v="urn:schemas-microsoft-com:vml" Requires="v">
                  <p:oleObj spid="_x0000_s5185" name="公式" r:id="rId8" imgW="228600" imgH="228600" progId="Equation.3">
                    <p:embed/>
                  </p:oleObj>
                </mc:Choice>
                <mc:Fallback>
                  <p:oleObj name="公式" r:id="rId8" imgW="228600" imgH="228600" progId="Equation.3">
                    <p:embed/>
                    <p:pic>
                      <p:nvPicPr>
                        <p:cNvPr id="0" name=""/>
                        <p:cNvPicPr/>
                        <p:nvPr/>
                      </p:nvPicPr>
                      <p:blipFill>
                        <a:blip r:embed="rId9"/>
                        <a:stretch>
                          <a:fillRect/>
                        </a:stretch>
                      </p:blipFill>
                      <p:spPr>
                        <a:xfrm>
                          <a:off x="3966609" y="2150573"/>
                          <a:ext cx="196394" cy="201444"/>
                        </a:xfrm>
                        <a:prstGeom prst="rect">
                          <a:avLst/>
                        </a:prstGeom>
                        <a:solidFill>
                          <a:schemeClr val="bg1"/>
                        </a:solidFill>
                        <a:ln>
                          <a:noFill/>
                        </a:ln>
                      </p:spPr>
                    </p:pic>
                  </p:oleObj>
                </mc:Fallback>
              </mc:AlternateContent>
            </a:graphicData>
          </a:graphic>
        </p:graphicFrame>
        <p:graphicFrame>
          <p:nvGraphicFramePr>
            <p:cNvPr id="76" name="对象 75"/>
            <p:cNvGraphicFramePr>
              <a:graphicFrameLocks noChangeAspect="1"/>
            </p:cNvGraphicFramePr>
            <p:nvPr>
              <p:extLst>
                <p:ext uri="{D42A27DB-BD31-4B8C-83A1-F6EECF244321}">
                  <p14:modId xmlns:p14="http://schemas.microsoft.com/office/powerpoint/2010/main" val="4132343949"/>
                </p:ext>
              </p:extLst>
            </p:nvPr>
          </p:nvGraphicFramePr>
          <p:xfrm>
            <a:off x="4113127" y="2528037"/>
            <a:ext cx="196394" cy="201444"/>
          </p:xfrm>
          <a:graphic>
            <a:graphicData uri="http://schemas.openxmlformats.org/presentationml/2006/ole">
              <mc:AlternateContent xmlns:mc="http://schemas.openxmlformats.org/markup-compatibility/2006">
                <mc:Choice xmlns:v="urn:schemas-microsoft-com:vml" Requires="v">
                  <p:oleObj spid="_x0000_s5186" name="公式" r:id="rId10" imgW="228600" imgH="228600" progId="Equation.3">
                    <p:embed/>
                  </p:oleObj>
                </mc:Choice>
                <mc:Fallback>
                  <p:oleObj name="公式" r:id="rId10" imgW="228600" imgH="228600" progId="Equation.3">
                    <p:embed/>
                    <p:pic>
                      <p:nvPicPr>
                        <p:cNvPr id="0" name=""/>
                        <p:cNvPicPr/>
                        <p:nvPr/>
                      </p:nvPicPr>
                      <p:blipFill>
                        <a:blip r:embed="rId11"/>
                        <a:stretch>
                          <a:fillRect/>
                        </a:stretch>
                      </p:blipFill>
                      <p:spPr>
                        <a:xfrm>
                          <a:off x="4113127" y="2528037"/>
                          <a:ext cx="196394" cy="201444"/>
                        </a:xfrm>
                        <a:prstGeom prst="rect">
                          <a:avLst/>
                        </a:prstGeom>
                        <a:solidFill>
                          <a:schemeClr val="bg1"/>
                        </a:solidFill>
                        <a:ln>
                          <a:noFill/>
                        </a:ln>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1867133330"/>
                </p:ext>
              </p:extLst>
            </p:nvPr>
          </p:nvGraphicFramePr>
          <p:xfrm>
            <a:off x="4281036" y="2762397"/>
            <a:ext cx="196394" cy="201444"/>
          </p:xfrm>
          <a:graphic>
            <a:graphicData uri="http://schemas.openxmlformats.org/presentationml/2006/ole">
              <mc:AlternateContent xmlns:mc="http://schemas.openxmlformats.org/markup-compatibility/2006">
                <mc:Choice xmlns:v="urn:schemas-microsoft-com:vml" Requires="v">
                  <p:oleObj spid="_x0000_s5187" name="公式" r:id="rId12" imgW="228600" imgH="228600" progId="Equation.3">
                    <p:embed/>
                  </p:oleObj>
                </mc:Choice>
                <mc:Fallback>
                  <p:oleObj name="公式" r:id="rId12" imgW="228600" imgH="228600" progId="Equation.3">
                    <p:embed/>
                    <p:pic>
                      <p:nvPicPr>
                        <p:cNvPr id="0" name=""/>
                        <p:cNvPicPr/>
                        <p:nvPr/>
                      </p:nvPicPr>
                      <p:blipFill>
                        <a:blip r:embed="rId13"/>
                        <a:stretch>
                          <a:fillRect/>
                        </a:stretch>
                      </p:blipFill>
                      <p:spPr>
                        <a:xfrm>
                          <a:off x="4281036" y="2762397"/>
                          <a:ext cx="196394" cy="201444"/>
                        </a:xfrm>
                        <a:prstGeom prst="rect">
                          <a:avLst/>
                        </a:prstGeom>
                        <a:solidFill>
                          <a:schemeClr val="bg1"/>
                        </a:solidFill>
                        <a:ln>
                          <a:noFill/>
                        </a:ln>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1257236231"/>
                </p:ext>
              </p:extLst>
            </p:nvPr>
          </p:nvGraphicFramePr>
          <p:xfrm>
            <a:off x="4064806" y="2982778"/>
            <a:ext cx="196394" cy="201444"/>
          </p:xfrm>
          <a:graphic>
            <a:graphicData uri="http://schemas.openxmlformats.org/presentationml/2006/ole">
              <mc:AlternateContent xmlns:mc="http://schemas.openxmlformats.org/markup-compatibility/2006">
                <mc:Choice xmlns:v="urn:schemas-microsoft-com:vml" Requires="v">
                  <p:oleObj spid="_x0000_s5188" name="公式" r:id="rId14" imgW="228600" imgH="228600" progId="Equation.3">
                    <p:embed/>
                  </p:oleObj>
                </mc:Choice>
                <mc:Fallback>
                  <p:oleObj name="公式" r:id="rId14" imgW="228600" imgH="228600" progId="Equation.3">
                    <p:embed/>
                    <p:pic>
                      <p:nvPicPr>
                        <p:cNvPr id="0" name=""/>
                        <p:cNvPicPr/>
                        <p:nvPr/>
                      </p:nvPicPr>
                      <p:blipFill>
                        <a:blip r:embed="rId15"/>
                        <a:stretch>
                          <a:fillRect/>
                        </a:stretch>
                      </p:blipFill>
                      <p:spPr>
                        <a:xfrm>
                          <a:off x="4064806" y="2982778"/>
                          <a:ext cx="196394" cy="201444"/>
                        </a:xfrm>
                        <a:prstGeom prst="rect">
                          <a:avLst/>
                        </a:prstGeom>
                        <a:solidFill>
                          <a:schemeClr val="bg1"/>
                        </a:solidFill>
                        <a:ln>
                          <a:noFill/>
                        </a:ln>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4163080782"/>
                </p:ext>
              </p:extLst>
            </p:nvPr>
          </p:nvGraphicFramePr>
          <p:xfrm>
            <a:off x="4026621" y="3298825"/>
            <a:ext cx="198437" cy="200025"/>
          </p:xfrm>
          <a:graphic>
            <a:graphicData uri="http://schemas.openxmlformats.org/presentationml/2006/ole">
              <mc:AlternateContent xmlns:mc="http://schemas.openxmlformats.org/markup-compatibility/2006">
                <mc:Choice xmlns:v="urn:schemas-microsoft-com:vml" Requires="v">
                  <p:oleObj spid="_x0000_s5189" name="公式" r:id="rId16" imgW="228600" imgH="228600" progId="Equation.3">
                    <p:embed/>
                  </p:oleObj>
                </mc:Choice>
                <mc:Fallback>
                  <p:oleObj name="公式" r:id="rId16" imgW="228600" imgH="228600" progId="Equation.3">
                    <p:embed/>
                    <p:pic>
                      <p:nvPicPr>
                        <p:cNvPr id="0" name=""/>
                        <p:cNvPicPr/>
                        <p:nvPr/>
                      </p:nvPicPr>
                      <p:blipFill>
                        <a:blip r:embed="rId17"/>
                        <a:stretch>
                          <a:fillRect/>
                        </a:stretch>
                      </p:blipFill>
                      <p:spPr>
                        <a:xfrm>
                          <a:off x="4026621" y="3298825"/>
                          <a:ext cx="198437" cy="200025"/>
                        </a:xfrm>
                        <a:prstGeom prst="rect">
                          <a:avLst/>
                        </a:prstGeom>
                        <a:solidFill>
                          <a:schemeClr val="bg1"/>
                        </a:solidFill>
                        <a:ln>
                          <a:noFill/>
                        </a:ln>
                      </p:spPr>
                    </p:pic>
                  </p:oleObj>
                </mc:Fallback>
              </mc:AlternateContent>
            </a:graphicData>
          </a:graphic>
        </p:graphicFrame>
        <p:graphicFrame>
          <p:nvGraphicFramePr>
            <p:cNvPr id="80" name="对象 79"/>
            <p:cNvGraphicFramePr>
              <a:graphicFrameLocks noChangeAspect="1"/>
            </p:cNvGraphicFramePr>
            <p:nvPr>
              <p:extLst>
                <p:ext uri="{D42A27DB-BD31-4B8C-83A1-F6EECF244321}">
                  <p14:modId xmlns:p14="http://schemas.microsoft.com/office/powerpoint/2010/main" val="4276912727"/>
                </p:ext>
              </p:extLst>
            </p:nvPr>
          </p:nvGraphicFramePr>
          <p:xfrm>
            <a:off x="4112346" y="3533775"/>
            <a:ext cx="196850" cy="200025"/>
          </p:xfrm>
          <a:graphic>
            <a:graphicData uri="http://schemas.openxmlformats.org/presentationml/2006/ole">
              <mc:AlternateContent xmlns:mc="http://schemas.openxmlformats.org/markup-compatibility/2006">
                <mc:Choice xmlns:v="urn:schemas-microsoft-com:vml" Requires="v">
                  <p:oleObj spid="_x0000_s5190" name="公式" r:id="rId18" imgW="228600" imgH="228600" progId="Equation.3">
                    <p:embed/>
                  </p:oleObj>
                </mc:Choice>
                <mc:Fallback>
                  <p:oleObj name="公式" r:id="rId18" imgW="228600" imgH="228600" progId="Equation.3">
                    <p:embed/>
                    <p:pic>
                      <p:nvPicPr>
                        <p:cNvPr id="0" name=""/>
                        <p:cNvPicPr/>
                        <p:nvPr/>
                      </p:nvPicPr>
                      <p:blipFill>
                        <a:blip r:embed="rId19"/>
                        <a:stretch>
                          <a:fillRect/>
                        </a:stretch>
                      </p:blipFill>
                      <p:spPr>
                        <a:xfrm>
                          <a:off x="4112346" y="3533775"/>
                          <a:ext cx="196850" cy="200025"/>
                        </a:xfrm>
                        <a:prstGeom prst="rect">
                          <a:avLst/>
                        </a:prstGeom>
                        <a:solidFill>
                          <a:schemeClr val="bg1"/>
                        </a:solidFill>
                        <a:ln>
                          <a:noFill/>
                        </a:ln>
                      </p:spPr>
                    </p:pic>
                  </p:oleObj>
                </mc:Fallback>
              </mc:AlternateContent>
            </a:graphicData>
          </a:graphic>
        </p:graphicFrame>
        <p:graphicFrame>
          <p:nvGraphicFramePr>
            <p:cNvPr id="81" name="对象 80"/>
            <p:cNvGraphicFramePr>
              <a:graphicFrameLocks noChangeAspect="1"/>
            </p:cNvGraphicFramePr>
            <p:nvPr>
              <p:extLst>
                <p:ext uri="{D42A27DB-BD31-4B8C-83A1-F6EECF244321}">
                  <p14:modId xmlns:p14="http://schemas.microsoft.com/office/powerpoint/2010/main" val="3283962736"/>
                </p:ext>
              </p:extLst>
            </p:nvPr>
          </p:nvGraphicFramePr>
          <p:xfrm>
            <a:off x="4023446" y="3763963"/>
            <a:ext cx="198437" cy="200025"/>
          </p:xfrm>
          <a:graphic>
            <a:graphicData uri="http://schemas.openxmlformats.org/presentationml/2006/ole">
              <mc:AlternateContent xmlns:mc="http://schemas.openxmlformats.org/markup-compatibility/2006">
                <mc:Choice xmlns:v="urn:schemas-microsoft-com:vml" Requires="v">
                  <p:oleObj spid="_x0000_s5191" name="公式" r:id="rId20" imgW="228600" imgH="228600" progId="Equation.3">
                    <p:embed/>
                  </p:oleObj>
                </mc:Choice>
                <mc:Fallback>
                  <p:oleObj name="公式" r:id="rId20" imgW="228600" imgH="228600" progId="Equation.3">
                    <p:embed/>
                    <p:pic>
                      <p:nvPicPr>
                        <p:cNvPr id="0" name=""/>
                        <p:cNvPicPr/>
                        <p:nvPr/>
                      </p:nvPicPr>
                      <p:blipFill>
                        <a:blip r:embed="rId21"/>
                        <a:stretch>
                          <a:fillRect/>
                        </a:stretch>
                      </p:blipFill>
                      <p:spPr>
                        <a:xfrm>
                          <a:off x="4023446" y="3763963"/>
                          <a:ext cx="198437" cy="200025"/>
                        </a:xfrm>
                        <a:prstGeom prst="rect">
                          <a:avLst/>
                        </a:prstGeom>
                        <a:solidFill>
                          <a:schemeClr val="bg1"/>
                        </a:solidFill>
                        <a:ln>
                          <a:noFill/>
                        </a:ln>
                      </p:spPr>
                    </p:pic>
                  </p:oleObj>
                </mc:Fallback>
              </mc:AlternateContent>
            </a:graphicData>
          </a:graphic>
        </p:graphicFrame>
      </p:grpSp>
      <p:sp>
        <p:nvSpPr>
          <p:cNvPr id="82" name="椭圆 81"/>
          <p:cNvSpPr/>
          <p:nvPr/>
        </p:nvSpPr>
        <p:spPr>
          <a:xfrm>
            <a:off x="7629591" y="20742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a:stCxn id="61" idx="6"/>
            <a:endCxn id="82" idx="2"/>
          </p:cNvCxnSpPr>
          <p:nvPr/>
        </p:nvCxnSpPr>
        <p:spPr>
          <a:xfrm>
            <a:off x="6023330" y="1839217"/>
            <a:ext cx="1606261" cy="50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0" idx="6"/>
            <a:endCxn id="82" idx="2"/>
          </p:cNvCxnSpPr>
          <p:nvPr/>
        </p:nvCxnSpPr>
        <p:spPr>
          <a:xfrm flipV="1">
            <a:off x="6023330" y="2344260"/>
            <a:ext cx="1606261" cy="467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7" idx="6"/>
            <a:endCxn id="82" idx="2"/>
          </p:cNvCxnSpPr>
          <p:nvPr/>
        </p:nvCxnSpPr>
        <p:spPr>
          <a:xfrm flipV="1">
            <a:off x="6023330" y="2344260"/>
            <a:ext cx="1606261" cy="143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629591" y="299846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8" name="直接箭头连接符 97"/>
          <p:cNvCxnSpPr>
            <a:stCxn id="61" idx="6"/>
            <a:endCxn id="97" idx="2"/>
          </p:cNvCxnSpPr>
          <p:nvPr/>
        </p:nvCxnSpPr>
        <p:spPr>
          <a:xfrm>
            <a:off x="6023330" y="1839217"/>
            <a:ext cx="1606261" cy="142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50" idx="6"/>
            <a:endCxn id="97" idx="2"/>
          </p:cNvCxnSpPr>
          <p:nvPr/>
        </p:nvCxnSpPr>
        <p:spPr>
          <a:xfrm>
            <a:off x="6023330" y="2812166"/>
            <a:ext cx="1606261" cy="45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27" idx="6"/>
            <a:endCxn id="97" idx="2"/>
          </p:cNvCxnSpPr>
          <p:nvPr/>
        </p:nvCxnSpPr>
        <p:spPr>
          <a:xfrm flipV="1">
            <a:off x="6023330" y="3268463"/>
            <a:ext cx="1606261" cy="51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3116385" y="4604495"/>
            <a:ext cx="877163"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输入层</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3" name="矩形 112"/>
          <p:cNvSpPr/>
          <p:nvPr/>
        </p:nvSpPr>
        <p:spPr>
          <a:xfrm>
            <a:off x="5314748" y="4604495"/>
            <a:ext cx="877163"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隐含层</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4" name="矩形 113"/>
          <p:cNvSpPr/>
          <p:nvPr/>
        </p:nvSpPr>
        <p:spPr>
          <a:xfrm>
            <a:off x="7461009" y="4604495"/>
            <a:ext cx="877163"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输出层</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7945181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7" grpId="0" animBg="1"/>
      <p:bldP spid="5" grpId="0" animBg="1"/>
      <p:bldP spid="39" grpId="0" animBg="1"/>
      <p:bldP spid="40" grpId="0" animBg="1"/>
      <p:bldP spid="50" grpId="0" animBg="1"/>
      <p:bldP spid="61" grpId="0" animBg="1"/>
      <p:bldP spid="82" grpId="0" animBg="1"/>
      <p:bldP spid="97" grpId="0" animBg="1"/>
      <p:bldP spid="112" grpId="0"/>
      <p:bldP spid="113" grpId="0"/>
      <p:bldP spid="1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pitchFamily="34" charset="-122"/>
                  <a:ea typeface="微软雅黑" panose="020B0503020204020204" pitchFamily="34" charset="-122"/>
                  <a:sym typeface="inpin heiti" panose="00000500000000000000" pitchFamily="2" charset="-122"/>
                </a:rPr>
                <a:t>1</a:t>
              </a:r>
            </a:p>
          </p:txBody>
        </p:sp>
      </p:grpSp>
      <p:sp>
        <p:nvSpPr>
          <p:cNvPr id="264" name="文本框 263"/>
          <p:cNvSpPr txBox="1"/>
          <p:nvPr/>
        </p:nvSpPr>
        <p:spPr>
          <a:xfrm>
            <a:off x="960755" y="481330"/>
            <a:ext cx="6332536" cy="400110"/>
          </a:xfrm>
          <a:prstGeom prst="rect">
            <a:avLst/>
          </a:prstGeom>
          <a:noFill/>
        </p:spPr>
        <p:txBody>
          <a:bodyPr wrap="square" rtlCol="0">
            <a:spAutoFit/>
          </a:bodyPr>
          <a:lstStyle/>
          <a:p>
            <a:r>
              <a:rPr lang="zh-CN" altLang="en-US"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什么是人工神经网络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artificial </a:t>
            </a:r>
            <a:r>
              <a:rPr lang="en-US" altLang="zh-CN" sz="20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neural </a:t>
            </a:r>
            <a:r>
              <a:rPr lang="en-US" altLang="zh-CN" sz="2000" b="1"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network</a:t>
            </a:r>
            <a:endParaRPr lang="zh-CN" altLang="en-US" sz="1600" b="1"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pic>
        <p:nvPicPr>
          <p:cNvPr id="5122" name="Picture 2" descr="https://miro.medium.com/max/1000/1*cuTSPlTq0a_327iTPJy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1200150"/>
            <a:ext cx="8382000" cy="1257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00017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par>
                    <p:cTn id="14" fill="hold">
                      <p:stCondLst>
                        <p:cond delay="indefinite"/>
                      </p:stCondLst>
                      <p:childTnLst>
                        <p:par>
                          <p:cTn id="15" fill="hold">
                            <p:stCondLst>
                              <p:cond delay="0"/>
                            </p:stCondLst>
                            <p:childTnLst>
                              <p:par>
                                <p:cTn id="16" presetID="64" presetClass="path" presetSubtype="0" accel="50000" decel="50000" fill="hold" nodeType="clickEffect">
                                  <p:stCondLst>
                                    <p:cond delay="0"/>
                                  </p:stCondLst>
                                  <p:childTnLst>
                                    <p:animMotion origin="layout" path="M 4.58333E-6 3.33333E-6 L -0.00183 -0.98334 " pathEditMode="relative" rAng="0" ptsTypes="AA">
                                      <p:cBhvr>
                                        <p:cTn id="17" dur="2000" fill="hold"/>
                                        <p:tgtEl>
                                          <p:spTgt spid="5122"/>
                                        </p:tgtEl>
                                        <p:attrNameLst>
                                          <p:attrName>ppt_x</p:attrName>
                                          <p:attrName>ppt_y</p:attrName>
                                        </p:attrNameLst>
                                      </p:cBhvr>
                                      <p:rCtr x="-91" y="-49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9660"/>
          </a:xfrm>
          <a:prstGeom prst="rect">
            <a:avLst/>
          </a:prstGeom>
          <a:noFill/>
        </p:spPr>
        <p:txBody>
          <a:bodyPr wrap="square" rtlCol="0">
            <a:spAutoFit/>
          </a:bodyPr>
          <a:lstStyle/>
          <a:p>
            <a:pPr algn="r"/>
            <a:r>
              <a:rPr lang="en-US" altLang="zh-CN" sz="9600" dirty="0" smtClean="0">
                <a:solidFill>
                  <a:srgbClr val="6AE7FF"/>
                </a:solidFill>
                <a:latin typeface="微软雅黑" panose="020B0503020204020204" pitchFamily="34" charset="-122"/>
                <a:ea typeface="微软雅黑" panose="020B0503020204020204" pitchFamily="34" charset="-122"/>
                <a:sym typeface="inpin heiti" panose="00000500000000000000" pitchFamily="2" charset="-122"/>
              </a:rPr>
              <a:t>2</a:t>
            </a:r>
            <a:endParaRPr lang="en-US" altLang="zh-CN" sz="9600" dirty="0">
              <a:solidFill>
                <a:srgbClr val="6AE7FF"/>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en-US" altLang="zh-CN" sz="24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CNN</a:t>
            </a:r>
            <a:r>
              <a:rPr lang="zh-CN" altLang="en-US" sz="2400" dirty="0" smtClean="0">
                <a:solidFill>
                  <a:srgbClr val="10FBFE"/>
                </a:solidFill>
                <a:latin typeface="微软雅黑" panose="020B0503020204020204" pitchFamily="34" charset="-122"/>
                <a:ea typeface="微软雅黑" panose="020B0503020204020204" pitchFamily="34" charset="-122"/>
                <a:sym typeface="inpin heiti" panose="00000500000000000000" pitchFamily="2" charset="-122"/>
              </a:rPr>
              <a:t>的核心原理</a:t>
            </a:r>
            <a:endParaRPr lang="zh-CN" altLang="en-US" sz="2400" dirty="0">
              <a:solidFill>
                <a:srgbClr val="10FBFE"/>
              </a:solidFill>
              <a:latin typeface="微软雅黑" panose="020B0503020204020204" pitchFamily="34" charset="-122"/>
              <a:ea typeface="微软雅黑" panose="020B0503020204020204" pitchFamily="34" charset="-122"/>
              <a:sym typeface="inpin heiti" panose="00000500000000000000" pitchFamily="2" charset="-122"/>
            </a:endParaRPr>
          </a:p>
        </p:txBody>
      </p:sp>
      <p:sp>
        <p:nvSpPr>
          <p:cNvPr id="359" name="矩形 358"/>
          <p:cNvSpPr/>
          <p:nvPr/>
        </p:nvSpPr>
        <p:spPr>
          <a:xfrm>
            <a:off x="4620895" y="3197225"/>
            <a:ext cx="5001260" cy="336695"/>
          </a:xfrm>
          <a:prstGeom prst="rect">
            <a:avLst/>
          </a:prstGeom>
        </p:spPr>
        <p:txBody>
          <a:bodyPr wrap="square">
            <a:spAutoFit/>
          </a:bodyPr>
          <a:lstStyle/>
          <a:p>
            <a:pPr>
              <a:lnSpc>
                <a:spcPct val="150000"/>
              </a:lnSpc>
            </a:pPr>
            <a:r>
              <a:rPr lang="en-US"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Core Principles </a:t>
            </a:r>
            <a:r>
              <a:rPr lang="en-US" altLang="zh-CN" sz="1200" dirty="0" smtClean="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of Convolutional </a:t>
            </a:r>
            <a:r>
              <a:rPr lang="en-US" altLang="zh-CN" sz="1200" dirty="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rPr>
              <a:t>Neural Network</a:t>
            </a:r>
            <a:endParaRPr lang="zh-CN" altLang="en-US" sz="1200" spc="300" dirty="0">
              <a:solidFill>
                <a:srgbClr val="10FBFE"/>
              </a:solidFill>
              <a:latin typeface="微软雅黑" panose="020B0503020204020204" pitchFamily="34" charset="-122"/>
              <a:ea typeface="微软雅黑" panose="020B0503020204020204" pitchFamily="34" charset="-122"/>
              <a:cs typeface="+mn-ea"/>
              <a:sym typeface="inpin heiti" panose="00000500000000000000" pitchFamily="2" charset="-122"/>
            </a:endParaRPr>
          </a:p>
        </p:txBody>
      </p:sp>
    </p:spTree>
    <p:extLst>
      <p:ext uri="{BB962C8B-B14F-4D97-AF65-F5344CB8AC3E}">
        <p14:creationId xmlns:p14="http://schemas.microsoft.com/office/powerpoint/2010/main" val="173291065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8073DB8D-4A00-42CE-9BA1-5066EC714C8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已完成作品\219638"/>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8894</TotalTime>
  <Words>2835</Words>
  <Application>Microsoft Office PowerPoint</Application>
  <PresentationFormat>宽屏</PresentationFormat>
  <Paragraphs>909</Paragraphs>
  <Slides>25</Slides>
  <Notes>25</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inpin heiti</vt:lpstr>
      <vt:lpstr>等线</vt:lpstr>
      <vt:lpstr>宋体</vt:lpstr>
      <vt:lpstr>微软雅黑</vt:lpstr>
      <vt:lpstr>Arial</vt:lpstr>
      <vt:lpstr>Calibri</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182</cp:revision>
  <dcterms:created xsi:type="dcterms:W3CDTF">2017-07-15T13:06:00Z</dcterms:created>
  <dcterms:modified xsi:type="dcterms:W3CDTF">2019-08-07T03:11:12Z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