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24"/>
  </p:notesMasterIdLst>
  <p:sldIdLst>
    <p:sldId id="256" r:id="rId3"/>
    <p:sldId id="257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69" r:id="rId16"/>
    <p:sldId id="270" r:id="rId17"/>
    <p:sldId id="268" r:id="rId18"/>
    <p:sldId id="271" r:id="rId19"/>
    <p:sldId id="272" r:id="rId20"/>
    <p:sldId id="273" r:id="rId21"/>
    <p:sldId id="274" r:id="rId22"/>
    <p:sldId id="275" r:id="rId23"/>
  </p:sldIdLst>
  <p:sldSz cx="8999538" cy="5400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uKNQWh3HEScjArOvSbwlMI0G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A8385-759B-4C3A-9F42-812B119823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C2870312-F6EC-4032-870E-A9088ABCD0BD}">
      <dgm:prSet/>
      <dgm:spPr/>
      <dgm:t>
        <a:bodyPr/>
        <a:lstStyle/>
        <a:p>
          <a:r>
            <a:rPr lang="es-ES" b="1" dirty="0"/>
            <a:t>Justificación:</a:t>
          </a:r>
          <a:endParaRPr lang="es-VE" dirty="0"/>
        </a:p>
      </dgm:t>
    </dgm:pt>
    <dgm:pt modelId="{BEBAC2DE-10F7-4AD0-AE33-253D0649D9B6}" type="parTrans" cxnId="{0B6AD735-A0F4-420E-BB1F-107A6674AA42}">
      <dgm:prSet/>
      <dgm:spPr/>
      <dgm:t>
        <a:bodyPr/>
        <a:lstStyle/>
        <a:p>
          <a:endParaRPr lang="es-VE"/>
        </a:p>
      </dgm:t>
    </dgm:pt>
    <dgm:pt modelId="{6A5638F2-7F2A-4563-A51D-22029058DE69}" type="sibTrans" cxnId="{0B6AD735-A0F4-420E-BB1F-107A6674AA42}">
      <dgm:prSet/>
      <dgm:spPr/>
      <dgm:t>
        <a:bodyPr/>
        <a:lstStyle/>
        <a:p>
          <a:endParaRPr lang="es-VE"/>
        </a:p>
      </dgm:t>
    </dgm:pt>
    <dgm:pt modelId="{E3AE3217-E0AF-4048-8351-4F0DA18C0B48}">
      <dgm:prSet/>
      <dgm:spPr/>
      <dgm:t>
        <a:bodyPr/>
        <a:lstStyle/>
        <a:p>
          <a:r>
            <a:rPr lang="es-ES" dirty="0" smtClean="0">
              <a:latin typeface="+mn-lt"/>
            </a:rPr>
            <a:t>Las organizaciones, tanto públicas como privadas, para mantener sus operaciones en un mercado competitivo, necesitan tomar decisiones de manera acertadas, basadas en </a:t>
          </a:r>
          <a:r>
            <a:rPr lang="es-ES" b="1" dirty="0" smtClean="0">
              <a:latin typeface="+mn-lt"/>
            </a:rPr>
            <a:t>información veraz, oportuna y precisa</a:t>
          </a:r>
          <a:r>
            <a:rPr lang="es-ES" dirty="0" smtClean="0">
              <a:latin typeface="+mn-lt"/>
            </a:rPr>
            <a:t>, para lo cual es necesario contar con la </a:t>
          </a:r>
          <a:r>
            <a:rPr lang="es-ES" b="1" dirty="0" smtClean="0">
              <a:latin typeface="+mn-lt"/>
            </a:rPr>
            <a:t>tecnología que soporte la demanda de información, de respuesta ágil y rápida</a:t>
          </a:r>
          <a:r>
            <a:rPr lang="es-ES" dirty="0" smtClean="0">
              <a:latin typeface="+mn-lt"/>
            </a:rPr>
            <a:t>. </a:t>
          </a:r>
          <a:endParaRPr lang="es-VE" dirty="0"/>
        </a:p>
      </dgm:t>
    </dgm:pt>
    <dgm:pt modelId="{7670E7D3-887C-4521-BD27-7F8029EEE9F9}" type="parTrans" cxnId="{E0CE5A60-7A80-41DC-986C-C7207D37259A}">
      <dgm:prSet/>
      <dgm:spPr/>
      <dgm:t>
        <a:bodyPr/>
        <a:lstStyle/>
        <a:p>
          <a:endParaRPr lang="es-VE"/>
        </a:p>
      </dgm:t>
    </dgm:pt>
    <dgm:pt modelId="{D3E76D85-592A-4A63-83CB-25685E01BF9C}" type="sibTrans" cxnId="{E0CE5A60-7A80-41DC-986C-C7207D37259A}">
      <dgm:prSet/>
      <dgm:spPr/>
      <dgm:t>
        <a:bodyPr/>
        <a:lstStyle/>
        <a:p>
          <a:endParaRPr lang="es-VE"/>
        </a:p>
      </dgm:t>
    </dgm:pt>
    <dgm:pt modelId="{2154E517-50A1-422B-ACA2-48395C3D740C}">
      <dgm:prSet/>
      <dgm:spPr/>
      <dgm:t>
        <a:bodyPr/>
        <a:lstStyle/>
        <a:p>
          <a:r>
            <a:rPr lang="es-ES_tradnl" b="1" dirty="0" smtClean="0"/>
            <a:t>Definición:</a:t>
          </a:r>
          <a:endParaRPr lang="es-VE" b="1" dirty="0"/>
        </a:p>
      </dgm:t>
    </dgm:pt>
    <dgm:pt modelId="{A20E9B5A-F5AD-4B77-ABFE-96B04B6DC0CE}" type="parTrans" cxnId="{0A1939FF-2160-4677-8E5B-823C36472D7F}">
      <dgm:prSet/>
      <dgm:spPr/>
      <dgm:t>
        <a:bodyPr/>
        <a:lstStyle/>
        <a:p>
          <a:endParaRPr lang="es-VE"/>
        </a:p>
      </dgm:t>
    </dgm:pt>
    <dgm:pt modelId="{049600B6-2D94-4167-BE84-30B3922B2D99}" type="sibTrans" cxnId="{0A1939FF-2160-4677-8E5B-823C36472D7F}">
      <dgm:prSet/>
      <dgm:spPr/>
      <dgm:t>
        <a:bodyPr/>
        <a:lstStyle/>
        <a:p>
          <a:endParaRPr lang="es-VE"/>
        </a:p>
      </dgm:t>
    </dgm:pt>
    <dgm:pt modelId="{17662C8F-51B6-4BEB-8CA5-A9480893B8C1}">
      <dgm:prSet/>
      <dgm:spPr/>
      <dgm:t>
        <a:bodyPr/>
        <a:lstStyle/>
        <a:p>
          <a:r>
            <a:rPr lang="es-ES" b="1" dirty="0" smtClean="0">
              <a:latin typeface="+mn-lt"/>
            </a:rPr>
            <a:t>Inteligencia de Negocio (BI, Business </a:t>
          </a:r>
          <a:r>
            <a:rPr lang="es-ES" b="1" dirty="0" err="1" smtClean="0">
              <a:latin typeface="+mn-lt"/>
            </a:rPr>
            <a:t>Intelligence</a:t>
          </a:r>
          <a:r>
            <a:rPr lang="es-ES" b="1" dirty="0" smtClean="0">
              <a:latin typeface="+mn-lt"/>
            </a:rPr>
            <a:t>), </a:t>
          </a:r>
          <a:r>
            <a:rPr lang="es-ES" dirty="0" smtClean="0">
              <a:latin typeface="+mn-lt"/>
            </a:rPr>
            <a:t>es un conjunto de </a:t>
          </a:r>
          <a:r>
            <a:rPr lang="es-ES" b="1" dirty="0" smtClean="0">
              <a:latin typeface="+mn-lt"/>
            </a:rPr>
            <a:t>aplicaciones, tecnología y procesos de recolección, almacenamiento y presentación de los datos</a:t>
          </a:r>
          <a:r>
            <a:rPr lang="es-ES" dirty="0" smtClean="0">
              <a:latin typeface="+mn-lt"/>
            </a:rPr>
            <a:t>, que permiten </a:t>
          </a:r>
          <a:r>
            <a:rPr lang="es-ES" b="1" dirty="0" smtClean="0">
              <a:latin typeface="+mn-lt"/>
            </a:rPr>
            <a:t>su transformación en información y la información en conocimiento</a:t>
          </a:r>
          <a:r>
            <a:rPr lang="es-ES" dirty="0" smtClean="0">
              <a:latin typeface="+mn-lt"/>
            </a:rPr>
            <a:t> para ayudar a los usuarios en el proceso de toma de decisiones. Considera desde </a:t>
          </a:r>
          <a:r>
            <a:rPr lang="es-ES" b="1" dirty="0" smtClean="0">
              <a:latin typeface="+mn-lt"/>
            </a:rPr>
            <a:t>la gestión, depuración y transformación de información, hasta la creación de </a:t>
          </a:r>
          <a:r>
            <a:rPr lang="es-ES" b="1" dirty="0" err="1" smtClean="0">
              <a:latin typeface="+mn-lt"/>
            </a:rPr>
            <a:t>dashboards</a:t>
          </a:r>
          <a:r>
            <a:rPr lang="es-ES" b="1" dirty="0" smtClean="0">
              <a:latin typeface="+mn-lt"/>
            </a:rPr>
            <a:t>, cubos de datos, modelos predictivos y descriptivos, entre otras formas de conocimiento</a:t>
          </a:r>
          <a:r>
            <a:rPr lang="es-ES" dirty="0" smtClean="0">
              <a:latin typeface="+mn-lt"/>
            </a:rPr>
            <a:t>. </a:t>
          </a:r>
          <a:endParaRPr lang="es-VE" dirty="0"/>
        </a:p>
      </dgm:t>
    </dgm:pt>
    <dgm:pt modelId="{A4A1D613-49FA-466A-8950-7C4DE0320D3C}" type="parTrans" cxnId="{EE869C0C-59C0-47E9-B8AE-635B1735D2B9}">
      <dgm:prSet/>
      <dgm:spPr/>
      <dgm:t>
        <a:bodyPr/>
        <a:lstStyle/>
        <a:p>
          <a:endParaRPr lang="es-VE"/>
        </a:p>
      </dgm:t>
    </dgm:pt>
    <dgm:pt modelId="{6857D4D9-33A4-4210-976F-85F8ECA79F70}" type="sibTrans" cxnId="{EE869C0C-59C0-47E9-B8AE-635B1735D2B9}">
      <dgm:prSet/>
      <dgm:spPr/>
      <dgm:t>
        <a:bodyPr/>
        <a:lstStyle/>
        <a:p>
          <a:endParaRPr lang="es-VE"/>
        </a:p>
      </dgm:t>
    </dgm:pt>
    <dgm:pt modelId="{2ECB73FC-C88D-4706-BB71-4B5FF088214F}">
      <dgm:prSet/>
      <dgm:spPr/>
      <dgm:t>
        <a:bodyPr/>
        <a:lstStyle/>
        <a:p>
          <a:pPr rtl="0"/>
          <a:endParaRPr lang="es-VE" dirty="0">
            <a:latin typeface="+mn-lt"/>
          </a:endParaRPr>
        </a:p>
      </dgm:t>
    </dgm:pt>
    <dgm:pt modelId="{CF38856D-7E4F-4159-AA8F-17D4DF1A405B}" type="parTrans" cxnId="{9AD5E102-9332-4BBE-8B6E-4C8085F7A457}">
      <dgm:prSet/>
      <dgm:spPr/>
      <dgm:t>
        <a:bodyPr/>
        <a:lstStyle/>
        <a:p>
          <a:endParaRPr lang="es-VE"/>
        </a:p>
      </dgm:t>
    </dgm:pt>
    <dgm:pt modelId="{F9ECF953-4B64-4A3C-B597-0C0A6EDCBF92}" type="sibTrans" cxnId="{9AD5E102-9332-4BBE-8B6E-4C8085F7A457}">
      <dgm:prSet/>
      <dgm:spPr/>
      <dgm:t>
        <a:bodyPr/>
        <a:lstStyle/>
        <a:p>
          <a:endParaRPr lang="es-VE"/>
        </a:p>
      </dgm:t>
    </dgm:pt>
    <dgm:pt modelId="{2250D71A-8BA2-4107-8F59-E9E442ACC5EE}" type="pres">
      <dgm:prSet presAssocID="{E40A8385-759B-4C3A-9F42-812B119823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2680D632-3015-4950-AEDF-DEA37417DCFC}" type="pres">
      <dgm:prSet presAssocID="{C2870312-F6EC-4032-870E-A9088ABCD0BD}" presName="parentLin" presStyleCnt="0"/>
      <dgm:spPr/>
    </dgm:pt>
    <dgm:pt modelId="{E02C1179-7B32-476E-972B-6D85E2E9A75A}" type="pres">
      <dgm:prSet presAssocID="{C2870312-F6EC-4032-870E-A9088ABCD0BD}" presName="parentLeftMargin" presStyleLbl="node1" presStyleIdx="0" presStyleCnt="2"/>
      <dgm:spPr/>
      <dgm:t>
        <a:bodyPr/>
        <a:lstStyle/>
        <a:p>
          <a:endParaRPr lang="es-VE"/>
        </a:p>
      </dgm:t>
    </dgm:pt>
    <dgm:pt modelId="{0304E151-58B8-4E48-8E07-C2B81C23722F}" type="pres">
      <dgm:prSet presAssocID="{C2870312-F6EC-4032-870E-A9088ABCD0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1271A3F-1580-41B0-BC4C-0FF021B9359C}" type="pres">
      <dgm:prSet presAssocID="{C2870312-F6EC-4032-870E-A9088ABCD0BD}" presName="negativeSpace" presStyleCnt="0"/>
      <dgm:spPr/>
    </dgm:pt>
    <dgm:pt modelId="{B10F215B-8BA9-44E3-91EC-AC63EB56295D}" type="pres">
      <dgm:prSet presAssocID="{C2870312-F6EC-4032-870E-A9088ABCD0B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052A538-F51D-4256-A46D-3038CFD74375}" type="pres">
      <dgm:prSet presAssocID="{6A5638F2-7F2A-4563-A51D-22029058DE69}" presName="spaceBetweenRectangles" presStyleCnt="0"/>
      <dgm:spPr/>
    </dgm:pt>
    <dgm:pt modelId="{82F141EB-77F0-41F7-9C2C-AB5B9EDB3626}" type="pres">
      <dgm:prSet presAssocID="{2154E517-50A1-422B-ACA2-48395C3D740C}" presName="parentLin" presStyleCnt="0"/>
      <dgm:spPr/>
    </dgm:pt>
    <dgm:pt modelId="{49F4C8F6-4EBA-4F62-BE7F-5261DFC30464}" type="pres">
      <dgm:prSet presAssocID="{2154E517-50A1-422B-ACA2-48395C3D740C}" presName="parentLeftMargin" presStyleLbl="node1" presStyleIdx="0" presStyleCnt="2"/>
      <dgm:spPr/>
      <dgm:t>
        <a:bodyPr/>
        <a:lstStyle/>
        <a:p>
          <a:endParaRPr lang="es-VE"/>
        </a:p>
      </dgm:t>
    </dgm:pt>
    <dgm:pt modelId="{84A1C66F-F47F-41A3-9753-677F22059BDD}" type="pres">
      <dgm:prSet presAssocID="{2154E517-50A1-422B-ACA2-48395C3D740C}" presName="parentText" presStyleLbl="node1" presStyleIdx="1" presStyleCnt="2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F2F0A4C-1C2D-4BC5-ACC5-0D816144C5AD}" type="pres">
      <dgm:prSet presAssocID="{2154E517-50A1-422B-ACA2-48395C3D740C}" presName="negativeSpace" presStyleCnt="0"/>
      <dgm:spPr/>
    </dgm:pt>
    <dgm:pt modelId="{C162D277-0B99-4CC0-8237-867DB9A1F2BA}" type="pres">
      <dgm:prSet presAssocID="{2154E517-50A1-422B-ACA2-48395C3D740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1CFFC8B3-45C3-427E-A37A-01DDC5E04A6B}" type="presOf" srcId="{E3AE3217-E0AF-4048-8351-4F0DA18C0B48}" destId="{B10F215B-8BA9-44E3-91EC-AC63EB56295D}" srcOrd="0" destOrd="0" presId="urn:microsoft.com/office/officeart/2005/8/layout/list1"/>
    <dgm:cxn modelId="{9AD5E102-9332-4BBE-8B6E-4C8085F7A457}" srcId="{C2870312-F6EC-4032-870E-A9088ABCD0BD}" destId="{2ECB73FC-C88D-4706-BB71-4B5FF088214F}" srcOrd="1" destOrd="0" parTransId="{CF38856D-7E4F-4159-AA8F-17D4DF1A405B}" sibTransId="{F9ECF953-4B64-4A3C-B597-0C0A6EDCBF92}"/>
    <dgm:cxn modelId="{715C2DB8-BBCA-4646-BB3E-D4BD3108E176}" type="presOf" srcId="{2154E517-50A1-422B-ACA2-48395C3D740C}" destId="{49F4C8F6-4EBA-4F62-BE7F-5261DFC30464}" srcOrd="0" destOrd="0" presId="urn:microsoft.com/office/officeart/2005/8/layout/list1"/>
    <dgm:cxn modelId="{4A71E013-DD37-4A22-B892-3D5000169B38}" type="presOf" srcId="{E40A8385-759B-4C3A-9F42-812B1198234D}" destId="{2250D71A-8BA2-4107-8F59-E9E442ACC5EE}" srcOrd="0" destOrd="0" presId="urn:microsoft.com/office/officeart/2005/8/layout/list1"/>
    <dgm:cxn modelId="{0B6AD735-A0F4-420E-BB1F-107A6674AA42}" srcId="{E40A8385-759B-4C3A-9F42-812B1198234D}" destId="{C2870312-F6EC-4032-870E-A9088ABCD0BD}" srcOrd="0" destOrd="0" parTransId="{BEBAC2DE-10F7-4AD0-AE33-253D0649D9B6}" sibTransId="{6A5638F2-7F2A-4563-A51D-22029058DE69}"/>
    <dgm:cxn modelId="{E0CE5A60-7A80-41DC-986C-C7207D37259A}" srcId="{C2870312-F6EC-4032-870E-A9088ABCD0BD}" destId="{E3AE3217-E0AF-4048-8351-4F0DA18C0B48}" srcOrd="0" destOrd="0" parTransId="{7670E7D3-887C-4521-BD27-7F8029EEE9F9}" sibTransId="{D3E76D85-592A-4A63-83CB-25685E01BF9C}"/>
    <dgm:cxn modelId="{9EFD4F14-04B1-4064-83C0-70F05C676496}" type="presOf" srcId="{C2870312-F6EC-4032-870E-A9088ABCD0BD}" destId="{0304E151-58B8-4E48-8E07-C2B81C23722F}" srcOrd="1" destOrd="0" presId="urn:microsoft.com/office/officeart/2005/8/layout/list1"/>
    <dgm:cxn modelId="{8371319B-146B-41C3-A277-DC9319122883}" type="presOf" srcId="{17662C8F-51B6-4BEB-8CA5-A9480893B8C1}" destId="{C162D277-0B99-4CC0-8237-867DB9A1F2BA}" srcOrd="0" destOrd="0" presId="urn:microsoft.com/office/officeart/2005/8/layout/list1"/>
    <dgm:cxn modelId="{F502EA02-7237-4A77-A170-57A75E5D404D}" type="presOf" srcId="{2ECB73FC-C88D-4706-BB71-4B5FF088214F}" destId="{B10F215B-8BA9-44E3-91EC-AC63EB56295D}" srcOrd="0" destOrd="1" presId="urn:microsoft.com/office/officeart/2005/8/layout/list1"/>
    <dgm:cxn modelId="{DB653655-2C2F-488D-94F3-722CEF6FE521}" type="presOf" srcId="{2154E517-50A1-422B-ACA2-48395C3D740C}" destId="{84A1C66F-F47F-41A3-9753-677F22059BDD}" srcOrd="1" destOrd="0" presId="urn:microsoft.com/office/officeart/2005/8/layout/list1"/>
    <dgm:cxn modelId="{0A1939FF-2160-4677-8E5B-823C36472D7F}" srcId="{E40A8385-759B-4C3A-9F42-812B1198234D}" destId="{2154E517-50A1-422B-ACA2-48395C3D740C}" srcOrd="1" destOrd="0" parTransId="{A20E9B5A-F5AD-4B77-ABFE-96B04B6DC0CE}" sibTransId="{049600B6-2D94-4167-BE84-30B3922B2D99}"/>
    <dgm:cxn modelId="{EE869C0C-59C0-47E9-B8AE-635B1735D2B9}" srcId="{2154E517-50A1-422B-ACA2-48395C3D740C}" destId="{17662C8F-51B6-4BEB-8CA5-A9480893B8C1}" srcOrd="0" destOrd="0" parTransId="{A4A1D613-49FA-466A-8950-7C4DE0320D3C}" sibTransId="{6857D4D9-33A4-4210-976F-85F8ECA79F70}"/>
    <dgm:cxn modelId="{7FA31187-41B7-4753-9406-4467B47DEB2A}" type="presOf" srcId="{C2870312-F6EC-4032-870E-A9088ABCD0BD}" destId="{E02C1179-7B32-476E-972B-6D85E2E9A75A}" srcOrd="0" destOrd="0" presId="urn:microsoft.com/office/officeart/2005/8/layout/list1"/>
    <dgm:cxn modelId="{FB94A1E1-63E1-4984-8746-FDD0BC219724}" type="presParOf" srcId="{2250D71A-8BA2-4107-8F59-E9E442ACC5EE}" destId="{2680D632-3015-4950-AEDF-DEA37417DCFC}" srcOrd="0" destOrd="0" presId="urn:microsoft.com/office/officeart/2005/8/layout/list1"/>
    <dgm:cxn modelId="{5BC027D3-6783-449A-A0E0-96E9E7207B95}" type="presParOf" srcId="{2680D632-3015-4950-AEDF-DEA37417DCFC}" destId="{E02C1179-7B32-476E-972B-6D85E2E9A75A}" srcOrd="0" destOrd="0" presId="urn:microsoft.com/office/officeart/2005/8/layout/list1"/>
    <dgm:cxn modelId="{4B61C206-0252-4D3D-B6E1-6CAB76C51305}" type="presParOf" srcId="{2680D632-3015-4950-AEDF-DEA37417DCFC}" destId="{0304E151-58B8-4E48-8E07-C2B81C23722F}" srcOrd="1" destOrd="0" presId="urn:microsoft.com/office/officeart/2005/8/layout/list1"/>
    <dgm:cxn modelId="{CF309208-D0CA-41BB-AC53-68446552E4B4}" type="presParOf" srcId="{2250D71A-8BA2-4107-8F59-E9E442ACC5EE}" destId="{91271A3F-1580-41B0-BC4C-0FF021B9359C}" srcOrd="1" destOrd="0" presId="urn:microsoft.com/office/officeart/2005/8/layout/list1"/>
    <dgm:cxn modelId="{98F15823-9A0C-44F5-AAFC-69B18707CA7B}" type="presParOf" srcId="{2250D71A-8BA2-4107-8F59-E9E442ACC5EE}" destId="{B10F215B-8BA9-44E3-91EC-AC63EB56295D}" srcOrd="2" destOrd="0" presId="urn:microsoft.com/office/officeart/2005/8/layout/list1"/>
    <dgm:cxn modelId="{DAB5AA2B-07A9-4948-8F83-D3CDF17CD6EE}" type="presParOf" srcId="{2250D71A-8BA2-4107-8F59-E9E442ACC5EE}" destId="{B052A538-F51D-4256-A46D-3038CFD74375}" srcOrd="3" destOrd="0" presId="urn:microsoft.com/office/officeart/2005/8/layout/list1"/>
    <dgm:cxn modelId="{65168C77-DE2F-49F4-A364-DDCE587FB08B}" type="presParOf" srcId="{2250D71A-8BA2-4107-8F59-E9E442ACC5EE}" destId="{82F141EB-77F0-41F7-9C2C-AB5B9EDB3626}" srcOrd="4" destOrd="0" presId="urn:microsoft.com/office/officeart/2005/8/layout/list1"/>
    <dgm:cxn modelId="{AF807F89-6489-448A-8EBE-52A30D9C21AD}" type="presParOf" srcId="{82F141EB-77F0-41F7-9C2C-AB5B9EDB3626}" destId="{49F4C8F6-4EBA-4F62-BE7F-5261DFC30464}" srcOrd="0" destOrd="0" presId="urn:microsoft.com/office/officeart/2005/8/layout/list1"/>
    <dgm:cxn modelId="{A2A8A002-BAD9-42B7-906D-E73A93A9D3EA}" type="presParOf" srcId="{82F141EB-77F0-41F7-9C2C-AB5B9EDB3626}" destId="{84A1C66F-F47F-41A3-9753-677F22059BDD}" srcOrd="1" destOrd="0" presId="urn:microsoft.com/office/officeart/2005/8/layout/list1"/>
    <dgm:cxn modelId="{8D2E5FC8-3526-410E-852B-F7923C1D6E06}" type="presParOf" srcId="{2250D71A-8BA2-4107-8F59-E9E442ACC5EE}" destId="{3F2F0A4C-1C2D-4BC5-ACC5-0D816144C5AD}" srcOrd="5" destOrd="0" presId="urn:microsoft.com/office/officeart/2005/8/layout/list1"/>
    <dgm:cxn modelId="{8701E87C-0E81-4A33-8AA8-BC486F0AACF3}" type="presParOf" srcId="{2250D71A-8BA2-4107-8F59-E9E442ACC5EE}" destId="{C162D277-0B99-4CC0-8237-867DB9A1F2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59396-3CF8-4546-A872-9D9D7A62D729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VE"/>
        </a:p>
      </dgm:t>
    </dgm:pt>
    <dgm:pt modelId="{24A0471F-F638-4275-8158-1F1E854BD28F}">
      <dgm:prSet phldrT="[Texto]"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s-ES_tradnl" sz="1400" dirty="0">
              <a:latin typeface="Calibri" panose="020F0502020204030204" pitchFamily="34" charset="0"/>
              <a:cs typeface="Calibri" panose="020F0502020204030204" pitchFamily="34" charset="0"/>
            </a:rPr>
            <a:t>Conocer, describir, analizar y aplicar los fundamentos teóricos y aspectos tecnológicos asociados a los sistemas de Inteligencia de Negocio.</a:t>
          </a:r>
          <a:endParaRPr lang="es-VE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BAB79D-3122-40F8-9F92-BE5895E15718}" type="parTrans" cxnId="{94844891-F2A2-4184-8D1F-6E0CC94A5E31}">
      <dgm:prSet/>
      <dgm:spPr/>
      <dgm:t>
        <a:bodyPr/>
        <a:lstStyle/>
        <a:p>
          <a:endParaRPr lang="es-VE"/>
        </a:p>
      </dgm:t>
    </dgm:pt>
    <dgm:pt modelId="{97C44656-B32F-4D3B-9FCD-FEC615BBFF71}" type="sibTrans" cxnId="{94844891-F2A2-4184-8D1F-6E0CC94A5E31}">
      <dgm:prSet/>
      <dgm:spPr/>
      <dgm:t>
        <a:bodyPr/>
        <a:lstStyle/>
        <a:p>
          <a:endParaRPr lang="es-VE"/>
        </a:p>
      </dgm:t>
    </dgm:pt>
    <dgm:pt modelId="{CAC3AF62-B9AA-4D4E-8B71-A9D8DC3A214E}">
      <dgm:prSet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s-ES_tradnl" sz="1400" dirty="0">
              <a:latin typeface="Calibri" panose="020F0502020204030204" pitchFamily="34" charset="0"/>
              <a:cs typeface="Calibri" panose="020F0502020204030204" pitchFamily="34" charset="0"/>
            </a:rPr>
            <a:t>Analizar las áreas y problemas susceptibles de ser solucionados mediante sistemas de Inteligencia de Negocio.</a:t>
          </a:r>
          <a:endParaRPr lang="es-VE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F04E48-0572-4E16-8B58-DA5F88AAA490}" type="parTrans" cxnId="{3369B418-F0F9-4CF7-9E65-2287B1844215}">
      <dgm:prSet/>
      <dgm:spPr/>
      <dgm:t>
        <a:bodyPr/>
        <a:lstStyle/>
        <a:p>
          <a:endParaRPr lang="es-VE"/>
        </a:p>
      </dgm:t>
    </dgm:pt>
    <dgm:pt modelId="{7A973A75-57BC-4834-9641-D10D3451288D}" type="sibTrans" cxnId="{3369B418-F0F9-4CF7-9E65-2287B1844215}">
      <dgm:prSet/>
      <dgm:spPr/>
      <dgm:t>
        <a:bodyPr/>
        <a:lstStyle/>
        <a:p>
          <a:endParaRPr lang="es-VE"/>
        </a:p>
      </dgm:t>
    </dgm:pt>
    <dgm:pt modelId="{4C30EB59-C440-4601-9D5C-99A090BBDCE0}">
      <dgm:prSet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s-ES_tradnl" sz="1400" dirty="0">
              <a:latin typeface="Calibri" panose="020F0502020204030204" pitchFamily="34" charset="0"/>
              <a:cs typeface="Calibri" panose="020F0502020204030204" pitchFamily="34" charset="0"/>
            </a:rPr>
            <a:t>Comprender e implementar la arquitectura y componentes de sistemas de Inteligencia de Negocio. </a:t>
          </a:r>
          <a:endParaRPr lang="es-VE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E4EA62-0181-4729-B1F3-9EBB618BF32D}" type="parTrans" cxnId="{4C9D7FD1-4965-4BB0-80D8-BF8C6CC3D8F1}">
      <dgm:prSet/>
      <dgm:spPr/>
      <dgm:t>
        <a:bodyPr/>
        <a:lstStyle/>
        <a:p>
          <a:endParaRPr lang="es-VE"/>
        </a:p>
      </dgm:t>
    </dgm:pt>
    <dgm:pt modelId="{C872247B-B8B9-4346-968F-B8D5E85BA91C}" type="sibTrans" cxnId="{4C9D7FD1-4965-4BB0-80D8-BF8C6CC3D8F1}">
      <dgm:prSet/>
      <dgm:spPr/>
      <dgm:t>
        <a:bodyPr/>
        <a:lstStyle/>
        <a:p>
          <a:endParaRPr lang="es-VE"/>
        </a:p>
      </dgm:t>
    </dgm:pt>
    <dgm:pt modelId="{E79A3764-96B7-4448-85E4-C4B4FFF96D61}">
      <dgm:prSet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s-ES_tradnl" sz="1400" dirty="0">
              <a:latin typeface="Calibri" panose="020F0502020204030204" pitchFamily="34" charset="0"/>
              <a:cs typeface="Calibri" panose="020F0502020204030204" pitchFamily="34" charset="0"/>
            </a:rPr>
            <a:t>Conocer, describir, analizar y aplicar los fundamentos metodológicos para el desarrollo e implementación de soluciones de Inteligencia de Negocio.</a:t>
          </a:r>
          <a:endParaRPr lang="es-VE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44A275-94E9-4353-B42B-E36E182D3E54}" type="parTrans" cxnId="{F0945154-8DD0-4114-BC8C-0861F430EC4D}">
      <dgm:prSet/>
      <dgm:spPr/>
      <dgm:t>
        <a:bodyPr/>
        <a:lstStyle/>
        <a:p>
          <a:endParaRPr lang="es-VE"/>
        </a:p>
      </dgm:t>
    </dgm:pt>
    <dgm:pt modelId="{8276D3EF-D6C5-4A3C-953F-76069B34E60D}" type="sibTrans" cxnId="{F0945154-8DD0-4114-BC8C-0861F430EC4D}">
      <dgm:prSet/>
      <dgm:spPr/>
      <dgm:t>
        <a:bodyPr/>
        <a:lstStyle/>
        <a:p>
          <a:endParaRPr lang="es-VE"/>
        </a:p>
      </dgm:t>
    </dgm:pt>
    <dgm:pt modelId="{93D4AB1D-AB1F-4319-A743-966EC0D88D51}">
      <dgm:prSet custT="1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s-ES_tradnl" sz="1400" dirty="0">
              <a:latin typeface="Calibri" panose="020F0502020204030204" pitchFamily="34" charset="0"/>
              <a:cs typeface="Calibri" panose="020F0502020204030204" pitchFamily="34" charset="0"/>
            </a:rPr>
            <a:t>Analizar problemas y desarrollar experiencias prácticas en el área.</a:t>
          </a:r>
          <a:endParaRPr lang="es-VE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7FA8F8-C00C-4FE7-BAFA-7F657A8611D7}" type="parTrans" cxnId="{39EABDA5-A123-4D4D-8941-25554B8754C7}">
      <dgm:prSet/>
      <dgm:spPr/>
      <dgm:t>
        <a:bodyPr/>
        <a:lstStyle/>
        <a:p>
          <a:endParaRPr lang="es-VE"/>
        </a:p>
      </dgm:t>
    </dgm:pt>
    <dgm:pt modelId="{CE234A32-F397-4995-B0E6-D941AE96F19F}" type="sibTrans" cxnId="{39EABDA5-A123-4D4D-8941-25554B8754C7}">
      <dgm:prSet/>
      <dgm:spPr/>
      <dgm:t>
        <a:bodyPr/>
        <a:lstStyle/>
        <a:p>
          <a:endParaRPr lang="es-VE"/>
        </a:p>
      </dgm:t>
    </dgm:pt>
    <dgm:pt modelId="{62A72EC5-45B3-425B-8BA9-160565B3AA27}" type="pres">
      <dgm:prSet presAssocID="{D6559396-3CF8-4546-A872-9D9D7A62D7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C6C5AF45-2836-4902-BA8E-2981D3C346A9}" type="pres">
      <dgm:prSet presAssocID="{24A0471F-F638-4275-8158-1F1E854BD2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33F308E-BFE7-46EF-BD1D-E24E56A1FEE7}" type="pres">
      <dgm:prSet presAssocID="{97C44656-B32F-4D3B-9FCD-FEC615BBFF71}" presName="sibTrans" presStyleCnt="0"/>
      <dgm:spPr/>
    </dgm:pt>
    <dgm:pt modelId="{DD135DEA-E903-475E-8D57-F23086BFB644}" type="pres">
      <dgm:prSet presAssocID="{CAC3AF62-B9AA-4D4E-8B71-A9D8DC3A214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72686CE-F476-43B3-A51E-66363C4C96AB}" type="pres">
      <dgm:prSet presAssocID="{7A973A75-57BC-4834-9641-D10D3451288D}" presName="sibTrans" presStyleCnt="0"/>
      <dgm:spPr/>
    </dgm:pt>
    <dgm:pt modelId="{F5454303-CEC9-4C34-B16A-EA822AFA7747}" type="pres">
      <dgm:prSet presAssocID="{4C30EB59-C440-4601-9D5C-99A090BBDC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790D73B-208A-4CFC-ADBE-98A80D8354F2}" type="pres">
      <dgm:prSet presAssocID="{C872247B-B8B9-4346-968F-B8D5E85BA91C}" presName="sibTrans" presStyleCnt="0"/>
      <dgm:spPr/>
    </dgm:pt>
    <dgm:pt modelId="{60046CC0-D9E8-4FCC-9D3F-24872816B9E9}" type="pres">
      <dgm:prSet presAssocID="{E79A3764-96B7-4448-85E4-C4B4FFF96D6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153EA3E0-AEBC-46AF-826C-1D177FA46EE8}" type="pres">
      <dgm:prSet presAssocID="{8276D3EF-D6C5-4A3C-953F-76069B34E60D}" presName="sibTrans" presStyleCnt="0"/>
      <dgm:spPr/>
    </dgm:pt>
    <dgm:pt modelId="{9AD04DAB-76B2-4088-8EDF-D2961BBA7512}" type="pres">
      <dgm:prSet presAssocID="{93D4AB1D-AB1F-4319-A743-966EC0D88D5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39EABDA5-A123-4D4D-8941-25554B8754C7}" srcId="{D6559396-3CF8-4546-A872-9D9D7A62D729}" destId="{93D4AB1D-AB1F-4319-A743-966EC0D88D51}" srcOrd="4" destOrd="0" parTransId="{C07FA8F8-C00C-4FE7-BAFA-7F657A8611D7}" sibTransId="{CE234A32-F397-4995-B0E6-D941AE96F19F}"/>
    <dgm:cxn modelId="{BCEBF54D-5C06-4C88-BC1B-176E05074A72}" type="presOf" srcId="{93D4AB1D-AB1F-4319-A743-966EC0D88D51}" destId="{9AD04DAB-76B2-4088-8EDF-D2961BBA7512}" srcOrd="0" destOrd="0" presId="urn:microsoft.com/office/officeart/2005/8/layout/default"/>
    <dgm:cxn modelId="{F0945154-8DD0-4114-BC8C-0861F430EC4D}" srcId="{D6559396-3CF8-4546-A872-9D9D7A62D729}" destId="{E79A3764-96B7-4448-85E4-C4B4FFF96D61}" srcOrd="3" destOrd="0" parTransId="{B544A275-94E9-4353-B42B-E36E182D3E54}" sibTransId="{8276D3EF-D6C5-4A3C-953F-76069B34E60D}"/>
    <dgm:cxn modelId="{57774F5B-A515-40FC-A2A2-9504EED2651E}" type="presOf" srcId="{CAC3AF62-B9AA-4D4E-8B71-A9D8DC3A214E}" destId="{DD135DEA-E903-475E-8D57-F23086BFB644}" srcOrd="0" destOrd="0" presId="urn:microsoft.com/office/officeart/2005/8/layout/default"/>
    <dgm:cxn modelId="{4C9D7FD1-4965-4BB0-80D8-BF8C6CC3D8F1}" srcId="{D6559396-3CF8-4546-A872-9D9D7A62D729}" destId="{4C30EB59-C440-4601-9D5C-99A090BBDCE0}" srcOrd="2" destOrd="0" parTransId="{A8E4EA62-0181-4729-B1F3-9EBB618BF32D}" sibTransId="{C872247B-B8B9-4346-968F-B8D5E85BA91C}"/>
    <dgm:cxn modelId="{3369B418-F0F9-4CF7-9E65-2287B1844215}" srcId="{D6559396-3CF8-4546-A872-9D9D7A62D729}" destId="{CAC3AF62-B9AA-4D4E-8B71-A9D8DC3A214E}" srcOrd="1" destOrd="0" parTransId="{53F04E48-0572-4E16-8B58-DA5F88AAA490}" sibTransId="{7A973A75-57BC-4834-9641-D10D3451288D}"/>
    <dgm:cxn modelId="{F9E6EFF5-3B53-4629-92A0-EB32F8FD6EF8}" type="presOf" srcId="{D6559396-3CF8-4546-A872-9D9D7A62D729}" destId="{62A72EC5-45B3-425B-8BA9-160565B3AA27}" srcOrd="0" destOrd="0" presId="urn:microsoft.com/office/officeart/2005/8/layout/default"/>
    <dgm:cxn modelId="{94844891-F2A2-4184-8D1F-6E0CC94A5E31}" srcId="{D6559396-3CF8-4546-A872-9D9D7A62D729}" destId="{24A0471F-F638-4275-8158-1F1E854BD28F}" srcOrd="0" destOrd="0" parTransId="{57BAB79D-3122-40F8-9F92-BE5895E15718}" sibTransId="{97C44656-B32F-4D3B-9FCD-FEC615BBFF71}"/>
    <dgm:cxn modelId="{91D1FF0A-016E-411F-9058-A65323C2E6E5}" type="presOf" srcId="{4C30EB59-C440-4601-9D5C-99A090BBDCE0}" destId="{F5454303-CEC9-4C34-B16A-EA822AFA7747}" srcOrd="0" destOrd="0" presId="urn:microsoft.com/office/officeart/2005/8/layout/default"/>
    <dgm:cxn modelId="{4C29B9F9-8AC5-45A2-B7F0-63580853187A}" type="presOf" srcId="{E79A3764-96B7-4448-85E4-C4B4FFF96D61}" destId="{60046CC0-D9E8-4FCC-9D3F-24872816B9E9}" srcOrd="0" destOrd="0" presId="urn:microsoft.com/office/officeart/2005/8/layout/default"/>
    <dgm:cxn modelId="{39297BBE-2D40-45B3-9F82-0161A9B4C277}" type="presOf" srcId="{24A0471F-F638-4275-8158-1F1E854BD28F}" destId="{C6C5AF45-2836-4902-BA8E-2981D3C346A9}" srcOrd="0" destOrd="0" presId="urn:microsoft.com/office/officeart/2005/8/layout/default"/>
    <dgm:cxn modelId="{0C651C88-C4D6-49FB-94F9-0B84FCBB63C0}" type="presParOf" srcId="{62A72EC5-45B3-425B-8BA9-160565B3AA27}" destId="{C6C5AF45-2836-4902-BA8E-2981D3C346A9}" srcOrd="0" destOrd="0" presId="urn:microsoft.com/office/officeart/2005/8/layout/default"/>
    <dgm:cxn modelId="{9D157C7D-959B-4D50-867E-306AE7CBA554}" type="presParOf" srcId="{62A72EC5-45B3-425B-8BA9-160565B3AA27}" destId="{733F308E-BFE7-46EF-BD1D-E24E56A1FEE7}" srcOrd="1" destOrd="0" presId="urn:microsoft.com/office/officeart/2005/8/layout/default"/>
    <dgm:cxn modelId="{2F9A3D25-7D20-4824-B297-3875BA471CC2}" type="presParOf" srcId="{62A72EC5-45B3-425B-8BA9-160565B3AA27}" destId="{DD135DEA-E903-475E-8D57-F23086BFB644}" srcOrd="2" destOrd="0" presId="urn:microsoft.com/office/officeart/2005/8/layout/default"/>
    <dgm:cxn modelId="{C687BD96-4E5F-4301-8C3D-52B7C73D505F}" type="presParOf" srcId="{62A72EC5-45B3-425B-8BA9-160565B3AA27}" destId="{F72686CE-F476-43B3-A51E-66363C4C96AB}" srcOrd="3" destOrd="0" presId="urn:microsoft.com/office/officeart/2005/8/layout/default"/>
    <dgm:cxn modelId="{FF68D26F-A96B-4875-8EC4-F058936C69BB}" type="presParOf" srcId="{62A72EC5-45B3-425B-8BA9-160565B3AA27}" destId="{F5454303-CEC9-4C34-B16A-EA822AFA7747}" srcOrd="4" destOrd="0" presId="urn:microsoft.com/office/officeart/2005/8/layout/default"/>
    <dgm:cxn modelId="{C4945901-48BC-4F84-A4B4-C88988EA6B65}" type="presParOf" srcId="{62A72EC5-45B3-425B-8BA9-160565B3AA27}" destId="{8790D73B-208A-4CFC-ADBE-98A80D8354F2}" srcOrd="5" destOrd="0" presId="urn:microsoft.com/office/officeart/2005/8/layout/default"/>
    <dgm:cxn modelId="{1F83FAEC-65C7-43EF-8131-DD949D51DE83}" type="presParOf" srcId="{62A72EC5-45B3-425B-8BA9-160565B3AA27}" destId="{60046CC0-D9E8-4FCC-9D3F-24872816B9E9}" srcOrd="6" destOrd="0" presId="urn:microsoft.com/office/officeart/2005/8/layout/default"/>
    <dgm:cxn modelId="{00B75099-D548-4269-B309-524651A355FB}" type="presParOf" srcId="{62A72EC5-45B3-425B-8BA9-160565B3AA27}" destId="{153EA3E0-AEBC-46AF-826C-1D177FA46EE8}" srcOrd="7" destOrd="0" presId="urn:microsoft.com/office/officeart/2005/8/layout/default"/>
    <dgm:cxn modelId="{AE69CB99-2844-4051-B720-58DB07DA4583}" type="presParOf" srcId="{62A72EC5-45B3-425B-8BA9-160565B3AA27}" destId="{9AD04DAB-76B2-4088-8EDF-D2961BBA75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3B54F9-26B3-484F-89E9-6D10AD913399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36CC1F95-9A26-4672-B34E-F949E670D841}">
      <dgm:prSet phldrT="[Texto]" custT="1"/>
      <dgm:spPr>
        <a:ln>
          <a:solidFill>
            <a:srgbClr val="0000FF"/>
          </a:solidFill>
        </a:ln>
      </dgm:spPr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Evaluar, seleccionar y aplicar métodos, técnicas y herramientas para la definición, diseño, construcción e implementación de soluciones de Inteligencia de negocio y ambientes tecnológicos de inteligencia de negocio.</a:t>
          </a:r>
        </a:p>
      </dgm:t>
    </dgm:pt>
    <dgm:pt modelId="{9D0057D1-D9D5-4B3B-B23F-F26117E643BC}" type="parTrans" cxnId="{6F75CF0D-DC37-4D67-ADED-D90ADADDB918}">
      <dgm:prSet/>
      <dgm:spPr/>
      <dgm:t>
        <a:bodyPr/>
        <a:lstStyle/>
        <a:p>
          <a:endParaRPr lang="es-ES"/>
        </a:p>
      </dgm:t>
    </dgm:pt>
    <dgm:pt modelId="{3DFB9944-4302-41C7-8205-86CA17EF4447}" type="sibTrans" cxnId="{6F75CF0D-DC37-4D67-ADED-D90ADADDB918}">
      <dgm:prSet/>
      <dgm:spPr/>
      <dgm:t>
        <a:bodyPr/>
        <a:lstStyle/>
        <a:p>
          <a:endParaRPr lang="es-ES"/>
        </a:p>
      </dgm:t>
    </dgm:pt>
    <dgm:pt modelId="{204FEB2F-FF15-449C-A14F-34F86F13FF25}">
      <dgm:prSet custT="1"/>
      <dgm:spPr>
        <a:ln>
          <a:solidFill>
            <a:srgbClr val="0000FF"/>
          </a:solidFill>
        </a:ln>
      </dgm:spPr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Distinguir las diferencias entre los ambientes de sistemas de información orientados a las operaciones del negocio versus los ambientes de sistemas para el soporte de decisiones y/o basados en Almacenes de Datos (Data Warehouse).</a:t>
          </a:r>
        </a:p>
      </dgm:t>
    </dgm:pt>
    <dgm:pt modelId="{DC77BF9B-F7B3-4854-818A-99437E2630C3}" type="parTrans" cxnId="{DB6600E3-F5A9-4904-B66C-2350B1B8240D}">
      <dgm:prSet/>
      <dgm:spPr/>
      <dgm:t>
        <a:bodyPr/>
        <a:lstStyle/>
        <a:p>
          <a:endParaRPr lang="es-ES"/>
        </a:p>
      </dgm:t>
    </dgm:pt>
    <dgm:pt modelId="{6138C63F-7F9E-4131-90CB-C0D52421E1A4}" type="sibTrans" cxnId="{DB6600E3-F5A9-4904-B66C-2350B1B8240D}">
      <dgm:prSet/>
      <dgm:spPr/>
      <dgm:t>
        <a:bodyPr/>
        <a:lstStyle/>
        <a:p>
          <a:endParaRPr lang="es-ES"/>
        </a:p>
      </dgm:t>
    </dgm:pt>
    <dgm:pt modelId="{D1AA3268-C7ED-46EE-9410-31C539C6D475}">
      <dgm:prSet custT="1"/>
      <dgm:spPr>
        <a:ln>
          <a:solidFill>
            <a:srgbClr val="0000FF"/>
          </a:solidFill>
        </a:ln>
      </dgm:spPr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Evaluar herramientas de: ETL (Extracción, Transformación y Carga de Datos), Base de Datos, visualización, análisis y modelaje de datos.</a:t>
          </a:r>
        </a:p>
      </dgm:t>
    </dgm:pt>
    <dgm:pt modelId="{D454160D-6350-40CB-A422-684D56E19A9C}" type="parTrans" cxnId="{84D4B614-7388-4FAD-87F5-02D3047F8749}">
      <dgm:prSet/>
      <dgm:spPr/>
      <dgm:t>
        <a:bodyPr/>
        <a:lstStyle/>
        <a:p>
          <a:endParaRPr lang="es-ES"/>
        </a:p>
      </dgm:t>
    </dgm:pt>
    <dgm:pt modelId="{3292C4A6-39F5-4443-BB5C-C672F5831049}" type="sibTrans" cxnId="{84D4B614-7388-4FAD-87F5-02D3047F8749}">
      <dgm:prSet/>
      <dgm:spPr/>
      <dgm:t>
        <a:bodyPr/>
        <a:lstStyle/>
        <a:p>
          <a:endParaRPr lang="es-ES"/>
        </a:p>
      </dgm:t>
    </dgm:pt>
    <dgm:pt modelId="{C021B6ED-FEDA-433B-8854-4E387C4A91F0}">
      <dgm:prSet custT="1"/>
      <dgm:spPr>
        <a:ln>
          <a:solidFill>
            <a:srgbClr val="0000FF"/>
          </a:solidFill>
        </a:ln>
      </dgm:spPr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Diseñar, construir e implementar modelos multidimensionales de datos.</a:t>
          </a:r>
        </a:p>
      </dgm:t>
    </dgm:pt>
    <dgm:pt modelId="{4971810B-3771-4F12-8265-8579794CD69F}" type="parTrans" cxnId="{1BF46D86-CB1D-48F6-8F9F-9174A958E8D6}">
      <dgm:prSet/>
      <dgm:spPr/>
      <dgm:t>
        <a:bodyPr/>
        <a:lstStyle/>
        <a:p>
          <a:endParaRPr lang="es-ES"/>
        </a:p>
      </dgm:t>
    </dgm:pt>
    <dgm:pt modelId="{069A88AA-72E4-4217-9906-B80E10FA914A}" type="sibTrans" cxnId="{1BF46D86-CB1D-48F6-8F9F-9174A958E8D6}">
      <dgm:prSet/>
      <dgm:spPr/>
      <dgm:t>
        <a:bodyPr/>
        <a:lstStyle/>
        <a:p>
          <a:endParaRPr lang="es-ES"/>
        </a:p>
      </dgm:t>
    </dgm:pt>
    <dgm:pt modelId="{7BD8ACE8-5B47-45ED-8672-339FC9001371}">
      <dgm:prSet custT="1"/>
      <dgm:spPr>
        <a:ln>
          <a:solidFill>
            <a:srgbClr val="0000FF"/>
          </a:solidFill>
        </a:ln>
      </dgm:spPr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Distinguir y aplicar los modelos multidimensionales para diferentes aplicaciones de negocio.</a:t>
          </a:r>
        </a:p>
      </dgm:t>
    </dgm:pt>
    <dgm:pt modelId="{4FC9F206-99F3-448A-AFF1-EA26F4F6E899}" type="parTrans" cxnId="{1D4673A4-A02A-4A94-84A0-179FD29FF0AA}">
      <dgm:prSet/>
      <dgm:spPr/>
      <dgm:t>
        <a:bodyPr/>
        <a:lstStyle/>
        <a:p>
          <a:endParaRPr lang="es-ES"/>
        </a:p>
      </dgm:t>
    </dgm:pt>
    <dgm:pt modelId="{46563ED2-2EDD-4F2F-9C64-3810AE7D6F55}" type="sibTrans" cxnId="{1D4673A4-A02A-4A94-84A0-179FD29FF0AA}">
      <dgm:prSet/>
      <dgm:spPr/>
      <dgm:t>
        <a:bodyPr/>
        <a:lstStyle/>
        <a:p>
          <a:endParaRPr lang="es-ES"/>
        </a:p>
      </dgm:t>
    </dgm:pt>
    <dgm:pt modelId="{375F84C7-1F5C-4EF5-8822-7E89A41465D7}" type="pres">
      <dgm:prSet presAssocID="{313B54F9-26B3-484F-89E9-6D10AD9133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3C5386ED-EE56-4E4A-85E6-CF4768891FFF}" type="pres">
      <dgm:prSet presAssocID="{36CC1F95-9A26-4672-B34E-F949E670D841}" presName="node" presStyleLbl="node1" presStyleIdx="0" presStyleCnt="5" custLinFactNeighborX="-9123" custLinFactNeighborY="202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83AD1A3-4EF1-4A0D-8398-918F37EB31A2}" type="pres">
      <dgm:prSet presAssocID="{3DFB9944-4302-41C7-8205-86CA17EF4447}" presName="sibTrans" presStyleCnt="0"/>
      <dgm:spPr/>
    </dgm:pt>
    <dgm:pt modelId="{E0393794-0E98-4C67-A669-612EAC774BE5}" type="pres">
      <dgm:prSet presAssocID="{204FEB2F-FF15-449C-A14F-34F86F13FF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2156D32-B191-452D-9E3C-084744885396}" type="pres">
      <dgm:prSet presAssocID="{6138C63F-7F9E-4131-90CB-C0D52421E1A4}" presName="sibTrans" presStyleCnt="0"/>
      <dgm:spPr/>
    </dgm:pt>
    <dgm:pt modelId="{679AC6A8-9D02-4746-ACC6-7908F6A7101B}" type="pres">
      <dgm:prSet presAssocID="{D1AA3268-C7ED-46EE-9410-31C539C6D47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B88B6C4-8745-44BB-B155-7AEB5D758CDB}" type="pres">
      <dgm:prSet presAssocID="{3292C4A6-39F5-4443-BB5C-C672F5831049}" presName="sibTrans" presStyleCnt="0"/>
      <dgm:spPr/>
    </dgm:pt>
    <dgm:pt modelId="{77BA215A-24DA-4A13-9C99-D9EEABD86458}" type="pres">
      <dgm:prSet presAssocID="{C021B6ED-FEDA-433B-8854-4E387C4A91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BA178A1-C03A-43A5-8FA2-64F618CEC434}" type="pres">
      <dgm:prSet presAssocID="{069A88AA-72E4-4217-9906-B80E10FA914A}" presName="sibTrans" presStyleCnt="0"/>
      <dgm:spPr/>
    </dgm:pt>
    <dgm:pt modelId="{3589D410-2612-4392-A956-04C9224F5552}" type="pres">
      <dgm:prSet presAssocID="{7BD8ACE8-5B47-45ED-8672-339FC900137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84D4B614-7388-4FAD-87F5-02D3047F8749}" srcId="{313B54F9-26B3-484F-89E9-6D10AD913399}" destId="{D1AA3268-C7ED-46EE-9410-31C539C6D475}" srcOrd="2" destOrd="0" parTransId="{D454160D-6350-40CB-A422-684D56E19A9C}" sibTransId="{3292C4A6-39F5-4443-BB5C-C672F5831049}"/>
    <dgm:cxn modelId="{681F9065-2C32-4798-9670-066343C4AC1D}" type="presOf" srcId="{7BD8ACE8-5B47-45ED-8672-339FC9001371}" destId="{3589D410-2612-4392-A956-04C9224F5552}" srcOrd="0" destOrd="0" presId="urn:microsoft.com/office/officeart/2005/8/layout/default"/>
    <dgm:cxn modelId="{1D4673A4-A02A-4A94-84A0-179FD29FF0AA}" srcId="{313B54F9-26B3-484F-89E9-6D10AD913399}" destId="{7BD8ACE8-5B47-45ED-8672-339FC9001371}" srcOrd="4" destOrd="0" parTransId="{4FC9F206-99F3-448A-AFF1-EA26F4F6E899}" sibTransId="{46563ED2-2EDD-4F2F-9C64-3810AE7D6F55}"/>
    <dgm:cxn modelId="{6F75CF0D-DC37-4D67-ADED-D90ADADDB918}" srcId="{313B54F9-26B3-484F-89E9-6D10AD913399}" destId="{36CC1F95-9A26-4672-B34E-F949E670D841}" srcOrd="0" destOrd="0" parTransId="{9D0057D1-D9D5-4B3B-B23F-F26117E643BC}" sibTransId="{3DFB9944-4302-41C7-8205-86CA17EF4447}"/>
    <dgm:cxn modelId="{2746DBFF-4C98-44DF-942B-0021367438E0}" type="presOf" srcId="{C021B6ED-FEDA-433B-8854-4E387C4A91F0}" destId="{77BA215A-24DA-4A13-9C99-D9EEABD86458}" srcOrd="0" destOrd="0" presId="urn:microsoft.com/office/officeart/2005/8/layout/default"/>
    <dgm:cxn modelId="{672FCEBA-BC14-4E2B-A093-4C283906AAB2}" type="presOf" srcId="{313B54F9-26B3-484F-89E9-6D10AD913399}" destId="{375F84C7-1F5C-4EF5-8822-7E89A41465D7}" srcOrd="0" destOrd="0" presId="urn:microsoft.com/office/officeart/2005/8/layout/default"/>
    <dgm:cxn modelId="{4EFD8CA6-4BCA-4E25-9854-5E4A5F615998}" type="presOf" srcId="{D1AA3268-C7ED-46EE-9410-31C539C6D475}" destId="{679AC6A8-9D02-4746-ACC6-7908F6A7101B}" srcOrd="0" destOrd="0" presId="urn:microsoft.com/office/officeart/2005/8/layout/default"/>
    <dgm:cxn modelId="{8F385F1D-607F-49D8-854F-9C807F477518}" type="presOf" srcId="{204FEB2F-FF15-449C-A14F-34F86F13FF25}" destId="{E0393794-0E98-4C67-A669-612EAC774BE5}" srcOrd="0" destOrd="0" presId="urn:microsoft.com/office/officeart/2005/8/layout/default"/>
    <dgm:cxn modelId="{1BF46D86-CB1D-48F6-8F9F-9174A958E8D6}" srcId="{313B54F9-26B3-484F-89E9-6D10AD913399}" destId="{C021B6ED-FEDA-433B-8854-4E387C4A91F0}" srcOrd="3" destOrd="0" parTransId="{4971810B-3771-4F12-8265-8579794CD69F}" sibTransId="{069A88AA-72E4-4217-9906-B80E10FA914A}"/>
    <dgm:cxn modelId="{DB6600E3-F5A9-4904-B66C-2350B1B8240D}" srcId="{313B54F9-26B3-484F-89E9-6D10AD913399}" destId="{204FEB2F-FF15-449C-A14F-34F86F13FF25}" srcOrd="1" destOrd="0" parTransId="{DC77BF9B-F7B3-4854-818A-99437E2630C3}" sibTransId="{6138C63F-7F9E-4131-90CB-C0D52421E1A4}"/>
    <dgm:cxn modelId="{77E8BAE7-20ED-4734-B572-0F5D9966EF00}" type="presOf" srcId="{36CC1F95-9A26-4672-B34E-F949E670D841}" destId="{3C5386ED-EE56-4E4A-85E6-CF4768891FFF}" srcOrd="0" destOrd="0" presId="urn:microsoft.com/office/officeart/2005/8/layout/default"/>
    <dgm:cxn modelId="{ED6D749D-4D8E-4726-AEC8-B0325EF8218B}" type="presParOf" srcId="{375F84C7-1F5C-4EF5-8822-7E89A41465D7}" destId="{3C5386ED-EE56-4E4A-85E6-CF4768891FFF}" srcOrd="0" destOrd="0" presId="urn:microsoft.com/office/officeart/2005/8/layout/default"/>
    <dgm:cxn modelId="{9B525FBC-5A6B-48D9-A5DA-D3A8FE8F9709}" type="presParOf" srcId="{375F84C7-1F5C-4EF5-8822-7E89A41465D7}" destId="{683AD1A3-4EF1-4A0D-8398-918F37EB31A2}" srcOrd="1" destOrd="0" presId="urn:microsoft.com/office/officeart/2005/8/layout/default"/>
    <dgm:cxn modelId="{BC25B6C8-D077-449A-B23C-8E96588264CE}" type="presParOf" srcId="{375F84C7-1F5C-4EF5-8822-7E89A41465D7}" destId="{E0393794-0E98-4C67-A669-612EAC774BE5}" srcOrd="2" destOrd="0" presId="urn:microsoft.com/office/officeart/2005/8/layout/default"/>
    <dgm:cxn modelId="{BAF3AB09-F804-4071-B63E-D0E33E1A41C3}" type="presParOf" srcId="{375F84C7-1F5C-4EF5-8822-7E89A41465D7}" destId="{32156D32-B191-452D-9E3C-084744885396}" srcOrd="3" destOrd="0" presId="urn:microsoft.com/office/officeart/2005/8/layout/default"/>
    <dgm:cxn modelId="{D7E8267F-0D83-4BAF-94EC-39721B2507CD}" type="presParOf" srcId="{375F84C7-1F5C-4EF5-8822-7E89A41465D7}" destId="{679AC6A8-9D02-4746-ACC6-7908F6A7101B}" srcOrd="4" destOrd="0" presId="urn:microsoft.com/office/officeart/2005/8/layout/default"/>
    <dgm:cxn modelId="{15170922-AF09-4B86-AD8A-9C846B50E8EF}" type="presParOf" srcId="{375F84C7-1F5C-4EF5-8822-7E89A41465D7}" destId="{CB88B6C4-8745-44BB-B155-7AEB5D758CDB}" srcOrd="5" destOrd="0" presId="urn:microsoft.com/office/officeart/2005/8/layout/default"/>
    <dgm:cxn modelId="{320B0D46-C2ED-4CF3-8840-201CEA73DFF1}" type="presParOf" srcId="{375F84C7-1F5C-4EF5-8822-7E89A41465D7}" destId="{77BA215A-24DA-4A13-9C99-D9EEABD86458}" srcOrd="6" destOrd="0" presId="urn:microsoft.com/office/officeart/2005/8/layout/default"/>
    <dgm:cxn modelId="{5C6414AD-B3E7-4BBC-B9BB-11DB41A50A7D}" type="presParOf" srcId="{375F84C7-1F5C-4EF5-8822-7E89A41465D7}" destId="{BBA178A1-C03A-43A5-8FA2-64F618CEC434}" srcOrd="7" destOrd="0" presId="urn:microsoft.com/office/officeart/2005/8/layout/default"/>
    <dgm:cxn modelId="{97010702-9867-4906-95A9-1B0D83E37E1D}" type="presParOf" srcId="{375F84C7-1F5C-4EF5-8822-7E89A41465D7}" destId="{3589D410-2612-4392-A956-04C9224F5552}" srcOrd="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F215B-8BA9-44E3-91EC-AC63EB56295D}">
      <dsp:nvSpPr>
        <dsp:cNvPr id="0" name=""/>
        <dsp:cNvSpPr/>
      </dsp:nvSpPr>
      <dsp:spPr>
        <a:xfrm>
          <a:off x="0" y="303574"/>
          <a:ext cx="8424862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3" tIns="312420" rIns="65386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>
              <a:latin typeface="+mn-lt"/>
            </a:rPr>
            <a:t>Las organizaciones, tanto públicas como privadas, para mantener sus operaciones en un mercado competitivo, necesitan tomar decisiones de manera acertadas, basadas en </a:t>
          </a:r>
          <a:r>
            <a:rPr lang="es-ES" sz="1500" b="1" kern="1200" dirty="0" smtClean="0">
              <a:latin typeface="+mn-lt"/>
            </a:rPr>
            <a:t>información veraz, oportuna y precisa</a:t>
          </a:r>
          <a:r>
            <a:rPr lang="es-ES" sz="1500" kern="1200" dirty="0" smtClean="0">
              <a:latin typeface="+mn-lt"/>
            </a:rPr>
            <a:t>, para lo cual es necesario contar con la </a:t>
          </a:r>
          <a:r>
            <a:rPr lang="es-ES" sz="1500" b="1" kern="1200" dirty="0" smtClean="0">
              <a:latin typeface="+mn-lt"/>
            </a:rPr>
            <a:t>tecnología que soporte la demanda de información, de respuesta ágil y rápida</a:t>
          </a:r>
          <a:r>
            <a:rPr lang="es-ES" sz="1500" kern="1200" dirty="0" smtClean="0">
              <a:latin typeface="+mn-lt"/>
            </a:rPr>
            <a:t>. </a:t>
          </a:r>
          <a:endParaRPr lang="es-VE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VE" sz="1500" kern="1200" dirty="0">
            <a:latin typeface="+mn-lt"/>
          </a:endParaRPr>
        </a:p>
      </dsp:txBody>
      <dsp:txXfrm>
        <a:off x="0" y="303574"/>
        <a:ext cx="8424862" cy="1653750"/>
      </dsp:txXfrm>
    </dsp:sp>
    <dsp:sp modelId="{0304E151-58B8-4E48-8E07-C2B81C23722F}">
      <dsp:nvSpPr>
        <dsp:cNvPr id="0" name=""/>
        <dsp:cNvSpPr/>
      </dsp:nvSpPr>
      <dsp:spPr>
        <a:xfrm>
          <a:off x="421243" y="82174"/>
          <a:ext cx="58974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08" tIns="0" rIns="2229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/>
            <a:t>Justificación:</a:t>
          </a:r>
          <a:endParaRPr lang="es-VE" sz="1500" kern="1200" dirty="0"/>
        </a:p>
      </dsp:txBody>
      <dsp:txXfrm>
        <a:off x="442859" y="103790"/>
        <a:ext cx="5854171" cy="399568"/>
      </dsp:txXfrm>
    </dsp:sp>
    <dsp:sp modelId="{C162D277-0B99-4CC0-8237-867DB9A1F2BA}">
      <dsp:nvSpPr>
        <dsp:cNvPr id="0" name=""/>
        <dsp:cNvSpPr/>
      </dsp:nvSpPr>
      <dsp:spPr>
        <a:xfrm>
          <a:off x="0" y="2259725"/>
          <a:ext cx="8424862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3" tIns="312420" rIns="65386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>
              <a:latin typeface="+mn-lt"/>
            </a:rPr>
            <a:t>Inteligencia de Negocio (BI, Business </a:t>
          </a:r>
          <a:r>
            <a:rPr lang="es-ES" sz="1500" b="1" kern="1200" dirty="0" err="1" smtClean="0">
              <a:latin typeface="+mn-lt"/>
            </a:rPr>
            <a:t>Intelligence</a:t>
          </a:r>
          <a:r>
            <a:rPr lang="es-ES" sz="1500" b="1" kern="1200" dirty="0" smtClean="0">
              <a:latin typeface="+mn-lt"/>
            </a:rPr>
            <a:t>), </a:t>
          </a:r>
          <a:r>
            <a:rPr lang="es-ES" sz="1500" kern="1200" dirty="0" smtClean="0">
              <a:latin typeface="+mn-lt"/>
            </a:rPr>
            <a:t>es un conjunto de </a:t>
          </a:r>
          <a:r>
            <a:rPr lang="es-ES" sz="1500" b="1" kern="1200" dirty="0" smtClean="0">
              <a:latin typeface="+mn-lt"/>
            </a:rPr>
            <a:t>aplicaciones, tecnología y procesos de recolección, almacenamiento y presentación de los datos</a:t>
          </a:r>
          <a:r>
            <a:rPr lang="es-ES" sz="1500" kern="1200" dirty="0" smtClean="0">
              <a:latin typeface="+mn-lt"/>
            </a:rPr>
            <a:t>, que permiten </a:t>
          </a:r>
          <a:r>
            <a:rPr lang="es-ES" sz="1500" b="1" kern="1200" dirty="0" smtClean="0">
              <a:latin typeface="+mn-lt"/>
            </a:rPr>
            <a:t>su transformación en información y la información en conocimiento</a:t>
          </a:r>
          <a:r>
            <a:rPr lang="es-ES" sz="1500" kern="1200" dirty="0" smtClean="0">
              <a:latin typeface="+mn-lt"/>
            </a:rPr>
            <a:t> para ayudar a los usuarios en el proceso de toma de decisiones. Considera desde </a:t>
          </a:r>
          <a:r>
            <a:rPr lang="es-ES" sz="1500" b="1" kern="1200" dirty="0" smtClean="0">
              <a:latin typeface="+mn-lt"/>
            </a:rPr>
            <a:t>la gestión, depuración y transformación de información, hasta la creación de </a:t>
          </a:r>
          <a:r>
            <a:rPr lang="es-ES" sz="1500" b="1" kern="1200" dirty="0" err="1" smtClean="0">
              <a:latin typeface="+mn-lt"/>
            </a:rPr>
            <a:t>dashboards</a:t>
          </a:r>
          <a:r>
            <a:rPr lang="es-ES" sz="1500" b="1" kern="1200" dirty="0" smtClean="0">
              <a:latin typeface="+mn-lt"/>
            </a:rPr>
            <a:t>, cubos de datos, modelos predictivos y descriptivos, entre otras formas de conocimiento</a:t>
          </a:r>
          <a:r>
            <a:rPr lang="es-ES" sz="1500" kern="1200" dirty="0" smtClean="0">
              <a:latin typeface="+mn-lt"/>
            </a:rPr>
            <a:t>. </a:t>
          </a:r>
          <a:endParaRPr lang="es-VE" sz="1500" kern="1200" dirty="0"/>
        </a:p>
      </dsp:txBody>
      <dsp:txXfrm>
        <a:off x="0" y="2259725"/>
        <a:ext cx="8424862" cy="1842750"/>
      </dsp:txXfrm>
    </dsp:sp>
    <dsp:sp modelId="{84A1C66F-F47F-41A3-9753-677F22059BDD}">
      <dsp:nvSpPr>
        <dsp:cNvPr id="0" name=""/>
        <dsp:cNvSpPr/>
      </dsp:nvSpPr>
      <dsp:spPr>
        <a:xfrm>
          <a:off x="421243" y="2038324"/>
          <a:ext cx="58974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08" tIns="0" rIns="2229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b="1" kern="1200" dirty="0" smtClean="0"/>
            <a:t>Definición:</a:t>
          </a:r>
          <a:endParaRPr lang="es-VE" sz="1500" b="1" kern="1200" dirty="0"/>
        </a:p>
      </dsp:txBody>
      <dsp:txXfrm>
        <a:off x="442859" y="2059940"/>
        <a:ext cx="585417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AF45-2836-4902-BA8E-2981D3C346A9}">
      <dsp:nvSpPr>
        <dsp:cNvPr id="0" name=""/>
        <dsp:cNvSpPr/>
      </dsp:nvSpPr>
      <dsp:spPr>
        <a:xfrm>
          <a:off x="0" y="726011"/>
          <a:ext cx="2194872" cy="13169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-"/>
          </a:pPr>
          <a:r>
            <a:rPr lang="es-ES_tradnl" sz="1400" kern="1200" dirty="0">
              <a:latin typeface="Calibri" panose="020F0502020204030204" pitchFamily="34" charset="0"/>
              <a:cs typeface="Calibri" panose="020F0502020204030204" pitchFamily="34" charset="0"/>
            </a:rPr>
            <a:t>Conocer, describir, analizar y aplicar los fundamentos teóricos y aspectos tecnológicos asociados a los sistemas de Inteligencia de Negocio.</a:t>
          </a:r>
          <a:endParaRPr lang="es-V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26011"/>
        <a:ext cx="2194872" cy="1316923"/>
      </dsp:txXfrm>
    </dsp:sp>
    <dsp:sp modelId="{DD135DEA-E903-475E-8D57-F23086BFB644}">
      <dsp:nvSpPr>
        <dsp:cNvPr id="0" name=""/>
        <dsp:cNvSpPr/>
      </dsp:nvSpPr>
      <dsp:spPr>
        <a:xfrm>
          <a:off x="2414359" y="726011"/>
          <a:ext cx="2194872" cy="13169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-"/>
          </a:pPr>
          <a:r>
            <a:rPr lang="es-ES_tradnl" sz="1400" kern="1200" dirty="0">
              <a:latin typeface="Calibri" panose="020F0502020204030204" pitchFamily="34" charset="0"/>
              <a:cs typeface="Calibri" panose="020F0502020204030204" pitchFamily="34" charset="0"/>
            </a:rPr>
            <a:t>Analizar las áreas y problemas susceptibles de ser solucionados mediante sistemas de Inteligencia de Negocio.</a:t>
          </a:r>
          <a:endParaRPr lang="es-V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14359" y="726011"/>
        <a:ext cx="2194872" cy="1316923"/>
      </dsp:txXfrm>
    </dsp:sp>
    <dsp:sp modelId="{F5454303-CEC9-4C34-B16A-EA822AFA7747}">
      <dsp:nvSpPr>
        <dsp:cNvPr id="0" name=""/>
        <dsp:cNvSpPr/>
      </dsp:nvSpPr>
      <dsp:spPr>
        <a:xfrm>
          <a:off x="4828718" y="726011"/>
          <a:ext cx="2194872" cy="13169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-"/>
          </a:pPr>
          <a:r>
            <a:rPr lang="es-ES_tradnl" sz="1400" kern="1200" dirty="0">
              <a:latin typeface="Calibri" panose="020F0502020204030204" pitchFamily="34" charset="0"/>
              <a:cs typeface="Calibri" panose="020F0502020204030204" pitchFamily="34" charset="0"/>
            </a:rPr>
            <a:t>Comprender e implementar la arquitectura y componentes de sistemas de Inteligencia de Negocio. </a:t>
          </a:r>
          <a:endParaRPr lang="es-V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28718" y="726011"/>
        <a:ext cx="2194872" cy="1316923"/>
      </dsp:txXfrm>
    </dsp:sp>
    <dsp:sp modelId="{60046CC0-D9E8-4FCC-9D3F-24872816B9E9}">
      <dsp:nvSpPr>
        <dsp:cNvPr id="0" name=""/>
        <dsp:cNvSpPr/>
      </dsp:nvSpPr>
      <dsp:spPr>
        <a:xfrm>
          <a:off x="1207179" y="2262422"/>
          <a:ext cx="2194872" cy="13169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-"/>
          </a:pPr>
          <a:r>
            <a:rPr lang="es-ES_tradnl" sz="1400" kern="1200" dirty="0">
              <a:latin typeface="Calibri" panose="020F0502020204030204" pitchFamily="34" charset="0"/>
              <a:cs typeface="Calibri" panose="020F0502020204030204" pitchFamily="34" charset="0"/>
            </a:rPr>
            <a:t>Conocer, describir, analizar y aplicar los fundamentos metodológicos para el desarrollo e implementación de soluciones de Inteligencia de Negocio.</a:t>
          </a:r>
          <a:endParaRPr lang="es-V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07179" y="2262422"/>
        <a:ext cx="2194872" cy="1316923"/>
      </dsp:txXfrm>
    </dsp:sp>
    <dsp:sp modelId="{9AD04DAB-76B2-4088-8EDF-D2961BBA7512}">
      <dsp:nvSpPr>
        <dsp:cNvPr id="0" name=""/>
        <dsp:cNvSpPr/>
      </dsp:nvSpPr>
      <dsp:spPr>
        <a:xfrm>
          <a:off x="3621539" y="2262422"/>
          <a:ext cx="2194872" cy="13169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-"/>
          </a:pPr>
          <a:r>
            <a:rPr lang="es-ES_tradnl" sz="1400" kern="1200" dirty="0">
              <a:latin typeface="Calibri" panose="020F0502020204030204" pitchFamily="34" charset="0"/>
              <a:cs typeface="Calibri" panose="020F0502020204030204" pitchFamily="34" charset="0"/>
            </a:rPr>
            <a:t>Analizar problemas y desarrollar experiencias prácticas en el área.</a:t>
          </a:r>
          <a:endParaRPr lang="es-V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21539" y="2262422"/>
        <a:ext cx="2194872" cy="1316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029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3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9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59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5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referencia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una solución que permita el acceso eficiente a un conjunto de indicadores y reportes a través de un </a:t>
            </a:r>
            <a:r>
              <a:rPr lang="es-E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Web Interactivo,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así como un Almacén de Datos histórico que permita obtener la información de manera precisa y oportuna para la toma de decisiones estratégicas en cuanto los Indicadores concernientes a los procesos de negocio medulares de la organización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14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2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88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546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6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referencia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una solución que permita el acceso eficiente a un conjunto de indicadores y reportes a través de un </a:t>
            </a:r>
            <a:r>
              <a:rPr lang="es-E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Web Interactivo,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así como un Almacén de Datos histórico que permita obtener la información de manera precisa y oportuna para la toma de decisiones estratégicas en cuanto los Indicadores concernientes a los procesos de negocio medulares de la organización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38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81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87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764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21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4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tal motivo, es un área de conocimiento de interés para estudiantes del Pregrado de la Licenciatura en Computación. Esta asignatura proporcionará una comprensión de las metodologías, tecnologías, su aplicación y muchos de los problemas involucrados en su gestión e implementación. </a:t>
            </a:r>
          </a:p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85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8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3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6" name="Google Shape;3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6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8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Estrategias de enseñanza y de aprendizaje</a:t>
            </a:r>
            <a:endParaRPr sz="1500"/>
          </a:p>
          <a:p>
            <a:pPr marL="345564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Planteamiento y resolución de problemas, aprendizaje autónomo, exposiciones, revisión documental (fuentes digitales o impresas), formulación de preguntas (generadoras y guías), estudios de casos, método de proyectos, discusión, resolución de ejercicios y problemas.</a:t>
            </a:r>
            <a:endParaRPr/>
          </a:p>
          <a:p>
            <a:pPr marL="345564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/>
              <a:t>Estrategias de Evaluación</a:t>
            </a:r>
            <a:endParaRPr/>
          </a:p>
          <a:p>
            <a:pPr marL="345564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Casos de estudio, resolución de ejercicios y problemas, pruebas escritas, informes, proyectos, participación en clases.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3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8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618719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618718" y="1437680"/>
            <a:ext cx="3824804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4556016" y="1437680"/>
            <a:ext cx="3824804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618719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2786431" y="-730032"/>
            <a:ext cx="3426679" cy="776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5122146" y="1605684"/>
            <a:ext cx="4576822" cy="194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184848" y="-278594"/>
            <a:ext cx="4576822" cy="570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magen con contenido">
  <p:cSld name="2_Imagen con contenido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/>
          <p:nvPr/>
        </p:nvSpPr>
        <p:spPr>
          <a:xfrm>
            <a:off x="2344" y="5040630"/>
            <a:ext cx="8997194" cy="36004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title"/>
          </p:nvPr>
        </p:nvSpPr>
        <p:spPr>
          <a:xfrm>
            <a:off x="0" y="1"/>
            <a:ext cx="8999538" cy="1021023"/>
          </a:xfrm>
          <a:prstGeom prst="rect">
            <a:avLst/>
          </a:prstGeom>
          <a:solidFill>
            <a:srgbClr val="BBD6EE">
              <a:alpha val="49803"/>
            </a:srgbClr>
          </a:solidFill>
          <a:ln>
            <a:noFill/>
          </a:ln>
        </p:spPr>
        <p:txBody>
          <a:bodyPr spcFirstLastPara="1" wrap="square" lIns="684000" tIns="1080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6"/>
              <a:buFont typeface="Calibri"/>
              <a:buNone/>
              <a:defRPr sz="265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50"/>
          <p:cNvCxnSpPr/>
          <p:nvPr/>
        </p:nvCxnSpPr>
        <p:spPr>
          <a:xfrm>
            <a:off x="-443" y="1010691"/>
            <a:ext cx="9000424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50"/>
          <p:cNvCxnSpPr/>
          <p:nvPr/>
        </p:nvCxnSpPr>
        <p:spPr>
          <a:xfrm>
            <a:off x="366754" y="2521752"/>
            <a:ext cx="8282425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50"/>
          <p:cNvSpPr/>
          <p:nvPr/>
        </p:nvSpPr>
        <p:spPr>
          <a:xfrm>
            <a:off x="1045577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0"/>
          <p:cNvSpPr/>
          <p:nvPr/>
        </p:nvSpPr>
        <p:spPr>
          <a:xfrm>
            <a:off x="6995299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0"/>
          <p:cNvSpPr/>
          <p:nvPr/>
        </p:nvSpPr>
        <p:spPr>
          <a:xfrm>
            <a:off x="2538253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0"/>
          <p:cNvSpPr/>
          <p:nvPr/>
        </p:nvSpPr>
        <p:spPr>
          <a:xfrm>
            <a:off x="4023935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0"/>
          <p:cNvSpPr/>
          <p:nvPr/>
        </p:nvSpPr>
        <p:spPr>
          <a:xfrm>
            <a:off x="5509617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0"/>
          <p:cNvSpPr txBox="1">
            <a:spLocks noGrp="1"/>
          </p:cNvSpPr>
          <p:nvPr>
            <p:ph type="body" idx="1"/>
          </p:nvPr>
        </p:nvSpPr>
        <p:spPr>
          <a:xfrm>
            <a:off x="1046268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2"/>
          </p:nvPr>
        </p:nvSpPr>
        <p:spPr>
          <a:xfrm>
            <a:off x="6995990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3"/>
          </p:nvPr>
        </p:nvSpPr>
        <p:spPr>
          <a:xfrm>
            <a:off x="2533698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4"/>
          </p:nvPr>
        </p:nvSpPr>
        <p:spPr>
          <a:xfrm>
            <a:off x="4021129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5"/>
          </p:nvPr>
        </p:nvSpPr>
        <p:spPr>
          <a:xfrm>
            <a:off x="5508559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2" name="Google Shape;102;p50"/>
          <p:cNvCxnSpPr/>
          <p:nvPr/>
        </p:nvCxnSpPr>
        <p:spPr>
          <a:xfrm>
            <a:off x="1029808" y="3482197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50"/>
          <p:cNvCxnSpPr/>
          <p:nvPr/>
        </p:nvCxnSpPr>
        <p:spPr>
          <a:xfrm>
            <a:off x="6923786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50"/>
          <p:cNvCxnSpPr/>
          <p:nvPr/>
        </p:nvCxnSpPr>
        <p:spPr>
          <a:xfrm>
            <a:off x="2460609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50"/>
          <p:cNvCxnSpPr/>
          <p:nvPr/>
        </p:nvCxnSpPr>
        <p:spPr>
          <a:xfrm>
            <a:off x="3948335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50"/>
          <p:cNvCxnSpPr/>
          <p:nvPr/>
        </p:nvCxnSpPr>
        <p:spPr>
          <a:xfrm>
            <a:off x="5436060" y="3530904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50"/>
          <p:cNvSpPr txBox="1">
            <a:spLocks noGrp="1"/>
          </p:cNvSpPr>
          <p:nvPr>
            <p:ph type="body" idx="6"/>
          </p:nvPr>
        </p:nvSpPr>
        <p:spPr>
          <a:xfrm>
            <a:off x="841336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92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Char char="•"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body" idx="7"/>
          </p:nvPr>
        </p:nvSpPr>
        <p:spPr>
          <a:xfrm>
            <a:off x="6797258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8"/>
          </p:nvPr>
        </p:nvSpPr>
        <p:spPr>
          <a:xfrm>
            <a:off x="233031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9"/>
          </p:nvPr>
        </p:nvSpPr>
        <p:spPr>
          <a:xfrm>
            <a:off x="381929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body" idx="13"/>
          </p:nvPr>
        </p:nvSpPr>
        <p:spPr>
          <a:xfrm>
            <a:off x="530827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body" idx="14"/>
          </p:nvPr>
        </p:nvSpPr>
        <p:spPr>
          <a:xfrm>
            <a:off x="366754" y="1284224"/>
            <a:ext cx="8101277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105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1"/>
              <a:buChar char="•"/>
              <a:defRPr sz="1770"/>
            </a:lvl1pPr>
            <a:lvl2pPr marL="914400" lvl="1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2pPr>
            <a:lvl3pPr marL="1371600" lvl="2" indent="-30353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3pPr>
            <a:lvl4pPr marL="1828800" lvl="3" indent="-30353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4pPr>
            <a:lvl5pPr marL="2286000" lvl="4" indent="-303529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3" name="Google Shape;113;p50"/>
          <p:cNvCxnSpPr/>
          <p:nvPr/>
        </p:nvCxnSpPr>
        <p:spPr>
          <a:xfrm>
            <a:off x="358556" y="4238111"/>
            <a:ext cx="217514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50"/>
          <p:cNvSpPr/>
          <p:nvPr/>
        </p:nvSpPr>
        <p:spPr>
          <a:xfrm>
            <a:off x="1042517" y="3678558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15"/>
          </p:nvPr>
        </p:nvSpPr>
        <p:spPr>
          <a:xfrm>
            <a:off x="1043208" y="3926138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body" idx="16"/>
          </p:nvPr>
        </p:nvSpPr>
        <p:spPr>
          <a:xfrm>
            <a:off x="841336" y="4724178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92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Char char="•"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Imagen con contenido">
  <p:cSld name="1_Imagen con contenido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2344" y="5040630"/>
            <a:ext cx="8997194" cy="36004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2" name="Google Shape;122;p51"/>
          <p:cNvSpPr>
            <a:spLocks noGrp="1"/>
          </p:cNvSpPr>
          <p:nvPr>
            <p:ph type="pic" idx="2"/>
          </p:nvPr>
        </p:nvSpPr>
        <p:spPr>
          <a:xfrm>
            <a:off x="0" y="0"/>
            <a:ext cx="8999538" cy="50463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1"/>
          <p:cNvSpPr txBox="1">
            <a:spLocks noGrp="1"/>
          </p:cNvSpPr>
          <p:nvPr>
            <p:ph type="title"/>
          </p:nvPr>
        </p:nvSpPr>
        <p:spPr>
          <a:xfrm>
            <a:off x="0" y="1"/>
            <a:ext cx="8999538" cy="1021023"/>
          </a:xfrm>
          <a:prstGeom prst="rect">
            <a:avLst/>
          </a:prstGeom>
          <a:solidFill>
            <a:srgbClr val="BBD6EE">
              <a:alpha val="49803"/>
            </a:srgbClr>
          </a:solidFill>
          <a:ln>
            <a:noFill/>
          </a:ln>
        </p:spPr>
        <p:txBody>
          <a:bodyPr spcFirstLastPara="1" wrap="square" lIns="684000" tIns="1080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6"/>
              <a:buFont typeface="Calibri"/>
              <a:buNone/>
              <a:defRPr sz="265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1"/>
          <p:cNvSpPr txBox="1">
            <a:spLocks noGrp="1"/>
          </p:cNvSpPr>
          <p:nvPr>
            <p:ph type="body" idx="1"/>
          </p:nvPr>
        </p:nvSpPr>
        <p:spPr>
          <a:xfrm>
            <a:off x="552124" y="1427548"/>
            <a:ext cx="8049875" cy="32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51"/>
          <p:cNvCxnSpPr/>
          <p:nvPr/>
        </p:nvCxnSpPr>
        <p:spPr>
          <a:xfrm>
            <a:off x="-443" y="1010691"/>
            <a:ext cx="9000424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Imagen con contenido">
  <p:cSld name="1_Imagen con contenido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2344" y="5040630"/>
            <a:ext cx="8997194" cy="36004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7" name="Google Shape;137;p24"/>
          <p:cNvSpPr>
            <a:spLocks noGrp="1"/>
          </p:cNvSpPr>
          <p:nvPr>
            <p:ph type="pic" idx="2"/>
          </p:nvPr>
        </p:nvSpPr>
        <p:spPr>
          <a:xfrm>
            <a:off x="0" y="0"/>
            <a:ext cx="8999538" cy="50463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0" y="1"/>
            <a:ext cx="8999538" cy="1021023"/>
          </a:xfrm>
          <a:prstGeom prst="rect">
            <a:avLst/>
          </a:prstGeom>
          <a:solidFill>
            <a:srgbClr val="BBD6EE">
              <a:alpha val="49803"/>
            </a:srgbClr>
          </a:solidFill>
          <a:ln>
            <a:noFill/>
          </a:ln>
        </p:spPr>
        <p:txBody>
          <a:bodyPr spcFirstLastPara="1" wrap="square" lIns="684000" tIns="1080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6"/>
              <a:buFont typeface="Calibri"/>
              <a:buNone/>
              <a:defRPr sz="265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552124" y="1427548"/>
            <a:ext cx="8049875" cy="32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-443" y="1010691"/>
            <a:ext cx="9000424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5946" y="4397555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272" y="4430520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3"/>
              <a:buFont typeface="Calibri"/>
              <a:buNone/>
              <a:defRPr sz="295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74987" y="680087"/>
            <a:ext cx="8424568" cy="41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8587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1pPr>
            <a:lvl2pPr marL="914400" lvl="1" indent="-359854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067"/>
              <a:buChar char="•"/>
              <a:defRPr sz="2067"/>
            </a:lvl2pPr>
            <a:lvl3pPr marL="1371600" lvl="2" indent="-34112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3pPr>
            <a:lvl4pPr marL="1828800" lvl="3" indent="-322325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4pPr>
            <a:lvl5pPr marL="2286000" lvl="4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40" y="4847697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166" y="4880662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 amt="90000"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12497" y="1971497"/>
            <a:ext cx="8999540" cy="147268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86"/>
              <a:buFont typeface="Calibri"/>
              <a:buNone/>
              <a:defRPr sz="3986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124943" y="3876735"/>
            <a:ext cx="6749654" cy="130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067"/>
              <a:buNone/>
              <a:defRPr sz="2067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None/>
              <a:defRPr sz="1476"/>
            </a:lvl2pPr>
            <a:lvl3pPr lvl="2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3pPr>
            <a:lvl4pPr lvl="3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lvl="4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lvl="5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lvl="6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lvl="7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lvl="8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29"/>
              <a:buFont typeface="Calibri"/>
              <a:buNone/>
              <a:defRPr sz="442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614031" y="3614204"/>
            <a:ext cx="7762102" cy="118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888888"/>
              </a:buClr>
              <a:buSzPts val="1772"/>
              <a:buNone/>
              <a:defRPr sz="177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476"/>
              <a:buNone/>
              <a:defRPr sz="147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329"/>
              <a:buNone/>
              <a:defRPr sz="132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1"/>
              <a:buNone/>
              <a:defRPr sz="118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618719" y="287537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618718" y="1437680"/>
            <a:ext cx="3824804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2"/>
          </p:nvPr>
        </p:nvSpPr>
        <p:spPr>
          <a:xfrm>
            <a:off x="4556016" y="1437680"/>
            <a:ext cx="3824804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40" y="4847697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166" y="4880662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26"/>
              <a:buFont typeface="Calibri"/>
              <a:buNone/>
              <a:defRPr sz="442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0"/>
            </a:lvl1pPr>
            <a:lvl2pPr lvl="1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None/>
              <a:defRPr sz="1475"/>
            </a:lvl2pPr>
            <a:lvl3pPr lvl="2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None/>
              <a:defRPr sz="1328"/>
            </a:lvl3pPr>
            <a:lvl4pPr lvl="3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4pPr>
            <a:lvl5pPr lvl="4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5pPr>
            <a:lvl6pPr lvl="5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6pPr>
            <a:lvl7pPr lvl="6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7pPr>
            <a:lvl8pPr lvl="7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8pPr>
            <a:lvl9pPr lvl="8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619890" y="287537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619892" y="1323917"/>
            <a:ext cx="3807226" cy="64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2"/>
              <a:buNone/>
              <a:defRPr sz="1771" b="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None/>
              <a:defRPr sz="1476" b="1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 b="1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2"/>
          </p:nvPr>
        </p:nvSpPr>
        <p:spPr>
          <a:xfrm>
            <a:off x="619892" y="1972747"/>
            <a:ext cx="3807226" cy="29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3"/>
          </p:nvPr>
        </p:nvSpPr>
        <p:spPr>
          <a:xfrm>
            <a:off x="4556016" y="1323917"/>
            <a:ext cx="3825976" cy="64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2"/>
              <a:buNone/>
              <a:defRPr sz="1771" b="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None/>
              <a:defRPr sz="1476" b="1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 b="1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 b="1"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4"/>
          </p:nvPr>
        </p:nvSpPr>
        <p:spPr>
          <a:xfrm>
            <a:off x="4556016" y="1972747"/>
            <a:ext cx="3825976" cy="29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618719" y="287537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619892" y="360046"/>
            <a:ext cx="2902585" cy="126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2"/>
              <a:buFont typeface="Calibri"/>
              <a:buNone/>
              <a:defRPr sz="236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825976" y="777597"/>
            <a:ext cx="4556016" cy="383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8587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1pPr>
            <a:lvl2pPr marL="914400" lvl="1" indent="-359854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067"/>
              <a:buChar char="•"/>
              <a:defRPr sz="2067"/>
            </a:lvl2pPr>
            <a:lvl3pPr marL="1371600" lvl="2" indent="-34112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3pPr>
            <a:lvl4pPr marL="1828800" lvl="3" indent="-322325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4pPr>
            <a:lvl5pPr marL="2286000" lvl="4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5pPr>
            <a:lvl6pPr marL="2743200" lvl="5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6pPr>
            <a:lvl7pPr marL="3200400" lvl="6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7pPr>
            <a:lvl8pPr marL="3657600" lvl="7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8pPr>
            <a:lvl9pPr marL="4114800" lvl="8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2"/>
          </p:nvPr>
        </p:nvSpPr>
        <p:spPr>
          <a:xfrm>
            <a:off x="619892" y="1620202"/>
            <a:ext cx="2902585" cy="300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033"/>
              <a:buNone/>
              <a:defRPr sz="1033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19892" y="360046"/>
            <a:ext cx="2902585" cy="126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2"/>
              <a:buFont typeface="Calibri"/>
              <a:buNone/>
              <a:defRPr sz="236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>
            <a:spLocks noGrp="1"/>
          </p:cNvSpPr>
          <p:nvPr>
            <p:ph type="pic" idx="2"/>
          </p:nvPr>
        </p:nvSpPr>
        <p:spPr>
          <a:xfrm>
            <a:off x="3825976" y="777597"/>
            <a:ext cx="4556016" cy="383798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619892" y="1620202"/>
            <a:ext cx="2902585" cy="300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033"/>
              <a:buNone/>
              <a:defRPr sz="1033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886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618719" y="287537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 rot="5400000">
            <a:off x="2786431" y="-730032"/>
            <a:ext cx="3426679" cy="776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 rot="5400000">
            <a:off x="5122147" y="1605685"/>
            <a:ext cx="4576822" cy="194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 rot="5400000">
            <a:off x="1184848" y="-278594"/>
            <a:ext cx="4576822" cy="570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s objetos">
  <p:cSld name="2_Dos objeto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343732" y="736838"/>
            <a:ext cx="3824804" cy="414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2"/>
          </p:nvPr>
        </p:nvSpPr>
        <p:spPr>
          <a:xfrm>
            <a:off x="4556016" y="736836"/>
            <a:ext cx="3824804" cy="412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0" y="13341"/>
            <a:ext cx="8999538" cy="456801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3"/>
              <a:buFont typeface="Calibri"/>
              <a:buNone/>
              <a:defRPr sz="295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40" y="4847697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166" y="4880662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os objetos">
  <p:cSld name="3_Dos objetos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2643615" y="693421"/>
            <a:ext cx="6262179" cy="41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8587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1pPr>
            <a:lvl2pPr marL="914400" lvl="1" indent="-359854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067"/>
              <a:buChar char="•"/>
              <a:defRPr sz="2067"/>
            </a:lvl2pPr>
            <a:lvl3pPr marL="1371600" lvl="2" indent="-34112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2"/>
              <a:buChar char="•"/>
              <a:defRPr sz="1771"/>
            </a:lvl3pPr>
            <a:lvl4pPr marL="1828800" lvl="3" indent="-322325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4pPr>
            <a:lvl5pPr marL="2286000" lvl="4" indent="-322326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Char char="•"/>
              <a:defRPr sz="1476"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0" y="13339"/>
            <a:ext cx="8999538" cy="558495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3"/>
              <a:buFont typeface="Calibri"/>
              <a:buNone/>
              <a:defRPr sz="295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40" y="4847697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166" y="4880662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os objetos">
  <p:cSld name="4_Dos objeto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43732" y="736838"/>
            <a:ext cx="3824804" cy="414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2"/>
          </p:nvPr>
        </p:nvSpPr>
        <p:spPr>
          <a:xfrm>
            <a:off x="4556016" y="736836"/>
            <a:ext cx="3824804" cy="412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dt" idx="10"/>
          </p:nvPr>
        </p:nvSpPr>
        <p:spPr>
          <a:xfrm>
            <a:off x="618718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ftr" idx="11"/>
          </p:nvPr>
        </p:nvSpPr>
        <p:spPr>
          <a:xfrm>
            <a:off x="2981097" y="50056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ldNum" idx="12"/>
          </p:nvPr>
        </p:nvSpPr>
        <p:spPr>
          <a:xfrm>
            <a:off x="6355924" y="50056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0" y="4990039"/>
            <a:ext cx="8999538" cy="410637"/>
          </a:xfrm>
          <a:prstGeom prst="rect">
            <a:avLst/>
          </a:prstGeom>
          <a:gradFill>
            <a:gsLst>
              <a:gs pos="0">
                <a:schemeClr val="dk2"/>
              </a:gs>
              <a:gs pos="42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0" y="13341"/>
            <a:ext cx="8999538" cy="456801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53"/>
              <a:buFont typeface="Calibri"/>
              <a:buNone/>
              <a:defRPr sz="295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40" y="4847697"/>
            <a:ext cx="533878" cy="53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comput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166" y="4880662"/>
            <a:ext cx="421936" cy="5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magen con contenido">
  <p:cSld name="2_Imagen con contenido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2344" y="5040630"/>
            <a:ext cx="8997194" cy="36004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36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0" y="1"/>
            <a:ext cx="8999538" cy="1021023"/>
          </a:xfrm>
          <a:prstGeom prst="rect">
            <a:avLst/>
          </a:prstGeom>
          <a:solidFill>
            <a:srgbClr val="BBD6EE">
              <a:alpha val="49803"/>
            </a:srgbClr>
          </a:solidFill>
          <a:ln>
            <a:noFill/>
          </a:ln>
        </p:spPr>
        <p:txBody>
          <a:bodyPr spcFirstLastPara="1" wrap="square" lIns="684000" tIns="1080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6"/>
              <a:buFont typeface="Calibri"/>
              <a:buNone/>
              <a:defRPr sz="265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5" name="Google Shape;265;p39"/>
          <p:cNvCxnSpPr/>
          <p:nvPr/>
        </p:nvCxnSpPr>
        <p:spPr>
          <a:xfrm>
            <a:off x="-443" y="1010691"/>
            <a:ext cx="9000424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39"/>
          <p:cNvCxnSpPr/>
          <p:nvPr/>
        </p:nvCxnSpPr>
        <p:spPr>
          <a:xfrm>
            <a:off x="366754" y="2521752"/>
            <a:ext cx="8282425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7" name="Google Shape;267;p39"/>
          <p:cNvSpPr/>
          <p:nvPr/>
        </p:nvSpPr>
        <p:spPr>
          <a:xfrm>
            <a:off x="1045577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6995299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2538253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4023935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5509617" y="2024890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1046268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2"/>
          </p:nvPr>
        </p:nvSpPr>
        <p:spPr>
          <a:xfrm>
            <a:off x="6995990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3"/>
          </p:nvPr>
        </p:nvSpPr>
        <p:spPr>
          <a:xfrm>
            <a:off x="2533698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4"/>
          </p:nvPr>
        </p:nvSpPr>
        <p:spPr>
          <a:xfrm>
            <a:off x="4021129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5"/>
          </p:nvPr>
        </p:nvSpPr>
        <p:spPr>
          <a:xfrm>
            <a:off x="5508559" y="2272470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7" name="Google Shape;277;p39"/>
          <p:cNvCxnSpPr/>
          <p:nvPr/>
        </p:nvCxnSpPr>
        <p:spPr>
          <a:xfrm>
            <a:off x="1029808" y="3482197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9"/>
          <p:cNvCxnSpPr/>
          <p:nvPr/>
        </p:nvCxnSpPr>
        <p:spPr>
          <a:xfrm>
            <a:off x="6923786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9"/>
          <p:cNvCxnSpPr/>
          <p:nvPr/>
        </p:nvCxnSpPr>
        <p:spPr>
          <a:xfrm>
            <a:off x="2460609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39"/>
          <p:cNvCxnSpPr/>
          <p:nvPr/>
        </p:nvCxnSpPr>
        <p:spPr>
          <a:xfrm>
            <a:off x="3948335" y="3531622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5436060" y="3530904"/>
            <a:ext cx="1079945" cy="0"/>
          </a:xfrm>
          <a:prstGeom prst="straightConnector1">
            <a:avLst/>
          </a:prstGeom>
          <a:noFill/>
          <a:ln w="18025" cap="flat" cmpd="sng">
            <a:solidFill>
              <a:schemeClr val="accen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39"/>
          <p:cNvSpPr txBox="1">
            <a:spLocks noGrp="1"/>
          </p:cNvSpPr>
          <p:nvPr>
            <p:ph type="body" idx="6"/>
          </p:nvPr>
        </p:nvSpPr>
        <p:spPr>
          <a:xfrm>
            <a:off x="841336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92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Char char="•"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7"/>
          </p:nvPr>
        </p:nvSpPr>
        <p:spPr>
          <a:xfrm>
            <a:off x="6797258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8"/>
          </p:nvPr>
        </p:nvSpPr>
        <p:spPr>
          <a:xfrm>
            <a:off x="233031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9"/>
          </p:nvPr>
        </p:nvSpPr>
        <p:spPr>
          <a:xfrm>
            <a:off x="381929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3"/>
          </p:nvPr>
        </p:nvSpPr>
        <p:spPr>
          <a:xfrm>
            <a:off x="5308277" y="3102279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None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213"/>
              <a:buNone/>
              <a:defRPr sz="2213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4"/>
          </p:nvPr>
        </p:nvSpPr>
        <p:spPr>
          <a:xfrm>
            <a:off x="366754" y="1284224"/>
            <a:ext cx="8101277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105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1"/>
              <a:buChar char="•"/>
              <a:defRPr sz="1770"/>
            </a:lvl1pPr>
            <a:lvl2pPr marL="914400" lvl="1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2pPr>
            <a:lvl3pPr marL="1371600" lvl="2" indent="-30353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3pPr>
            <a:lvl4pPr marL="1828800" lvl="3" indent="-30353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4pPr>
            <a:lvl5pPr marL="2286000" lvl="4" indent="-303529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Char char="•"/>
              <a:defRPr sz="1180"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8" name="Google Shape;288;p39"/>
          <p:cNvCxnSpPr/>
          <p:nvPr/>
        </p:nvCxnSpPr>
        <p:spPr>
          <a:xfrm>
            <a:off x="358556" y="4238111"/>
            <a:ext cx="217514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39"/>
          <p:cNvSpPr/>
          <p:nvPr/>
        </p:nvSpPr>
        <p:spPr>
          <a:xfrm>
            <a:off x="1042517" y="3678558"/>
            <a:ext cx="931452" cy="993724"/>
          </a:xfrm>
          <a:prstGeom prst="ellipse">
            <a:avLst/>
          </a:prstGeom>
          <a:solidFill>
            <a:srgbClr val="7F6CA1"/>
          </a:solidFill>
          <a:ln w="723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15"/>
          </p:nvPr>
        </p:nvSpPr>
        <p:spPr>
          <a:xfrm>
            <a:off x="1043208" y="3926138"/>
            <a:ext cx="930070" cy="4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lt1"/>
              </a:buClr>
              <a:buSzPts val="2213"/>
              <a:buNone/>
              <a:defRPr sz="2213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6"/>
          </p:nvPr>
        </p:nvSpPr>
        <p:spPr>
          <a:xfrm>
            <a:off x="841336" y="4724178"/>
            <a:ext cx="1328672" cy="45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928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313650"/>
              </a:buClr>
              <a:buSzPts val="1328"/>
              <a:buChar char="•"/>
              <a:defRPr sz="1328" b="1" i="0">
                <a:solidFill>
                  <a:srgbClr val="3136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title"/>
          </p:nvPr>
        </p:nvSpPr>
        <p:spPr>
          <a:xfrm>
            <a:off x="618719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body" idx="1"/>
          </p:nvPr>
        </p:nvSpPr>
        <p:spPr>
          <a:xfrm>
            <a:off x="618719" y="1437680"/>
            <a:ext cx="7762102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26"/>
              <a:buFont typeface="Calibri"/>
              <a:buNone/>
              <a:defRPr sz="442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rgbClr val="888888"/>
              </a:buClr>
              <a:buSzPts val="1771"/>
              <a:buNone/>
              <a:defRPr sz="177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475"/>
              <a:buNone/>
              <a:defRPr sz="147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328"/>
              <a:buNone/>
              <a:defRPr sz="132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rgbClr val="888888"/>
              </a:buClr>
              <a:buSzPts val="1180"/>
              <a:buNone/>
              <a:defRPr sz="11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0" b="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None/>
              <a:defRPr sz="1475" b="1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None/>
              <a:defRPr sz="1328" b="1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619891" y="1972747"/>
            <a:ext cx="3807226" cy="29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4556016" y="1323916"/>
            <a:ext cx="3825976" cy="64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0" b="1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None/>
              <a:defRPr sz="1475" b="1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None/>
              <a:defRPr sz="1328" b="1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4"/>
          </p:nvPr>
        </p:nvSpPr>
        <p:spPr>
          <a:xfrm>
            <a:off x="4556016" y="1972747"/>
            <a:ext cx="3825976" cy="29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18719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1"/>
              <a:buFont typeface="Calibri"/>
              <a:buNone/>
              <a:defRPr sz="236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3825976" y="777597"/>
            <a:ext cx="4556016" cy="383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8523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361"/>
              <a:buChar char="•"/>
              <a:defRPr sz="2361"/>
            </a:lvl1pPr>
            <a:lvl2pPr marL="914400" lvl="1" indent="-359791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2066"/>
              <a:buChar char="•"/>
              <a:defRPr sz="2066"/>
            </a:lvl2pPr>
            <a:lvl3pPr marL="1371600" lvl="2" indent="-341058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1"/>
              <a:buChar char="•"/>
              <a:defRPr sz="1770"/>
            </a:lvl3pPr>
            <a:lvl4pPr marL="1828800" lvl="3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4pPr>
            <a:lvl5pPr marL="2286000" lvl="4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5pPr>
            <a:lvl6pPr marL="2743200" lvl="5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6pPr>
            <a:lvl7pPr marL="3200400" lvl="6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7pPr>
            <a:lvl8pPr marL="3657600" lvl="7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8pPr>
            <a:lvl9pPr marL="4114800" lvl="8" indent="-322262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Char char="•"/>
              <a:defRPr sz="1475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619891" y="1620203"/>
            <a:ext cx="2902585" cy="30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033"/>
              <a:buNone/>
              <a:defRPr sz="1033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885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1"/>
              <a:buFont typeface="Calibri"/>
              <a:buNone/>
              <a:defRPr sz="236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3825976" y="777597"/>
            <a:ext cx="4556016" cy="38379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619891" y="1620203"/>
            <a:ext cx="2902585" cy="30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180"/>
              <a:buNone/>
              <a:defRPr sz="1180"/>
            </a:lvl1pPr>
            <a:lvl2pPr marL="914400" lvl="1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033"/>
              <a:buNone/>
              <a:defRPr sz="1033"/>
            </a:lvl2pPr>
            <a:lvl3pPr marL="1371600" lvl="2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885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4pPr>
            <a:lvl5pPr marL="2286000" lvl="4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5pPr>
            <a:lvl6pPr marL="2743200" lvl="5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6pPr>
            <a:lvl7pPr marL="3200400" lvl="6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7pPr>
            <a:lvl8pPr marL="3657600" lvl="7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8pPr>
            <a:lvl9pPr marL="4114800" lvl="8" indent="-228600" algn="l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738"/>
              <a:buNone/>
              <a:defRPr sz="738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49803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18719" y="287536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6"/>
              <a:buFont typeface="Calibri"/>
              <a:buNone/>
              <a:defRPr sz="3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18719" y="1437680"/>
            <a:ext cx="7762102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9791" algn="l" rtl="0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066"/>
              <a:buFont typeface="Arial"/>
              <a:buChar char="•"/>
              <a:defRPr sz="20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105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1"/>
              <a:buFont typeface="Arial"/>
              <a:buChar char="•"/>
              <a:defRPr sz="17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2262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5"/>
              <a:buFont typeface="Arial"/>
              <a:buChar char="•"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928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8"/>
              <a:buFont typeface="Arial"/>
              <a:buChar char="•"/>
              <a:defRPr sz="1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18719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18719" y="287537"/>
            <a:ext cx="7762102" cy="10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8"/>
              <a:buFont typeface="Calibri"/>
              <a:buNone/>
              <a:defRPr sz="32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18719" y="1437680"/>
            <a:ext cx="7762102" cy="342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9854" algn="l" rtl="0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2067"/>
              <a:buFont typeface="Arial"/>
              <a:buChar char="•"/>
              <a:defRPr sz="2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1122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772"/>
              <a:buFont typeface="Arial"/>
              <a:buChar char="•"/>
              <a:defRPr sz="17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2325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476"/>
              <a:buFont typeface="Arial"/>
              <a:buChar char="•"/>
              <a:defRPr sz="14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991" algn="l" rtl="0">
              <a:lnSpc>
                <a:spcPct val="90000"/>
              </a:lnSpc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329"/>
              <a:buFont typeface="Arial"/>
              <a:buChar char="•"/>
              <a:defRPr sz="13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771118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10/04/2024</a:t>
            </a:r>
            <a:endParaRPr sz="885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133497" y="5158027"/>
            <a:ext cx="3037344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5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Inteligencia de Negocio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508324" y="5158027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85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885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baladi@intecom-itc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41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32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package" Target="../embeddings/Documento_de_Microsoft_Word1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jp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ybaladi@intecom-itc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/>
          <p:nvPr/>
        </p:nvSpPr>
        <p:spPr>
          <a:xfrm>
            <a:off x="5271" y="4892547"/>
            <a:ext cx="8991339" cy="3372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1"/>
          <p:cNvCxnSpPr/>
          <p:nvPr/>
        </p:nvCxnSpPr>
        <p:spPr>
          <a:xfrm>
            <a:off x="883362" y="1570506"/>
            <a:ext cx="7352335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1"/>
          <p:cNvSpPr/>
          <p:nvPr/>
        </p:nvSpPr>
        <p:spPr>
          <a:xfrm>
            <a:off x="2940" y="170864"/>
            <a:ext cx="8993670" cy="50589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title"/>
          </p:nvPr>
        </p:nvSpPr>
        <p:spPr>
          <a:xfrm>
            <a:off x="536770" y="1566835"/>
            <a:ext cx="2543679" cy="122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50" tIns="33725" rIns="67450" bIns="337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51"/>
              <a:buFont typeface="Calibri"/>
              <a:buNone/>
            </a:pPr>
            <a:r>
              <a:rPr lang="es-ES" sz="2951">
                <a:solidFill>
                  <a:srgbClr val="FFFFFF"/>
                </a:solidFill>
              </a:rPr>
              <a:t>Inteligencia de Negocio</a:t>
            </a:r>
            <a:endParaRPr sz="2951">
              <a:solidFill>
                <a:srgbClr val="FFFFFF"/>
              </a:solidFill>
            </a:endParaRPr>
          </a:p>
        </p:txBody>
      </p:sp>
      <p:cxnSp>
        <p:nvCxnSpPr>
          <p:cNvPr id="301" name="Google Shape;301;p1"/>
          <p:cNvCxnSpPr/>
          <p:nvPr/>
        </p:nvCxnSpPr>
        <p:spPr>
          <a:xfrm>
            <a:off x="536770" y="1907040"/>
            <a:ext cx="242829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2" name="Google Shape;302;p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37534" y="170864"/>
            <a:ext cx="5557806" cy="50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04" name="Google Shape;3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0" y="164779"/>
            <a:ext cx="1181100" cy="118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" descr="computac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76212" y="231512"/>
            <a:ext cx="933450" cy="1189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"/>
          <p:cNvSpPr txBox="1"/>
          <p:nvPr/>
        </p:nvSpPr>
        <p:spPr>
          <a:xfrm>
            <a:off x="279569" y="2907999"/>
            <a:ext cx="2970900" cy="1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Profesora: Dra. Concettina Di Vasta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Email: ucv</a:t>
            </a:r>
            <a:r>
              <a:rPr lang="es-ES" sz="1453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tinadivasta@gmail.com</a:t>
            </a: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Móvil: +58 (414) 2431079</a:t>
            </a: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Proyecto</a:t>
            </a:r>
            <a:endParaRPr/>
          </a:p>
        </p:txBody>
      </p: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159113" y="798815"/>
            <a:ext cx="9071729" cy="450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sz="1800" b="1" dirty="0"/>
              <a:t>Entrega 1:  </a:t>
            </a:r>
            <a:r>
              <a:rPr lang="es-ES" sz="1800" dirty="0"/>
              <a:t>15 % (Especificación de Indicadores / Diseño del Modelo Dimensional)</a:t>
            </a:r>
            <a:endParaRPr sz="1800" dirty="0"/>
          </a:p>
          <a:p>
            <a:pPr marL="675037" lvl="2" indent="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</a:pPr>
            <a:r>
              <a:rPr lang="es-ES" sz="1800" dirty="0"/>
              <a:t>Se debe entregar un informe escrito: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❑"/>
            </a:pPr>
            <a:r>
              <a:rPr lang="es-ES" sz="1800" dirty="0"/>
              <a:t> Especificación de Indicadores.  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❑"/>
            </a:pPr>
            <a:r>
              <a:rPr lang="es-ES" sz="1800" dirty="0"/>
              <a:t>Modelo Dimensional identificando todos los pasos para el diseño</a:t>
            </a:r>
            <a:endParaRPr sz="1800" dirty="0"/>
          </a:p>
          <a:p>
            <a:pPr marL="1181315" lvl="3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4"/>
              <a:buFont typeface="Noto Sans Symbols"/>
              <a:buChar char="❑"/>
            </a:pPr>
            <a:r>
              <a:rPr lang="es-ES" sz="1800" dirty="0"/>
              <a:t> Identificación de (l) (los) Proceso(s) del Negocio</a:t>
            </a:r>
            <a:endParaRPr sz="1800" dirty="0"/>
          </a:p>
          <a:p>
            <a:pPr marL="1181315" lvl="3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4"/>
              <a:buFont typeface="Noto Sans Symbols"/>
              <a:buChar char="❑"/>
            </a:pPr>
            <a:r>
              <a:rPr lang="es-ES" sz="1800" dirty="0"/>
              <a:t> Identificación de la granularidad.</a:t>
            </a:r>
            <a:endParaRPr sz="1800" dirty="0"/>
          </a:p>
          <a:p>
            <a:pPr marL="1181315" lvl="3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4"/>
              <a:buFont typeface="Noto Sans Symbols"/>
              <a:buChar char="❑"/>
            </a:pPr>
            <a:r>
              <a:rPr lang="es-ES" sz="1800" dirty="0"/>
              <a:t> Identificación de las Dimensiones.</a:t>
            </a:r>
            <a:endParaRPr sz="1800" dirty="0"/>
          </a:p>
          <a:p>
            <a:pPr marL="1181315" lvl="3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4"/>
              <a:buFont typeface="Noto Sans Symbols"/>
              <a:buChar char="❑"/>
            </a:pPr>
            <a:r>
              <a:rPr lang="es-ES" sz="1800" dirty="0"/>
              <a:t> Identificación de los Hechos.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❑"/>
            </a:pPr>
            <a:r>
              <a:rPr lang="es-ES" sz="1800" dirty="0"/>
              <a:t>Realizar el diagrama del modelo dimensional y explicar el esquema a utilizar.</a:t>
            </a:r>
            <a:endParaRPr sz="1800" dirty="0"/>
          </a:p>
        </p:txBody>
      </p:sp>
      <p:sp>
        <p:nvSpPr>
          <p:cNvPr id="408" name="Google Shape;408;p10"/>
          <p:cNvSpPr txBox="1"/>
          <p:nvPr/>
        </p:nvSpPr>
        <p:spPr>
          <a:xfrm>
            <a:off x="4940703" y="3406655"/>
            <a:ext cx="3595857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Calibri"/>
              </a:rPr>
              <a:t>Fecha Entrega: 11 Junio de 2024</a:t>
            </a:r>
            <a:endParaRPr dirty="0"/>
          </a:p>
          <a:p>
            <a:r>
              <a:rPr lang="es-ES" dirty="0">
                <a:sym typeface="Calibri"/>
              </a:rPr>
              <a:t>Valor : 15% (3 </a:t>
            </a:r>
            <a:r>
              <a:rPr lang="es-ES" dirty="0" err="1">
                <a:sym typeface="Calibri"/>
              </a:rPr>
              <a:t>ptos</a:t>
            </a:r>
            <a:r>
              <a:rPr lang="es-ES" dirty="0">
                <a:sym typeface="Calibri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Proyecto</a:t>
            </a:r>
            <a:endParaRPr/>
          </a:p>
        </p:txBody>
      </p:sp>
      <p:sp>
        <p:nvSpPr>
          <p:cNvPr id="414" name="Google Shape;414;p11"/>
          <p:cNvSpPr txBox="1">
            <a:spLocks noGrp="1"/>
          </p:cNvSpPr>
          <p:nvPr>
            <p:ph type="body" idx="1"/>
          </p:nvPr>
        </p:nvSpPr>
        <p:spPr>
          <a:xfrm>
            <a:off x="328773" y="805777"/>
            <a:ext cx="8516956" cy="262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</a:pPr>
            <a:r>
              <a:rPr lang="es-ES" sz="1800" b="1" dirty="0"/>
              <a:t>Entrega 2:  </a:t>
            </a:r>
            <a:r>
              <a:rPr lang="es-ES" sz="1800" dirty="0"/>
              <a:t>25 % (Desarrollo e implementación de la solución inteligencia de Negocio )</a:t>
            </a:r>
            <a:endParaRPr sz="1800" dirty="0"/>
          </a:p>
          <a:p>
            <a:pPr marL="0" lvl="1" indent="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</a:pPr>
            <a:r>
              <a:rPr lang="es-ES" sz="1800" dirty="0"/>
              <a:t>Se debe entregar: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⮚"/>
            </a:pPr>
            <a:r>
              <a:rPr lang="es-ES" sz="1800" dirty="0"/>
              <a:t> Fuente de datos: Base de datos en cualquier SMBD (Oracle, </a:t>
            </a:r>
            <a:r>
              <a:rPr lang="es-ES" sz="1800" dirty="0" err="1"/>
              <a:t>postgreSQL</a:t>
            </a:r>
            <a:r>
              <a:rPr lang="es-ES" sz="1800" dirty="0"/>
              <a:t>, entre otros) asociado al modelo relacional suministrado en la Fase I. Usted deberá generar datos relevantes del negocio. 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Char char="⮚"/>
            </a:pPr>
            <a:r>
              <a:rPr lang="es-ES" sz="1800" dirty="0"/>
              <a:t>Almacén de datos (</a:t>
            </a:r>
            <a:r>
              <a:rPr lang="es-ES" sz="1800" dirty="0" err="1"/>
              <a:t>Datawarehouse</a:t>
            </a:r>
            <a:r>
              <a:rPr lang="es-ES" sz="1800" dirty="0"/>
              <a:t>): Implementación física del modelo dimensional (Solución genérica suministrado).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Proyecto</a:t>
            </a:r>
            <a:endParaRPr/>
          </a:p>
        </p:txBody>
      </p:sp>
      <p:sp>
        <p:nvSpPr>
          <p:cNvPr id="420" name="Google Shape;420;p12"/>
          <p:cNvSpPr txBox="1">
            <a:spLocks noGrp="1"/>
          </p:cNvSpPr>
          <p:nvPr>
            <p:ph type="body" idx="1"/>
          </p:nvPr>
        </p:nvSpPr>
        <p:spPr>
          <a:xfrm>
            <a:off x="0" y="538649"/>
            <a:ext cx="8516956" cy="262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8760" lvl="1" indent="-16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</a:pPr>
            <a:r>
              <a:rPr lang="es-ES" sz="1800" b="1" dirty="0"/>
              <a:t> Entrega 2:  </a:t>
            </a:r>
            <a:r>
              <a:rPr lang="es-ES" sz="1800" dirty="0"/>
              <a:t>25 % (Desarrollo de una solución inteligencia de Negocio )</a:t>
            </a:r>
            <a:endParaRPr sz="1800" dirty="0"/>
          </a:p>
          <a:p>
            <a:pPr marL="168760" lvl="1" indent="-16876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</a:pPr>
            <a:r>
              <a:rPr lang="es-ES" sz="1800" dirty="0"/>
              <a:t>Se debe entregar: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Char char="❑"/>
            </a:pPr>
            <a:r>
              <a:rPr lang="es-ES" sz="1800" dirty="0"/>
              <a:t>Programas de Extracción, Trasformación y Carga (</a:t>
            </a:r>
            <a:r>
              <a:rPr lang="es-ES" sz="1800" dirty="0" err="1"/>
              <a:t>ETL’s</a:t>
            </a:r>
            <a:r>
              <a:rPr lang="es-ES" sz="1800" dirty="0"/>
              <a:t>) en Pentaho Data </a:t>
            </a:r>
            <a:r>
              <a:rPr lang="es-ES" sz="1800" dirty="0" err="1"/>
              <a:t>Integrator</a:t>
            </a:r>
            <a:r>
              <a:rPr lang="es-ES" sz="1800" dirty="0"/>
              <a:t> (PDI) o en cualquier herramienta (</a:t>
            </a:r>
            <a:r>
              <a:rPr lang="es-ES" sz="1800" dirty="0" err="1"/>
              <a:t>PlSql</a:t>
            </a:r>
            <a:r>
              <a:rPr lang="es-ES" sz="1800" dirty="0"/>
              <a:t>, ODI, entre otras) que permita poblar el Almacén de datos:</a:t>
            </a:r>
            <a:endParaRPr sz="1800" dirty="0"/>
          </a:p>
          <a:p>
            <a:pPr marL="1355455" lvl="3" indent="-34290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lphaLcParenR"/>
            </a:pPr>
            <a:r>
              <a:rPr lang="es-ES" sz="1700" dirty="0"/>
              <a:t>Documento de Matriz de Trasformación </a:t>
            </a:r>
            <a:endParaRPr sz="1700" dirty="0"/>
          </a:p>
          <a:p>
            <a:pPr marL="1355455" lvl="3" indent="-34290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lphaLcParenR"/>
            </a:pPr>
            <a:r>
              <a:rPr lang="es-ES" sz="1700" dirty="0"/>
              <a:t>Repositorio de archivo que contenga cada uno de los .</a:t>
            </a:r>
            <a:r>
              <a:rPr lang="es-ES" sz="1700" dirty="0" err="1"/>
              <a:t>Ktr</a:t>
            </a:r>
            <a:r>
              <a:rPr lang="es-ES" sz="1700" dirty="0"/>
              <a:t> para el llenado de las dimensiones y tablas de hechos y/o los .</a:t>
            </a:r>
            <a:r>
              <a:rPr lang="es-ES" sz="1700" dirty="0" err="1"/>
              <a:t>sql</a:t>
            </a:r>
            <a:r>
              <a:rPr lang="es-ES" sz="1700" dirty="0"/>
              <a:t> que se usen para realizar los procesos </a:t>
            </a:r>
            <a:r>
              <a:rPr lang="es-ES" sz="1700" dirty="0" err="1"/>
              <a:t>ETL´s</a:t>
            </a:r>
            <a:r>
              <a:rPr lang="es-ES" sz="1700" dirty="0"/>
              <a:t>.</a:t>
            </a:r>
            <a:endParaRPr sz="1700" dirty="0"/>
          </a:p>
          <a:p>
            <a:pPr marL="1355455" lvl="3" indent="-34290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lphaLcParenR"/>
            </a:pPr>
            <a:r>
              <a:rPr lang="es-ES" sz="1700" dirty="0"/>
              <a:t>Job inicial de las transformaciones</a:t>
            </a:r>
            <a:endParaRPr sz="1700" dirty="0"/>
          </a:p>
          <a:p>
            <a:pPr marL="843797" lvl="2" indent="-798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endParaRPr sz="1800" dirty="0"/>
          </a:p>
          <a:p>
            <a:pPr marL="168760" lvl="0" indent="-7351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1800" b="1" dirty="0">
              <a:solidFill>
                <a:srgbClr val="FF0000"/>
              </a:solidFill>
            </a:endParaRPr>
          </a:p>
          <a:p>
            <a:pPr marL="168760" lvl="0" indent="-7351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Proyecto</a:t>
            </a:r>
            <a:endParaRPr/>
          </a:p>
        </p:txBody>
      </p:sp>
      <p:sp>
        <p:nvSpPr>
          <p:cNvPr id="420" name="Google Shape;420;p12"/>
          <p:cNvSpPr txBox="1">
            <a:spLocks noGrp="1"/>
          </p:cNvSpPr>
          <p:nvPr>
            <p:ph type="body" idx="1"/>
          </p:nvPr>
        </p:nvSpPr>
        <p:spPr>
          <a:xfrm>
            <a:off x="0" y="538649"/>
            <a:ext cx="8516956" cy="262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8760" lvl="1" indent="-16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</a:pPr>
            <a:r>
              <a:rPr lang="es-ES" sz="1800" b="1" dirty="0"/>
              <a:t> Entrega 2:  </a:t>
            </a:r>
            <a:r>
              <a:rPr lang="es-ES" sz="1800" dirty="0"/>
              <a:t>25 % (Desarrollo de una solución inteligencia de Negocio )</a:t>
            </a:r>
            <a:endParaRPr sz="1800" dirty="0"/>
          </a:p>
          <a:p>
            <a:pPr marL="168760" lvl="1" indent="-16876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</a:pPr>
            <a:r>
              <a:rPr lang="es-ES" sz="1800" dirty="0"/>
              <a:t>Se debe entregar:</a:t>
            </a:r>
            <a:endParaRPr sz="1800" dirty="0"/>
          </a:p>
          <a:p>
            <a:pPr marL="843797" lvl="2" indent="-1687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Char char="❑"/>
            </a:pPr>
            <a:r>
              <a:rPr lang="es-ES" sz="1800" dirty="0"/>
              <a:t> Cuadro de mando integral (</a:t>
            </a:r>
            <a:r>
              <a:rPr lang="es-ES" sz="1800" dirty="0" err="1"/>
              <a:t>Dashboard</a:t>
            </a:r>
            <a:r>
              <a:rPr lang="es-ES" sz="1800" dirty="0"/>
              <a:t>): Portal web implementado en cualquier herramienta analítica (OBI, Pentaho, </a:t>
            </a:r>
            <a:r>
              <a:rPr lang="es-ES" sz="1800" dirty="0" err="1"/>
              <a:t>Qlik</a:t>
            </a:r>
            <a:r>
              <a:rPr lang="es-ES" sz="1800" dirty="0"/>
              <a:t>, </a:t>
            </a:r>
            <a:r>
              <a:rPr lang="es-ES" sz="1800" dirty="0" err="1"/>
              <a:t>Tableau</a:t>
            </a:r>
            <a:r>
              <a:rPr lang="es-ES" sz="1800" dirty="0"/>
              <a:t>, Excel, entre otras) que permita visualizar los indicadores propuestos en la Fase I. Este portal debe contener opciones de búsqueda y diversos tipos de vistas (gráficos barras, torta, tablas dinámicas, selectores de vista, entre otros).</a:t>
            </a:r>
            <a:endParaRPr sz="1800" dirty="0"/>
          </a:p>
          <a:p>
            <a:pPr marL="843797" lvl="2" indent="-79860" algn="l" rtl="0">
              <a:lnSpc>
                <a:spcPct val="15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endParaRPr sz="1800" dirty="0"/>
          </a:p>
          <a:p>
            <a:pPr marL="168760" lvl="0" indent="-7351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1800" b="1" dirty="0">
              <a:solidFill>
                <a:srgbClr val="FF0000"/>
              </a:solidFill>
            </a:endParaRPr>
          </a:p>
          <a:p>
            <a:pPr marL="168760" lvl="0" indent="-73510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464493" y="3843379"/>
            <a:ext cx="358303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Calibri"/>
              </a:rPr>
              <a:t>Fecha Entrega: 23 Julio de 2024.</a:t>
            </a:r>
            <a:endParaRPr dirty="0"/>
          </a:p>
          <a:p>
            <a:r>
              <a:rPr lang="es-ES" dirty="0">
                <a:sym typeface="Calibri"/>
              </a:rPr>
              <a:t>Valor : 25% (5 </a:t>
            </a:r>
            <a:r>
              <a:rPr lang="es-ES" dirty="0" err="1">
                <a:sym typeface="Calibri"/>
              </a:rPr>
              <a:t>ptos</a:t>
            </a:r>
            <a:r>
              <a:rPr lang="es-ES" dirty="0">
                <a:sym typeface="Calibri"/>
              </a:rPr>
              <a:t>)</a:t>
            </a:r>
            <a:endParaRPr dirty="0"/>
          </a:p>
        </p:txBody>
      </p:sp>
      <p:sp>
        <p:nvSpPr>
          <p:cNvPr id="422" name="Google Shape;422;p12"/>
          <p:cNvSpPr/>
          <p:nvPr/>
        </p:nvSpPr>
        <p:spPr>
          <a:xfrm>
            <a:off x="5190476" y="3904935"/>
            <a:ext cx="326243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800" dirty="0" smtClean="0">
                <a:solidFill>
                  <a:schemeClr val="lt1"/>
                </a:solidFill>
                <a:latin typeface="+mn-lt"/>
                <a:ea typeface="+mn-ea"/>
                <a:cs typeface="+mn-cs"/>
                <a:sym typeface="Calibri"/>
              </a:rPr>
              <a:t>Grupo </a:t>
            </a:r>
            <a:r>
              <a:rPr lang="es-ES" sz="18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Calibri"/>
              </a:rPr>
              <a:t>de Trabajo: 3 personas</a:t>
            </a:r>
            <a:endParaRPr sz="1800" dirty="0">
              <a:solidFill>
                <a:schemeClr val="lt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6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 animBg="1"/>
      <p:bldP spid="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4"/>
          <p:cNvGrpSpPr/>
          <p:nvPr/>
        </p:nvGrpSpPr>
        <p:grpSpPr>
          <a:xfrm>
            <a:off x="174970" y="826265"/>
            <a:ext cx="8649597" cy="3958587"/>
            <a:chOff x="1948988" y="1976934"/>
            <a:chExt cx="14214951" cy="6874869"/>
          </a:xfrm>
        </p:grpSpPr>
        <p:sp>
          <p:nvSpPr>
            <p:cNvPr id="436" name="Google Shape;436;p14"/>
            <p:cNvSpPr/>
            <p:nvPr/>
          </p:nvSpPr>
          <p:spPr>
            <a:xfrm>
              <a:off x="5684874" y="3077144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7" name="Google Shape;437;p14" descr="http://xn--alejandrofaria-2nb.com/wp-content/uploads/2014/03/dashboard_2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13321" y="5163954"/>
              <a:ext cx="1416050" cy="10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14"/>
            <p:cNvSpPr/>
            <p:nvPr/>
          </p:nvSpPr>
          <p:spPr>
            <a:xfrm>
              <a:off x="2689534" y="3101779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8595585" y="3074672"/>
              <a:ext cx="7434376" cy="4864997"/>
            </a:xfrm>
            <a:prstGeom prst="roundRect">
              <a:avLst>
                <a:gd name="adj" fmla="val 6565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0" name="Google Shape;440;p14"/>
            <p:cNvGrpSpPr/>
            <p:nvPr/>
          </p:nvGrpSpPr>
          <p:grpSpPr>
            <a:xfrm>
              <a:off x="3415667" y="6292667"/>
              <a:ext cx="1255059" cy="885705"/>
              <a:chOff x="2606239" y="4568840"/>
              <a:chExt cx="762663" cy="619760"/>
            </a:xfrm>
          </p:grpSpPr>
          <p:pic>
            <p:nvPicPr>
              <p:cNvPr id="441" name="Google Shape;44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45687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06239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754194" y="4568840"/>
                <a:ext cx="489585" cy="5943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44" name="Google Shape;444;p14"/>
            <p:cNvSpPr/>
            <p:nvPr/>
          </p:nvSpPr>
          <p:spPr>
            <a:xfrm>
              <a:off x="6322088" y="4443230"/>
              <a:ext cx="1674847" cy="1802606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5" name="Google Shape;445;p14" descr="http://www.paralegalknowledge.com/Resources/Pictures/Excel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9945" y="3628940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14" descr="http://www.paralegalknowledge.com/Resources/Pictures/Excel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981788">
              <a:off x="3251867" y="3807794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4" descr="http://4vector.com/i/free-vector-text-file-icon_101919_Text_File_Ico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1367049">
              <a:off x="2993588" y="4149330"/>
              <a:ext cx="647156" cy="637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14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4532222" flipH="1">
              <a:off x="6138372" y="3649534"/>
              <a:ext cx="91752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14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112916">
              <a:off x="6344069" y="5938312"/>
              <a:ext cx="90867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14" descr="C:\Users\jose\Documents\Universidad\Semestre12\TESIS\6471.preview_5F00_screens1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3759347" y="3905067"/>
              <a:ext cx="1620838" cy="80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14"/>
            <p:cNvSpPr txBox="1"/>
            <p:nvPr/>
          </p:nvSpPr>
          <p:spPr>
            <a:xfrm>
              <a:off x="12959116" y="4830117"/>
              <a:ext cx="3095891" cy="808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Portal Web Interactivo / Cuadros de Mando</a:t>
              </a:r>
              <a:endParaRPr/>
            </a:p>
          </p:txBody>
        </p:sp>
        <p:sp>
          <p:nvSpPr>
            <p:cNvPr id="452" name="Google Shape;452;p14"/>
            <p:cNvSpPr txBox="1"/>
            <p:nvPr/>
          </p:nvSpPr>
          <p:spPr>
            <a:xfrm>
              <a:off x="13180383" y="6901838"/>
              <a:ext cx="2983555" cy="841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Consulta y Reportes de Indicadores </a:t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11941653" y="5088125"/>
              <a:ext cx="1019912" cy="792761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13303687" y="1976934"/>
              <a:ext cx="261207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Visualización</a:t>
              </a:r>
              <a:endParaRPr/>
            </a:p>
          </p:txBody>
        </p:sp>
        <p:pic>
          <p:nvPicPr>
            <p:cNvPr id="455" name="Google Shape;455;p14" descr="http://www.filemakerstudio.com.au/wp-content/uploads/fmpro_migrator_development_databases-12279.jpe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422019" y="3967311"/>
              <a:ext cx="1074737" cy="1071563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grpSp>
          <p:nvGrpSpPr>
            <p:cNvPr id="456" name="Google Shape;456;p14"/>
            <p:cNvGrpSpPr/>
            <p:nvPr/>
          </p:nvGrpSpPr>
          <p:grpSpPr>
            <a:xfrm>
              <a:off x="6687875" y="4923987"/>
              <a:ext cx="1067286" cy="838565"/>
              <a:chOff x="2596734" y="3666288"/>
              <a:chExt cx="776690" cy="567437"/>
            </a:xfrm>
          </p:grpSpPr>
          <p:grpSp>
            <p:nvGrpSpPr>
              <p:cNvPr id="457" name="Google Shape;457;p14"/>
              <p:cNvGrpSpPr/>
              <p:nvPr/>
            </p:nvGrpSpPr>
            <p:grpSpPr>
              <a:xfrm rot="-791109">
                <a:off x="2627466" y="3693440"/>
                <a:ext cx="272860" cy="300996"/>
                <a:chOff x="2021924" y="3414456"/>
                <a:chExt cx="803939" cy="803939"/>
              </a:xfrm>
            </p:grpSpPr>
            <p:pic>
              <p:nvPicPr>
                <p:cNvPr id="458" name="Google Shape;458;p14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9" name="Google Shape;459;p14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0" name="Google Shape;460;p14"/>
              <p:cNvGrpSpPr/>
              <p:nvPr/>
            </p:nvGrpSpPr>
            <p:grpSpPr>
              <a:xfrm rot="-6450334">
                <a:off x="2722651" y="3976511"/>
                <a:ext cx="175927" cy="170911"/>
                <a:chOff x="2021924" y="3414456"/>
                <a:chExt cx="803939" cy="803939"/>
              </a:xfrm>
            </p:grpSpPr>
            <p:pic>
              <p:nvPicPr>
                <p:cNvPr id="461" name="Google Shape;461;p14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2" name="Google Shape;462;p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3" name="Google Shape;463;p14"/>
              <p:cNvGrpSpPr/>
              <p:nvPr/>
            </p:nvGrpSpPr>
            <p:grpSpPr>
              <a:xfrm>
                <a:off x="2843638" y="3679161"/>
                <a:ext cx="529786" cy="554564"/>
                <a:chOff x="2021924" y="3414456"/>
                <a:chExt cx="803939" cy="803939"/>
              </a:xfrm>
            </p:grpSpPr>
            <p:pic>
              <p:nvPicPr>
                <p:cNvPr id="464" name="Google Shape;464;p14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5" name="Google Shape;465;p1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66" name="Google Shape;466;p14"/>
            <p:cNvSpPr txBox="1"/>
            <p:nvPr/>
          </p:nvSpPr>
          <p:spPr>
            <a:xfrm>
              <a:off x="1948988" y="8242811"/>
              <a:ext cx="4188805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Transaccional</a:t>
              </a:r>
              <a:endParaRPr/>
            </a:p>
          </p:txBody>
        </p:sp>
        <p:sp>
          <p:nvSpPr>
            <p:cNvPr id="467" name="Google Shape;467;p14"/>
            <p:cNvSpPr txBox="1"/>
            <p:nvPr/>
          </p:nvSpPr>
          <p:spPr>
            <a:xfrm>
              <a:off x="8357393" y="8242809"/>
              <a:ext cx="7806546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de Inteligencia de Negocio</a:t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8821011" y="1992496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Analítica</a:t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1176871" y="1992496"/>
              <a:ext cx="192224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Lógica</a:t>
              </a:r>
              <a:endParaRPr/>
            </a:p>
          </p:txBody>
        </p:sp>
        <p:sp>
          <p:nvSpPr>
            <p:cNvPr id="470" name="Google Shape;470;p14"/>
            <p:cNvSpPr txBox="1"/>
            <p:nvPr/>
          </p:nvSpPr>
          <p:spPr>
            <a:xfrm>
              <a:off x="5655846" y="7480326"/>
              <a:ext cx="2772270" cy="747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Procesos  ETL</a:t>
              </a:r>
              <a:endParaRPr/>
            </a:p>
          </p:txBody>
        </p:sp>
        <p:sp>
          <p:nvSpPr>
            <p:cNvPr id="471" name="Google Shape;471;p14"/>
            <p:cNvSpPr txBox="1"/>
            <p:nvPr/>
          </p:nvSpPr>
          <p:spPr>
            <a:xfrm>
              <a:off x="3112348" y="5277687"/>
              <a:ext cx="195895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Otras fuentes</a:t>
              </a:r>
              <a:endParaRPr/>
            </a:p>
          </p:txBody>
        </p:sp>
        <p:sp>
          <p:nvSpPr>
            <p:cNvPr id="472" name="Google Shape;472;p14"/>
            <p:cNvSpPr txBox="1"/>
            <p:nvPr/>
          </p:nvSpPr>
          <p:spPr>
            <a:xfrm>
              <a:off x="2868501" y="7489584"/>
              <a:ext cx="238233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Bases de Datos</a:t>
              </a:r>
              <a:endParaRPr/>
            </a:p>
          </p:txBody>
        </p:sp>
        <p:grpSp>
          <p:nvGrpSpPr>
            <p:cNvPr id="473" name="Google Shape;473;p14"/>
            <p:cNvGrpSpPr/>
            <p:nvPr/>
          </p:nvGrpSpPr>
          <p:grpSpPr>
            <a:xfrm>
              <a:off x="9549758" y="5297815"/>
              <a:ext cx="1616173" cy="1244529"/>
              <a:chOff x="4006588" y="4485297"/>
              <a:chExt cx="972213" cy="1178197"/>
            </a:xfrm>
          </p:grpSpPr>
          <p:cxnSp>
            <p:nvCxnSpPr>
              <p:cNvPr id="474" name="Google Shape;474;p14"/>
              <p:cNvCxnSpPr/>
              <p:nvPr/>
            </p:nvCxnSpPr>
            <p:spPr>
              <a:xfrm>
                <a:off x="4486340" y="4486978"/>
                <a:ext cx="6354" cy="117651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14"/>
              <p:cNvCxnSpPr/>
              <p:nvPr/>
            </p:nvCxnSpPr>
            <p:spPr>
              <a:xfrm>
                <a:off x="4487928" y="4485297"/>
                <a:ext cx="490873" cy="4773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6" name="Google Shape;476;p14"/>
              <p:cNvCxnSpPr/>
              <p:nvPr/>
            </p:nvCxnSpPr>
            <p:spPr>
              <a:xfrm flipH="1">
                <a:off x="4006588" y="4486978"/>
                <a:ext cx="476575" cy="40673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477" name="Google Shape;477;p14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0895101" y="5705328"/>
              <a:ext cx="639825" cy="547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1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859188" y="3905067"/>
              <a:ext cx="863600" cy="1072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1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2025000" y="6060858"/>
              <a:ext cx="1003244" cy="825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14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155878" y="5698468"/>
              <a:ext cx="691891" cy="646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14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994734" y="6524002"/>
              <a:ext cx="694531" cy="588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2" name="Google Shape;482;p14"/>
            <p:cNvGrpSpPr/>
            <p:nvPr/>
          </p:nvGrpSpPr>
          <p:grpSpPr>
            <a:xfrm>
              <a:off x="9562781" y="4020150"/>
              <a:ext cx="1579561" cy="1359927"/>
              <a:chOff x="3908637" y="2856667"/>
              <a:chExt cx="1911378" cy="1780168"/>
            </a:xfrm>
          </p:grpSpPr>
          <p:pic>
            <p:nvPicPr>
              <p:cNvPr id="483" name="Google Shape;483;p14" descr="http://365psd.com/images/previews/ded/database-backup-icons-psd-png-image-2318database-512.png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3908637" y="2856667"/>
                <a:ext cx="1676132" cy="1676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4" name="Google Shape;484;p14" descr="http://www.actionware.es/images/ecenter/cubelogo280.png"/>
              <p:cNvPicPr preferRelativeResize="0"/>
              <p:nvPr/>
            </p:nvPicPr>
            <p:blipFill rotWithShape="1">
              <a:blip r:embed="rId20">
                <a:alphaModFix/>
              </a:blip>
              <a:srcRect/>
              <a:stretch/>
            </p:blipFill>
            <p:spPr>
              <a:xfrm>
                <a:off x="4596975" y="3518665"/>
                <a:ext cx="1223040" cy="11181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85" name="Google Shape;485;p14" descr="http://xn--alejandrofaria-2nb.com/wp-content/uploads/2014/03/dashboard_2.gif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3964135" y="5825287"/>
              <a:ext cx="1416050" cy="10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14"/>
            <p:cNvSpPr/>
            <p:nvPr/>
          </p:nvSpPr>
          <p:spPr>
            <a:xfrm>
              <a:off x="2877635" y="1976936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Fuente de datos</a:t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5655845" y="1976936"/>
              <a:ext cx="2939740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Integración</a:t>
              </a:r>
              <a:endParaRPr/>
            </a:p>
          </p:txBody>
        </p:sp>
      </p:grpSp>
      <p:sp>
        <p:nvSpPr>
          <p:cNvPr id="488" name="Google Shape;48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Arquitectura de una solución de Inteligencia de Negocio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99152" y="782198"/>
            <a:ext cx="8657197" cy="3999079"/>
            <a:chOff x="1715103" y="1976935"/>
            <a:chExt cx="15164307" cy="6910451"/>
          </a:xfrm>
        </p:grpSpPr>
        <p:sp>
          <p:nvSpPr>
            <p:cNvPr id="494" name="Google Shape;494;p15"/>
            <p:cNvSpPr/>
            <p:nvPr/>
          </p:nvSpPr>
          <p:spPr>
            <a:xfrm>
              <a:off x="5684874" y="3077144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999463" y="3123204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9311056" y="3098933"/>
              <a:ext cx="7434376" cy="4864997"/>
            </a:xfrm>
            <a:prstGeom prst="roundRect">
              <a:avLst>
                <a:gd name="adj" fmla="val 6565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7" name="Google Shape;497;p15"/>
            <p:cNvGrpSpPr/>
            <p:nvPr/>
          </p:nvGrpSpPr>
          <p:grpSpPr>
            <a:xfrm>
              <a:off x="2725596" y="6314092"/>
              <a:ext cx="1255059" cy="885705"/>
              <a:chOff x="2606239" y="4568840"/>
              <a:chExt cx="762663" cy="619760"/>
            </a:xfrm>
          </p:grpSpPr>
          <p:pic>
            <p:nvPicPr>
              <p:cNvPr id="498" name="Google Shape;498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45687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06239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54194" y="4568840"/>
                <a:ext cx="489585" cy="5943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1" name="Google Shape;501;p15"/>
            <p:cNvSpPr/>
            <p:nvPr/>
          </p:nvSpPr>
          <p:spPr>
            <a:xfrm>
              <a:off x="4610299" y="4567119"/>
              <a:ext cx="1674847" cy="1802606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2" name="Google Shape;502;p15" descr="http://www.paralegalknowledge.com/Resources/Pictures/Excel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19874" y="3650365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15" descr="http://www.paralegalknowledge.com/Resources/Pictures/Excel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981788">
              <a:off x="2561796" y="3829219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15" descr="http://4vector.com/i/free-vector-text-file-icon_101919_Text_File_Ico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1367049">
              <a:off x="2303517" y="4170755"/>
              <a:ext cx="647156" cy="637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15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4532222" flipH="1">
              <a:off x="4426583" y="3773423"/>
              <a:ext cx="91752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15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112916">
              <a:off x="4632280" y="6062201"/>
              <a:ext cx="90867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15" descr="C:\Users\jose\Documents\Universidad\Semestre12\TESIS\6471.preview_5F00_screens1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4474818" y="3929328"/>
              <a:ext cx="1620838" cy="80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15"/>
            <p:cNvSpPr txBox="1"/>
            <p:nvPr/>
          </p:nvSpPr>
          <p:spPr>
            <a:xfrm>
              <a:off x="13674587" y="4854378"/>
              <a:ext cx="3095891" cy="808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Portal Web Interactivo / Cuadros de Mando</a:t>
              </a:r>
              <a:endParaRPr/>
            </a:p>
          </p:txBody>
        </p:sp>
        <p:sp>
          <p:nvSpPr>
            <p:cNvPr id="509" name="Google Shape;509;p15"/>
            <p:cNvSpPr txBox="1"/>
            <p:nvPr/>
          </p:nvSpPr>
          <p:spPr>
            <a:xfrm>
              <a:off x="13895854" y="6926099"/>
              <a:ext cx="2983555" cy="841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Consulta 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Reportes de Indicadores (KPI, KPG)</a:t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12657124" y="5112386"/>
              <a:ext cx="1019912" cy="792761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14019158" y="2001195"/>
              <a:ext cx="2612072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Visualización</a:t>
              </a:r>
              <a:endParaRPr/>
            </a:p>
          </p:txBody>
        </p:sp>
        <p:pic>
          <p:nvPicPr>
            <p:cNvPr id="512" name="Google Shape;512;p15" descr="http://www.filemakerstudio.com.au/wp-content/uploads/fmpro_migrator_development_databases-12279.jpe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731948" y="3988736"/>
              <a:ext cx="1074737" cy="1071563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grpSp>
          <p:nvGrpSpPr>
            <p:cNvPr id="513" name="Google Shape;513;p15"/>
            <p:cNvGrpSpPr/>
            <p:nvPr/>
          </p:nvGrpSpPr>
          <p:grpSpPr>
            <a:xfrm>
              <a:off x="4976086" y="5047876"/>
              <a:ext cx="1067286" cy="838565"/>
              <a:chOff x="2596734" y="3666288"/>
              <a:chExt cx="776690" cy="567437"/>
            </a:xfrm>
          </p:grpSpPr>
          <p:grpSp>
            <p:nvGrpSpPr>
              <p:cNvPr id="514" name="Google Shape;514;p15"/>
              <p:cNvGrpSpPr/>
              <p:nvPr/>
            </p:nvGrpSpPr>
            <p:grpSpPr>
              <a:xfrm rot="-791109">
                <a:off x="2627466" y="3693440"/>
                <a:ext cx="272860" cy="300996"/>
                <a:chOff x="2021924" y="3414456"/>
                <a:chExt cx="803939" cy="803939"/>
              </a:xfrm>
            </p:grpSpPr>
            <p:pic>
              <p:nvPicPr>
                <p:cNvPr id="515" name="Google Shape;515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16" name="Google Shape;516;p1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7" name="Google Shape;517;p15"/>
              <p:cNvGrpSpPr/>
              <p:nvPr/>
            </p:nvGrpSpPr>
            <p:grpSpPr>
              <a:xfrm rot="-6450334">
                <a:off x="2722651" y="3976511"/>
                <a:ext cx="175927" cy="170911"/>
                <a:chOff x="2021924" y="3414456"/>
                <a:chExt cx="803939" cy="803939"/>
              </a:xfrm>
            </p:grpSpPr>
            <p:pic>
              <p:nvPicPr>
                <p:cNvPr id="518" name="Google Shape;518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19" name="Google Shape;519;p15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20" name="Google Shape;520;p15"/>
              <p:cNvGrpSpPr/>
              <p:nvPr/>
            </p:nvGrpSpPr>
            <p:grpSpPr>
              <a:xfrm>
                <a:off x="2843638" y="3679161"/>
                <a:ext cx="529786" cy="554564"/>
                <a:chOff x="2021924" y="3414456"/>
                <a:chExt cx="803939" cy="803939"/>
              </a:xfrm>
            </p:grpSpPr>
            <p:pic>
              <p:nvPicPr>
                <p:cNvPr id="521" name="Google Shape;521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2" name="Google Shape;522;p15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23" name="Google Shape;523;p15"/>
            <p:cNvSpPr txBox="1"/>
            <p:nvPr/>
          </p:nvSpPr>
          <p:spPr>
            <a:xfrm>
              <a:off x="1715103" y="8278394"/>
              <a:ext cx="7332462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Transaccional</a:t>
              </a:r>
              <a:endParaRPr/>
            </a:p>
          </p:txBody>
        </p:sp>
        <p:sp>
          <p:nvSpPr>
            <p:cNvPr id="524" name="Google Shape;524;p15"/>
            <p:cNvSpPr txBox="1"/>
            <p:nvPr/>
          </p:nvSpPr>
          <p:spPr>
            <a:xfrm>
              <a:off x="9072864" y="8195847"/>
              <a:ext cx="7806546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de Inteligencia de Negocio</a:t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536482" y="2016759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Analítica</a:t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1892342" y="2016759"/>
              <a:ext cx="192224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Lógica</a:t>
              </a:r>
              <a:endParaRPr/>
            </a:p>
          </p:txBody>
        </p:sp>
        <p:sp>
          <p:nvSpPr>
            <p:cNvPr id="527" name="Google Shape;527;p15"/>
            <p:cNvSpPr txBox="1"/>
            <p:nvPr/>
          </p:nvSpPr>
          <p:spPr>
            <a:xfrm>
              <a:off x="5655846" y="7480326"/>
              <a:ext cx="2772270" cy="747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BD Intermedia</a:t>
              </a:r>
              <a:endParaRPr/>
            </a:p>
          </p:txBody>
        </p:sp>
        <p:sp>
          <p:nvSpPr>
            <p:cNvPr id="528" name="Google Shape;528;p15"/>
            <p:cNvSpPr txBox="1"/>
            <p:nvPr/>
          </p:nvSpPr>
          <p:spPr>
            <a:xfrm>
              <a:off x="2422277" y="5299112"/>
              <a:ext cx="195895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Otras fuentes</a:t>
              </a:r>
              <a:endParaRPr/>
            </a:p>
          </p:txBody>
        </p:sp>
        <p:sp>
          <p:nvSpPr>
            <p:cNvPr id="529" name="Google Shape;529;p15"/>
            <p:cNvSpPr txBox="1"/>
            <p:nvPr/>
          </p:nvSpPr>
          <p:spPr>
            <a:xfrm>
              <a:off x="2178430" y="7511009"/>
              <a:ext cx="238233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Bases de Datos</a:t>
              </a:r>
              <a:endParaRPr/>
            </a:p>
          </p:txBody>
        </p:sp>
        <p:grpSp>
          <p:nvGrpSpPr>
            <p:cNvPr id="530" name="Google Shape;530;p15"/>
            <p:cNvGrpSpPr/>
            <p:nvPr/>
          </p:nvGrpSpPr>
          <p:grpSpPr>
            <a:xfrm>
              <a:off x="10265229" y="5322076"/>
              <a:ext cx="1616173" cy="1244529"/>
              <a:chOff x="4006588" y="4485297"/>
              <a:chExt cx="972213" cy="1178197"/>
            </a:xfrm>
          </p:grpSpPr>
          <p:cxnSp>
            <p:nvCxnSpPr>
              <p:cNvPr id="531" name="Google Shape;531;p15"/>
              <p:cNvCxnSpPr/>
              <p:nvPr/>
            </p:nvCxnSpPr>
            <p:spPr>
              <a:xfrm>
                <a:off x="4486340" y="4486978"/>
                <a:ext cx="6354" cy="117651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2" name="Google Shape;532;p15"/>
              <p:cNvCxnSpPr/>
              <p:nvPr/>
            </p:nvCxnSpPr>
            <p:spPr>
              <a:xfrm>
                <a:off x="4487928" y="4485297"/>
                <a:ext cx="490873" cy="4773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3" name="Google Shape;533;p15"/>
              <p:cNvCxnSpPr/>
              <p:nvPr/>
            </p:nvCxnSpPr>
            <p:spPr>
              <a:xfrm flipH="1">
                <a:off x="4006588" y="4486978"/>
                <a:ext cx="476575" cy="40673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534" name="Google Shape;534;p15" descr="Modelo estrella.gif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1610572" y="5729589"/>
              <a:ext cx="639825" cy="547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1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2574659" y="3929328"/>
              <a:ext cx="863600" cy="1072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1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2740471" y="6085119"/>
              <a:ext cx="1003244" cy="825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15" descr="Modelo estrella.gif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71349" y="5722729"/>
              <a:ext cx="691891" cy="646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15" descr="Modelo estrella.gif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0710205" y="6548263"/>
              <a:ext cx="694531" cy="588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Google Shape;539;p15"/>
            <p:cNvGrpSpPr/>
            <p:nvPr/>
          </p:nvGrpSpPr>
          <p:grpSpPr>
            <a:xfrm>
              <a:off x="10278252" y="4044411"/>
              <a:ext cx="1579561" cy="1359927"/>
              <a:chOff x="3908637" y="2856667"/>
              <a:chExt cx="1911378" cy="1780168"/>
            </a:xfrm>
          </p:grpSpPr>
          <p:pic>
            <p:nvPicPr>
              <p:cNvPr id="540" name="Google Shape;540;p15" descr="http://365psd.com/images/previews/ded/database-backup-icons-psd-png-image-2318database-512.png"/>
              <p:cNvPicPr preferRelativeResize="0"/>
              <p:nvPr/>
            </p:nvPicPr>
            <p:blipFill rotWithShape="1">
              <a:blip r:embed="rId18">
                <a:alphaModFix/>
              </a:blip>
              <a:srcRect/>
              <a:stretch/>
            </p:blipFill>
            <p:spPr>
              <a:xfrm>
                <a:off x="3908637" y="2856667"/>
                <a:ext cx="1676132" cy="1676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1" name="Google Shape;541;p15" descr="http://www.actionware.es/images/ecenter/cubelogo280.png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4596975" y="3518665"/>
                <a:ext cx="1223040" cy="11181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2" name="Google Shape;542;p15" descr="http://xn--alejandrofaria-2nb.com/wp-content/uploads/2014/03/dashboard_2.gif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14679606" y="5849548"/>
              <a:ext cx="1416050" cy="10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15"/>
            <p:cNvSpPr/>
            <p:nvPr/>
          </p:nvSpPr>
          <p:spPr>
            <a:xfrm>
              <a:off x="2187563" y="1998359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Fuente de datos</a:t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972528" y="1976935"/>
              <a:ext cx="399808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Integración</a:t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8186656" y="4572015"/>
              <a:ext cx="1674847" cy="1802606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6" name="Google Shape;546;p15"/>
            <p:cNvGrpSpPr/>
            <p:nvPr/>
          </p:nvGrpSpPr>
          <p:grpSpPr>
            <a:xfrm>
              <a:off x="8552443" y="5052772"/>
              <a:ext cx="1067286" cy="838565"/>
              <a:chOff x="2596734" y="3666288"/>
              <a:chExt cx="776690" cy="567437"/>
            </a:xfrm>
          </p:grpSpPr>
          <p:grpSp>
            <p:nvGrpSpPr>
              <p:cNvPr id="547" name="Google Shape;547;p15"/>
              <p:cNvGrpSpPr/>
              <p:nvPr/>
            </p:nvGrpSpPr>
            <p:grpSpPr>
              <a:xfrm rot="-791109">
                <a:off x="2627466" y="3693440"/>
                <a:ext cx="272860" cy="300996"/>
                <a:chOff x="2021924" y="3414456"/>
                <a:chExt cx="803939" cy="803939"/>
              </a:xfrm>
            </p:grpSpPr>
            <p:pic>
              <p:nvPicPr>
                <p:cNvPr id="548" name="Google Shape;548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9" name="Google Shape;549;p15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0" name="Google Shape;550;p15"/>
              <p:cNvGrpSpPr/>
              <p:nvPr/>
            </p:nvGrpSpPr>
            <p:grpSpPr>
              <a:xfrm rot="-6450334">
                <a:off x="2722651" y="3976511"/>
                <a:ext cx="175927" cy="170911"/>
                <a:chOff x="2021924" y="3414456"/>
                <a:chExt cx="803939" cy="803939"/>
              </a:xfrm>
            </p:grpSpPr>
            <p:pic>
              <p:nvPicPr>
                <p:cNvPr id="551" name="Google Shape;551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2" name="Google Shape;552;p15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3" name="Google Shape;553;p15"/>
              <p:cNvGrpSpPr/>
              <p:nvPr/>
            </p:nvGrpSpPr>
            <p:grpSpPr>
              <a:xfrm>
                <a:off x="2843638" y="3679161"/>
                <a:ext cx="529786" cy="554564"/>
                <a:chOff x="2021924" y="3414456"/>
                <a:chExt cx="803939" cy="803939"/>
              </a:xfrm>
            </p:grpSpPr>
            <p:pic>
              <p:nvPicPr>
                <p:cNvPr id="554" name="Google Shape;554;p15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5" name="Google Shape;555;p15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556" name="Google Shape;556;p15" descr="http://365psd.com/images/previews/ded/database-backup-icons-psd-png-image-2318database-512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6115595" y="4487236"/>
              <a:ext cx="1902199" cy="201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15"/>
            <p:cNvSpPr txBox="1"/>
            <p:nvPr/>
          </p:nvSpPr>
          <p:spPr>
            <a:xfrm>
              <a:off x="3927728" y="7163498"/>
              <a:ext cx="238233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ETL</a:t>
              </a:r>
              <a:endParaRPr/>
            </a:p>
          </p:txBody>
        </p:sp>
        <p:sp>
          <p:nvSpPr>
            <p:cNvPr id="558" name="Google Shape;558;p15"/>
            <p:cNvSpPr txBox="1"/>
            <p:nvPr/>
          </p:nvSpPr>
          <p:spPr>
            <a:xfrm>
              <a:off x="7700556" y="6618777"/>
              <a:ext cx="238233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ETL</a:t>
              </a:r>
              <a:endParaRPr/>
            </a:p>
          </p:txBody>
        </p:sp>
      </p:grpSp>
      <p:sp>
        <p:nvSpPr>
          <p:cNvPr id="559" name="Google Shape;55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Arquitectura de una solución de Inteligencia de Negocio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Arquitectura de una solución de Inteligencia de Negocio</a:t>
            </a:r>
            <a:endParaRPr b="1"/>
          </a:p>
        </p:txBody>
      </p:sp>
      <p:pic>
        <p:nvPicPr>
          <p:cNvPr id="428" name="Google Shape;4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23" y="1246536"/>
            <a:ext cx="87058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3"/>
          <p:cNvSpPr/>
          <p:nvPr/>
        </p:nvSpPr>
        <p:spPr>
          <a:xfrm>
            <a:off x="258638" y="538650"/>
            <a:ext cx="86314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soluciones de Business Intelligence se construyen sobre una arquitectura general básica que comprende los siguientes  componentes/capas: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/>
              <a:t>Herramientas Tecnológicas</a:t>
            </a:r>
            <a:endParaRPr/>
          </a:p>
        </p:txBody>
      </p:sp>
      <p:pic>
        <p:nvPicPr>
          <p:cNvPr id="565" name="Google Shape;565;p16" descr="http://www.infoaxon.com/wp-content/uploads/2010/05/fus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103" y="772323"/>
            <a:ext cx="6645831" cy="190773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66" name="Google Shape;566;p16" descr="http://deedoc.com/file/2014/03/spagobi600x22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4963" y="4135879"/>
            <a:ext cx="1803976" cy="68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16" descr="http://www.factory42.com/hs-fs/hub/222550/file-2592753651-png/News-Blog-Bilder/jedox-logo-rgb-freigestellt-claim-screen-499675-edited.png?t=1437736975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7487" y="2471089"/>
            <a:ext cx="1683961" cy="67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5570" y="2534847"/>
            <a:ext cx="2379047" cy="542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16"/>
          <p:cNvGrpSpPr/>
          <p:nvPr/>
        </p:nvGrpSpPr>
        <p:grpSpPr>
          <a:xfrm>
            <a:off x="403458" y="4260742"/>
            <a:ext cx="1520759" cy="497800"/>
            <a:chOff x="601670" y="5592908"/>
            <a:chExt cx="2595985" cy="850222"/>
          </a:xfrm>
        </p:grpSpPr>
        <p:pic>
          <p:nvPicPr>
            <p:cNvPr id="570" name="Google Shape;570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01670" y="5592908"/>
              <a:ext cx="913313" cy="850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16"/>
            <p:cNvSpPr txBox="1"/>
            <p:nvPr/>
          </p:nvSpPr>
          <p:spPr>
            <a:xfrm>
              <a:off x="1507358" y="5618651"/>
              <a:ext cx="1690297" cy="687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60">
                  <a:solidFill>
                    <a:srgbClr val="005426"/>
                  </a:solidFill>
                  <a:latin typeface="Calibri"/>
                  <a:ea typeface="Calibri"/>
                  <a:cs typeface="Calibri"/>
                  <a:sym typeface="Calibri"/>
                </a:rPr>
                <a:t>Microsoft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60">
                  <a:solidFill>
                    <a:srgbClr val="005426"/>
                  </a:solidFill>
                  <a:latin typeface="Calibri"/>
                  <a:ea typeface="Calibri"/>
                  <a:cs typeface="Calibri"/>
                  <a:sym typeface="Calibri"/>
                </a:rPr>
                <a:t>Power BI</a:t>
              </a:r>
              <a:endParaRPr/>
            </a:p>
          </p:txBody>
        </p:sp>
      </p:grpSp>
      <p:pic>
        <p:nvPicPr>
          <p:cNvPr id="572" name="Google Shape;572;p16" descr="http://www.cptech.com/wp-content/uploads/2014/07/oracle_bi_logo_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15435" y="2920981"/>
            <a:ext cx="2249354" cy="85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6" descr="https://upload.wikimedia.org/wikipedia/en/c/c1/Pentaho_new_logo_2013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1401" y="3284271"/>
            <a:ext cx="2175272" cy="6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16" descr="http://matcmadison.edu/files/users/wbessette/cognos.jpg"/>
          <p:cNvPicPr preferRelativeResize="0"/>
          <p:nvPr/>
        </p:nvPicPr>
        <p:blipFill rotWithShape="1">
          <a:blip r:embed="rId10">
            <a:alphaModFix/>
          </a:blip>
          <a:srcRect l="6250" t="31250" r="6247" b="37500"/>
          <a:stretch/>
        </p:blipFill>
        <p:spPr>
          <a:xfrm>
            <a:off x="1210803" y="3171620"/>
            <a:ext cx="1168561" cy="31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6" descr="http://extensions.services.openoffice.org/e-files/providerlogo/JPal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219447" y="4463505"/>
            <a:ext cx="641330" cy="29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16" descr="http://www.visualbeta.es/files/2007/10/sap_compra_business_objects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68403" y="4445555"/>
            <a:ext cx="1048881" cy="51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6" descr="http://blogs.vmware.com/vcloud/files/2012/09/microstrategy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9769" y="2887391"/>
            <a:ext cx="1313915" cy="2437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578" name="Google Shape;578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21161" y="3863008"/>
            <a:ext cx="2083940" cy="40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62424" y="3894871"/>
            <a:ext cx="1655090" cy="51209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6" descr="Microsoft Excel logo and symbol, meaning, history, 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6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304" y="3562742"/>
            <a:ext cx="1371196" cy="61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7"/>
          <p:cNvGrpSpPr/>
          <p:nvPr/>
        </p:nvGrpSpPr>
        <p:grpSpPr>
          <a:xfrm>
            <a:off x="812701" y="538650"/>
            <a:ext cx="7374136" cy="3566401"/>
            <a:chOff x="1948988" y="1976934"/>
            <a:chExt cx="14214951" cy="6874869"/>
          </a:xfrm>
        </p:grpSpPr>
        <p:sp>
          <p:nvSpPr>
            <p:cNvPr id="588" name="Google Shape;588;p17"/>
            <p:cNvSpPr/>
            <p:nvPr/>
          </p:nvSpPr>
          <p:spPr>
            <a:xfrm>
              <a:off x="5684874" y="3077144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9" name="Google Shape;589;p17" descr="http://xn--alejandrofaria-2nb.com/wp-content/uploads/2014/03/dashboard_2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13321" y="5163954"/>
              <a:ext cx="1416050" cy="10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17"/>
            <p:cNvSpPr/>
            <p:nvPr/>
          </p:nvSpPr>
          <p:spPr>
            <a:xfrm>
              <a:off x="2689534" y="3101779"/>
              <a:ext cx="2672518" cy="4908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595585" y="3074672"/>
              <a:ext cx="7434376" cy="4864997"/>
            </a:xfrm>
            <a:prstGeom prst="roundRect">
              <a:avLst>
                <a:gd name="adj" fmla="val 6565"/>
              </a:avLst>
            </a:prstGeom>
            <a:solidFill>
              <a:schemeClr val="lt1"/>
            </a:solidFill>
            <a:ln w="381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2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17"/>
            <p:cNvGrpSpPr/>
            <p:nvPr/>
          </p:nvGrpSpPr>
          <p:grpSpPr>
            <a:xfrm>
              <a:off x="3415667" y="6292667"/>
              <a:ext cx="1255059" cy="885705"/>
              <a:chOff x="2606239" y="4568840"/>
              <a:chExt cx="762663" cy="619760"/>
            </a:xfrm>
          </p:grpSpPr>
          <p:pic>
            <p:nvPicPr>
              <p:cNvPr id="593" name="Google Shape;593;p1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45687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4" name="Google Shape;594;p1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06239" y="4762515"/>
                <a:ext cx="323215" cy="426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5" name="Google Shape;595;p1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754194" y="4568840"/>
                <a:ext cx="489585" cy="5943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6" name="Google Shape;596;p17"/>
            <p:cNvSpPr/>
            <p:nvPr/>
          </p:nvSpPr>
          <p:spPr>
            <a:xfrm>
              <a:off x="6322088" y="4443230"/>
              <a:ext cx="1674847" cy="1802606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7" name="Google Shape;597;p17" descr="http://www.paralegalknowledge.com/Resources/Pictures/Excel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9945" y="3628940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17" descr="http://www.paralegalknowledge.com/Resources/Pictures/Excel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981788">
              <a:off x="3251867" y="3807794"/>
              <a:ext cx="584237" cy="552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17" descr="http://4vector.com/i/free-vector-text-file-icon_101919_Text_File_Ico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1367049">
              <a:off x="2993588" y="4149330"/>
              <a:ext cx="647156" cy="637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17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4532222" flipH="1">
              <a:off x="6138372" y="3649534"/>
              <a:ext cx="91752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17" descr="http://www.mdep.com.mx/2015/wp-content/uploads/edge_suite/project/mdepanima_4/images/flecha-curva-izq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112916">
              <a:off x="6344069" y="5938312"/>
              <a:ext cx="908679" cy="923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17" descr="C:\Users\jose\Documents\Universidad\Semestre12\TESIS\6471.preview_5F00_screens1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3759347" y="3905067"/>
              <a:ext cx="1620838" cy="80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17"/>
            <p:cNvSpPr txBox="1"/>
            <p:nvPr/>
          </p:nvSpPr>
          <p:spPr>
            <a:xfrm>
              <a:off x="12959116" y="4830117"/>
              <a:ext cx="3095891" cy="808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Portal Web Interactivo / Cuadros de Mando</a:t>
              </a:r>
              <a:endParaRPr/>
            </a:p>
          </p:txBody>
        </p:sp>
        <p:sp>
          <p:nvSpPr>
            <p:cNvPr id="604" name="Google Shape;604;p17"/>
            <p:cNvSpPr txBox="1"/>
            <p:nvPr/>
          </p:nvSpPr>
          <p:spPr>
            <a:xfrm>
              <a:off x="13180383" y="6901838"/>
              <a:ext cx="2983555" cy="8414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38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Consulta y Reportes de Indicadores </a:t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1941653" y="5088125"/>
              <a:ext cx="1019912" cy="792761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0300"/>
                </a:gs>
                <a:gs pos="999">
                  <a:srgbClr val="FF0300"/>
                </a:gs>
                <a:gs pos="100000">
                  <a:srgbClr val="4D0808"/>
                </a:gs>
              </a:gsLst>
              <a:lin ang="2700000" scaled="0"/>
            </a:gradFill>
            <a:ln>
              <a:noFill/>
            </a:ln>
            <a:effectLst>
              <a:outerShdw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3303687" y="1976934"/>
              <a:ext cx="261207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Visualización</a:t>
              </a:r>
              <a:endParaRPr/>
            </a:p>
          </p:txBody>
        </p:sp>
        <p:pic>
          <p:nvPicPr>
            <p:cNvPr id="607" name="Google Shape;607;p17" descr="http://www.filemakerstudio.com.au/wp-content/uploads/fmpro_migrator_development_databases-12279.jpe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422019" y="3967311"/>
              <a:ext cx="1074737" cy="1071563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705"/>
                </a:srgbClr>
              </a:outerShdw>
            </a:effectLst>
          </p:spPr>
        </p:pic>
        <p:grpSp>
          <p:nvGrpSpPr>
            <p:cNvPr id="608" name="Google Shape;608;p17"/>
            <p:cNvGrpSpPr/>
            <p:nvPr/>
          </p:nvGrpSpPr>
          <p:grpSpPr>
            <a:xfrm>
              <a:off x="6687875" y="4923987"/>
              <a:ext cx="1067286" cy="838565"/>
              <a:chOff x="2596734" y="3666288"/>
              <a:chExt cx="776690" cy="567437"/>
            </a:xfrm>
          </p:grpSpPr>
          <p:grpSp>
            <p:nvGrpSpPr>
              <p:cNvPr id="609" name="Google Shape;609;p17"/>
              <p:cNvGrpSpPr/>
              <p:nvPr/>
            </p:nvGrpSpPr>
            <p:grpSpPr>
              <a:xfrm rot="-791109">
                <a:off x="2627466" y="3693440"/>
                <a:ext cx="272860" cy="300996"/>
                <a:chOff x="2021924" y="3414456"/>
                <a:chExt cx="803939" cy="803939"/>
              </a:xfrm>
            </p:grpSpPr>
            <p:pic>
              <p:nvPicPr>
                <p:cNvPr id="610" name="Google Shape;610;p17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1" name="Google Shape;611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12" name="Google Shape;612;p17"/>
              <p:cNvGrpSpPr/>
              <p:nvPr/>
            </p:nvGrpSpPr>
            <p:grpSpPr>
              <a:xfrm rot="-6450334">
                <a:off x="2722651" y="3976511"/>
                <a:ext cx="175927" cy="170911"/>
                <a:chOff x="2021924" y="3414456"/>
                <a:chExt cx="803939" cy="803939"/>
              </a:xfrm>
            </p:grpSpPr>
            <p:pic>
              <p:nvPicPr>
                <p:cNvPr id="613" name="Google Shape;613;p17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4" name="Google Shape;614;p17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15" name="Google Shape;615;p17"/>
              <p:cNvGrpSpPr/>
              <p:nvPr/>
            </p:nvGrpSpPr>
            <p:grpSpPr>
              <a:xfrm>
                <a:off x="2843638" y="3679161"/>
                <a:ext cx="529786" cy="554564"/>
                <a:chOff x="2021924" y="3414456"/>
                <a:chExt cx="803939" cy="803939"/>
              </a:xfrm>
            </p:grpSpPr>
            <p:pic>
              <p:nvPicPr>
                <p:cNvPr id="616" name="Google Shape;616;p17" descr="http://files.softicons.com/download/toolbar-icons/stainless-applications-icons-by-iconleak/png/256x256/9.png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2021924" y="3414456"/>
                  <a:ext cx="803939" cy="8039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7" name="Google Shape;617;p17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/>
                <a:stretch/>
              </p:blipFill>
              <p:spPr>
                <a:xfrm>
                  <a:off x="2094772" y="3489071"/>
                  <a:ext cx="660386" cy="62871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18" name="Google Shape;618;p17"/>
            <p:cNvSpPr txBox="1"/>
            <p:nvPr/>
          </p:nvSpPr>
          <p:spPr>
            <a:xfrm>
              <a:off x="1948988" y="8242811"/>
              <a:ext cx="4188805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Transaccional</a:t>
              </a:r>
              <a:endParaRPr/>
            </a:p>
          </p:txBody>
        </p:sp>
        <p:sp>
          <p:nvSpPr>
            <p:cNvPr id="619" name="Google Shape;619;p17"/>
            <p:cNvSpPr txBox="1"/>
            <p:nvPr/>
          </p:nvSpPr>
          <p:spPr>
            <a:xfrm>
              <a:off x="8357393" y="8242809"/>
              <a:ext cx="7806546" cy="608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53"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Ambiente de Inteligencia de Negocio</a:t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8821011" y="1992496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Analítica</a:t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11176871" y="1992496"/>
              <a:ext cx="1922241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Lógica</a:t>
              </a:r>
              <a:endParaRPr/>
            </a:p>
          </p:txBody>
        </p:sp>
        <p:sp>
          <p:nvSpPr>
            <p:cNvPr id="622" name="Google Shape;622;p17"/>
            <p:cNvSpPr txBox="1"/>
            <p:nvPr/>
          </p:nvSpPr>
          <p:spPr>
            <a:xfrm>
              <a:off x="5655846" y="7480326"/>
              <a:ext cx="2772270" cy="747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Procesos  ETL</a:t>
              </a:r>
              <a:endParaRPr/>
            </a:p>
          </p:txBody>
        </p:sp>
        <p:sp>
          <p:nvSpPr>
            <p:cNvPr id="623" name="Google Shape;623;p17"/>
            <p:cNvSpPr txBox="1"/>
            <p:nvPr/>
          </p:nvSpPr>
          <p:spPr>
            <a:xfrm>
              <a:off x="3112348" y="5277687"/>
              <a:ext cx="195895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Otras fuentes</a:t>
              </a:r>
              <a:endParaRPr/>
            </a:p>
          </p:txBody>
        </p:sp>
        <p:sp>
          <p:nvSpPr>
            <p:cNvPr id="624" name="Google Shape;624;p17"/>
            <p:cNvSpPr txBox="1"/>
            <p:nvPr/>
          </p:nvSpPr>
          <p:spPr>
            <a:xfrm>
              <a:off x="2868501" y="7489584"/>
              <a:ext cx="2382337" cy="507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Bases de Datos</a:t>
              </a:r>
              <a:endParaRPr/>
            </a:p>
          </p:txBody>
        </p:sp>
        <p:grpSp>
          <p:nvGrpSpPr>
            <p:cNvPr id="625" name="Google Shape;625;p17"/>
            <p:cNvGrpSpPr/>
            <p:nvPr/>
          </p:nvGrpSpPr>
          <p:grpSpPr>
            <a:xfrm>
              <a:off x="9549758" y="5297815"/>
              <a:ext cx="1616173" cy="1244529"/>
              <a:chOff x="4006588" y="4485297"/>
              <a:chExt cx="972213" cy="1178197"/>
            </a:xfrm>
          </p:grpSpPr>
          <p:cxnSp>
            <p:nvCxnSpPr>
              <p:cNvPr id="626" name="Google Shape;626;p17"/>
              <p:cNvCxnSpPr/>
              <p:nvPr/>
            </p:nvCxnSpPr>
            <p:spPr>
              <a:xfrm>
                <a:off x="4486340" y="4486978"/>
                <a:ext cx="6354" cy="117651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7" name="Google Shape;627;p17"/>
              <p:cNvCxnSpPr/>
              <p:nvPr/>
            </p:nvCxnSpPr>
            <p:spPr>
              <a:xfrm>
                <a:off x="4487928" y="4485297"/>
                <a:ext cx="490873" cy="4773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8" name="Google Shape;628;p17"/>
              <p:cNvCxnSpPr/>
              <p:nvPr/>
            </p:nvCxnSpPr>
            <p:spPr>
              <a:xfrm flipH="1">
                <a:off x="4006588" y="4486978"/>
                <a:ext cx="476575" cy="40673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629" name="Google Shape;629;p17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0895101" y="5705328"/>
              <a:ext cx="639825" cy="547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1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1859188" y="3905067"/>
              <a:ext cx="863600" cy="1072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17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2025000" y="6060858"/>
              <a:ext cx="1003244" cy="825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17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155878" y="5698468"/>
              <a:ext cx="691891" cy="646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17" descr="Modelo estrella.gif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994734" y="6524002"/>
              <a:ext cx="694531" cy="588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4" name="Google Shape;634;p17"/>
            <p:cNvGrpSpPr/>
            <p:nvPr/>
          </p:nvGrpSpPr>
          <p:grpSpPr>
            <a:xfrm>
              <a:off x="9562781" y="4020150"/>
              <a:ext cx="1579561" cy="1359927"/>
              <a:chOff x="3908637" y="2856667"/>
              <a:chExt cx="1911378" cy="1780168"/>
            </a:xfrm>
          </p:grpSpPr>
          <p:pic>
            <p:nvPicPr>
              <p:cNvPr id="635" name="Google Shape;635;p17" descr="http://365psd.com/images/previews/ded/database-backup-icons-psd-png-image-2318database-512.png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3908637" y="2856667"/>
                <a:ext cx="1676132" cy="1676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Google Shape;636;p17" descr="http://www.actionware.es/images/ecenter/cubelogo280.png"/>
              <p:cNvPicPr preferRelativeResize="0"/>
              <p:nvPr/>
            </p:nvPicPr>
            <p:blipFill rotWithShape="1">
              <a:blip r:embed="rId20">
                <a:alphaModFix/>
              </a:blip>
              <a:srcRect/>
              <a:stretch/>
            </p:blipFill>
            <p:spPr>
              <a:xfrm>
                <a:off x="4596975" y="3518665"/>
                <a:ext cx="1223040" cy="11181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7" name="Google Shape;637;p17" descr="http://xn--alejandrofaria-2nb.com/wp-content/uploads/2014/03/dashboard_2.gif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3964135" y="5825287"/>
              <a:ext cx="1416050" cy="10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17"/>
            <p:cNvSpPr/>
            <p:nvPr/>
          </p:nvSpPr>
          <p:spPr>
            <a:xfrm>
              <a:off x="2877635" y="1976936"/>
              <a:ext cx="2217686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Fuente de datos</a:t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5655845" y="1976936"/>
              <a:ext cx="2939740" cy="10694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Capa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29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Integración</a:t>
              </a:r>
              <a:endParaRPr/>
            </a:p>
          </p:txBody>
        </p:sp>
      </p:grpSp>
      <p:sp>
        <p:nvSpPr>
          <p:cNvPr id="640" name="Google Shape;64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Arquitectura de una solución de Inteligencia de Negocio</a:t>
            </a:r>
            <a:endParaRPr b="1"/>
          </a:p>
        </p:txBody>
      </p:sp>
      <p:pic>
        <p:nvPicPr>
          <p:cNvPr id="641" name="Google Shape;641;p17" descr="https://upload.wikimedia.org/wikipedia/en/c/c1/Pentaho_new_logo_2013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884081" y="4443779"/>
            <a:ext cx="936391" cy="26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17"/>
          <p:cNvPicPr preferRelativeResize="0"/>
          <p:nvPr/>
        </p:nvPicPr>
        <p:blipFill rotWithShape="1">
          <a:blip r:embed="rId23">
            <a:alphaModFix/>
          </a:blip>
          <a:srcRect l="3960" t="9948" r="37627" b="51581"/>
          <a:stretch/>
        </p:blipFill>
        <p:spPr>
          <a:xfrm>
            <a:off x="4236632" y="4142856"/>
            <a:ext cx="1077203" cy="182434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algn="tl" rotWithShape="0">
              <a:srgbClr val="000000">
                <a:alpha val="44705"/>
              </a:srgbClr>
            </a:outerShdw>
          </a:effectLst>
        </p:spPr>
      </p:pic>
      <p:pic>
        <p:nvPicPr>
          <p:cNvPr id="643" name="Google Shape;643;p17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524781" y="4383689"/>
            <a:ext cx="712658" cy="32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17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862392" y="3573031"/>
            <a:ext cx="1132574" cy="1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17"/>
          <p:cNvPicPr preferRelativeResize="0"/>
          <p:nvPr/>
        </p:nvPicPr>
        <p:blipFill rotWithShape="1">
          <a:blip r:embed="rId23">
            <a:alphaModFix/>
          </a:blip>
          <a:srcRect l="3960" t="9948" r="37627" b="51581"/>
          <a:stretch/>
        </p:blipFill>
        <p:spPr>
          <a:xfrm>
            <a:off x="7998972" y="4045997"/>
            <a:ext cx="715721" cy="121214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algn="tl" rotWithShape="0">
              <a:srgbClr val="000000">
                <a:alpha val="44705"/>
              </a:srgbClr>
            </a:outerShdw>
          </a:effectLst>
        </p:spPr>
      </p:pic>
      <p:pic>
        <p:nvPicPr>
          <p:cNvPr id="646" name="Google Shape;646;p17"/>
          <p:cNvPicPr preferRelativeResize="0"/>
          <p:nvPr/>
        </p:nvPicPr>
        <p:blipFill rotWithShape="1">
          <a:blip r:embed="rId23">
            <a:alphaModFix/>
          </a:blip>
          <a:srcRect l="3960" t="9948" r="37627" b="51581"/>
          <a:stretch/>
        </p:blipFill>
        <p:spPr>
          <a:xfrm>
            <a:off x="5661802" y="4301780"/>
            <a:ext cx="715721" cy="121214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algn="tl" rotWithShape="0">
              <a:srgbClr val="000000">
                <a:alpha val="44705"/>
              </a:srgbClr>
            </a:outerShdw>
          </a:effectLst>
        </p:spPr>
      </p:pic>
      <p:sp>
        <p:nvSpPr>
          <p:cNvPr id="647" name="Google Shape;647;p17"/>
          <p:cNvSpPr txBox="1"/>
          <p:nvPr/>
        </p:nvSpPr>
        <p:spPr>
          <a:xfrm>
            <a:off x="5541893" y="4403765"/>
            <a:ext cx="955537" cy="12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3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TOOL</a:t>
            </a:r>
            <a:endParaRPr/>
          </a:p>
        </p:txBody>
      </p:sp>
      <p:sp>
        <p:nvSpPr>
          <p:cNvPr id="648" name="Google Shape;648;p17"/>
          <p:cNvSpPr txBox="1"/>
          <p:nvPr/>
        </p:nvSpPr>
        <p:spPr>
          <a:xfrm>
            <a:off x="7900327" y="4173684"/>
            <a:ext cx="955537" cy="12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3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INTELLIGENCE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17" descr="Power BI para usuarios de negocio - Eucariota IT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063103" y="2719892"/>
            <a:ext cx="651590" cy="65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7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949009" y="4450671"/>
            <a:ext cx="581538" cy="30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7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607862" y="4690636"/>
            <a:ext cx="1012328" cy="37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7" descr="Curso Oracle Data Integrator - Formadores IT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926396" y="4052844"/>
            <a:ext cx="884748" cy="40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7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694568" y="4715826"/>
            <a:ext cx="1197995" cy="354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Referencias Bibliográficas</a:t>
            </a:r>
            <a:endParaRPr/>
          </a:p>
        </p:txBody>
      </p:sp>
      <p:sp>
        <p:nvSpPr>
          <p:cNvPr id="659" name="Google Shape;659;p18"/>
          <p:cNvSpPr txBox="1">
            <a:spLocks noGrp="1"/>
          </p:cNvSpPr>
          <p:nvPr>
            <p:ph type="body" idx="1"/>
          </p:nvPr>
        </p:nvSpPr>
        <p:spPr>
          <a:xfrm>
            <a:off x="137493" y="538650"/>
            <a:ext cx="8724551" cy="41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s-ES" sz="1300" b="1"/>
              <a:t>Textos: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Bouman, R. a. Pentaho® Solutions: Business Intelligence and DataWarehousing with Pentaho and MySQL®. Wiley Publishing, Inc.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Few, S. Information Dashboard Design: Displaying Data for At-a-Glance Monitoring. Analytics Press.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Hernández, R. F. Introducción a la Minería de Datos. Pearson - Prentice Hall.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Inmon, W. H.  Building the Data Warehouse. Fourth Edition, John Wiley &amp; Sons, Inc. Octobre 2005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Kimball Ralph and Margy Ross. The Data Warehouse Toolkit: The Definitive Guide to Dimensional Modeling, 3rd Edition. Editorial John Wiley &amp; Sons, INC. 2013. 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Turban, E. J.-P. Decision Support Systems and Business Intelligence Systems. 9th Edition Pearson. 2011.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AutoNum type="arabicPeriod"/>
            </a:pPr>
            <a:r>
              <a:rPr lang="es-ES" sz="1300"/>
              <a:t>Turban, E. J.-P. Business Intelligence and Analytics: Systems for Decision Support. Tenth Edition Pearson. 2014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s-ES" sz="1300" b="1"/>
              <a:t>Guías y material de apoyo:</a:t>
            </a:r>
            <a:endParaRPr/>
          </a:p>
          <a:p>
            <a:pPr marL="851867" lvl="1" indent="-5143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alibri"/>
              <a:buAutoNum type="arabicPeriod"/>
            </a:pPr>
            <a:r>
              <a:rPr lang="es-ES" sz="1400"/>
              <a:t>Guías elaboradas por el profesor y enviadas durante el semestre con material variado y ejercicios.</a:t>
            </a:r>
            <a:endParaRPr sz="1300"/>
          </a:p>
          <a:p>
            <a:pPr marL="851867" lvl="1" indent="-43180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None/>
            </a:pPr>
            <a:endParaRPr sz="1300"/>
          </a:p>
          <a:p>
            <a:pPr marL="851867" lvl="1" indent="-43180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None/>
            </a:pPr>
            <a:endParaRPr sz="1300"/>
          </a:p>
          <a:p>
            <a:pPr marL="851867" lvl="1" indent="-43180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None/>
            </a:pPr>
            <a:endParaRPr sz="1300"/>
          </a:p>
          <a:p>
            <a:pPr marL="851867" lvl="1" indent="-43180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alibri"/>
              <a:buNone/>
            </a:pP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="" xmlns:a16="http://schemas.microsoft.com/office/drawing/2014/main" id="{537833BF-9375-4067-91D9-2CC7FF4D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/>
              <a:t>Inteligencia de Negocio</a:t>
            </a:r>
            <a:endParaRPr lang="es-VE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2935"/>
              </p:ext>
            </p:extLst>
          </p:nvPr>
        </p:nvGraphicFramePr>
        <p:xfrm>
          <a:off x="1632857" y="1364343"/>
          <a:ext cx="6130835" cy="219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09"/>
                <a:gridCol w="1532709"/>
                <a:gridCol w="1773104"/>
                <a:gridCol w="1292313"/>
              </a:tblGrid>
              <a:tr h="462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Código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Nombre de la Asignatura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</a:rPr>
                        <a:t>Créditos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18" kern="1200" dirty="0" smtClean="0">
                          <a:effectLst/>
                        </a:rPr>
                        <a:t>6545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 anchor="ctr"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VE" sz="13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300" dirty="0" smtClean="0">
                          <a:effectLst/>
                        </a:rPr>
                        <a:t>Inteligencia</a:t>
                      </a:r>
                      <a:r>
                        <a:rPr lang="es-ES" sz="1300" baseline="0" dirty="0" smtClean="0">
                          <a:effectLst/>
                        </a:rPr>
                        <a:t> de Negocio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 anchor="ctr"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300" dirty="0" smtClean="0">
                          <a:effectLst/>
                        </a:rPr>
                        <a:t>5</a:t>
                      </a:r>
                      <a:endParaRPr lang="es-VE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004" marR="35004" marT="0" marB="0"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41110"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>
                          <a:effectLst/>
                          <a:sym typeface="Arial"/>
                        </a:rPr>
                        <a:t> </a:t>
                      </a:r>
                      <a:endParaRPr lang="es-VE" sz="1300" u="none" strike="noStrike" cap="none" dirty="0">
                        <a:effectLst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 smtClean="0">
                          <a:effectLst/>
                          <a:sym typeface="Arial"/>
                        </a:rPr>
                        <a:t>Requisito</a:t>
                      </a:r>
                      <a:endParaRPr lang="es-VE" sz="1300" u="none" strike="noStrike" cap="none" dirty="0">
                        <a:effectLst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>
                          <a:effectLst/>
                          <a:sym typeface="Arial"/>
                        </a:rPr>
                        <a:t> (Nombre y Código</a:t>
                      </a:r>
                      <a:r>
                        <a:rPr lang="es-ES" sz="1300" u="none" strike="noStrike" cap="none" dirty="0" smtClean="0">
                          <a:effectLst/>
                          <a:sym typeface="Arial"/>
                        </a:rPr>
                        <a:t>)</a:t>
                      </a: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1300" u="none" strike="noStrike" cap="none" dirty="0" smtClean="0">
                        <a:effectLst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 smtClean="0">
                          <a:effectLst/>
                          <a:sym typeface="Arial"/>
                        </a:rPr>
                        <a:t>Sistemas de Información</a:t>
                      </a: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</a:tr>
              <a:tr h="494072"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 smtClean="0">
                          <a:effectLst/>
                          <a:sym typeface="Arial"/>
                        </a:rPr>
                        <a:t>Última</a:t>
                      </a:r>
                      <a:r>
                        <a:rPr lang="es-ES" sz="1300" u="none" strike="noStrike" cap="none" baseline="0" dirty="0" smtClean="0">
                          <a:effectLst/>
                          <a:sym typeface="Arial"/>
                        </a:rPr>
                        <a:t> actualización</a:t>
                      </a:r>
                      <a:endParaRPr lang="es-ES" sz="1300" u="none" strike="noStrike" cap="none" dirty="0" smtClean="0">
                        <a:effectLst/>
                        <a:sym typeface="Arial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300" u="none" strike="noStrike" cap="none" dirty="0" smtClean="0">
                          <a:effectLst/>
                          <a:sym typeface="Arial"/>
                        </a:rPr>
                        <a:t>Marzo 2016</a:t>
                      </a: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VE" sz="13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04" marR="3500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Próxima Clase</a:t>
            </a:r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body" idx="1"/>
          </p:nvPr>
        </p:nvSpPr>
        <p:spPr>
          <a:xfrm>
            <a:off x="274987" y="760897"/>
            <a:ext cx="8724551" cy="295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8760" lvl="0" indent="-168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⮚"/>
            </a:pPr>
            <a:r>
              <a:rPr lang="es-ES" sz="1800" b="1"/>
              <a:t> Prueba Diagnóstica</a:t>
            </a:r>
            <a:endParaRPr/>
          </a:p>
          <a:p>
            <a:pPr marL="851867" lvl="1" indent="-4000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/>
          </a:p>
          <a:p>
            <a:pPr marL="851867" lvl="1" indent="-4000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/>
          </a:p>
          <a:p>
            <a:pPr marL="851867" lvl="1" indent="-4000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/>
          </a:p>
          <a:p>
            <a:pPr marL="851867" lvl="1" indent="-400050" algn="l" rtl="0">
              <a:lnSpc>
                <a:spcPct val="100000"/>
              </a:lnSpc>
              <a:spcBef>
                <a:spcPts val="369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endParaRPr sz="1800"/>
          </a:p>
        </p:txBody>
      </p:sp>
      <p:sp>
        <p:nvSpPr>
          <p:cNvPr id="666" name="Google Shape;666;p19"/>
          <p:cNvSpPr/>
          <p:nvPr/>
        </p:nvSpPr>
        <p:spPr>
          <a:xfrm>
            <a:off x="2099510" y="4592053"/>
            <a:ext cx="6172200" cy="62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64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1"/>
              <a:buFont typeface="Noto Sans Symbols"/>
              <a:buNone/>
            </a:pPr>
            <a:endParaRPr sz="1361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="" xmlns:a16="http://schemas.microsoft.com/office/drawing/2014/main" id="{0E570DDD-D429-4370-9D0E-16B2C3221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59168"/>
              </p:ext>
            </p:extLst>
          </p:nvPr>
        </p:nvGraphicFramePr>
        <p:xfrm>
          <a:off x="3389085" y="700088"/>
          <a:ext cx="2834769" cy="414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5611100" imgH="8220456" progId="Word.Document.12">
                  <p:embed/>
                </p:oleObj>
              </mc:Choice>
              <mc:Fallback>
                <p:oleObj name="Document" r:id="rId4" imgW="5611100" imgH="8220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9085" y="700088"/>
                        <a:ext cx="2834769" cy="4144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0"/>
          <p:cNvSpPr/>
          <p:nvPr/>
        </p:nvSpPr>
        <p:spPr>
          <a:xfrm>
            <a:off x="5271" y="4892547"/>
            <a:ext cx="8991339" cy="3372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20"/>
          <p:cNvCxnSpPr/>
          <p:nvPr/>
        </p:nvCxnSpPr>
        <p:spPr>
          <a:xfrm>
            <a:off x="883362" y="1570506"/>
            <a:ext cx="7352335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5" name="Google Shape;675;p20"/>
          <p:cNvSpPr/>
          <p:nvPr/>
        </p:nvSpPr>
        <p:spPr>
          <a:xfrm>
            <a:off x="2940" y="170864"/>
            <a:ext cx="8993670" cy="50589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0"/>
          <p:cNvSpPr txBox="1">
            <a:spLocks noGrp="1"/>
          </p:cNvSpPr>
          <p:nvPr>
            <p:ph type="title"/>
          </p:nvPr>
        </p:nvSpPr>
        <p:spPr>
          <a:xfrm>
            <a:off x="536770" y="1566835"/>
            <a:ext cx="2543679" cy="122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50" tIns="33725" rIns="67450" bIns="337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51"/>
              <a:buFont typeface="Calibri"/>
              <a:buNone/>
            </a:pPr>
            <a:r>
              <a:rPr lang="es-ES" sz="2951">
                <a:solidFill>
                  <a:srgbClr val="FFFFFF"/>
                </a:solidFill>
              </a:rPr>
              <a:t>Inteligencia de Negocio</a:t>
            </a:r>
            <a:endParaRPr sz="2951">
              <a:solidFill>
                <a:srgbClr val="FFFFFF"/>
              </a:solidFill>
            </a:endParaRPr>
          </a:p>
        </p:txBody>
      </p:sp>
      <p:cxnSp>
        <p:nvCxnSpPr>
          <p:cNvPr id="677" name="Google Shape;677;p20"/>
          <p:cNvCxnSpPr/>
          <p:nvPr/>
        </p:nvCxnSpPr>
        <p:spPr>
          <a:xfrm>
            <a:off x="536770" y="1907040"/>
            <a:ext cx="242829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78" name="Google Shape;678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37534" y="170864"/>
            <a:ext cx="5557806" cy="505894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0"/>
          <p:cNvSpPr txBox="1">
            <a:spLocks noGrp="1"/>
          </p:cNvSpPr>
          <p:nvPr>
            <p:ph type="sldNum" idx="12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888888"/>
                </a:solidFill>
              </a:rPr>
              <a:t>21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80" name="Google Shape;680;p20"/>
          <p:cNvSpPr txBox="1"/>
          <p:nvPr/>
        </p:nvSpPr>
        <p:spPr>
          <a:xfrm>
            <a:off x="279569" y="2907999"/>
            <a:ext cx="2970900" cy="1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Profesora: Dra. Concettina Di Vasta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Email: ucv</a:t>
            </a:r>
            <a:r>
              <a:rPr lang="es-ES" sz="1453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tinadivasta@gmail.com</a:t>
            </a: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23719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Móvil: +58 (414) 2431079</a:t>
            </a:r>
            <a:endParaRPr sz="145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1" name="Google Shape;68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40" y="164779"/>
            <a:ext cx="1181100" cy="118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0" descr="computaci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6212" y="231512"/>
            <a:ext cx="933450" cy="118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0" descr="Resultado de imagen para pregunta 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6293" y="186579"/>
            <a:ext cx="1656184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0" descr="http://www.mshtrading.co/_/rsrc/1393366458553/about-us/man-writing-thank-you.png?height=200&amp;width=18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1141" y="3317796"/>
            <a:ext cx="1941196" cy="206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/>
              <a:t>Inteligencia de Negocio</a:t>
            </a:r>
            <a:endParaRPr lang="es-VE" dirty="0"/>
          </a:p>
        </p:txBody>
      </p:sp>
      <p:graphicFrame>
        <p:nvGraphicFramePr>
          <p:cNvPr id="5" name="Diagrama 2">
            <a:extLst>
              <a:ext uri="{FF2B5EF4-FFF2-40B4-BE49-F238E27FC236}">
                <a16:creationId xmlns="" xmlns:a16="http://schemas.microsoft.com/office/drawing/2014/main" id="{605565D2-A855-EA3A-AA15-741055711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19321"/>
              </p:ext>
            </p:extLst>
          </p:nvPr>
        </p:nvGraphicFramePr>
        <p:xfrm>
          <a:off x="332695" y="730250"/>
          <a:ext cx="8424862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0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04E151-58B8-4E48-8E07-C2B81C237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0F215B-8BA9-44E3-91EC-AC63EB562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A1C66F-F47F-41A3-9753-677F22059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2D277-0B99-4CC0-8237-867DB9A1F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>Al finalizar el curso el estudiante será capaz de: </a:t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endParaRPr b="1" dirty="0"/>
          </a:p>
        </p:txBody>
      </p:sp>
      <p:sp>
        <p:nvSpPr>
          <p:cNvPr id="326" name="Google Shape;326;p4"/>
          <p:cNvSpPr txBox="1">
            <a:spLocks noGrp="1"/>
          </p:cNvSpPr>
          <p:nvPr>
            <p:ph type="body" idx="1"/>
          </p:nvPr>
        </p:nvSpPr>
        <p:spPr>
          <a:xfrm>
            <a:off x="274987" y="680087"/>
            <a:ext cx="8424568" cy="41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8760" lvl="0" indent="-687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</a:pPr>
            <a:endParaRPr sz="1575" dirty="0"/>
          </a:p>
          <a:p>
            <a:pPr marL="168760" lvl="0" indent="-78717" algn="l" rtl="0">
              <a:lnSpc>
                <a:spcPct val="150000"/>
              </a:lnSpc>
              <a:spcBef>
                <a:spcPts val="738"/>
              </a:spcBef>
              <a:spcAft>
                <a:spcPts val="0"/>
              </a:spcAft>
              <a:buClr>
                <a:schemeClr val="accent2"/>
              </a:buClr>
              <a:buSzPts val="1418"/>
              <a:buFont typeface="Noto Sans Symbols"/>
              <a:buNone/>
            </a:pPr>
            <a:endParaRPr sz="1418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="" xmlns:a16="http://schemas.microsoft.com/office/drawing/2014/main" id="{08BB00E3-A128-4A95-9423-A7D58F4E3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78932"/>
              </p:ext>
            </p:extLst>
          </p:nvPr>
        </p:nvGraphicFramePr>
        <p:xfrm>
          <a:off x="1499922" y="700439"/>
          <a:ext cx="7023591" cy="430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C5AF45-2836-4902-BA8E-2981D3C34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135DEA-E903-475E-8D57-F23086BF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454303-CEC9-4C34-B16A-EA822AFA7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046CC0-D9E8-4FCC-9D3F-24872816B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D04DAB-76B2-4088-8EDF-D2961BBA7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Objetivos</a:t>
            </a:r>
            <a:endParaRPr/>
          </a:p>
        </p:txBody>
      </p:sp>
      <p:graphicFrame>
        <p:nvGraphicFramePr>
          <p:cNvPr id="14" name="Diagrama 13">
            <a:extLst>
              <a:ext uri="{FF2B5EF4-FFF2-40B4-BE49-F238E27FC236}">
                <a16:creationId xmlns="" xmlns:a16="http://schemas.microsoft.com/office/drawing/2014/main" id="{0230D7F4-62C7-4783-A7F8-673547923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439352"/>
              </p:ext>
            </p:extLst>
          </p:nvPr>
        </p:nvGraphicFramePr>
        <p:xfrm>
          <a:off x="204107" y="0"/>
          <a:ext cx="8591324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C5386ED-EE56-4E4A-85E6-CF4768891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0393794-0E98-4C67-A669-612EAC774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79AC6A8-9D02-4746-ACC6-7908F6A71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7BA215A-24DA-4A13-9C99-D9EEABD86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589D410-2612-4392-A956-04C9224F5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Contenido Programático</a:t>
            </a:r>
            <a:endParaRPr b="1"/>
          </a:p>
        </p:txBody>
      </p:sp>
      <p:grpSp>
        <p:nvGrpSpPr>
          <p:cNvPr id="359" name="Google Shape;359;p6"/>
          <p:cNvGrpSpPr/>
          <p:nvPr/>
        </p:nvGrpSpPr>
        <p:grpSpPr>
          <a:xfrm>
            <a:off x="457200" y="751115"/>
            <a:ext cx="8229599" cy="4131128"/>
            <a:chOff x="990" y="23401"/>
            <a:chExt cx="6560147" cy="3379939"/>
          </a:xfrm>
        </p:grpSpPr>
        <p:sp>
          <p:nvSpPr>
            <p:cNvPr id="360" name="Google Shape;360;p6"/>
            <p:cNvSpPr/>
            <p:nvPr/>
          </p:nvSpPr>
          <p:spPr>
            <a:xfrm>
              <a:off x="990" y="23401"/>
              <a:ext cx="2053935" cy="569059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Google Shape;361;p6"/>
            <p:cNvSpPr txBox="1"/>
            <p:nvPr/>
          </p:nvSpPr>
          <p:spPr>
            <a:xfrm>
              <a:off x="990" y="23401"/>
              <a:ext cx="2053935" cy="569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1. Fundamentos de inteligencia de negocio</a:t>
              </a:r>
              <a:endParaRPr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990" y="592460"/>
              <a:ext cx="2053935" cy="2810880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9525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Google Shape;363;p6"/>
            <p:cNvSpPr txBox="1"/>
            <p:nvPr/>
          </p:nvSpPr>
          <p:spPr>
            <a:xfrm>
              <a:off x="990" y="592460"/>
              <a:ext cx="2053935" cy="281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 La información y el proceso de toma de decisiones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1.1.1 Definiciones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1.1.2 Características de las soluciones de inteligencia de negocio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1.1.3 Arquitectura de las soluciones analíticas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1.1.4 Comparación de tipos de aplicaciones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1.1.5 Estilos de inteligencia de negocio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1.2. Ciclo de vida de inteligencia de negocio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1.3. Herramientas de inteligencia de negocio</a:t>
              </a:r>
              <a:endParaRPr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254096" y="23401"/>
              <a:ext cx="2053935" cy="569059"/>
            </a:xfrm>
            <a:prstGeom prst="rect">
              <a:avLst/>
            </a:prstGeom>
            <a:gradFill>
              <a:gsLst>
                <a:gs pos="0">
                  <a:srgbClr val="A5D8C1"/>
                </a:gs>
                <a:gs pos="50000">
                  <a:srgbClr val="97D1B7"/>
                </a:gs>
                <a:gs pos="100000">
                  <a:srgbClr val="84CFAE"/>
                </a:gs>
              </a:gsLst>
              <a:lin ang="5400000" scaled="0"/>
            </a:gradFill>
            <a:ln w="9525" cap="flat" cmpd="sng">
              <a:solidFill>
                <a:srgbClr val="44B7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2254096" y="23401"/>
              <a:ext cx="2053935" cy="569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2. Métodos para la construcción de soluciones de inteligencia de negocio</a:t>
              </a:r>
              <a:endParaRPr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254096" y="592460"/>
              <a:ext cx="2053935" cy="2810880"/>
            </a:xfrm>
            <a:prstGeom prst="rect">
              <a:avLst/>
            </a:prstGeom>
            <a:solidFill>
              <a:srgbClr val="CBE5DE">
                <a:alpha val="89803"/>
              </a:srgbClr>
            </a:solidFill>
            <a:ln w="9525" cap="flat" cmpd="sng">
              <a:solidFill>
                <a:srgbClr val="CBE5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Google Shape;367;p6"/>
            <p:cNvSpPr txBox="1"/>
            <p:nvPr/>
          </p:nvSpPr>
          <p:spPr>
            <a:xfrm>
              <a:off x="2254096" y="592460"/>
              <a:ext cx="2053935" cy="281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2.1. Enfoque top down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2.2. Enfoque button up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4507202" y="23401"/>
              <a:ext cx="2053935" cy="569059"/>
            </a:xfrm>
            <a:prstGeom prst="rect">
              <a:avLst/>
            </a:prstGeom>
            <a:gradFill>
              <a:gsLst>
                <a:gs pos="0">
                  <a:srgbClr val="B3D3A4"/>
                </a:gs>
                <a:gs pos="50000">
                  <a:srgbClr val="A7CB97"/>
                </a:gs>
                <a:gs pos="100000">
                  <a:srgbClr val="9AC684"/>
                </a:gs>
              </a:gsLst>
              <a:lin ang="5400000" scaled="0"/>
            </a:gradFill>
            <a:ln w="9525" cap="flat" cmpd="sng">
              <a:solidFill>
                <a:srgbClr val="6FAA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Google Shape;369;p6"/>
            <p:cNvSpPr txBox="1"/>
            <p:nvPr/>
          </p:nvSpPr>
          <p:spPr>
            <a:xfrm>
              <a:off x="4507202" y="23401"/>
              <a:ext cx="2053935" cy="569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3. Indicadores de gestión</a:t>
              </a:r>
              <a:endParaRPr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507202" y="592460"/>
              <a:ext cx="2053935" cy="2810880"/>
            </a:xfrm>
            <a:prstGeom prst="rect">
              <a:avLst/>
            </a:prstGeom>
            <a:solidFill>
              <a:srgbClr val="D2E2CB">
                <a:alpha val="89803"/>
              </a:srgbClr>
            </a:solidFill>
            <a:ln w="9525" cap="flat" cmpd="sng">
              <a:solidFill>
                <a:srgbClr val="D2E2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Google Shape;371;p6"/>
            <p:cNvSpPr txBox="1"/>
            <p:nvPr/>
          </p:nvSpPr>
          <p:spPr>
            <a:xfrm>
              <a:off x="4507202" y="592460"/>
              <a:ext cx="2053935" cy="281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3.1. Definiciones 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3.2. Tipos de indicadores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3.3. Técnicas para la construcción de un indicador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/>
              <a:t>Contenido Programático</a:t>
            </a:r>
            <a:endParaRPr/>
          </a:p>
        </p:txBody>
      </p:sp>
      <p:grpSp>
        <p:nvGrpSpPr>
          <p:cNvPr id="378" name="Google Shape;378;p7"/>
          <p:cNvGrpSpPr/>
          <p:nvPr/>
        </p:nvGrpSpPr>
        <p:grpSpPr>
          <a:xfrm>
            <a:off x="473529" y="718457"/>
            <a:ext cx="8196942" cy="3788229"/>
            <a:chOff x="1996" y="2995"/>
            <a:chExt cx="6386235" cy="3194408"/>
          </a:xfrm>
        </p:grpSpPr>
        <p:sp>
          <p:nvSpPr>
            <p:cNvPr id="379" name="Google Shape;379;p7"/>
            <p:cNvSpPr/>
            <p:nvPr/>
          </p:nvSpPr>
          <p:spPr>
            <a:xfrm>
              <a:off x="1996" y="2995"/>
              <a:ext cx="1947022" cy="778809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Google Shape;380;p7"/>
            <p:cNvSpPr txBox="1"/>
            <p:nvPr/>
          </p:nvSpPr>
          <p:spPr>
            <a:xfrm>
              <a:off x="1996" y="2995"/>
              <a:ext cx="1947022" cy="77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4. Arquitecturas de soluciones de inteligencia de negocio</a:t>
              </a:r>
              <a:endParaRPr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996" y="781804"/>
              <a:ext cx="1947022" cy="2415599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w="9525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Google Shape;382;p7"/>
            <p:cNvSpPr txBox="1"/>
            <p:nvPr/>
          </p:nvSpPr>
          <p:spPr>
            <a:xfrm>
              <a:off x="1996" y="781804"/>
              <a:ext cx="1947022" cy="241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4.1. Definiciones 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4.2. Repositorios de soluciones de Inteligencia de Negocio 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114300" marR="0" lvl="2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4.2.1 Almacenes de Datos (Data warehouse)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114300" marR="0" lvl="2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4.2.2 Almacenes de datos Operacionales (ODS, Operational Data Storage)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114300" marR="0" lvl="2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4.2.3 Bodegas de Datos (Datamart)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4.3. Modelo dimensional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4.4. Cubos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4.5. Servidores OLAP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221603" y="2995"/>
              <a:ext cx="1947022" cy="778809"/>
            </a:xfrm>
            <a:prstGeom prst="rect">
              <a:avLst/>
            </a:prstGeom>
            <a:gradFill>
              <a:gsLst>
                <a:gs pos="0">
                  <a:srgbClr val="DFBEB7"/>
                </a:gs>
                <a:gs pos="50000">
                  <a:srgbClr val="D9B1A9"/>
                </a:gs>
                <a:gs pos="100000">
                  <a:srgbClr val="D6A59B"/>
                </a:gs>
              </a:gsLst>
              <a:lin ang="5400000" scaled="0"/>
            </a:gradFill>
            <a:ln w="9525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Google Shape;384;p7"/>
            <p:cNvSpPr txBox="1"/>
            <p:nvPr/>
          </p:nvSpPr>
          <p:spPr>
            <a:xfrm>
              <a:off x="2221603" y="2995"/>
              <a:ext cx="1947022" cy="77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5. Integración de Datos</a:t>
              </a:r>
              <a:endParaRPr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21603" y="781804"/>
              <a:ext cx="1947022" cy="2415599"/>
            </a:xfrm>
            <a:prstGeom prst="rect">
              <a:avLst/>
            </a:prstGeom>
            <a:solidFill>
              <a:srgbClr val="EBD6D4">
                <a:alpha val="89803"/>
              </a:srgbClr>
            </a:solidFill>
            <a:ln w="9525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Google Shape;386;p7"/>
            <p:cNvSpPr txBox="1"/>
            <p:nvPr/>
          </p:nvSpPr>
          <p:spPr>
            <a:xfrm>
              <a:off x="2221603" y="781804"/>
              <a:ext cx="1947022" cy="241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5.1. Definiciones, procesos de extracción transformación y carga (ETL)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5.2.  Calidad y perfil de datos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5.3. Métodos para el diseño de procesos ETL.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441209" y="2995"/>
              <a:ext cx="1947022" cy="778809"/>
            </a:xfrm>
            <a:prstGeom prst="rect">
              <a:avLst/>
            </a:prstGeom>
            <a:gradFill>
              <a:gsLst>
                <a:gs pos="0">
                  <a:srgbClr val="D0D0D0"/>
                </a:gs>
                <a:gs pos="50000">
                  <a:srgbClr val="C7C7C7"/>
                </a:gs>
                <a:gs pos="100000">
                  <a:srgbClr val="BFBFBF"/>
                </a:gs>
              </a:gsLst>
              <a:lin ang="5400000" scaled="0"/>
            </a:gradFill>
            <a:ln w="9525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Google Shape;388;p7"/>
            <p:cNvSpPr txBox="1"/>
            <p:nvPr/>
          </p:nvSpPr>
          <p:spPr>
            <a:xfrm>
              <a:off x="4441209" y="2995"/>
              <a:ext cx="1947022" cy="778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48750" rIns="85325" bIns="48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Unidad 6. Aplicaciones de inteligencia de negocio</a:t>
              </a:r>
              <a:endParaRPr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441209" y="781804"/>
              <a:ext cx="1947022" cy="2415599"/>
            </a:xfrm>
            <a:prstGeom prst="rect">
              <a:avLst/>
            </a:prstGeom>
            <a:solidFill>
              <a:srgbClr val="DFDFDF">
                <a:alpha val="89803"/>
              </a:srgbClr>
            </a:solidFill>
            <a:ln w="9525" cap="flat" cmpd="sng">
              <a:solidFill>
                <a:srgbClr val="DFDFD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Google Shape;390;p7"/>
            <p:cNvSpPr txBox="1"/>
            <p:nvPr/>
          </p:nvSpPr>
          <p:spPr>
            <a:xfrm>
              <a:off x="4441209" y="781804"/>
              <a:ext cx="1947022" cy="241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71100" bIns="80000" anchor="t" anchorCtr="0">
              <a:noAutofit/>
            </a:bodyPr>
            <a:lstStyle/>
            <a:p>
              <a:pPr marL="57150" marR="0" lvl="1" indent="-63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6.1. Herramientas de reportes ejecutivos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7150" marR="0" lvl="1" indent="-63500" algn="l" rtl="0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s-ES" b="0" i="0" u="none" strike="noStrike" cap="none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6.2. Herramientas de soluciones analíticas</a:t>
              </a:r>
              <a:endParaRPr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E43E654-B655-4C17-B3D3-5737ADCC7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9" t="13303" r="12716" b="14437"/>
          <a:stretch/>
        </p:blipFill>
        <p:spPr>
          <a:xfrm>
            <a:off x="685800" y="73424"/>
            <a:ext cx="7479733" cy="5151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9538" cy="538650"/>
          </a:xfrm>
          <a:prstGeom prst="rect">
            <a:avLst/>
          </a:prstGeom>
          <a:gradFill>
            <a:gsLst>
              <a:gs pos="0">
                <a:schemeClr val="dk2"/>
              </a:gs>
              <a:gs pos="33000">
                <a:schemeClr val="dk2"/>
              </a:gs>
              <a:gs pos="87000">
                <a:srgbClr val="0070C0"/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s-ES" b="1"/>
              <a:t>Proyecto</a:t>
            </a:r>
            <a:endParaRPr/>
          </a:p>
        </p:txBody>
      </p:sp>
      <p:sp>
        <p:nvSpPr>
          <p:cNvPr id="401" name="Google Shape;401;p9"/>
          <p:cNvSpPr txBox="1">
            <a:spLocks noGrp="1"/>
          </p:cNvSpPr>
          <p:nvPr>
            <p:ph type="body" idx="1"/>
          </p:nvPr>
        </p:nvSpPr>
        <p:spPr>
          <a:xfrm>
            <a:off x="114301" y="1031944"/>
            <a:ext cx="8768442" cy="450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s-ES" sz="1800" b="1" dirty="0">
                <a:solidFill>
                  <a:srgbClr val="FF0000"/>
                </a:solidFill>
              </a:rPr>
              <a:t>Proyecto 40 % </a:t>
            </a:r>
            <a:endParaRPr sz="1800" dirty="0"/>
          </a:p>
          <a:p>
            <a:pPr marL="168760" lvl="0" indent="-168760" algn="l" rtl="0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lang="es-ES" sz="1800" b="1" dirty="0"/>
              <a:t> Entrega 1 :  </a:t>
            </a:r>
            <a:r>
              <a:rPr lang="es-ES" sz="1800" dirty="0"/>
              <a:t>15 % (Especificación de Indicadores / Diseño del Modelo Dimensional</a:t>
            </a:r>
            <a:r>
              <a:rPr lang="es-ES" sz="1800" dirty="0" smtClean="0"/>
              <a:t>)</a:t>
            </a:r>
          </a:p>
          <a:p>
            <a:pPr marL="168760" lvl="0" indent="-168760" algn="l" rtl="0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endParaRPr sz="1800" dirty="0"/>
          </a:p>
          <a:p>
            <a:pPr marL="168760" lvl="0" indent="-168760" algn="l" rtl="0">
              <a:lnSpc>
                <a:spcPct val="90000"/>
              </a:lnSpc>
              <a:spcBef>
                <a:spcPts val="7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</a:pPr>
            <a:r>
              <a:rPr lang="es-ES" sz="1800" b="1" dirty="0"/>
              <a:t> Entrega 2</a:t>
            </a:r>
            <a:r>
              <a:rPr lang="es-ES" sz="1800" dirty="0"/>
              <a:t> :   25 % (Desarrollo e implementación de la solución inteligencia de Negocio 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Mercy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1685</Words>
  <Application>Microsoft Office PowerPoint</Application>
  <PresentationFormat>Personalizado</PresentationFormat>
  <Paragraphs>212</Paragraphs>
  <Slides>21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Symbol</vt:lpstr>
      <vt:lpstr>Times New Roman</vt:lpstr>
      <vt:lpstr>Tema de Office</vt:lpstr>
      <vt:lpstr>TemaMercy1</vt:lpstr>
      <vt:lpstr>Document</vt:lpstr>
      <vt:lpstr>Inteligencia de Negocio</vt:lpstr>
      <vt:lpstr>Inteligencia de Negocio</vt:lpstr>
      <vt:lpstr>Inteligencia de Negocio</vt:lpstr>
      <vt:lpstr>  Al finalizar el curso el estudiante será capaz de:   </vt:lpstr>
      <vt:lpstr>Objetivos</vt:lpstr>
      <vt:lpstr>Contenido Programático</vt:lpstr>
      <vt:lpstr>Contenido Programático</vt:lpstr>
      <vt:lpstr>Presentación de PowerPoint</vt:lpstr>
      <vt:lpstr>Proyecto</vt:lpstr>
      <vt:lpstr>Proyecto</vt:lpstr>
      <vt:lpstr>Proyecto</vt:lpstr>
      <vt:lpstr>Proyecto</vt:lpstr>
      <vt:lpstr>Proyecto</vt:lpstr>
      <vt:lpstr>Arquitectura de una solución de Inteligencia de Negocio</vt:lpstr>
      <vt:lpstr>Arquitectura de una solución de Inteligencia de Negocio</vt:lpstr>
      <vt:lpstr>Arquitectura de una solución de Inteligencia de Negocio</vt:lpstr>
      <vt:lpstr>Herramientas Tecnológicas</vt:lpstr>
      <vt:lpstr>Arquitectura de una solución de Inteligencia de Negocio</vt:lpstr>
      <vt:lpstr>Referencias Bibliográficas</vt:lpstr>
      <vt:lpstr>Próxima Clase</vt:lpstr>
      <vt:lpstr>Inteligencia de Negocio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de Negocio</dc:title>
  <dc:creator>TDV</dc:creator>
  <cp:lastModifiedBy>Profa. Tina Di Vasta</cp:lastModifiedBy>
  <cp:revision>10</cp:revision>
  <dcterms:created xsi:type="dcterms:W3CDTF">2017-04-27T15:17:14Z</dcterms:created>
  <dcterms:modified xsi:type="dcterms:W3CDTF">2024-04-16T14:32:48Z</dcterms:modified>
</cp:coreProperties>
</file>