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4"/>
    <p:sldMasterId id="2147483712" r:id="rId5"/>
  </p:sldMasterIdLst>
  <p:notesMasterIdLst>
    <p:notesMasterId r:id="rId17"/>
  </p:notesMasterIdLst>
  <p:handoutMasterIdLst>
    <p:handoutMasterId r:id="rId18"/>
  </p:handoutMasterIdLst>
  <p:sldIdLst>
    <p:sldId id="256" r:id="rId6"/>
    <p:sldId id="306" r:id="rId7"/>
    <p:sldId id="305" r:id="rId8"/>
    <p:sldId id="313" r:id="rId9"/>
    <p:sldId id="307" r:id="rId10"/>
    <p:sldId id="308" r:id="rId11"/>
    <p:sldId id="309" r:id="rId12"/>
    <p:sldId id="310" r:id="rId13"/>
    <p:sldId id="311" r:id="rId14"/>
    <p:sldId id="312" r:id="rId15"/>
    <p:sldId id="303" r:id="rId16"/>
  </p:sldIdLst>
  <p:sldSz cx="12192000" cy="6858000"/>
  <p:notesSz cx="6819900" cy="99187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Stenz Kirkebæk" initials="CSK" lastIdx="18" clrIdx="0">
    <p:extLst>
      <p:ext uri="{19B8F6BF-5375-455C-9EA6-DF929625EA0E}">
        <p15:presenceInfo xmlns:p15="http://schemas.microsoft.com/office/powerpoint/2012/main" userId="S-1-5-21-1738030525-1541242273-316617838-21212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DBF"/>
    <a:srgbClr val="019FDA"/>
    <a:srgbClr val="F2F2F2"/>
    <a:srgbClr val="939393"/>
    <a:srgbClr val="FFFFFF"/>
    <a:srgbClr val="FFE17F"/>
    <a:srgbClr val="00597B"/>
    <a:srgbClr val="002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6536" autoAdjust="0"/>
  </p:normalViewPr>
  <p:slideViewPr>
    <p:cSldViewPr snapToGrid="0">
      <p:cViewPr varScale="1">
        <p:scale>
          <a:sx n="161" d="100"/>
          <a:sy n="161" d="100"/>
        </p:scale>
        <p:origin x="150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3150" y="5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2169" y="78722"/>
            <a:ext cx="295529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l">
              <a:defRPr sz="1200"/>
            </a:lvl1pPr>
          </a:lstStyle>
          <a:p>
            <a:endParaRPr lang="en-US" sz="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90867" y="78722"/>
            <a:ext cx="295529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r">
              <a:defRPr sz="1200"/>
            </a:lvl1pPr>
          </a:lstStyle>
          <a:p>
            <a:fld id="{38A3AD34-EEB9-4C9E-BF21-2EA80C15652E}" type="datetimeFigureOut">
              <a:rPr lang="en-US" sz="800"/>
              <a:t>8/19/2019</a:t>
            </a:fld>
            <a:endParaRPr lang="en-US" sz="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2169" y="9716875"/>
            <a:ext cx="2955290" cy="123111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l">
              <a:defRPr sz="1200"/>
            </a:lvl1pPr>
          </a:lstStyle>
          <a:p>
            <a:endParaRPr lang="en-US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90867" y="9716875"/>
            <a:ext cx="2955290" cy="123111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09B54FEB-1CC3-4ADA-BC8C-8630FE204E89}" type="slidenum">
              <a:rPr lang="en-US" sz="800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690288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2169" y="78722"/>
            <a:ext cx="295529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90867" y="78722"/>
            <a:ext cx="295529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r">
              <a:defRPr sz="800"/>
            </a:lvl1pPr>
          </a:lstStyle>
          <a:p>
            <a:fld id="{4AAE48C0-F8CF-41BB-AD86-35BC16D02E78}" type="datetimeFigureOut">
              <a:rPr lang="en-GB" smtClean="0"/>
              <a:pPr/>
              <a:t>19/08/2019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579438"/>
            <a:ext cx="6667500" cy="3751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87" tIns="45893" rIns="91787" bIns="45893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2169" y="9716875"/>
            <a:ext cx="2955290" cy="123111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90867" y="9716875"/>
            <a:ext cx="2955290" cy="123111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800"/>
            </a:lvl1pPr>
          </a:lstStyle>
          <a:p>
            <a:fld id="{4B9FA167-6D91-40FB-A5E9-D55076958A4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56782" y="4587153"/>
            <a:ext cx="610949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8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marR="0" indent="-17780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Arial" panose="020B0604020202020204" pitchFamily="34" charset="0"/>
      <a:buChar char="•"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7188" marR="0" indent="-17938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Danske Text" panose="00000400000000000000" pitchFamily="2" charset="0"/>
      <a:buChar char="−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47675" marR="0" indent="-9048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Danske Text" panose="00000400000000000000" pitchFamily="2" charset="0"/>
      <a:buChar char="∙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27063" marR="0" indent="-92075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Danske Text" panose="00000400000000000000" pitchFamily="2" charset="0"/>
      <a:buChar char="∙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08038" marR="0" indent="-9366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Danske Text" panose="00000400000000000000" pitchFamily="2" charset="0"/>
      <a:buChar char="∙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8" y="581025"/>
            <a:ext cx="666750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56782" y="4587151"/>
            <a:ext cx="6109496" cy="1107996"/>
          </a:xfrm>
        </p:spPr>
        <p:txBody>
          <a:bodyPr/>
          <a:lstStyle/>
          <a:p>
            <a:pPr marL="177800" indent="-177800"/>
            <a:endParaRPr lang="en-GB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87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2.bin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diabank-online.com/" TargetMode="External"/><Relationship Id="rId13" Type="http://schemas.openxmlformats.org/officeDocument/2006/relationships/image" Target="../media/image12.png"/><Relationship Id="rId3" Type="http://schemas.openxmlformats.org/officeDocument/2006/relationships/slideMaster" Target="../slideMasters/slideMaster1.xml"/><Relationship Id="rId7" Type="http://schemas.openxmlformats.org/officeDocument/2006/relationships/hyperlink" Target="https://www.colourbox.dk/request/2b45ae3f" TargetMode="External"/><Relationship Id="rId12" Type="http://schemas.openxmlformats.org/officeDocument/2006/relationships/image" Target="../media/image11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6" Type="http://schemas.openxmlformats.org/officeDocument/2006/relationships/hyperlink" Target="http://www.colourbox.com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colourbox.dk/request/2b45ae3f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://www.colourbox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hyperlink" Target="https://www.mediabank-online.com/" TargetMode="External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065090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1800" y="4074530"/>
            <a:ext cx="11331575" cy="886397"/>
          </a:xfrm>
          <a:prstGeom prst="rect">
            <a:avLst/>
          </a:prstGeom>
        </p:spPr>
        <p:txBody>
          <a:bodyPr anchor="t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Presentation Title – increase font size for large audience – max. two lines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800" y="5155879"/>
            <a:ext cx="11331575" cy="184666"/>
          </a:xfrm>
        </p:spPr>
        <p:txBody>
          <a:bodyPr anchor="t" anchorCtr="0"/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0" y="6606933"/>
            <a:ext cx="2752589" cy="123111"/>
          </a:xfrm>
        </p:spPr>
        <p:txBody>
          <a:bodyPr/>
          <a:lstStyle/>
          <a:p>
            <a:fld id="{FD5A4159-1C9D-4C23-8DBB-0FD5BF49F859}" type="datetime1">
              <a:rPr lang="en-GB" smtClean="0"/>
              <a:t>19/08/2019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48575" y="53851"/>
            <a:ext cx="4114800" cy="12311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50" y="252000"/>
            <a:ext cx="1635125" cy="2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0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99339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7059696"/>
            <a:ext cx="2743200" cy="123111"/>
          </a:xfrm>
        </p:spPr>
        <p:txBody>
          <a:bodyPr/>
          <a:lstStyle/>
          <a:p>
            <a:fld id="{D07952D7-4E08-421B-9537-2EE112E32DE3}" type="datetime1">
              <a:rPr lang="en-GB" smtClean="0"/>
              <a:t>19/08/2019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0" y="1796400"/>
            <a:ext cx="5474800" cy="4764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5" y="1796400"/>
            <a:ext cx="5473415" cy="4764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0" y="1522800"/>
            <a:ext cx="5474799" cy="246221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4" y="1522800"/>
            <a:ext cx="5473876" cy="246221"/>
          </a:xfrm>
          <a:noFill/>
        </p:spPr>
        <p:txBody>
          <a:bodyPr wrap="square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09" y="250748"/>
            <a:ext cx="1313691" cy="198120"/>
          </a:xfrm>
          <a:prstGeom prst="rect">
            <a:avLst/>
          </a:prstGeom>
        </p:spPr>
      </p:pic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49800" y="53851"/>
            <a:ext cx="4114800" cy="12311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728663"/>
            <a:ext cx="11332800" cy="33239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05088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4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92314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7059696"/>
            <a:ext cx="2743200" cy="123111"/>
          </a:xfrm>
        </p:spPr>
        <p:txBody>
          <a:bodyPr/>
          <a:lstStyle/>
          <a:p>
            <a:fld id="{D07952D7-4E08-421B-9537-2EE112E32DE3}" type="datetime1">
              <a:rPr lang="en-GB" smtClean="0"/>
              <a:t>19/08/2019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0" y="1796400"/>
            <a:ext cx="11333163" cy="2052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0" y="1522800"/>
            <a:ext cx="11333163" cy="246221"/>
          </a:xfrm>
          <a:noFill/>
        </p:spPr>
        <p:txBody>
          <a:bodyPr wrap="square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0" y="4508500"/>
            <a:ext cx="11333163" cy="2052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0" y="4234900"/>
            <a:ext cx="11333163" cy="246221"/>
          </a:xfrm>
          <a:noFill/>
        </p:spPr>
        <p:txBody>
          <a:bodyPr wrap="square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09" y="250748"/>
            <a:ext cx="1313691" cy="198120"/>
          </a:xfrm>
          <a:prstGeom prst="rect">
            <a:avLst/>
          </a:prstGeom>
        </p:spPr>
      </p:pic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49800" y="53851"/>
            <a:ext cx="4114800" cy="12311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1" y="728663"/>
            <a:ext cx="11332800" cy="33239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05088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21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41895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1522800"/>
            <a:ext cx="5496700" cy="246221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7059696"/>
            <a:ext cx="2743200" cy="123111"/>
          </a:xfrm>
        </p:spPr>
        <p:txBody>
          <a:bodyPr/>
          <a:lstStyle/>
          <a:p>
            <a:fld id="{D07952D7-4E08-421B-9537-2EE112E32DE3}" type="datetime1">
              <a:rPr lang="en-GB" smtClean="0"/>
              <a:t>19/08/2019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0" y="1796400"/>
            <a:ext cx="5496701" cy="2052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899" y="1796400"/>
            <a:ext cx="5496701" cy="2052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1522800"/>
            <a:ext cx="5496700" cy="246221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4234900"/>
            <a:ext cx="5496700" cy="246221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0" y="4508500"/>
            <a:ext cx="5496701" cy="2052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899" y="4508500"/>
            <a:ext cx="5496701" cy="2052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4234900"/>
            <a:ext cx="5496700" cy="246221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09" y="250748"/>
            <a:ext cx="1313691" cy="198120"/>
          </a:xfrm>
          <a:prstGeom prst="rect">
            <a:avLst/>
          </a:prstGeom>
        </p:spPr>
      </p:pic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49800" y="53851"/>
            <a:ext cx="4114800" cy="12311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728663"/>
            <a:ext cx="11332800" cy="33239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05088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865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09815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0" y="7000334"/>
            <a:ext cx="2752589" cy="123111"/>
          </a:xfrm>
        </p:spPr>
        <p:txBody>
          <a:bodyPr/>
          <a:lstStyle/>
          <a:p>
            <a:fld id="{10E7BC8F-BFD3-4858-915D-99D9576C8415}" type="datetime1">
              <a:rPr lang="en-GB" noProof="0" smtClean="0"/>
              <a:pPr/>
              <a:t>19/08/2019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49800" y="53851"/>
            <a:ext cx="4114800" cy="123111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0"/>
            <a:ext cx="4800600" cy="6858000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1522800"/>
            <a:ext cx="6706272" cy="246221"/>
          </a:xfrm>
          <a:noFill/>
        </p:spPr>
        <p:txBody>
          <a:bodyPr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0" y="1796236"/>
            <a:ext cx="6706271" cy="47649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6637710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 smtClean="0"/>
              <a:t>Click to add source</a:t>
            </a:r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728663"/>
            <a:ext cx="6706471" cy="66479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519113"/>
            <a:ext cx="6706471" cy="185621"/>
          </a:xfrm>
        </p:spPr>
        <p:txBody>
          <a:bodyPr/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Click to add chapter header</a:t>
            </a:r>
            <a:endParaRPr lang="en-GB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10450909" y="252000"/>
            <a:ext cx="1313691" cy="196532"/>
          </a:xfrm>
          <a:blipFill dpi="0" rotWithShape="1">
            <a:blip r:embed="rId6"/>
            <a:srcRect/>
            <a:stretch>
              <a:fillRect/>
            </a:stretch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rgbClr val="193C5C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05088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80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0" y="7032236"/>
            <a:ext cx="2752589" cy="123111"/>
          </a:xfrm>
        </p:spPr>
        <p:txBody>
          <a:bodyPr/>
          <a:lstStyle/>
          <a:p>
            <a:fld id="{10E7BC8F-BFD3-4858-915D-99D9576C8415}" type="datetime1">
              <a:rPr lang="en-GB" noProof="0" smtClean="0"/>
              <a:pPr/>
              <a:t>19/08/2019</a:t>
            </a:fld>
            <a:endParaRPr lang="en-GB" noProof="0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1801" y="2270898"/>
            <a:ext cx="9680574" cy="2991588"/>
          </a:xfrm>
          <a:prstGeom prst="rect">
            <a:avLst/>
          </a:prstGeom>
        </p:spPr>
        <p:txBody>
          <a:bodyPr anchor="b" anchorCtr="0"/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Breaker slide. This page is used</a:t>
            </a:r>
            <a:br>
              <a:rPr lang="en-US" dirty="0" smtClean="0"/>
            </a:br>
            <a:r>
              <a:rPr lang="en-US" dirty="0" smtClean="0"/>
              <a:t>as a break in the presentation</a:t>
            </a:r>
            <a:br>
              <a:rPr lang="en-US" dirty="0" smtClean="0"/>
            </a:br>
            <a:r>
              <a:rPr lang="en-US" dirty="0" smtClean="0"/>
              <a:t>and for highlighting messages</a:t>
            </a:r>
            <a:br>
              <a:rPr lang="en-US" dirty="0" smtClean="0"/>
            </a:br>
            <a:r>
              <a:rPr lang="en-US" dirty="0" smtClean="0"/>
              <a:t>that are important...</a:t>
            </a:r>
            <a:endParaRPr lang="en-GB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49800" y="53851"/>
            <a:ext cx="4114800" cy="123111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10450909" y="252000"/>
            <a:ext cx="1313691" cy="196532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rgbClr val="193C5C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05088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95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ske Bank Quick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03901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" name="TextBox 213"/>
          <p:cNvSpPr txBox="1"/>
          <p:nvPr userDrawn="1"/>
        </p:nvSpPr>
        <p:spPr>
          <a:xfrm>
            <a:off x="429889" y="5347234"/>
            <a:ext cx="6028867" cy="1208492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txBody>
          <a:bodyPr wrap="square" lIns="20250" tIns="20250" rIns="20250" bIns="20250" rtlCol="0" anchor="b">
            <a:noAutofit/>
          </a:bodyPr>
          <a:lstStyle/>
          <a:p>
            <a:endParaRPr lang="en-GB" sz="1000" dirty="0" smtClea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7084605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/>
              <a:t>19/08/2019</a:t>
            </a:fld>
            <a:endParaRPr lang="en-GB" dirty="0"/>
          </a:p>
        </p:txBody>
      </p:sp>
      <p:sp>
        <p:nvSpPr>
          <p:cNvPr id="225" name="TextBox 224"/>
          <p:cNvSpPr txBox="1"/>
          <p:nvPr userDrawn="1"/>
        </p:nvSpPr>
        <p:spPr>
          <a:xfrm>
            <a:off x="6568465" y="1796400"/>
            <a:ext cx="5195888" cy="4759325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txBody>
          <a:bodyPr wrap="square" lIns="20250" tIns="20250" rIns="20250" bIns="20250" rtlCol="0" anchor="b">
            <a:noAutofit/>
          </a:bodyPr>
          <a:lstStyle/>
          <a:p>
            <a:endParaRPr lang="en-GB" sz="1000" dirty="0" smtClea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17" name="TextBox 216"/>
          <p:cNvSpPr txBox="1"/>
          <p:nvPr userDrawn="1"/>
        </p:nvSpPr>
        <p:spPr>
          <a:xfrm>
            <a:off x="429889" y="1796400"/>
            <a:ext cx="2938504" cy="344483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txBody>
          <a:bodyPr wrap="square" lIns="20250" tIns="20250" rIns="20250" bIns="20250" rtlCol="0" anchor="b">
            <a:noAutofit/>
          </a:bodyPr>
          <a:lstStyle/>
          <a:p>
            <a:endParaRPr lang="en-GB" sz="1000" dirty="0" smtClea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18" name="TextBox 217"/>
          <p:cNvSpPr txBox="1"/>
          <p:nvPr userDrawn="1"/>
        </p:nvSpPr>
        <p:spPr>
          <a:xfrm>
            <a:off x="3496817" y="1796400"/>
            <a:ext cx="2943225" cy="344484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txBody>
          <a:bodyPr wrap="square" lIns="20250" tIns="20250" rIns="20250" bIns="20250" rtlCol="0" anchor="b">
            <a:noAutofit/>
          </a:bodyPr>
          <a:lstStyle/>
          <a:p>
            <a:endParaRPr lang="en-GB" sz="1000" dirty="0" smtClea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09" name="TextBox 208"/>
          <p:cNvSpPr txBox="1"/>
          <p:nvPr userDrawn="1"/>
        </p:nvSpPr>
        <p:spPr>
          <a:xfrm>
            <a:off x="485948" y="1848867"/>
            <a:ext cx="2166141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Select slide layouts</a:t>
            </a:r>
          </a:p>
        </p:txBody>
      </p:sp>
      <p:sp>
        <p:nvSpPr>
          <p:cNvPr id="210" name="TextBox 209"/>
          <p:cNvSpPr txBox="1"/>
          <p:nvPr userDrawn="1"/>
        </p:nvSpPr>
        <p:spPr>
          <a:xfrm>
            <a:off x="485948" y="2394009"/>
            <a:ext cx="2830007" cy="455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Find Title Page, Tile </a:t>
            </a:r>
            <a:r>
              <a:rPr lang="en-GB" sz="1000" dirty="0" err="1" smtClean="0">
                <a:solidFill>
                  <a:sysClr val="windowText" lastClr="000000"/>
                </a:solidFill>
                <a:cs typeface="Arial" pitchFamily="34" charset="0"/>
              </a:rPr>
              <a:t>Page_Picture</a:t>
            </a:r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, </a:t>
            </a:r>
            <a:b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</a:br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Title and Content, Title and </a:t>
            </a:r>
            <a:r>
              <a:rPr lang="en-GB" sz="1000" dirty="0" err="1" smtClean="0">
                <a:solidFill>
                  <a:sysClr val="windowText" lastClr="000000"/>
                </a:solidFill>
                <a:cs typeface="Arial" pitchFamily="34" charset="0"/>
              </a:rPr>
              <a:t>Content_Chapter</a:t>
            </a:r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 Head, Title Only etc.,</a:t>
            </a:r>
          </a:p>
        </p:txBody>
      </p:sp>
      <p:sp>
        <p:nvSpPr>
          <p:cNvPr id="211" name="TextBox 210"/>
          <p:cNvSpPr txBox="1"/>
          <p:nvPr userDrawn="1"/>
        </p:nvSpPr>
        <p:spPr>
          <a:xfrm>
            <a:off x="485948" y="2042746"/>
            <a:ext cx="2806791" cy="303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Home </a:t>
            </a:r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  <a:sym typeface="Wingdings 3"/>
              </a:rPr>
              <a:t> </a:t>
            </a:r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New Slide (drop-down menu)</a:t>
            </a:r>
          </a:p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Home </a:t>
            </a:r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  <a:sym typeface="Wingdings 3"/>
              </a:rPr>
              <a:t> </a:t>
            </a:r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Layout (to change existing layout)</a:t>
            </a:r>
          </a:p>
        </p:txBody>
      </p:sp>
      <p:sp>
        <p:nvSpPr>
          <p:cNvPr id="212" name="TextBox 211"/>
          <p:cNvSpPr txBox="1"/>
          <p:nvPr userDrawn="1"/>
        </p:nvSpPr>
        <p:spPr>
          <a:xfrm>
            <a:off x="485948" y="5399620"/>
            <a:ext cx="2166141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Display drawing guides  (Alt + F9)</a:t>
            </a:r>
          </a:p>
        </p:txBody>
      </p:sp>
      <p:sp>
        <p:nvSpPr>
          <p:cNvPr id="213" name="TextBox 212"/>
          <p:cNvSpPr txBox="1"/>
          <p:nvPr userDrawn="1"/>
        </p:nvSpPr>
        <p:spPr>
          <a:xfrm>
            <a:off x="485948" y="5568942"/>
            <a:ext cx="5836301" cy="151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Display Drawing Guides on the screen to view the content area. </a:t>
            </a:r>
          </a:p>
        </p:txBody>
      </p:sp>
      <p:sp>
        <p:nvSpPr>
          <p:cNvPr id="219" name="TextBox 218"/>
          <p:cNvSpPr txBox="1"/>
          <p:nvPr userDrawn="1"/>
        </p:nvSpPr>
        <p:spPr>
          <a:xfrm>
            <a:off x="3603984" y="1848867"/>
            <a:ext cx="2166141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Title page</a:t>
            </a:r>
          </a:p>
        </p:txBody>
      </p:sp>
      <p:sp>
        <p:nvSpPr>
          <p:cNvPr id="220" name="TextBox 219"/>
          <p:cNvSpPr txBox="1"/>
          <p:nvPr userDrawn="1"/>
        </p:nvSpPr>
        <p:spPr>
          <a:xfrm>
            <a:off x="4265969" y="2022870"/>
            <a:ext cx="2001847" cy="455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 err="1" smtClean="0">
                <a:solidFill>
                  <a:sysClr val="windowText" lastClr="000000"/>
                </a:solidFill>
                <a:cs typeface="Arial" pitchFamily="34" charset="0"/>
              </a:rPr>
              <a:t>Danske</a:t>
            </a:r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 Human Medium Italic (Headings) is used for Title page headings, Font 32 </a:t>
            </a:r>
          </a:p>
        </p:txBody>
      </p:sp>
      <p:sp>
        <p:nvSpPr>
          <p:cNvPr id="221" name="TextBox 220"/>
          <p:cNvSpPr txBox="1"/>
          <p:nvPr userDrawn="1"/>
        </p:nvSpPr>
        <p:spPr>
          <a:xfrm>
            <a:off x="3603982" y="3447501"/>
            <a:ext cx="2780192" cy="607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23230" algn="l"/>
              </a:tabLst>
            </a:pPr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Titles: </a:t>
            </a:r>
            <a:r>
              <a:rPr lang="en-GB" sz="1000" dirty="0" err="1" smtClean="0">
                <a:solidFill>
                  <a:sysClr val="windowText" lastClr="000000"/>
                </a:solidFill>
                <a:cs typeface="Arial" pitchFamily="34" charset="0"/>
              </a:rPr>
              <a:t>Danske</a:t>
            </a:r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 Human Medium Italic (Headings), 	</a:t>
            </a:r>
            <a:b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</a:br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Font size 24 (RGB- 0,55,85)</a:t>
            </a:r>
          </a:p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Subtitles: </a:t>
            </a:r>
            <a:r>
              <a:rPr lang="en-GB" sz="1000" dirty="0" err="1" smtClean="0">
                <a:solidFill>
                  <a:sysClr val="windowText" lastClr="000000"/>
                </a:solidFill>
                <a:cs typeface="Arial" pitchFamily="34" charset="0"/>
              </a:rPr>
              <a:t>Danske</a:t>
            </a:r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 Text (Body)</a:t>
            </a:r>
          </a:p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Body text: </a:t>
            </a:r>
            <a:r>
              <a:rPr lang="en-GB" sz="1000" dirty="0" err="1" smtClean="0">
                <a:solidFill>
                  <a:sysClr val="windowText" lastClr="000000"/>
                </a:solidFill>
                <a:cs typeface="Arial" pitchFamily="34" charset="0"/>
              </a:rPr>
              <a:t>Danske</a:t>
            </a:r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 Text (Body)</a:t>
            </a:r>
          </a:p>
        </p:txBody>
      </p:sp>
      <p:sp>
        <p:nvSpPr>
          <p:cNvPr id="222" name="TextBox 221"/>
          <p:cNvSpPr txBox="1"/>
          <p:nvPr userDrawn="1"/>
        </p:nvSpPr>
        <p:spPr>
          <a:xfrm>
            <a:off x="3603986" y="2653232"/>
            <a:ext cx="2663827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Title and Content</a:t>
            </a:r>
          </a:p>
        </p:txBody>
      </p:sp>
      <p:sp>
        <p:nvSpPr>
          <p:cNvPr id="223" name="TextBox 222"/>
          <p:cNvSpPr txBox="1"/>
          <p:nvPr userDrawn="1"/>
        </p:nvSpPr>
        <p:spPr>
          <a:xfrm>
            <a:off x="3603982" y="4300918"/>
            <a:ext cx="278019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0006" indent="-50006"/>
            <a:r>
              <a:rPr lang="en-GB" sz="1000" b="1" dirty="0" smtClean="0"/>
              <a:t>Bullet Points</a:t>
            </a:r>
          </a:p>
          <a:p>
            <a:pPr marL="176400" indent="-176400">
              <a:buFont typeface="Arial" panose="020B0604020202020204" pitchFamily="34" charset="0"/>
              <a:buChar char="•"/>
            </a:pPr>
            <a:r>
              <a:rPr lang="en-GB" sz="1000" dirty="0" smtClean="0"/>
              <a:t>First level: Filled Round Bullet</a:t>
            </a:r>
          </a:p>
          <a:p>
            <a:pPr marL="356400" lvl="1" indent="-180000">
              <a:buFont typeface="Danske Text" panose="00000400000000000000" pitchFamily="2" charset="0"/>
              <a:buChar char="−"/>
            </a:pPr>
            <a:r>
              <a:rPr lang="en-GB" sz="1000" dirty="0" smtClean="0"/>
              <a:t>Second level: En Dash</a:t>
            </a:r>
          </a:p>
          <a:p>
            <a:pPr marL="446400" lvl="2" indent="-90000">
              <a:buFont typeface="Danske Text" panose="00000400000000000000" pitchFamily="2" charset="0"/>
              <a:buChar char="∙"/>
            </a:pPr>
            <a:r>
              <a:rPr lang="en-GB" sz="1000" dirty="0" smtClean="0"/>
              <a:t>Third level: Filled small square bullet</a:t>
            </a:r>
          </a:p>
          <a:p>
            <a:pPr marL="626400" lvl="3" indent="-93600">
              <a:buFont typeface="Danske Text" panose="00000400000000000000" pitchFamily="2" charset="0"/>
              <a:buChar char="∙"/>
            </a:pPr>
            <a:r>
              <a:rPr lang="en-GB" sz="1000" dirty="0" smtClean="0"/>
              <a:t>Fourth level: Filled small square bullet</a:t>
            </a:r>
          </a:p>
          <a:p>
            <a:pPr marL="810000" lvl="3" indent="-93600">
              <a:buFont typeface="Danske Text" panose="00000400000000000000" pitchFamily="2" charset="0"/>
              <a:buChar char="∙"/>
            </a:pPr>
            <a:r>
              <a:rPr lang="en-GB" sz="1000" dirty="0" smtClean="0"/>
              <a:t>Fifth level: Filled small square bullet</a:t>
            </a:r>
          </a:p>
        </p:txBody>
      </p:sp>
      <p:sp>
        <p:nvSpPr>
          <p:cNvPr id="226" name="Content Placeholder 5"/>
          <p:cNvSpPr txBox="1">
            <a:spLocks/>
          </p:cNvSpPr>
          <p:nvPr userDrawn="1"/>
        </p:nvSpPr>
        <p:spPr>
          <a:xfrm>
            <a:off x="6674584" y="4431590"/>
            <a:ext cx="474573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99105" indent="-199105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8209" indent="-199105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7314" indent="-199105" algn="l" defTabSz="1023967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641" indent="-213327" algn="l" defTabSz="1023967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745" indent="-199105" algn="l" defTabSz="1023967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15910" indent="-255992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7892" indent="-255992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39876" indent="-255992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1859" indent="-255992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0" indent="-50900">
              <a:buNone/>
            </a:pPr>
            <a:r>
              <a:rPr lang="en-GB" sz="1000" b="1" dirty="0" smtClean="0"/>
              <a:t>Advice</a:t>
            </a:r>
          </a:p>
          <a:p>
            <a:pPr marL="176400" indent="-176400"/>
            <a:r>
              <a:rPr lang="en-GB" sz="1000" dirty="0" smtClean="0"/>
              <a:t>Blue should still be the dominant colour in </a:t>
            </a:r>
            <a:r>
              <a:rPr lang="en-GB" sz="1000" dirty="0" err="1" smtClean="0"/>
              <a:t>Danske</a:t>
            </a:r>
            <a:r>
              <a:rPr lang="en-GB" sz="1000" dirty="0" smtClean="0"/>
              <a:t> Bank presentations</a:t>
            </a:r>
          </a:p>
          <a:p>
            <a:pPr marL="176400" indent="-176400"/>
            <a:r>
              <a:rPr lang="en-GB" sz="1000" dirty="0" smtClean="0"/>
              <a:t>Charts colours are generated based on the colours (Accent 1 to 6) </a:t>
            </a:r>
            <a:br>
              <a:rPr lang="en-GB" sz="1000" dirty="0" smtClean="0"/>
            </a:br>
            <a:r>
              <a:rPr lang="en-GB" sz="1000" dirty="0" smtClean="0"/>
              <a:t>in the colour scheme. Feel free to change the automatically generated colours</a:t>
            </a:r>
            <a:endParaRPr lang="en-GB" sz="1000" dirty="0"/>
          </a:p>
        </p:txBody>
      </p:sp>
      <p:sp>
        <p:nvSpPr>
          <p:cNvPr id="227" name="TextBox 226"/>
          <p:cNvSpPr txBox="1"/>
          <p:nvPr userDrawn="1"/>
        </p:nvSpPr>
        <p:spPr>
          <a:xfrm>
            <a:off x="8303788" y="1848864"/>
            <a:ext cx="2166141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Shape fill and Shape outline colours</a:t>
            </a:r>
          </a:p>
        </p:txBody>
      </p:sp>
      <p:sp>
        <p:nvSpPr>
          <p:cNvPr id="228" name="TextBox 227"/>
          <p:cNvSpPr txBox="1"/>
          <p:nvPr userDrawn="1"/>
        </p:nvSpPr>
        <p:spPr>
          <a:xfrm>
            <a:off x="8303788" y="2051514"/>
            <a:ext cx="2404903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Accent 1–6 (only the last 6 colours)</a:t>
            </a:r>
          </a:p>
        </p:txBody>
      </p:sp>
      <p:sp>
        <p:nvSpPr>
          <p:cNvPr id="229" name="TextBox 228"/>
          <p:cNvSpPr txBox="1"/>
          <p:nvPr userDrawn="1"/>
        </p:nvSpPr>
        <p:spPr>
          <a:xfrm>
            <a:off x="8303788" y="3041710"/>
            <a:ext cx="2166141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All DB colours — use if needed</a:t>
            </a:r>
          </a:p>
        </p:txBody>
      </p:sp>
      <p:sp>
        <p:nvSpPr>
          <p:cNvPr id="230" name="Right Brace 229"/>
          <p:cNvSpPr/>
          <p:nvPr userDrawn="1"/>
        </p:nvSpPr>
        <p:spPr>
          <a:xfrm>
            <a:off x="8037025" y="2775201"/>
            <a:ext cx="91408" cy="676027"/>
          </a:xfrm>
          <a:prstGeom prst="rightBrace">
            <a:avLst/>
          </a:prstGeom>
          <a:ln w="95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1435" tIns="25718" rIns="51435" bIns="25718" rtlCol="0" anchor="ctr"/>
          <a:lstStyle/>
          <a:p>
            <a:pPr algn="ctr"/>
            <a:endParaRPr lang="en-GB" sz="1000" dirty="0"/>
          </a:p>
        </p:txBody>
      </p:sp>
      <p:sp>
        <p:nvSpPr>
          <p:cNvPr id="231" name="TextBox 230"/>
          <p:cNvSpPr txBox="1"/>
          <p:nvPr userDrawn="1"/>
        </p:nvSpPr>
        <p:spPr>
          <a:xfrm>
            <a:off x="6674584" y="5211510"/>
            <a:ext cx="508377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Pictures</a:t>
            </a:r>
          </a:p>
          <a:p>
            <a:pPr marL="176400" indent="-176400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1000" dirty="0" smtClean="0"/>
              <a:t>In 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to sign-up for 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www.colourbox.com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use this link to register with </a:t>
            </a:r>
            <a:b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Danske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Bank account: 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https://www.colourbox.dk/request/2b45ae3f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b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 the instructions, and you’ll be able to download pictures with no charge on 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Danske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Bank’s account</a:t>
            </a:r>
          </a:p>
          <a:p>
            <a:pPr marL="176400" indent="-176400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Danske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Bank’s Image bank accessible at 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https://www.mediabank-online.com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Username: </a:t>
            </a:r>
            <a:r>
              <a:rPr lang="en-GB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dbemployee</a:t>
            </a: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Password: db135</a:t>
            </a:r>
          </a:p>
        </p:txBody>
      </p:sp>
      <p:sp>
        <p:nvSpPr>
          <p:cNvPr id="232" name="Right Brace 231"/>
          <p:cNvSpPr/>
          <p:nvPr userDrawn="1"/>
        </p:nvSpPr>
        <p:spPr>
          <a:xfrm>
            <a:off x="8037025" y="2177747"/>
            <a:ext cx="91408" cy="450685"/>
          </a:xfrm>
          <a:prstGeom prst="rightBrace">
            <a:avLst/>
          </a:prstGeom>
          <a:ln w="9525" cap="sq">
            <a:solidFill>
              <a:srgbClr val="F05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1435" tIns="25718" rIns="51435" bIns="25718" rtlCol="0" anchor="ctr"/>
          <a:lstStyle/>
          <a:p>
            <a:pPr algn="ctr"/>
            <a:endParaRPr lang="en-GB" sz="1000" dirty="0"/>
          </a:p>
        </p:txBody>
      </p:sp>
      <p:sp>
        <p:nvSpPr>
          <p:cNvPr id="233" name="TextBox 232"/>
          <p:cNvSpPr txBox="1"/>
          <p:nvPr userDrawn="1"/>
        </p:nvSpPr>
        <p:spPr>
          <a:xfrm>
            <a:off x="8303788" y="2331585"/>
            <a:ext cx="2166141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rgbClr val="F05064"/>
                </a:solidFill>
                <a:cs typeface="Arial" pitchFamily="34" charset="0"/>
              </a:rPr>
              <a:t>Do not use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0451917" y="3676274"/>
            <a:ext cx="1128514" cy="151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GB" sz="1000" dirty="0" err="1" smtClean="0">
                <a:cs typeface="Arial" pitchFamily="34" charset="0"/>
              </a:rPr>
              <a:t>Danske</a:t>
            </a:r>
            <a:r>
              <a:rPr lang="en-GB" sz="1000" dirty="0" smtClean="0">
                <a:cs typeface="Arial" pitchFamily="34" charset="0"/>
              </a:rPr>
              <a:t> granite grey</a:t>
            </a:r>
          </a:p>
        </p:txBody>
      </p:sp>
      <p:sp>
        <p:nvSpPr>
          <p:cNvPr id="236" name="Rektangel 18"/>
          <p:cNvSpPr/>
          <p:nvPr/>
        </p:nvSpPr>
        <p:spPr bwMode="auto">
          <a:xfrm>
            <a:off x="10259446" y="3699361"/>
            <a:ext cx="142790" cy="105606"/>
          </a:xfrm>
          <a:prstGeom prst="rect">
            <a:avLst/>
          </a:prstGeom>
          <a:solidFill>
            <a:srgbClr val="363E4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000" dirty="0" smtClean="0"/>
          </a:p>
        </p:txBody>
      </p:sp>
      <p:sp>
        <p:nvSpPr>
          <p:cNvPr id="237" name="TextBox 236"/>
          <p:cNvSpPr txBox="1"/>
          <p:nvPr/>
        </p:nvSpPr>
        <p:spPr>
          <a:xfrm>
            <a:off x="10451917" y="3854338"/>
            <a:ext cx="1006686" cy="151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GB" sz="1000" dirty="0" err="1" smtClean="0">
                <a:cs typeface="Arial" pitchFamily="34" charset="0"/>
              </a:rPr>
              <a:t>Danske</a:t>
            </a:r>
            <a:r>
              <a:rPr lang="en-GB" sz="1000" dirty="0" smtClean="0">
                <a:cs typeface="Arial" pitchFamily="34" charset="0"/>
              </a:rPr>
              <a:t> slate grey</a:t>
            </a:r>
          </a:p>
        </p:txBody>
      </p:sp>
      <p:sp>
        <p:nvSpPr>
          <p:cNvPr id="238" name="Rektangel 18"/>
          <p:cNvSpPr/>
          <p:nvPr/>
        </p:nvSpPr>
        <p:spPr bwMode="auto">
          <a:xfrm>
            <a:off x="10259446" y="3877421"/>
            <a:ext cx="142790" cy="105606"/>
          </a:xfrm>
          <a:prstGeom prst="rect">
            <a:avLst/>
          </a:prstGeom>
          <a:solidFill>
            <a:srgbClr val="7C818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000" dirty="0" smtClean="0"/>
          </a:p>
        </p:txBody>
      </p:sp>
      <p:sp>
        <p:nvSpPr>
          <p:cNvPr id="239" name="TextBox 238"/>
          <p:cNvSpPr txBox="1"/>
          <p:nvPr/>
        </p:nvSpPr>
        <p:spPr>
          <a:xfrm>
            <a:off x="10451917" y="4032394"/>
            <a:ext cx="1046761" cy="151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GB" sz="1000" dirty="0" err="1" smtClean="0">
                <a:cs typeface="Arial" pitchFamily="34" charset="0"/>
              </a:rPr>
              <a:t>Danske</a:t>
            </a:r>
            <a:r>
              <a:rPr lang="en-GB" sz="1000" dirty="0" smtClean="0">
                <a:cs typeface="Arial" pitchFamily="34" charset="0"/>
              </a:rPr>
              <a:t> stone grey</a:t>
            </a:r>
          </a:p>
        </p:txBody>
      </p:sp>
      <p:sp>
        <p:nvSpPr>
          <p:cNvPr id="240" name="Rektangel 18"/>
          <p:cNvSpPr/>
          <p:nvPr/>
        </p:nvSpPr>
        <p:spPr bwMode="auto">
          <a:xfrm>
            <a:off x="10259446" y="4055482"/>
            <a:ext cx="142790" cy="105606"/>
          </a:xfrm>
          <a:prstGeom prst="rect">
            <a:avLst/>
          </a:prstGeom>
          <a:solidFill>
            <a:srgbClr val="D1D2C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000" dirty="0" smtClean="0"/>
          </a:p>
        </p:txBody>
      </p:sp>
      <p:sp>
        <p:nvSpPr>
          <p:cNvPr id="242" name="TextBox 241"/>
          <p:cNvSpPr txBox="1"/>
          <p:nvPr/>
        </p:nvSpPr>
        <p:spPr>
          <a:xfrm>
            <a:off x="8679832" y="3676274"/>
            <a:ext cx="1091646" cy="15177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GB" sz="1000" dirty="0" err="1" smtClean="0">
                <a:cs typeface="Arial" pitchFamily="34" charset="0"/>
              </a:rPr>
              <a:t>Danske</a:t>
            </a:r>
            <a:r>
              <a:rPr lang="en-GB" sz="1000" dirty="0" smtClean="0">
                <a:cs typeface="Arial" pitchFamily="34" charset="0"/>
              </a:rPr>
              <a:t> corn yellow</a:t>
            </a:r>
          </a:p>
        </p:txBody>
      </p:sp>
      <p:sp>
        <p:nvSpPr>
          <p:cNvPr id="243" name="Rektangel 18"/>
          <p:cNvSpPr/>
          <p:nvPr/>
        </p:nvSpPr>
        <p:spPr bwMode="auto">
          <a:xfrm>
            <a:off x="8487363" y="3699361"/>
            <a:ext cx="142790" cy="105606"/>
          </a:xfrm>
          <a:prstGeom prst="rect">
            <a:avLst/>
          </a:prstGeom>
          <a:solidFill>
            <a:srgbClr val="FFE67D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000" dirty="0" smtClean="0"/>
          </a:p>
        </p:txBody>
      </p:sp>
      <p:sp>
        <p:nvSpPr>
          <p:cNvPr id="244" name="TextBox 243"/>
          <p:cNvSpPr txBox="1"/>
          <p:nvPr/>
        </p:nvSpPr>
        <p:spPr>
          <a:xfrm>
            <a:off x="8679834" y="4032396"/>
            <a:ext cx="1142942" cy="15177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GB" sz="1000" dirty="0" err="1" smtClean="0">
                <a:cs typeface="Arial" pitchFamily="34" charset="0"/>
              </a:rPr>
              <a:t>Danske</a:t>
            </a:r>
            <a:r>
              <a:rPr lang="en-GB" sz="1000" dirty="0" smtClean="0">
                <a:cs typeface="Arial" pitchFamily="34" charset="0"/>
              </a:rPr>
              <a:t> berry purple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8679834" y="4210457"/>
            <a:ext cx="923330" cy="15177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GB" sz="1000" dirty="0" err="1" smtClean="0">
                <a:cs typeface="Arial" pitchFamily="34" charset="0"/>
              </a:rPr>
              <a:t>Danske</a:t>
            </a:r>
            <a:r>
              <a:rPr lang="en-GB" sz="1000" dirty="0" smtClean="0">
                <a:cs typeface="Arial" pitchFamily="34" charset="0"/>
              </a:rPr>
              <a:t> sea blue</a:t>
            </a:r>
          </a:p>
        </p:txBody>
      </p:sp>
      <p:sp>
        <p:nvSpPr>
          <p:cNvPr id="246" name="Rektangel 18"/>
          <p:cNvSpPr/>
          <p:nvPr/>
        </p:nvSpPr>
        <p:spPr bwMode="auto">
          <a:xfrm>
            <a:off x="8487363" y="4055481"/>
            <a:ext cx="142790" cy="105606"/>
          </a:xfrm>
          <a:prstGeom prst="rect">
            <a:avLst/>
          </a:prstGeom>
          <a:solidFill>
            <a:srgbClr val="8750A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000" dirty="0" smtClean="0"/>
          </a:p>
        </p:txBody>
      </p:sp>
      <p:sp>
        <p:nvSpPr>
          <p:cNvPr id="247" name="Rektangel 18"/>
          <p:cNvSpPr/>
          <p:nvPr/>
        </p:nvSpPr>
        <p:spPr bwMode="auto">
          <a:xfrm>
            <a:off x="8487363" y="4233544"/>
            <a:ext cx="142790" cy="105606"/>
          </a:xfrm>
          <a:prstGeom prst="rect">
            <a:avLst/>
          </a:prstGeom>
          <a:solidFill>
            <a:srgbClr val="82D2E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000" dirty="0" smtClean="0"/>
          </a:p>
        </p:txBody>
      </p:sp>
      <p:sp>
        <p:nvSpPr>
          <p:cNvPr id="248" name="TextBox 247"/>
          <p:cNvSpPr txBox="1"/>
          <p:nvPr/>
        </p:nvSpPr>
        <p:spPr>
          <a:xfrm>
            <a:off x="8679834" y="3854338"/>
            <a:ext cx="1245535" cy="15177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GB" sz="1000" dirty="0" err="1" smtClean="0">
                <a:cs typeface="Arial" pitchFamily="34" charset="0"/>
              </a:rPr>
              <a:t>Danske</a:t>
            </a:r>
            <a:r>
              <a:rPr lang="en-GB" sz="1000" dirty="0" smtClean="0">
                <a:cs typeface="Arial" pitchFamily="34" charset="0"/>
              </a:rPr>
              <a:t> amber orange</a:t>
            </a:r>
          </a:p>
        </p:txBody>
      </p:sp>
      <p:sp>
        <p:nvSpPr>
          <p:cNvPr id="249" name="Rektangel 18"/>
          <p:cNvSpPr/>
          <p:nvPr/>
        </p:nvSpPr>
        <p:spPr bwMode="auto">
          <a:xfrm>
            <a:off x="8487363" y="3877421"/>
            <a:ext cx="142790" cy="105606"/>
          </a:xfrm>
          <a:prstGeom prst="rect">
            <a:avLst/>
          </a:prstGeom>
          <a:solidFill>
            <a:srgbClr val="FFBE87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000" dirty="0" smtClean="0"/>
          </a:p>
        </p:txBody>
      </p:sp>
      <p:sp>
        <p:nvSpPr>
          <p:cNvPr id="250" name="TextBox 249"/>
          <p:cNvSpPr txBox="1"/>
          <p:nvPr userDrawn="1"/>
        </p:nvSpPr>
        <p:spPr>
          <a:xfrm>
            <a:off x="6674584" y="3489125"/>
            <a:ext cx="2166141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Names of DB colours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6867055" y="4032401"/>
            <a:ext cx="1107675" cy="15177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GB" sz="1000" dirty="0" err="1" smtClean="0">
                <a:cs typeface="Arial" pitchFamily="34" charset="0"/>
              </a:rPr>
              <a:t>Danske</a:t>
            </a:r>
            <a:r>
              <a:rPr lang="en-GB" sz="1000" dirty="0" smtClean="0">
                <a:cs typeface="Arial" pitchFamily="34" charset="0"/>
              </a:rPr>
              <a:t> autumn red</a:t>
            </a:r>
          </a:p>
        </p:txBody>
      </p:sp>
      <p:sp>
        <p:nvSpPr>
          <p:cNvPr id="253" name="Rektangel 18"/>
          <p:cNvSpPr/>
          <p:nvPr/>
        </p:nvSpPr>
        <p:spPr bwMode="auto">
          <a:xfrm>
            <a:off x="6674584" y="4055484"/>
            <a:ext cx="142790" cy="105606"/>
          </a:xfrm>
          <a:prstGeom prst="rect">
            <a:avLst/>
          </a:prstGeom>
          <a:solidFill>
            <a:srgbClr val="F0506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000" dirty="0" smtClean="0"/>
          </a:p>
        </p:txBody>
      </p:sp>
      <p:sp>
        <p:nvSpPr>
          <p:cNvPr id="254" name="TextBox 253"/>
          <p:cNvSpPr txBox="1"/>
          <p:nvPr/>
        </p:nvSpPr>
        <p:spPr>
          <a:xfrm>
            <a:off x="6867055" y="4210457"/>
            <a:ext cx="1285609" cy="15177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GB" sz="1000" dirty="0" err="1" smtClean="0">
                <a:cs typeface="Arial" pitchFamily="34" charset="0"/>
              </a:rPr>
              <a:t>Danske</a:t>
            </a:r>
            <a:r>
              <a:rPr lang="en-GB" sz="1000" dirty="0" smtClean="0">
                <a:cs typeface="Arial" pitchFamily="34" charset="0"/>
              </a:rPr>
              <a:t> meadow green</a:t>
            </a:r>
          </a:p>
        </p:txBody>
      </p:sp>
      <p:sp>
        <p:nvSpPr>
          <p:cNvPr id="255" name="Rektangel 18"/>
          <p:cNvSpPr/>
          <p:nvPr/>
        </p:nvSpPr>
        <p:spPr bwMode="auto">
          <a:xfrm>
            <a:off x="6674584" y="4233544"/>
            <a:ext cx="142790" cy="105606"/>
          </a:xfrm>
          <a:prstGeom prst="rect">
            <a:avLst/>
          </a:prstGeom>
          <a:solidFill>
            <a:srgbClr val="6ED2A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000" dirty="0" smtClean="0"/>
          </a:p>
        </p:txBody>
      </p:sp>
      <p:sp>
        <p:nvSpPr>
          <p:cNvPr id="256" name="TextBox 255"/>
          <p:cNvSpPr txBox="1"/>
          <p:nvPr/>
        </p:nvSpPr>
        <p:spPr>
          <a:xfrm>
            <a:off x="6867055" y="3676274"/>
            <a:ext cx="1211870" cy="15177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GB" sz="1000" dirty="0" err="1" smtClean="0">
                <a:cs typeface="Arial" pitchFamily="34" charset="0"/>
              </a:rPr>
              <a:t>Danske</a:t>
            </a:r>
            <a:r>
              <a:rPr lang="en-GB" sz="1000" dirty="0" smtClean="0">
                <a:cs typeface="Arial" pitchFamily="34" charset="0"/>
              </a:rPr>
              <a:t> midnight blue</a:t>
            </a:r>
          </a:p>
        </p:txBody>
      </p:sp>
      <p:sp>
        <p:nvSpPr>
          <p:cNvPr id="257" name="Rektangel 18"/>
          <p:cNvSpPr/>
          <p:nvPr/>
        </p:nvSpPr>
        <p:spPr bwMode="auto">
          <a:xfrm>
            <a:off x="6674584" y="3699361"/>
            <a:ext cx="142790" cy="10560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000" dirty="0" smtClean="0"/>
          </a:p>
        </p:txBody>
      </p:sp>
      <p:sp>
        <p:nvSpPr>
          <p:cNvPr id="258" name="TextBox 257"/>
          <p:cNvSpPr txBox="1"/>
          <p:nvPr/>
        </p:nvSpPr>
        <p:spPr>
          <a:xfrm>
            <a:off x="6867055" y="3854340"/>
            <a:ext cx="907300" cy="15177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GB" sz="1000" dirty="0" err="1" smtClean="0">
                <a:cs typeface="Arial" pitchFamily="34" charset="0"/>
              </a:rPr>
              <a:t>Danske</a:t>
            </a:r>
            <a:r>
              <a:rPr lang="en-GB" sz="1000" dirty="0" smtClean="0">
                <a:cs typeface="Arial" pitchFamily="34" charset="0"/>
              </a:rPr>
              <a:t> sky blue</a:t>
            </a:r>
          </a:p>
        </p:txBody>
      </p:sp>
      <p:sp>
        <p:nvSpPr>
          <p:cNvPr id="259" name="Rektangel 18"/>
          <p:cNvSpPr/>
          <p:nvPr/>
        </p:nvSpPr>
        <p:spPr bwMode="auto">
          <a:xfrm>
            <a:off x="6674584" y="3877423"/>
            <a:ext cx="142790" cy="105606"/>
          </a:xfrm>
          <a:prstGeom prst="rect">
            <a:avLst/>
          </a:prstGeom>
          <a:solidFill>
            <a:srgbClr val="D7E9F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000" dirty="0" smtClean="0"/>
          </a:p>
        </p:txBody>
      </p:sp>
      <p:pic>
        <p:nvPicPr>
          <p:cNvPr id="265" name="Picture 6"/>
          <p:cNvPicPr>
            <a:picLocks noChangeAspect="1" noChangeArrowheads="1"/>
          </p:cNvPicPr>
          <p:nvPr/>
        </p:nvPicPr>
        <p:blipFill>
          <a:blip r:embed="rId9" cstate="print"/>
          <a:srcRect l="54206" t="6790" r="36826" b="73316"/>
          <a:stretch>
            <a:fillRect/>
          </a:stretch>
        </p:blipFill>
        <p:spPr bwMode="auto">
          <a:xfrm>
            <a:off x="6683006" y="1879939"/>
            <a:ext cx="1253478" cy="154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" name="Rectangle 265"/>
          <p:cNvSpPr/>
          <p:nvPr/>
        </p:nvSpPr>
        <p:spPr bwMode="auto">
          <a:xfrm>
            <a:off x="7180400" y="2021448"/>
            <a:ext cx="767154" cy="139743"/>
          </a:xfrm>
          <a:prstGeom prst="rect">
            <a:avLst/>
          </a:prstGeom>
          <a:noFill/>
          <a:ln w="12700" cap="flat" cmpd="sng" algn="ctr">
            <a:solidFill>
              <a:srgbClr val="F0506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1000">
              <a:latin typeface="+mn-lt"/>
            </a:endParaRPr>
          </a:p>
        </p:txBody>
      </p:sp>
      <p:sp>
        <p:nvSpPr>
          <p:cNvPr id="267" name="Rectangle 266"/>
          <p:cNvSpPr/>
          <p:nvPr/>
        </p:nvSpPr>
        <p:spPr bwMode="auto">
          <a:xfrm>
            <a:off x="6674586" y="2786197"/>
            <a:ext cx="1272968" cy="636207"/>
          </a:xfrm>
          <a:prstGeom prst="rect">
            <a:avLst/>
          </a:prstGeom>
          <a:noFill/>
          <a:ln w="12700" cap="flat" cmpd="sng" algn="ctr">
            <a:solidFill>
              <a:srgbClr val="F0506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1000">
              <a:latin typeface="+mn-lt"/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>
            <a:off x="6680121" y="2202318"/>
            <a:ext cx="1238653" cy="413067"/>
          </a:xfrm>
          <a:prstGeom prst="line">
            <a:avLst/>
          </a:prstGeom>
          <a:noFill/>
          <a:ln w="12700" cap="flat" cmpd="sng" algn="ctr">
            <a:solidFill>
              <a:srgbClr val="F050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/>
          <p:nvPr/>
        </p:nvCxnSpPr>
        <p:spPr>
          <a:xfrm flipH="1">
            <a:off x="6674817" y="2203000"/>
            <a:ext cx="1238653" cy="413067"/>
          </a:xfrm>
          <a:prstGeom prst="line">
            <a:avLst/>
          </a:prstGeom>
          <a:noFill/>
          <a:ln w="12700" cap="flat" cmpd="sng" algn="ctr">
            <a:solidFill>
              <a:srgbClr val="F050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HEADING placeholder 1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429889" y="1522800"/>
            <a:ext cx="2944012" cy="153888"/>
          </a:xfrm>
          <a:noFill/>
        </p:spPr>
        <p:txBody>
          <a:bodyPr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How to…</a:t>
            </a:r>
            <a:endParaRPr lang="en-US" dirty="0" smtClean="0"/>
          </a:p>
        </p:txBody>
      </p:sp>
      <p:sp>
        <p:nvSpPr>
          <p:cNvPr id="73" name="HEADING placeholder 1"/>
          <p:cNvSpPr>
            <a:spLocks noGrp="1"/>
          </p:cNvSpPr>
          <p:nvPr userDrawn="1">
            <p:ph type="body" sz="quarter" idx="51" hasCustomPrompt="1"/>
          </p:nvPr>
        </p:nvSpPr>
        <p:spPr>
          <a:xfrm>
            <a:off x="3499177" y="1522800"/>
            <a:ext cx="2944012" cy="153888"/>
          </a:xfrm>
          <a:noFill/>
        </p:spPr>
        <p:txBody>
          <a:bodyPr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US" dirty="0" smtClean="0"/>
              <a:t>Text in Danske PowerPoint presentations</a:t>
            </a:r>
          </a:p>
        </p:txBody>
      </p:sp>
      <p:sp>
        <p:nvSpPr>
          <p:cNvPr id="74" name="HEADING placeholder 1"/>
          <p:cNvSpPr>
            <a:spLocks noGrp="1"/>
          </p:cNvSpPr>
          <p:nvPr userDrawn="1">
            <p:ph type="body" sz="quarter" idx="52" hasCustomPrompt="1"/>
          </p:nvPr>
        </p:nvSpPr>
        <p:spPr>
          <a:xfrm>
            <a:off x="6568465" y="1522800"/>
            <a:ext cx="5196135" cy="153888"/>
          </a:xfrm>
          <a:noFill/>
        </p:spPr>
        <p:txBody>
          <a:bodyPr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US" dirty="0" err="1" smtClean="0"/>
              <a:t>Colours</a:t>
            </a:r>
            <a:r>
              <a:rPr lang="en-US" dirty="0" smtClean="0"/>
              <a:t> and Effects in Danske PowerPoint presentations</a:t>
            </a: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948" y="2924972"/>
            <a:ext cx="2502666" cy="221747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85948" y="5768178"/>
            <a:ext cx="1258898" cy="710260"/>
          </a:xfrm>
          <a:prstGeom prst="rect">
            <a:avLst/>
          </a:prstGeom>
          <a:ln w="3175">
            <a:solidFill>
              <a:schemeClr val="accent3"/>
            </a:solidFill>
          </a:ln>
        </p:spPr>
      </p:pic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586997" y="2030167"/>
            <a:ext cx="591375" cy="52744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586997" y="2846239"/>
            <a:ext cx="598266" cy="52647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09" y="250748"/>
            <a:ext cx="1313691" cy="198120"/>
          </a:xfrm>
          <a:prstGeom prst="rect">
            <a:avLst/>
          </a:prstGeom>
        </p:spPr>
      </p:pic>
      <p:sp>
        <p:nvSpPr>
          <p:cNvPr id="6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49800" y="53851"/>
            <a:ext cx="4114800" cy="12311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0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728663"/>
            <a:ext cx="11332800" cy="33239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Design Guidelines for Danske Bank PowerPoint Presentations</a:t>
            </a:r>
          </a:p>
        </p:txBody>
      </p:sp>
      <p:sp>
        <p:nvSpPr>
          <p:cNvPr id="72" name="Slide Number Placeholder 5"/>
          <p:cNvSpPr txBox="1">
            <a:spLocks/>
          </p:cNvSpPr>
          <p:nvPr userDrawn="1"/>
        </p:nvSpPr>
        <p:spPr>
          <a:xfrm>
            <a:off x="1105088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34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1801" y="4074530"/>
            <a:ext cx="11315700" cy="886397"/>
          </a:xfrm>
          <a:prstGeom prst="rect">
            <a:avLst/>
          </a:prstGeom>
        </p:spPr>
        <p:txBody>
          <a:bodyPr anchor="t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Presentation Title – increase font size for large audience – max. two lines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801" y="5155879"/>
            <a:ext cx="11315700" cy="184666"/>
          </a:xfrm>
        </p:spPr>
        <p:txBody>
          <a:bodyPr anchor="t" anchorCtr="0"/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606933"/>
            <a:ext cx="2752589" cy="123111"/>
          </a:xfrm>
        </p:spPr>
        <p:txBody>
          <a:bodyPr/>
          <a:lstStyle/>
          <a:p>
            <a:fld id="{FD5A4159-1C9D-4C23-8DBB-0FD5BF49F859}" type="datetime1">
              <a:rPr lang="en-GB" smtClean="0">
                <a:solidFill>
                  <a:srgbClr val="000000"/>
                </a:solidFill>
              </a:rPr>
              <a:pPr/>
              <a:t>19/08/2019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53851"/>
            <a:ext cx="4114800" cy="123111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75" y="253007"/>
            <a:ext cx="1635125" cy="2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EXTER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1801" y="4074530"/>
            <a:ext cx="11315700" cy="88639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add Presentation Title – increase font size for large audience – max. two lines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801" y="5077820"/>
            <a:ext cx="11315700" cy="184666"/>
          </a:xfrm>
        </p:spPr>
        <p:txBody>
          <a:bodyPr anchor="t" anchorCtr="0"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606933"/>
            <a:ext cx="2752589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14BAD6-00D0-4A5F-B893-C9F0AB5712B8}" type="datetime1">
              <a:rPr lang="en-GB" smtClean="0">
                <a:solidFill>
                  <a:prstClr val="white"/>
                </a:solidFill>
              </a:rPr>
              <a:pPr/>
              <a:t>19/08/2019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53851"/>
            <a:ext cx="4114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75" y="254562"/>
            <a:ext cx="1647825" cy="2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EXTERN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1801" y="4074530"/>
            <a:ext cx="11315700" cy="886397"/>
          </a:xfrm>
          <a:prstGeom prst="rect">
            <a:avLst/>
          </a:prstGeom>
        </p:spPr>
        <p:txBody>
          <a:bodyPr anchor="t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Presentation Title – increase font size for large audience – max. two lines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801" y="5077820"/>
            <a:ext cx="11315700" cy="184666"/>
          </a:xfrm>
        </p:spPr>
        <p:txBody>
          <a:bodyPr anchor="t" anchorCtr="0"/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483823"/>
            <a:ext cx="2752589" cy="123111"/>
          </a:xfrm>
        </p:spPr>
        <p:txBody>
          <a:bodyPr/>
          <a:lstStyle/>
          <a:p>
            <a:fld id="{461D2423-DC7C-4239-9F6A-F74AADFD9F8E}" type="datetime1">
              <a:rPr lang="en-GB" smtClean="0">
                <a:solidFill>
                  <a:srgbClr val="000000"/>
                </a:solidFill>
              </a:rPr>
              <a:pPr/>
              <a:t>19/08/2019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75" y="253007"/>
            <a:ext cx="1635125" cy="2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61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1801" y="4074530"/>
            <a:ext cx="11315700" cy="886397"/>
          </a:xfrm>
          <a:prstGeom prst="rect">
            <a:avLst/>
          </a:prstGeom>
        </p:spPr>
        <p:txBody>
          <a:bodyPr anchor="t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Presentation Title – increase font size for large audience – max. two lines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801" y="5077820"/>
            <a:ext cx="11315700" cy="184666"/>
          </a:xfrm>
        </p:spPr>
        <p:txBody>
          <a:bodyPr anchor="t" anchorCtr="0"/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606933"/>
            <a:ext cx="2752589" cy="123111"/>
          </a:xfrm>
        </p:spPr>
        <p:txBody>
          <a:bodyPr/>
          <a:lstStyle/>
          <a:p>
            <a:fld id="{36B59350-3CA7-4C3D-8DB7-C51C11E35B52}" type="datetime1">
              <a:rPr lang="en-GB" smtClean="0">
                <a:solidFill>
                  <a:srgbClr val="000000"/>
                </a:solidFill>
              </a:rPr>
              <a:pPr/>
              <a:t>19/08/2019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53851"/>
            <a:ext cx="4114800" cy="123111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10112375" y="247831"/>
            <a:ext cx="1635125" cy="244620"/>
          </a:xfrm>
          <a:blipFill dpi="0" rotWithShape="1">
            <a:blip r:embed="rId6"/>
            <a:srcRect/>
            <a:stretch>
              <a:fillRect/>
            </a:stretch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rgbClr val="193C5C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844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EXTER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861554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1801" y="4074530"/>
            <a:ext cx="11331574" cy="88639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add Presentation Title – increase font size for large audience – max. two lines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801" y="5077820"/>
            <a:ext cx="11331574" cy="184666"/>
          </a:xfrm>
        </p:spPr>
        <p:txBody>
          <a:bodyPr anchor="t" anchorCtr="0"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1" y="6606933"/>
            <a:ext cx="2752589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14BAD6-00D0-4A5F-B893-C9F0AB5712B8}" type="datetime1">
              <a:rPr lang="en-GB" smtClean="0"/>
              <a:pPr/>
              <a:t>19/08/2019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252000"/>
            <a:ext cx="1647825" cy="248442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48575" y="53851"/>
            <a:ext cx="4114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10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7019334"/>
            <a:ext cx="2743200" cy="123111"/>
          </a:xfrm>
        </p:spPr>
        <p:txBody>
          <a:bodyPr/>
          <a:lstStyle/>
          <a:p>
            <a:fld id="{F26DF438-9CC2-4A49-A657-78DE437E5C5C}" type="datetime1">
              <a:rPr lang="en-GB" smtClean="0">
                <a:solidFill>
                  <a:srgbClr val="000000"/>
                </a:solidFill>
              </a:rPr>
              <a:pPr/>
              <a:t>19/08/2019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54001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6637710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 smtClean="0"/>
              <a:t>Click to add source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1522800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739703"/>
            <a:ext cx="11316200" cy="3323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000000"/>
                </a:solidFill>
              </a:rPr>
              <a:pPr/>
              <a:t>‹#›</a:t>
            </a:fld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03227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000000"/>
                </a:solidFill>
              </a:rPr>
              <a:pPr/>
              <a:t>‹#›</a:t>
            </a:fld>
            <a:endParaRPr lang="en-GB" sz="8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809" y="250748"/>
            <a:ext cx="1313691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77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594" y="520319"/>
            <a:ext cx="11314357" cy="185621"/>
          </a:xfrm>
        </p:spPr>
        <p:txBody>
          <a:bodyPr/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Click to add chapter header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7019334"/>
            <a:ext cx="2743200" cy="123111"/>
          </a:xfrm>
        </p:spPr>
        <p:txBody>
          <a:bodyPr/>
          <a:lstStyle/>
          <a:p>
            <a:fld id="{A960169C-9E24-485A-B7A8-19D9A23B43F5}" type="datetime1">
              <a:rPr lang="en-GB" smtClean="0">
                <a:solidFill>
                  <a:srgbClr val="000000"/>
                </a:solidFill>
              </a:rPr>
              <a:pPr/>
              <a:t>19/08/2019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54410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31593" y="1522801"/>
            <a:ext cx="11314563" cy="246221"/>
          </a:xfr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GB" dirty="0" smtClean="0"/>
              <a:t>Click to add Description; Units of measure; date (max 1 line) 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31593" y="1796236"/>
            <a:ext cx="11315907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31594" y="741601"/>
            <a:ext cx="11315700" cy="3323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000000"/>
                </a:solidFill>
              </a:rPr>
              <a:pPr/>
              <a:t>‹#›</a:t>
            </a:fld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103227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000000"/>
                </a:solidFill>
              </a:rPr>
              <a:pPr/>
              <a:t>‹#›</a:t>
            </a:fld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6637710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 smtClean="0"/>
              <a:t>Click to add source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809" y="250748"/>
            <a:ext cx="1313691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7084605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000000"/>
                </a:solidFill>
              </a:rPr>
              <a:pPr/>
              <a:t>19/08/2019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54001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739703"/>
            <a:ext cx="11316200" cy="3323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000000"/>
                </a:solidFill>
              </a:rPr>
              <a:pPr/>
              <a:t>‹#›</a:t>
            </a:fld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03227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000000"/>
                </a:solidFill>
              </a:rPr>
              <a:pPr/>
              <a:t>‹#›</a:t>
            </a:fld>
            <a:endParaRPr lang="en-GB" sz="8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809" y="250748"/>
            <a:ext cx="1313691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8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7019334"/>
            <a:ext cx="2743200" cy="123111"/>
          </a:xfrm>
        </p:spPr>
        <p:txBody>
          <a:bodyPr/>
          <a:lstStyle/>
          <a:p>
            <a:fld id="{F26DF438-9CC2-4A49-A657-78DE437E5C5C}" type="datetime1">
              <a:rPr lang="en-GB" smtClean="0">
                <a:solidFill>
                  <a:srgbClr val="000000"/>
                </a:solidFill>
              </a:rPr>
              <a:pPr/>
              <a:t>19/08/2019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54001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1522800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739703"/>
            <a:ext cx="11316200" cy="3323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000000"/>
                </a:solidFill>
              </a:rPr>
              <a:pPr/>
              <a:t>‹#›</a:t>
            </a:fld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03227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000000"/>
                </a:solidFill>
              </a:rPr>
              <a:pPr/>
              <a:t>‹#›</a:t>
            </a:fld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6637710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 smtClean="0"/>
              <a:t>Click to add source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809" y="250748"/>
            <a:ext cx="1313691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485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520825"/>
            <a:ext cx="5389619" cy="1231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7881" y="1520825"/>
            <a:ext cx="5389619" cy="1231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7064192"/>
            <a:ext cx="2743200" cy="123111"/>
          </a:xfrm>
        </p:spPr>
        <p:txBody>
          <a:bodyPr/>
          <a:lstStyle/>
          <a:p>
            <a:fld id="{0DD20B1F-20AE-4F8D-832A-F732FDE213D5}" type="datetime1">
              <a:rPr lang="en-GB" smtClean="0">
                <a:solidFill>
                  <a:srgbClr val="000000"/>
                </a:solidFill>
              </a:rPr>
              <a:pPr/>
              <a:t>19/08/2019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32700" y="54001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103227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000000"/>
                </a:solidFill>
              </a:rPr>
              <a:pPr/>
              <a:t>‹#›</a:t>
            </a:fld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03227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000000"/>
                </a:solidFill>
              </a:rPr>
              <a:pPr/>
              <a:t>‹#›</a:t>
            </a:fld>
            <a:endParaRPr lang="en-GB" sz="8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809" y="250748"/>
            <a:ext cx="1313691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14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31300" y="1522801"/>
            <a:ext cx="5388205" cy="246221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add Description (max 1 line)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57883" y="1522801"/>
            <a:ext cx="5388207" cy="246221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add Description (max 1 line) 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7059696"/>
            <a:ext cx="2743200" cy="123111"/>
          </a:xfrm>
        </p:spPr>
        <p:txBody>
          <a:bodyPr/>
          <a:lstStyle/>
          <a:p>
            <a:fld id="{D07952D7-4E08-421B-9537-2EE112E32DE3}" type="datetime1">
              <a:rPr lang="en-GB" smtClean="0">
                <a:solidFill>
                  <a:srgbClr val="000000"/>
                </a:solidFill>
              </a:rPr>
              <a:pPr/>
              <a:t>19/08/2019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31289" y="54001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1103227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000000"/>
                </a:solidFill>
              </a:rPr>
              <a:pPr/>
              <a:t>‹#›</a:t>
            </a:fld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2"/>
          </p:nvPr>
        </p:nvSpPr>
        <p:spPr>
          <a:xfrm>
            <a:off x="431799" y="1795463"/>
            <a:ext cx="5388207" cy="1231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357883" y="1795463"/>
            <a:ext cx="5388207" cy="1231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03227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000000"/>
                </a:solidFill>
              </a:rPr>
              <a:pPr/>
              <a:t>‹#›</a:t>
            </a:fld>
            <a:endParaRPr lang="en-GB" sz="800" dirty="0">
              <a:solidFill>
                <a:srgbClr val="00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809" y="250748"/>
            <a:ext cx="1313691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4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ske Bank Quick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7084605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000000"/>
                </a:solidFill>
              </a:rPr>
              <a:pPr/>
              <a:t>19/08/2019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1289" y="54001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739702"/>
            <a:ext cx="11316200" cy="3323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Design Guidelines for Danske Bank PowerPoint Presentations</a:t>
            </a:r>
            <a:endParaRPr lang="en-GB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000000"/>
                </a:solidFill>
              </a:rPr>
              <a:pPr/>
              <a:t>‹#›</a:t>
            </a:fld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03227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000000"/>
                </a:solidFill>
              </a:rPr>
              <a:pPr/>
              <a:t>‹#›</a:t>
            </a:fld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209" name="TextBox 208"/>
          <p:cNvSpPr txBox="1"/>
          <p:nvPr userDrawn="1"/>
        </p:nvSpPr>
        <p:spPr>
          <a:xfrm>
            <a:off x="504253" y="1792533"/>
            <a:ext cx="2166141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Select slide layouts</a:t>
            </a:r>
          </a:p>
        </p:txBody>
      </p:sp>
      <p:sp>
        <p:nvSpPr>
          <p:cNvPr id="210" name="TextBox 209"/>
          <p:cNvSpPr txBox="1"/>
          <p:nvPr userDrawn="1"/>
        </p:nvSpPr>
        <p:spPr>
          <a:xfrm>
            <a:off x="504253" y="2337675"/>
            <a:ext cx="2830007" cy="455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Find Title Page, Tile </a:t>
            </a:r>
            <a:r>
              <a:rPr lang="en-GB" sz="1000" dirty="0" err="1" smtClean="0">
                <a:solidFill>
                  <a:sysClr val="windowText" lastClr="000000"/>
                </a:solidFill>
                <a:cs typeface="Arial" pitchFamily="34" charset="0"/>
              </a:rPr>
              <a:t>Page_Picture</a:t>
            </a:r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, </a:t>
            </a:r>
            <a:b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</a:br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Title and Content, Title and </a:t>
            </a:r>
            <a:r>
              <a:rPr lang="en-GB" sz="1000" dirty="0" err="1" smtClean="0">
                <a:solidFill>
                  <a:sysClr val="windowText" lastClr="000000"/>
                </a:solidFill>
                <a:cs typeface="Arial" pitchFamily="34" charset="0"/>
              </a:rPr>
              <a:t>Content_Chapter</a:t>
            </a:r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 Head, Title Only etc.,</a:t>
            </a:r>
          </a:p>
        </p:txBody>
      </p:sp>
      <p:sp>
        <p:nvSpPr>
          <p:cNvPr id="211" name="TextBox 210"/>
          <p:cNvSpPr txBox="1"/>
          <p:nvPr userDrawn="1"/>
        </p:nvSpPr>
        <p:spPr>
          <a:xfrm>
            <a:off x="504253" y="1986412"/>
            <a:ext cx="2806791" cy="303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Home </a:t>
            </a:r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  <a:sym typeface="Wingdings 3"/>
              </a:rPr>
              <a:t> </a:t>
            </a:r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New Slide (drop-down menu)</a:t>
            </a:r>
          </a:p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Home </a:t>
            </a:r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  <a:sym typeface="Wingdings 3"/>
              </a:rPr>
              <a:t> </a:t>
            </a:r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Layout (to change existing layout)</a:t>
            </a:r>
          </a:p>
        </p:txBody>
      </p:sp>
      <p:sp>
        <p:nvSpPr>
          <p:cNvPr id="212" name="TextBox 211"/>
          <p:cNvSpPr txBox="1"/>
          <p:nvPr userDrawn="1"/>
        </p:nvSpPr>
        <p:spPr>
          <a:xfrm>
            <a:off x="478232" y="5411382"/>
            <a:ext cx="2166141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Display drawing guides  (Alt + F9)</a:t>
            </a:r>
          </a:p>
        </p:txBody>
      </p:sp>
      <p:sp>
        <p:nvSpPr>
          <p:cNvPr id="213" name="TextBox 212"/>
          <p:cNvSpPr txBox="1"/>
          <p:nvPr userDrawn="1"/>
        </p:nvSpPr>
        <p:spPr>
          <a:xfrm>
            <a:off x="478232" y="5580704"/>
            <a:ext cx="5836301" cy="151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Display Drawing Guides on the screen to view the content area. </a:t>
            </a:r>
          </a:p>
        </p:txBody>
      </p:sp>
      <p:sp>
        <p:nvSpPr>
          <p:cNvPr id="214" name="TextBox 213"/>
          <p:cNvSpPr txBox="1"/>
          <p:nvPr userDrawn="1"/>
        </p:nvSpPr>
        <p:spPr>
          <a:xfrm>
            <a:off x="431800" y="5358996"/>
            <a:ext cx="6005055" cy="1208492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txBody>
          <a:bodyPr wrap="square" lIns="20250" tIns="20250" rIns="20250" bIns="20250" rtlCol="0" anchor="b">
            <a:noAutofit/>
          </a:bodyPr>
          <a:lstStyle/>
          <a:p>
            <a:endParaRPr lang="en-GB" sz="1000" dirty="0" smtClea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15" name="TextBox 214"/>
          <p:cNvSpPr txBox="1"/>
          <p:nvPr userDrawn="1"/>
        </p:nvSpPr>
        <p:spPr>
          <a:xfrm>
            <a:off x="431800" y="1529983"/>
            <a:ext cx="2938504" cy="192111"/>
          </a:xfrm>
          <a:prstGeom prst="rect">
            <a:avLst/>
          </a:prstGeom>
          <a:solidFill>
            <a:schemeClr val="accent2"/>
          </a:solidFill>
        </p:spPr>
        <p:txBody>
          <a:bodyPr wrap="square" lIns="40500" tIns="20250" rIns="20250" bIns="2025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How to ...</a:t>
            </a:r>
          </a:p>
        </p:txBody>
      </p:sp>
      <p:sp>
        <p:nvSpPr>
          <p:cNvPr id="216" name="TextBox 215"/>
          <p:cNvSpPr txBox="1"/>
          <p:nvPr userDrawn="1"/>
        </p:nvSpPr>
        <p:spPr>
          <a:xfrm>
            <a:off x="3498349" y="1529983"/>
            <a:ext cx="2938506" cy="192111"/>
          </a:xfrm>
          <a:prstGeom prst="rect">
            <a:avLst/>
          </a:prstGeom>
          <a:solidFill>
            <a:schemeClr val="accent2"/>
          </a:solidFill>
        </p:spPr>
        <p:txBody>
          <a:bodyPr wrap="square" lIns="40500" tIns="20250" rIns="20250" bIns="2025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Text in </a:t>
            </a:r>
            <a:r>
              <a:rPr lang="en-GB" sz="1000" b="1" dirty="0" err="1" smtClean="0">
                <a:solidFill>
                  <a:sysClr val="windowText" lastClr="000000"/>
                </a:solidFill>
                <a:cs typeface="Arial" pitchFamily="34" charset="0"/>
              </a:rPr>
              <a:t>Danske</a:t>
            </a:r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 PowerPoint presentations</a:t>
            </a:r>
          </a:p>
        </p:txBody>
      </p:sp>
      <p:sp>
        <p:nvSpPr>
          <p:cNvPr id="217" name="TextBox 216"/>
          <p:cNvSpPr txBox="1"/>
          <p:nvPr userDrawn="1"/>
        </p:nvSpPr>
        <p:spPr>
          <a:xfrm>
            <a:off x="431800" y="1520826"/>
            <a:ext cx="2938504" cy="3732176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txBody>
          <a:bodyPr wrap="square" lIns="20250" tIns="20250" rIns="20250" bIns="20250" rtlCol="0" anchor="b">
            <a:noAutofit/>
          </a:bodyPr>
          <a:lstStyle/>
          <a:p>
            <a:endParaRPr lang="en-GB" sz="1000" dirty="0" smtClea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18" name="TextBox 217"/>
          <p:cNvSpPr txBox="1"/>
          <p:nvPr userDrawn="1"/>
        </p:nvSpPr>
        <p:spPr>
          <a:xfrm>
            <a:off x="3498347" y="1520826"/>
            <a:ext cx="2938508" cy="3732176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txBody>
          <a:bodyPr wrap="square" lIns="20250" tIns="20250" rIns="20250" bIns="20250" rtlCol="0" anchor="b">
            <a:noAutofit/>
          </a:bodyPr>
          <a:lstStyle/>
          <a:p>
            <a:endParaRPr lang="en-GB" sz="1000" dirty="0" smtClea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19" name="TextBox 218"/>
          <p:cNvSpPr txBox="1"/>
          <p:nvPr userDrawn="1"/>
        </p:nvSpPr>
        <p:spPr>
          <a:xfrm>
            <a:off x="3603984" y="1792533"/>
            <a:ext cx="2166141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Title page</a:t>
            </a:r>
          </a:p>
        </p:txBody>
      </p:sp>
      <p:sp>
        <p:nvSpPr>
          <p:cNvPr id="220" name="TextBox 219"/>
          <p:cNvSpPr txBox="1"/>
          <p:nvPr userDrawn="1"/>
        </p:nvSpPr>
        <p:spPr>
          <a:xfrm>
            <a:off x="4265969" y="1966536"/>
            <a:ext cx="2001847" cy="455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 err="1" smtClean="0">
                <a:solidFill>
                  <a:sysClr val="windowText" lastClr="000000"/>
                </a:solidFill>
                <a:cs typeface="Arial" pitchFamily="34" charset="0"/>
              </a:rPr>
              <a:t>Danske</a:t>
            </a:r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 Human Medium Italic (Headings) is used for Title page headings, Font 32 </a:t>
            </a:r>
          </a:p>
        </p:txBody>
      </p:sp>
      <p:sp>
        <p:nvSpPr>
          <p:cNvPr id="221" name="TextBox 220"/>
          <p:cNvSpPr txBox="1"/>
          <p:nvPr userDrawn="1"/>
        </p:nvSpPr>
        <p:spPr>
          <a:xfrm>
            <a:off x="3603982" y="3391167"/>
            <a:ext cx="2780192" cy="607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23230" algn="l"/>
              </a:tabLst>
            </a:pPr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Titles: </a:t>
            </a:r>
            <a:r>
              <a:rPr lang="en-GB" sz="1000" dirty="0" err="1" smtClean="0">
                <a:solidFill>
                  <a:sysClr val="windowText" lastClr="000000"/>
                </a:solidFill>
                <a:cs typeface="Arial" pitchFamily="34" charset="0"/>
              </a:rPr>
              <a:t>Danske</a:t>
            </a:r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 Human Medium Italic (Headings), 	</a:t>
            </a:r>
            <a:b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</a:br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Font size 24 (RGB- 0,55,85)</a:t>
            </a:r>
          </a:p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Subtitles: </a:t>
            </a:r>
            <a:r>
              <a:rPr lang="en-GB" sz="1000" dirty="0" err="1" smtClean="0">
                <a:solidFill>
                  <a:sysClr val="windowText" lastClr="000000"/>
                </a:solidFill>
                <a:cs typeface="Arial" pitchFamily="34" charset="0"/>
              </a:rPr>
              <a:t>Danske</a:t>
            </a:r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 Text (Body)</a:t>
            </a:r>
          </a:p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Body text: </a:t>
            </a:r>
            <a:r>
              <a:rPr lang="en-GB" sz="1000" dirty="0" err="1" smtClean="0">
                <a:solidFill>
                  <a:sysClr val="windowText" lastClr="000000"/>
                </a:solidFill>
                <a:cs typeface="Arial" pitchFamily="34" charset="0"/>
              </a:rPr>
              <a:t>Danske</a:t>
            </a:r>
            <a:r>
              <a:rPr lang="en-GB" sz="1000" dirty="0" smtClean="0">
                <a:solidFill>
                  <a:sysClr val="windowText" lastClr="000000"/>
                </a:solidFill>
                <a:cs typeface="Arial" pitchFamily="34" charset="0"/>
              </a:rPr>
              <a:t> Text (Body)</a:t>
            </a:r>
          </a:p>
        </p:txBody>
      </p:sp>
      <p:sp>
        <p:nvSpPr>
          <p:cNvPr id="222" name="TextBox 221"/>
          <p:cNvSpPr txBox="1"/>
          <p:nvPr userDrawn="1"/>
        </p:nvSpPr>
        <p:spPr>
          <a:xfrm>
            <a:off x="3603986" y="2596898"/>
            <a:ext cx="2663827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Title and Content</a:t>
            </a:r>
          </a:p>
        </p:txBody>
      </p:sp>
      <p:sp>
        <p:nvSpPr>
          <p:cNvPr id="223" name="TextBox 222"/>
          <p:cNvSpPr txBox="1"/>
          <p:nvPr userDrawn="1"/>
        </p:nvSpPr>
        <p:spPr>
          <a:xfrm>
            <a:off x="3603982" y="4244584"/>
            <a:ext cx="2780192" cy="910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0006" indent="-50006"/>
            <a:r>
              <a:rPr lang="en-GB" sz="1000" b="1" dirty="0" smtClean="0">
                <a:solidFill>
                  <a:srgbClr val="000000"/>
                </a:solidFill>
              </a:rPr>
              <a:t>Bullet Points</a:t>
            </a:r>
          </a:p>
          <a:p>
            <a:pPr marL="50006" indent="-50006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</a:rPr>
              <a:t>Fist level: Filled Round Bullet</a:t>
            </a:r>
          </a:p>
          <a:p>
            <a:pPr marL="100013" lvl="1" indent="-50006">
              <a:buFont typeface="Danske Text" panose="00000400000000000000" pitchFamily="2" charset="0"/>
              <a:buChar char="−"/>
            </a:pPr>
            <a:r>
              <a:rPr lang="en-GB" sz="1000" dirty="0" smtClean="0">
                <a:solidFill>
                  <a:srgbClr val="000000"/>
                </a:solidFill>
              </a:rPr>
              <a:t>Second level: En Dash</a:t>
            </a:r>
          </a:p>
          <a:p>
            <a:pPr marL="151805" lvl="2" indent="-51792">
              <a:buFont typeface="Danske Text" panose="00000400000000000000" pitchFamily="2" charset="0"/>
              <a:buChar char="∙"/>
            </a:pPr>
            <a:r>
              <a:rPr lang="en-GB" sz="1000" dirty="0" smtClean="0">
                <a:solidFill>
                  <a:srgbClr val="000000"/>
                </a:solidFill>
              </a:rPr>
              <a:t>Third level: Filled small square bullet</a:t>
            </a:r>
          </a:p>
          <a:p>
            <a:pPr marL="203597" lvl="3" indent="-51792">
              <a:buFont typeface="Danske Text" panose="00000400000000000000" pitchFamily="2" charset="0"/>
              <a:buChar char="∙"/>
            </a:pPr>
            <a:r>
              <a:rPr lang="en-GB" sz="1000" dirty="0" smtClean="0">
                <a:solidFill>
                  <a:srgbClr val="000000"/>
                </a:solidFill>
              </a:rPr>
              <a:t>Fourth level: Filled small square bullet</a:t>
            </a:r>
          </a:p>
          <a:p>
            <a:pPr marL="253603" lvl="3" indent="-51792">
              <a:buFont typeface="Danske Text" panose="00000400000000000000" pitchFamily="2" charset="0"/>
              <a:buChar char="∙"/>
            </a:pPr>
            <a:r>
              <a:rPr lang="en-GB" sz="1000" dirty="0" smtClean="0">
                <a:solidFill>
                  <a:srgbClr val="000000"/>
                </a:solidFill>
              </a:rPr>
              <a:t>Fifth level: Filled small square bullet</a:t>
            </a:r>
          </a:p>
        </p:txBody>
      </p:sp>
      <p:sp>
        <p:nvSpPr>
          <p:cNvPr id="224" name="TextBox 223"/>
          <p:cNvSpPr txBox="1"/>
          <p:nvPr userDrawn="1"/>
        </p:nvSpPr>
        <p:spPr>
          <a:xfrm>
            <a:off x="6564896" y="1529983"/>
            <a:ext cx="5178594" cy="192111"/>
          </a:xfrm>
          <a:prstGeom prst="rect">
            <a:avLst/>
          </a:prstGeom>
          <a:solidFill>
            <a:schemeClr val="accent2"/>
          </a:solidFill>
        </p:spPr>
        <p:txBody>
          <a:bodyPr wrap="square" lIns="40500" tIns="20250" rIns="20250" bIns="2025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Colours and Effects in </a:t>
            </a:r>
            <a:r>
              <a:rPr lang="en-GB" sz="1000" b="1" dirty="0" err="1" smtClean="0">
                <a:solidFill>
                  <a:sysClr val="windowText" lastClr="000000"/>
                </a:solidFill>
                <a:cs typeface="Arial" pitchFamily="34" charset="0"/>
              </a:rPr>
              <a:t>Danske</a:t>
            </a:r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 PowerPoint presentations</a:t>
            </a:r>
          </a:p>
        </p:txBody>
      </p:sp>
      <p:sp>
        <p:nvSpPr>
          <p:cNvPr id="225" name="TextBox 224"/>
          <p:cNvSpPr txBox="1"/>
          <p:nvPr userDrawn="1"/>
        </p:nvSpPr>
        <p:spPr>
          <a:xfrm>
            <a:off x="6564896" y="1520824"/>
            <a:ext cx="5178594" cy="5046664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txBody>
          <a:bodyPr wrap="square" lIns="20250" tIns="20250" rIns="20250" bIns="20250" rtlCol="0" anchor="b">
            <a:noAutofit/>
          </a:bodyPr>
          <a:lstStyle/>
          <a:p>
            <a:endParaRPr lang="en-GB" sz="1000" dirty="0" smtClean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226" name="Content Placeholder 5"/>
          <p:cNvSpPr txBox="1">
            <a:spLocks/>
          </p:cNvSpPr>
          <p:nvPr userDrawn="1"/>
        </p:nvSpPr>
        <p:spPr>
          <a:xfrm>
            <a:off x="6674584" y="4375256"/>
            <a:ext cx="4745732" cy="667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99105" indent="-199105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8209" indent="-199105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7314" indent="-199105" algn="l" defTabSz="1023967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641" indent="-213327" algn="l" defTabSz="1023967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745" indent="-199105" algn="l" defTabSz="1023967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15910" indent="-255992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7892" indent="-255992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39876" indent="-255992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1859" indent="-255992" algn="l" defTabSz="10239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00" indent="-50900">
              <a:buFont typeface="Arial" panose="020B0604020202020204" pitchFamily="34" charset="0"/>
              <a:buNone/>
            </a:pPr>
            <a:r>
              <a:rPr lang="en-GB" sz="1000" b="1" dirty="0" smtClean="0">
                <a:solidFill>
                  <a:srgbClr val="000000"/>
                </a:solidFill>
              </a:rPr>
              <a:t>Advice</a:t>
            </a:r>
          </a:p>
          <a:p>
            <a:pPr marL="50900" indent="-50900"/>
            <a:r>
              <a:rPr lang="en-GB" sz="1000" dirty="0" smtClean="0">
                <a:solidFill>
                  <a:srgbClr val="000000"/>
                </a:solidFill>
              </a:rPr>
              <a:t>Blue should still be the dominant colour in Danske Bank presentations</a:t>
            </a:r>
          </a:p>
          <a:p>
            <a:pPr marL="50900" indent="-50900"/>
            <a:r>
              <a:rPr lang="en-GB" sz="1000" dirty="0" smtClean="0">
                <a:solidFill>
                  <a:srgbClr val="000000"/>
                </a:solidFill>
              </a:rPr>
              <a:t>Charts colours are generated based on the colours (Accent 1 to 6) </a:t>
            </a:r>
            <a:br>
              <a:rPr lang="en-GB" sz="1000" dirty="0" smtClean="0">
                <a:solidFill>
                  <a:srgbClr val="000000"/>
                </a:solidFill>
              </a:rPr>
            </a:br>
            <a:r>
              <a:rPr lang="en-GB" sz="1000" dirty="0" smtClean="0">
                <a:solidFill>
                  <a:srgbClr val="000000"/>
                </a:solidFill>
              </a:rPr>
              <a:t>in the colour scheme. Feel free to change the automatically generated colours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227" name="TextBox 226"/>
          <p:cNvSpPr txBox="1"/>
          <p:nvPr userDrawn="1"/>
        </p:nvSpPr>
        <p:spPr>
          <a:xfrm>
            <a:off x="8303788" y="1792530"/>
            <a:ext cx="2166141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Shape fill and Shape outline colours</a:t>
            </a:r>
          </a:p>
        </p:txBody>
      </p:sp>
      <p:sp>
        <p:nvSpPr>
          <p:cNvPr id="228" name="TextBox 227"/>
          <p:cNvSpPr txBox="1"/>
          <p:nvPr userDrawn="1"/>
        </p:nvSpPr>
        <p:spPr>
          <a:xfrm>
            <a:off x="8303788" y="1995180"/>
            <a:ext cx="2404903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Accent 1–6 (only the last 6 colours)</a:t>
            </a:r>
          </a:p>
        </p:txBody>
      </p:sp>
      <p:sp>
        <p:nvSpPr>
          <p:cNvPr id="229" name="TextBox 228"/>
          <p:cNvSpPr txBox="1"/>
          <p:nvPr userDrawn="1"/>
        </p:nvSpPr>
        <p:spPr>
          <a:xfrm>
            <a:off x="8303788" y="2985376"/>
            <a:ext cx="2166141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All DB colours — use if needed</a:t>
            </a:r>
          </a:p>
        </p:txBody>
      </p:sp>
      <p:sp>
        <p:nvSpPr>
          <p:cNvPr id="230" name="Right Brace 229"/>
          <p:cNvSpPr/>
          <p:nvPr userDrawn="1"/>
        </p:nvSpPr>
        <p:spPr>
          <a:xfrm>
            <a:off x="8037025" y="2718867"/>
            <a:ext cx="91408" cy="676027"/>
          </a:xfrm>
          <a:prstGeom prst="rightBrace">
            <a:avLst/>
          </a:prstGeom>
          <a:ln w="95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1435" tIns="25718" rIns="51435" bIns="25718" rtlCol="0" anchor="ctr"/>
          <a:lstStyle/>
          <a:p>
            <a:pPr algn="ctr"/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231" name="TextBox 230"/>
          <p:cNvSpPr txBox="1"/>
          <p:nvPr userDrawn="1"/>
        </p:nvSpPr>
        <p:spPr>
          <a:xfrm>
            <a:off x="6674584" y="5155176"/>
            <a:ext cx="5083778" cy="1274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Pictures</a:t>
            </a:r>
          </a:p>
          <a:p>
            <a:pPr marL="50900" indent="-50900" defTabSz="57598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</a:rPr>
              <a:t>In order to sign-up for </a:t>
            </a:r>
            <a:r>
              <a:rPr lang="en-GB" sz="1000" dirty="0" smtClean="0">
                <a:solidFill>
                  <a:srgbClr val="000000"/>
                </a:solidFill>
                <a:hlinkClick r:id="rId2"/>
              </a:rPr>
              <a:t>www.colourbox.com</a:t>
            </a:r>
            <a:r>
              <a:rPr lang="en-GB" sz="1000" dirty="0" smtClean="0">
                <a:solidFill>
                  <a:srgbClr val="000000"/>
                </a:solidFill>
              </a:rPr>
              <a:t>, use this link to register with </a:t>
            </a:r>
            <a:br>
              <a:rPr lang="en-GB" sz="1000" dirty="0" smtClean="0">
                <a:solidFill>
                  <a:srgbClr val="000000"/>
                </a:solidFill>
              </a:rPr>
            </a:br>
            <a:r>
              <a:rPr lang="en-GB" sz="1000" dirty="0" smtClean="0">
                <a:solidFill>
                  <a:srgbClr val="000000"/>
                </a:solidFill>
              </a:rPr>
              <a:t>the Danske Bank account: </a:t>
            </a:r>
            <a:r>
              <a:rPr lang="en-GB" sz="1000" dirty="0" smtClean="0">
                <a:solidFill>
                  <a:srgbClr val="000000"/>
                </a:solidFill>
                <a:hlinkClick r:id="rId3"/>
              </a:rPr>
              <a:t>https://www.colourbox.dk/request/2b45ae3f</a:t>
            </a:r>
            <a:r>
              <a:rPr lang="en-GB" sz="1000" dirty="0" smtClean="0">
                <a:solidFill>
                  <a:srgbClr val="000000"/>
                </a:solidFill>
              </a:rPr>
              <a:t> </a:t>
            </a:r>
            <a:br>
              <a:rPr lang="en-GB" sz="1000" dirty="0" smtClean="0">
                <a:solidFill>
                  <a:srgbClr val="000000"/>
                </a:solidFill>
              </a:rPr>
            </a:br>
            <a:r>
              <a:rPr lang="en-GB" sz="1000" dirty="0" smtClean="0">
                <a:solidFill>
                  <a:srgbClr val="000000"/>
                </a:solidFill>
              </a:rPr>
              <a:t>Follow the instructions, and you’ll be able to download pictures with no charge on Danske Bank’s account</a:t>
            </a:r>
          </a:p>
          <a:p>
            <a:pPr marL="50900" indent="-50900" defTabSz="57598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</a:rPr>
              <a:t>Danske Bank’s Image bank accessible at </a:t>
            </a:r>
            <a:r>
              <a:rPr lang="en-GB" sz="1000" dirty="0" smtClean="0">
                <a:solidFill>
                  <a:srgbClr val="000000"/>
                </a:solidFill>
                <a:hlinkClick r:id="rId4"/>
              </a:rPr>
              <a:t>https://www.mediabank-online.com</a:t>
            </a:r>
            <a:r>
              <a:rPr lang="en-GB" sz="1000" dirty="0" smtClean="0">
                <a:solidFill>
                  <a:srgbClr val="000000"/>
                </a:solidFill>
              </a:rPr>
              <a:t/>
            </a:r>
            <a:br>
              <a:rPr lang="en-GB" sz="1000" dirty="0" smtClean="0">
                <a:solidFill>
                  <a:srgbClr val="000000"/>
                </a:solidFill>
              </a:rPr>
            </a:br>
            <a:r>
              <a:rPr lang="en-GB" sz="1000" dirty="0" smtClean="0">
                <a:solidFill>
                  <a:srgbClr val="000000"/>
                </a:solidFill>
              </a:rPr>
              <a:t>Username: </a:t>
            </a:r>
            <a:r>
              <a:rPr lang="en-GB" sz="1000" dirty="0" err="1" smtClean="0">
                <a:solidFill>
                  <a:srgbClr val="000000"/>
                </a:solidFill>
              </a:rPr>
              <a:t>dbemployee</a:t>
            </a:r>
            <a:r>
              <a:rPr lang="en-GB" sz="1000" dirty="0" smtClean="0">
                <a:solidFill>
                  <a:srgbClr val="000000"/>
                </a:solidFill>
              </a:rPr>
              <a:t/>
            </a:r>
            <a:br>
              <a:rPr lang="en-GB" sz="1000" dirty="0" smtClean="0">
                <a:solidFill>
                  <a:srgbClr val="000000"/>
                </a:solidFill>
              </a:rPr>
            </a:br>
            <a:r>
              <a:rPr lang="en-GB" sz="1000" dirty="0" smtClean="0">
                <a:solidFill>
                  <a:srgbClr val="000000"/>
                </a:solidFill>
              </a:rPr>
              <a:t>Password: db135</a:t>
            </a:r>
          </a:p>
        </p:txBody>
      </p:sp>
      <p:sp>
        <p:nvSpPr>
          <p:cNvPr id="232" name="Right Brace 231"/>
          <p:cNvSpPr/>
          <p:nvPr userDrawn="1"/>
        </p:nvSpPr>
        <p:spPr>
          <a:xfrm>
            <a:off x="8037025" y="2121413"/>
            <a:ext cx="91408" cy="450685"/>
          </a:xfrm>
          <a:prstGeom prst="rightBrace">
            <a:avLst/>
          </a:prstGeom>
          <a:ln w="9525" cap="sq">
            <a:solidFill>
              <a:srgbClr val="F05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1435" tIns="25718" rIns="51435" bIns="25718" rtlCol="0" anchor="ctr"/>
          <a:lstStyle/>
          <a:p>
            <a:pPr algn="ctr"/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233" name="TextBox 232"/>
          <p:cNvSpPr txBox="1"/>
          <p:nvPr userDrawn="1"/>
        </p:nvSpPr>
        <p:spPr>
          <a:xfrm>
            <a:off x="8303788" y="2275251"/>
            <a:ext cx="2166141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rgbClr val="F05064"/>
                </a:solidFill>
                <a:cs typeface="Arial" pitchFamily="34" charset="0"/>
              </a:rPr>
              <a:t>Do not use</a:t>
            </a:r>
          </a:p>
        </p:txBody>
      </p:sp>
      <p:grpSp>
        <p:nvGrpSpPr>
          <p:cNvPr id="234" name="Group 233"/>
          <p:cNvGrpSpPr/>
          <p:nvPr userDrawn="1"/>
        </p:nvGrpSpPr>
        <p:grpSpPr>
          <a:xfrm>
            <a:off x="10259446" y="3619940"/>
            <a:ext cx="1320985" cy="507897"/>
            <a:chOff x="4215952" y="1765816"/>
            <a:chExt cx="624421" cy="243420"/>
          </a:xfrm>
        </p:grpSpPr>
        <p:sp>
          <p:nvSpPr>
            <p:cNvPr id="235" name="TextBox 234"/>
            <p:cNvSpPr txBox="1"/>
            <p:nvPr/>
          </p:nvSpPr>
          <p:spPr>
            <a:xfrm>
              <a:off x="4306932" y="1765816"/>
              <a:ext cx="533441" cy="7274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1000" dirty="0" err="1" smtClean="0">
                  <a:solidFill>
                    <a:srgbClr val="000000"/>
                  </a:solidFill>
                  <a:cs typeface="Arial" pitchFamily="34" charset="0"/>
                </a:rPr>
                <a:t>Danske</a:t>
              </a:r>
              <a:r>
                <a:rPr lang="en-GB" sz="1000" dirty="0" smtClean="0">
                  <a:solidFill>
                    <a:srgbClr val="000000"/>
                  </a:solidFill>
                  <a:cs typeface="Arial" pitchFamily="34" charset="0"/>
                </a:rPr>
                <a:t> granite grey</a:t>
              </a:r>
            </a:p>
          </p:txBody>
        </p:sp>
        <p:sp>
          <p:nvSpPr>
            <p:cNvPr id="236" name="Rektangel 18"/>
            <p:cNvSpPr/>
            <p:nvPr/>
          </p:nvSpPr>
          <p:spPr bwMode="auto">
            <a:xfrm>
              <a:off x="4215952" y="1776881"/>
              <a:ext cx="67496" cy="50614"/>
            </a:xfrm>
            <a:prstGeom prst="rect">
              <a:avLst/>
            </a:prstGeom>
            <a:solidFill>
              <a:srgbClr val="363E4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306932" y="1851157"/>
              <a:ext cx="475854" cy="7274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1000" dirty="0" err="1" smtClean="0">
                  <a:solidFill>
                    <a:srgbClr val="000000"/>
                  </a:solidFill>
                  <a:cs typeface="Arial" pitchFamily="34" charset="0"/>
                </a:rPr>
                <a:t>Danske</a:t>
              </a:r>
              <a:r>
                <a:rPr lang="en-GB" sz="1000" dirty="0" smtClean="0">
                  <a:solidFill>
                    <a:srgbClr val="000000"/>
                  </a:solidFill>
                  <a:cs typeface="Arial" pitchFamily="34" charset="0"/>
                </a:rPr>
                <a:t> slate grey</a:t>
              </a:r>
            </a:p>
          </p:txBody>
        </p:sp>
        <p:sp>
          <p:nvSpPr>
            <p:cNvPr id="238" name="Rektangel 18"/>
            <p:cNvSpPr/>
            <p:nvPr/>
          </p:nvSpPr>
          <p:spPr bwMode="auto">
            <a:xfrm>
              <a:off x="4215952" y="1862220"/>
              <a:ext cx="67496" cy="50614"/>
            </a:xfrm>
            <a:prstGeom prst="rect">
              <a:avLst/>
            </a:prstGeom>
            <a:solidFill>
              <a:srgbClr val="7C818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306932" y="1936494"/>
              <a:ext cx="494797" cy="7274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1000" dirty="0" err="1" smtClean="0">
                  <a:solidFill>
                    <a:srgbClr val="000000"/>
                  </a:solidFill>
                  <a:cs typeface="Arial" pitchFamily="34" charset="0"/>
                </a:rPr>
                <a:t>Danske</a:t>
              </a:r>
              <a:r>
                <a:rPr lang="en-GB" sz="1000" dirty="0" smtClean="0">
                  <a:solidFill>
                    <a:srgbClr val="000000"/>
                  </a:solidFill>
                  <a:cs typeface="Arial" pitchFamily="34" charset="0"/>
                </a:rPr>
                <a:t> stone grey</a:t>
              </a:r>
            </a:p>
          </p:txBody>
        </p:sp>
        <p:sp>
          <p:nvSpPr>
            <p:cNvPr id="240" name="Rektangel 18"/>
            <p:cNvSpPr/>
            <p:nvPr/>
          </p:nvSpPr>
          <p:spPr bwMode="auto">
            <a:xfrm>
              <a:off x="4215952" y="1947559"/>
              <a:ext cx="67496" cy="50614"/>
            </a:xfrm>
            <a:prstGeom prst="rect">
              <a:avLst/>
            </a:prstGeom>
            <a:solidFill>
              <a:srgbClr val="D1D2CE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41" name="Group 240"/>
          <p:cNvGrpSpPr/>
          <p:nvPr userDrawn="1"/>
        </p:nvGrpSpPr>
        <p:grpSpPr>
          <a:xfrm>
            <a:off x="8487363" y="3619940"/>
            <a:ext cx="1438006" cy="685959"/>
            <a:chOff x="3154961" y="1936494"/>
            <a:chExt cx="679736" cy="328760"/>
          </a:xfrm>
        </p:grpSpPr>
        <p:sp>
          <p:nvSpPr>
            <p:cNvPr id="242" name="TextBox 241"/>
            <p:cNvSpPr txBox="1"/>
            <p:nvPr/>
          </p:nvSpPr>
          <p:spPr>
            <a:xfrm>
              <a:off x="3245940" y="1936494"/>
              <a:ext cx="516014" cy="7274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1000" dirty="0" err="1" smtClean="0">
                  <a:solidFill>
                    <a:srgbClr val="000000"/>
                  </a:solidFill>
                  <a:cs typeface="Arial" pitchFamily="34" charset="0"/>
                </a:rPr>
                <a:t>Danske</a:t>
              </a:r>
              <a:r>
                <a:rPr lang="en-GB" sz="1000" dirty="0" smtClean="0">
                  <a:solidFill>
                    <a:srgbClr val="000000"/>
                  </a:solidFill>
                  <a:cs typeface="Arial" pitchFamily="34" charset="0"/>
                </a:rPr>
                <a:t> corn yellow</a:t>
              </a:r>
            </a:p>
          </p:txBody>
        </p:sp>
        <p:sp>
          <p:nvSpPr>
            <p:cNvPr id="243" name="Rektangel 18"/>
            <p:cNvSpPr/>
            <p:nvPr/>
          </p:nvSpPr>
          <p:spPr bwMode="auto">
            <a:xfrm>
              <a:off x="3154961" y="1947559"/>
              <a:ext cx="67496" cy="50614"/>
            </a:xfrm>
            <a:prstGeom prst="rect">
              <a:avLst/>
            </a:prstGeom>
            <a:solidFill>
              <a:srgbClr val="FFE67D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245941" y="2107173"/>
              <a:ext cx="540261" cy="7274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1000" dirty="0" err="1" smtClean="0">
                  <a:solidFill>
                    <a:srgbClr val="000000"/>
                  </a:solidFill>
                  <a:cs typeface="Arial" pitchFamily="34" charset="0"/>
                </a:rPr>
                <a:t>Danske</a:t>
              </a:r>
              <a:r>
                <a:rPr lang="en-GB" sz="1000" dirty="0" smtClean="0">
                  <a:solidFill>
                    <a:srgbClr val="000000"/>
                  </a:solidFill>
                  <a:cs typeface="Arial" pitchFamily="34" charset="0"/>
                </a:rPr>
                <a:t> berry purple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245941" y="2192512"/>
              <a:ext cx="436452" cy="7274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1000" dirty="0" err="1" smtClean="0">
                  <a:solidFill>
                    <a:srgbClr val="000000"/>
                  </a:solidFill>
                  <a:cs typeface="Arial" pitchFamily="34" charset="0"/>
                </a:rPr>
                <a:t>Danske</a:t>
              </a:r>
              <a:r>
                <a:rPr lang="en-GB" sz="1000" dirty="0" smtClean="0">
                  <a:solidFill>
                    <a:srgbClr val="000000"/>
                  </a:solidFill>
                  <a:cs typeface="Arial" pitchFamily="34" charset="0"/>
                </a:rPr>
                <a:t> sea blue</a:t>
              </a:r>
            </a:p>
          </p:txBody>
        </p:sp>
        <p:sp>
          <p:nvSpPr>
            <p:cNvPr id="246" name="Rektangel 18"/>
            <p:cNvSpPr/>
            <p:nvPr/>
          </p:nvSpPr>
          <p:spPr bwMode="auto">
            <a:xfrm>
              <a:off x="3154961" y="2118237"/>
              <a:ext cx="67496" cy="50614"/>
            </a:xfrm>
            <a:prstGeom prst="rect">
              <a:avLst/>
            </a:prstGeom>
            <a:solidFill>
              <a:srgbClr val="8750A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7" name="Rektangel 18"/>
            <p:cNvSpPr/>
            <p:nvPr/>
          </p:nvSpPr>
          <p:spPr bwMode="auto">
            <a:xfrm>
              <a:off x="3154961" y="2203577"/>
              <a:ext cx="67496" cy="50614"/>
            </a:xfrm>
            <a:prstGeom prst="rect">
              <a:avLst/>
            </a:prstGeom>
            <a:solidFill>
              <a:srgbClr val="82D2E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245941" y="2021835"/>
              <a:ext cx="588756" cy="7274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1000" dirty="0" err="1" smtClean="0">
                  <a:solidFill>
                    <a:srgbClr val="000000"/>
                  </a:solidFill>
                  <a:cs typeface="Arial" pitchFamily="34" charset="0"/>
                </a:rPr>
                <a:t>Danske</a:t>
              </a:r>
              <a:r>
                <a:rPr lang="en-GB" sz="1000" dirty="0" smtClean="0">
                  <a:solidFill>
                    <a:srgbClr val="000000"/>
                  </a:solidFill>
                  <a:cs typeface="Arial" pitchFamily="34" charset="0"/>
                </a:rPr>
                <a:t> amber orange</a:t>
              </a:r>
            </a:p>
          </p:txBody>
        </p:sp>
        <p:sp>
          <p:nvSpPr>
            <p:cNvPr id="249" name="Rektangel 18"/>
            <p:cNvSpPr/>
            <p:nvPr/>
          </p:nvSpPr>
          <p:spPr bwMode="auto">
            <a:xfrm>
              <a:off x="3154961" y="2032898"/>
              <a:ext cx="67496" cy="50614"/>
            </a:xfrm>
            <a:prstGeom prst="rect">
              <a:avLst/>
            </a:prstGeom>
            <a:solidFill>
              <a:srgbClr val="FFBE87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10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50" name="TextBox 249"/>
          <p:cNvSpPr txBox="1"/>
          <p:nvPr userDrawn="1"/>
        </p:nvSpPr>
        <p:spPr>
          <a:xfrm>
            <a:off x="6674584" y="3432791"/>
            <a:ext cx="2166141" cy="15177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GB" sz="1000" b="1" dirty="0" smtClean="0">
                <a:solidFill>
                  <a:sysClr val="windowText" lastClr="000000"/>
                </a:solidFill>
                <a:cs typeface="Arial" pitchFamily="34" charset="0"/>
              </a:rPr>
              <a:t>Names of DB colours</a:t>
            </a:r>
          </a:p>
        </p:txBody>
      </p:sp>
      <p:grpSp>
        <p:nvGrpSpPr>
          <p:cNvPr id="251" name="Group 250"/>
          <p:cNvGrpSpPr/>
          <p:nvPr userDrawn="1"/>
        </p:nvGrpSpPr>
        <p:grpSpPr>
          <a:xfrm>
            <a:off x="6674584" y="3619940"/>
            <a:ext cx="1478080" cy="685959"/>
            <a:chOff x="3154961" y="1595137"/>
            <a:chExt cx="698679" cy="328760"/>
          </a:xfrm>
        </p:grpSpPr>
        <p:sp>
          <p:nvSpPr>
            <p:cNvPr id="252" name="TextBox 251"/>
            <p:cNvSpPr txBox="1"/>
            <p:nvPr/>
          </p:nvSpPr>
          <p:spPr>
            <a:xfrm>
              <a:off x="3245941" y="1765818"/>
              <a:ext cx="523591" cy="7274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1000" dirty="0" err="1" smtClean="0">
                  <a:solidFill>
                    <a:srgbClr val="000000"/>
                  </a:solidFill>
                  <a:cs typeface="Arial" pitchFamily="34" charset="0"/>
                </a:rPr>
                <a:t>Danske</a:t>
              </a:r>
              <a:r>
                <a:rPr lang="en-GB" sz="1000" dirty="0" smtClean="0">
                  <a:solidFill>
                    <a:srgbClr val="000000"/>
                  </a:solidFill>
                  <a:cs typeface="Arial" pitchFamily="34" charset="0"/>
                </a:rPr>
                <a:t> autumn red</a:t>
              </a:r>
            </a:p>
          </p:txBody>
        </p:sp>
        <p:sp>
          <p:nvSpPr>
            <p:cNvPr id="253" name="Rektangel 18"/>
            <p:cNvSpPr/>
            <p:nvPr/>
          </p:nvSpPr>
          <p:spPr bwMode="auto">
            <a:xfrm>
              <a:off x="3154961" y="1776881"/>
              <a:ext cx="67496" cy="50614"/>
            </a:xfrm>
            <a:prstGeom prst="rect">
              <a:avLst/>
            </a:prstGeom>
            <a:solidFill>
              <a:srgbClr val="F05064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3245941" y="1851155"/>
              <a:ext cx="607699" cy="7274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1000" dirty="0" err="1" smtClean="0">
                  <a:solidFill>
                    <a:srgbClr val="000000"/>
                  </a:solidFill>
                  <a:cs typeface="Arial" pitchFamily="34" charset="0"/>
                </a:rPr>
                <a:t>Danske</a:t>
              </a:r>
              <a:r>
                <a:rPr lang="en-GB" sz="1000" dirty="0" smtClean="0">
                  <a:solidFill>
                    <a:srgbClr val="000000"/>
                  </a:solidFill>
                  <a:cs typeface="Arial" pitchFamily="34" charset="0"/>
                </a:rPr>
                <a:t> meadow green</a:t>
              </a:r>
            </a:p>
          </p:txBody>
        </p:sp>
        <p:sp>
          <p:nvSpPr>
            <p:cNvPr id="255" name="Rektangel 18"/>
            <p:cNvSpPr/>
            <p:nvPr/>
          </p:nvSpPr>
          <p:spPr bwMode="auto">
            <a:xfrm>
              <a:off x="3154961" y="1862220"/>
              <a:ext cx="67496" cy="50614"/>
            </a:xfrm>
            <a:prstGeom prst="rect">
              <a:avLst/>
            </a:prstGeom>
            <a:solidFill>
              <a:srgbClr val="6ED2AA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245941" y="1595137"/>
              <a:ext cx="572843" cy="7274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1000" dirty="0" err="1" smtClean="0">
                  <a:solidFill>
                    <a:srgbClr val="000000"/>
                  </a:solidFill>
                  <a:cs typeface="Arial" pitchFamily="34" charset="0"/>
                </a:rPr>
                <a:t>Danske</a:t>
              </a:r>
              <a:r>
                <a:rPr lang="en-GB" sz="1000" dirty="0" smtClean="0">
                  <a:solidFill>
                    <a:srgbClr val="000000"/>
                  </a:solidFill>
                  <a:cs typeface="Arial" pitchFamily="34" charset="0"/>
                </a:rPr>
                <a:t> midnight blue</a:t>
              </a:r>
            </a:p>
          </p:txBody>
        </p:sp>
        <p:sp>
          <p:nvSpPr>
            <p:cNvPr id="257" name="Rektangel 18"/>
            <p:cNvSpPr/>
            <p:nvPr/>
          </p:nvSpPr>
          <p:spPr bwMode="auto">
            <a:xfrm>
              <a:off x="3154961" y="1606202"/>
              <a:ext cx="67496" cy="50614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245941" y="1680479"/>
              <a:ext cx="428875" cy="7274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GB" sz="1000" dirty="0" err="1" smtClean="0">
                  <a:solidFill>
                    <a:srgbClr val="000000"/>
                  </a:solidFill>
                  <a:cs typeface="Arial" pitchFamily="34" charset="0"/>
                </a:rPr>
                <a:t>Danske</a:t>
              </a:r>
              <a:r>
                <a:rPr lang="en-GB" sz="1000" dirty="0" smtClean="0">
                  <a:solidFill>
                    <a:srgbClr val="000000"/>
                  </a:solidFill>
                  <a:cs typeface="Arial" pitchFamily="34" charset="0"/>
                </a:rPr>
                <a:t> sky blue</a:t>
              </a:r>
            </a:p>
          </p:txBody>
        </p:sp>
        <p:sp>
          <p:nvSpPr>
            <p:cNvPr id="259" name="Rektangel 18"/>
            <p:cNvSpPr/>
            <p:nvPr/>
          </p:nvSpPr>
          <p:spPr bwMode="auto">
            <a:xfrm>
              <a:off x="3154961" y="1691542"/>
              <a:ext cx="67496" cy="50614"/>
            </a:xfrm>
            <a:prstGeom prst="rect">
              <a:avLst/>
            </a:prstGeom>
            <a:solidFill>
              <a:srgbClr val="D7E9F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1000" dirty="0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260" name="Picture 4"/>
          <p:cNvPicPr>
            <a:picLocks noChangeAspect="1" noChangeArrowheads="1"/>
          </p:cNvPicPr>
          <p:nvPr userDrawn="1"/>
        </p:nvPicPr>
        <p:blipFill>
          <a:blip r:embed="rId5" cstate="print"/>
          <a:srcRect l="8661" t="12575" r="74606" b="45238"/>
          <a:stretch>
            <a:fillRect/>
          </a:stretch>
        </p:blipFill>
        <p:spPr bwMode="auto">
          <a:xfrm>
            <a:off x="504253" y="2850869"/>
            <a:ext cx="1685011" cy="235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1" name="Picture 4"/>
          <p:cNvPicPr>
            <a:picLocks noChangeAspect="1" noChangeArrowheads="1"/>
          </p:cNvPicPr>
          <p:nvPr userDrawn="1"/>
        </p:nvPicPr>
        <p:blipFill>
          <a:blip r:embed="rId6" cstate="print"/>
          <a:srcRect l="8661" t="12575" r="86024" b="76990"/>
          <a:stretch>
            <a:fillRect/>
          </a:stretch>
        </p:blipFill>
        <p:spPr bwMode="auto">
          <a:xfrm>
            <a:off x="3611596" y="1966534"/>
            <a:ext cx="544014" cy="59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2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19829" t="23465" r="74606" b="66556"/>
          <a:stretch>
            <a:fillRect/>
          </a:stretch>
        </p:blipFill>
        <p:spPr bwMode="auto">
          <a:xfrm>
            <a:off x="3611598" y="2789293"/>
            <a:ext cx="579856" cy="57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3" name="Picture 5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232" y="5775596"/>
            <a:ext cx="979451" cy="724048"/>
          </a:xfrm>
          <a:prstGeom prst="rect">
            <a:avLst/>
          </a:prstGeom>
          <a:noFill/>
          <a:ln w="3175">
            <a:solidFill>
              <a:schemeClr val="accent3"/>
            </a:solidFill>
            <a:miter lim="800000"/>
            <a:headEnd/>
            <a:tailEnd/>
          </a:ln>
        </p:spPr>
      </p:pic>
      <p:grpSp>
        <p:nvGrpSpPr>
          <p:cNvPr id="264" name="Group 263"/>
          <p:cNvGrpSpPr>
            <a:grpSpLocks noChangeAspect="1"/>
          </p:cNvGrpSpPr>
          <p:nvPr userDrawn="1"/>
        </p:nvGrpSpPr>
        <p:grpSpPr>
          <a:xfrm>
            <a:off x="6674586" y="1823605"/>
            <a:ext cx="1272968" cy="1542612"/>
            <a:chOff x="5000353" y="1793699"/>
            <a:chExt cx="1095375" cy="1345869"/>
          </a:xfrm>
        </p:grpSpPr>
        <p:pic>
          <p:nvPicPr>
            <p:cNvPr id="265" name="Picture 6"/>
            <p:cNvPicPr>
              <a:picLocks noChangeAspect="1" noChangeArrowheads="1"/>
            </p:cNvPicPr>
            <p:nvPr/>
          </p:nvPicPr>
          <p:blipFill>
            <a:blip r:embed="rId9" cstate="print"/>
            <a:srcRect l="54206" t="6790" r="36826" b="73316"/>
            <a:stretch>
              <a:fillRect/>
            </a:stretch>
          </p:blipFill>
          <p:spPr bwMode="auto">
            <a:xfrm>
              <a:off x="5007598" y="1793699"/>
              <a:ext cx="1078604" cy="1345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" name="Rectangle 265"/>
            <p:cNvSpPr/>
            <p:nvPr/>
          </p:nvSpPr>
          <p:spPr bwMode="auto">
            <a:xfrm>
              <a:off x="5435600" y="1917160"/>
              <a:ext cx="660128" cy="121920"/>
            </a:xfrm>
            <a:prstGeom prst="rect">
              <a:avLst/>
            </a:prstGeom>
            <a:noFill/>
            <a:ln w="12700" cap="flat" cmpd="sng" algn="ctr">
              <a:solidFill>
                <a:srgbClr val="F050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5000353" y="2584374"/>
              <a:ext cx="1095375" cy="555066"/>
            </a:xfrm>
            <a:prstGeom prst="rect">
              <a:avLst/>
            </a:prstGeom>
            <a:noFill/>
            <a:ln w="12700" cap="flat" cmpd="sng" algn="ctr">
              <a:solidFill>
                <a:srgbClr val="F050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cxnSp>
          <p:nvCxnSpPr>
            <p:cNvPr id="268" name="Straight Connector 267"/>
            <p:cNvCxnSpPr/>
            <p:nvPr/>
          </p:nvCxnSpPr>
          <p:spPr>
            <a:xfrm>
              <a:off x="5005116" y="2074962"/>
              <a:ext cx="1065847" cy="360385"/>
            </a:xfrm>
            <a:prstGeom prst="line">
              <a:avLst/>
            </a:prstGeom>
            <a:noFill/>
            <a:ln w="12700" cap="flat" cmpd="sng" algn="ctr">
              <a:solidFill>
                <a:srgbClr val="F050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Straight Connector 268"/>
            <p:cNvCxnSpPr/>
            <p:nvPr/>
          </p:nvCxnSpPr>
          <p:spPr>
            <a:xfrm flipH="1">
              <a:off x="5000552" y="2075557"/>
              <a:ext cx="1065847" cy="360385"/>
            </a:xfrm>
            <a:prstGeom prst="line">
              <a:avLst/>
            </a:prstGeom>
            <a:noFill/>
            <a:ln w="12700" cap="flat" cmpd="sng" algn="ctr">
              <a:solidFill>
                <a:srgbClr val="F050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70" name="Picture 26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809" y="250748"/>
            <a:ext cx="1313691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4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EXTERN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521842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5268" y="4074530"/>
            <a:ext cx="11331376" cy="886397"/>
          </a:xfrm>
          <a:prstGeom prst="rect">
            <a:avLst/>
          </a:prstGeom>
        </p:spPr>
        <p:txBody>
          <a:bodyPr anchor="t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Presentation Title – increase font size for large audience – max. two lines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5169" y="5077820"/>
            <a:ext cx="11331575" cy="184666"/>
          </a:xfrm>
        </p:spPr>
        <p:txBody>
          <a:bodyPr anchor="t" anchorCtr="0"/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68" y="6606934"/>
            <a:ext cx="2752589" cy="123111"/>
          </a:xfrm>
        </p:spPr>
        <p:txBody>
          <a:bodyPr/>
          <a:lstStyle/>
          <a:p>
            <a:fld id="{461D2423-DC7C-4239-9F6A-F74AADFD9F8E}" type="datetime1">
              <a:rPr lang="en-GB" smtClean="0"/>
              <a:t>19/08/2019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800" y="253007"/>
            <a:ext cx="1635125" cy="246527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48575" y="53851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00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72773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1800" y="4074530"/>
            <a:ext cx="11331575" cy="886397"/>
          </a:xfrm>
          <a:prstGeom prst="rect">
            <a:avLst/>
          </a:prstGeom>
        </p:spPr>
        <p:txBody>
          <a:bodyPr anchor="t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Presentation Title – increase font size for large audience – max. two lines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799" y="5077820"/>
            <a:ext cx="11331576" cy="184666"/>
          </a:xfrm>
        </p:spPr>
        <p:txBody>
          <a:bodyPr anchor="t" anchorCtr="0"/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Click to add document type / audience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10126800" y="252000"/>
            <a:ext cx="1635125" cy="244620"/>
          </a:xfrm>
          <a:blipFill dpi="0" rotWithShape="1">
            <a:blip r:embed="rId6"/>
            <a:srcRect/>
            <a:stretch>
              <a:fillRect/>
            </a:stretch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rgbClr val="193C5C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48575" y="53851"/>
            <a:ext cx="4114800" cy="12311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68" y="6606934"/>
            <a:ext cx="2752589" cy="123111"/>
          </a:xfrm>
        </p:spPr>
        <p:txBody>
          <a:bodyPr/>
          <a:lstStyle/>
          <a:p>
            <a:fld id="{461D2423-DC7C-4239-9F6A-F74AADFD9F8E}" type="datetime1">
              <a:rPr lang="en-GB" smtClean="0"/>
              <a:t>19/08/2019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332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7084605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/>
              <a:t>19/08/2019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0" y="728663"/>
            <a:ext cx="11332800" cy="33239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09" y="250748"/>
            <a:ext cx="1313691" cy="198120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49800" y="53851"/>
            <a:ext cx="4114800" cy="12311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5088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6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748629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0" y="1520824"/>
            <a:ext cx="11332800" cy="5040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7019334"/>
            <a:ext cx="2743200" cy="123111"/>
          </a:xfrm>
        </p:spPr>
        <p:txBody>
          <a:bodyPr/>
          <a:lstStyle/>
          <a:p>
            <a:fld id="{F26DF438-9CC2-4A49-A657-78DE437E5C5C}" type="datetime1">
              <a:rPr lang="en-GB" smtClean="0"/>
              <a:t>19/08/2019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519113"/>
            <a:ext cx="11332800" cy="185621"/>
          </a:xfrm>
        </p:spPr>
        <p:txBody>
          <a:bodyPr/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Click to add chapter header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6637710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 smtClean="0"/>
              <a:t>Click to add source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09" y="250748"/>
            <a:ext cx="1313691" cy="19812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49800" y="53851"/>
            <a:ext cx="4114800" cy="12311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0" y="728663"/>
            <a:ext cx="11332800" cy="33239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05088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48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542540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7019334"/>
            <a:ext cx="2743200" cy="123111"/>
          </a:xfrm>
        </p:spPr>
        <p:txBody>
          <a:bodyPr/>
          <a:lstStyle/>
          <a:p>
            <a:fld id="{A960169C-9E24-485A-B7A8-19D9A23B43F5}" type="datetime1">
              <a:rPr lang="en-GB" smtClean="0"/>
              <a:t>19/08/2019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1" y="1795463"/>
            <a:ext cx="11333163" cy="4765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1523557"/>
            <a:ext cx="11333163" cy="246221"/>
          </a:xfrm>
          <a:noFill/>
        </p:spPr>
        <p:txBody>
          <a:bodyPr wrap="square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</a:lstStyle>
          <a:p>
            <a:pPr lvl="0"/>
            <a:r>
              <a:rPr lang="en-GB" dirty="0" smtClean="0"/>
              <a:t>Click to add Description (max 1 line)</a:t>
            </a:r>
            <a:endParaRPr lang="en-US" dirty="0" smtClean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6637710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 smtClean="0"/>
              <a:t>Click to add source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09" y="250748"/>
            <a:ext cx="1313691" cy="198120"/>
          </a:xfrm>
          <a:prstGeom prst="rect">
            <a:avLst/>
          </a:prstGeom>
        </p:spPr>
      </p:pic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49800" y="53851"/>
            <a:ext cx="4114800" cy="12311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728663"/>
            <a:ext cx="11332800" cy="33239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519113"/>
            <a:ext cx="11332800" cy="185621"/>
          </a:xfrm>
        </p:spPr>
        <p:txBody>
          <a:bodyPr/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Click to add chapter header</a:t>
            </a:r>
            <a:endParaRPr lang="en-GB" dirty="0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05088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531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41375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520824"/>
            <a:ext cx="5435600" cy="5040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09" y="1520824"/>
            <a:ext cx="5435891" cy="5040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7064192"/>
            <a:ext cx="2743200" cy="123111"/>
          </a:xfrm>
        </p:spPr>
        <p:txBody>
          <a:bodyPr/>
          <a:lstStyle/>
          <a:p>
            <a:fld id="{0DD20B1F-20AE-4F8D-832A-F732FDE213D5}" type="datetime1">
              <a:rPr lang="en-GB" smtClean="0"/>
              <a:t>19/08/2019</a:t>
            </a:fld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09" y="250748"/>
            <a:ext cx="1313691" cy="198120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49800" y="53851"/>
            <a:ext cx="4114800" cy="12311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728663"/>
            <a:ext cx="11332800" cy="33239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05088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4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7064192"/>
            <a:ext cx="2743200" cy="123111"/>
          </a:xfrm>
        </p:spPr>
        <p:txBody>
          <a:bodyPr/>
          <a:lstStyle/>
          <a:p>
            <a:fld id="{0DD20B1F-20AE-4F8D-832A-F732FDE213D5}" type="datetime1">
              <a:rPr lang="en-GB" smtClean="0"/>
              <a:t>19/08/2019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0" y="1520824"/>
            <a:ext cx="11332800" cy="23444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0" y="4216644"/>
            <a:ext cx="11332800" cy="23444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09" y="250748"/>
            <a:ext cx="1313691" cy="198120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49800" y="53851"/>
            <a:ext cx="4114800" cy="12311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728663"/>
            <a:ext cx="11332800" cy="33239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05088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4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vmlDrawing" Target="../drawings/vmlDrawing14.v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oleObject" Target="../embeddings/oleObject14.bin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ags" Target="../tags/tag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40656682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2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1520825"/>
            <a:ext cx="11331178" cy="50403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7" y="6606933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noProof="0" smtClean="0"/>
              <a:pPr/>
              <a:t>19/08/2019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48575" y="53851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730616"/>
            <a:ext cx="11331178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 smtClean="0"/>
              <a:t>Click to add Slide Title – increase font size for large audience – max. two lines</a:t>
            </a:r>
            <a:br>
              <a:rPr lang="en-GB" noProof="0" dirty="0" smtClean="0"/>
            </a:br>
            <a:endParaRPr lang="en-GB" noProof="0" dirty="0"/>
          </a:p>
        </p:txBody>
      </p:sp>
      <p:sp>
        <p:nvSpPr>
          <p:cNvPr id="2" name="empower - DO NOT DELETE!!!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6" r:id="rId5"/>
    <p:sldLayoutId id="2147483684" r:id="rId6"/>
    <p:sldLayoutId id="2147483685" r:id="rId7"/>
    <p:sldLayoutId id="2147483688" r:id="rId8"/>
    <p:sldLayoutId id="2147483692" r:id="rId9"/>
    <p:sldLayoutId id="2147483689" r:id="rId10"/>
    <p:sldLayoutId id="2147483691" r:id="rId11"/>
    <p:sldLayoutId id="2147483693" r:id="rId12"/>
    <p:sldLayoutId id="2147483694" r:id="rId13"/>
    <p:sldLayoutId id="2147483695" r:id="rId14"/>
    <p:sldLayoutId id="2147483690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9388" algn="l" defTabSz="914400" rtl="0" eaLnBrk="1" latinLnBrk="0" hangingPunct="1">
        <a:lnSpc>
          <a:spcPct val="100000"/>
        </a:lnSpc>
        <a:spcBef>
          <a:spcPts val="0"/>
        </a:spcBef>
        <a:buFont typeface="Danske Text" panose="00000400000000000000" pitchFamily="2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90488" algn="l" defTabSz="914400" rtl="0" eaLnBrk="1" latinLnBrk="0" hangingPunct="1">
        <a:lnSpc>
          <a:spcPct val="100000"/>
        </a:lnSpc>
        <a:spcBef>
          <a:spcPts val="0"/>
        </a:spcBef>
        <a:buFont typeface="Danske Text" panose="00000400000000000000" pitchFamily="2" charset="0"/>
        <a:buChar char="∙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63" indent="-92075" algn="l" defTabSz="914400" rtl="0" eaLnBrk="1" latinLnBrk="0" hangingPunct="1">
        <a:lnSpc>
          <a:spcPct val="100000"/>
        </a:lnSpc>
        <a:spcBef>
          <a:spcPts val="0"/>
        </a:spcBef>
        <a:buFont typeface="Danske Text" panose="00000400000000000000" pitchFamily="2" charset="0"/>
        <a:buChar char="∙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93663" algn="l" defTabSz="914400" rtl="0" eaLnBrk="1" latinLnBrk="0" hangingPunct="1">
        <a:lnSpc>
          <a:spcPct val="100000"/>
        </a:lnSpc>
        <a:spcBef>
          <a:spcPts val="0"/>
        </a:spcBef>
        <a:buFont typeface="Danske Text" panose="00000400000000000000" pitchFamily="2" charset="0"/>
        <a:buChar char="∙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27" userDrawn="1">
          <p15:clr>
            <a:srgbClr val="F26B43"/>
          </p15:clr>
        </p15:guide>
        <p15:guide id="1" pos="272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orient="horz" pos="1131" userDrawn="1">
          <p15:clr>
            <a:srgbClr val="F26B43"/>
          </p15:clr>
        </p15:guide>
        <p15:guide id="5" orient="horz" pos="879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958" userDrawn="1">
          <p15:clr>
            <a:srgbClr val="F26B43"/>
          </p15:clr>
        </p15:guide>
        <p15:guide id="8" pos="74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6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299" y="1520826"/>
            <a:ext cx="1131428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800" y="6606933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000000"/>
                </a:solidFill>
              </a:rPr>
              <a:pPr/>
              <a:t>19/08/2019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2700" y="53851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1300" y="739703"/>
            <a:ext cx="11316200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 smtClean="0"/>
              <a:t>Click to add Slide Title – increase font size for large audience – max. two lines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371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9388" algn="l" defTabSz="914400" rtl="0" eaLnBrk="1" latinLnBrk="0" hangingPunct="1">
        <a:lnSpc>
          <a:spcPct val="100000"/>
        </a:lnSpc>
        <a:spcBef>
          <a:spcPts val="0"/>
        </a:spcBef>
        <a:buFont typeface="Danske Text" panose="00000400000000000000" pitchFamily="2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90488" algn="l" defTabSz="914400" rtl="0" eaLnBrk="1" latinLnBrk="0" hangingPunct="1">
        <a:lnSpc>
          <a:spcPct val="100000"/>
        </a:lnSpc>
        <a:spcBef>
          <a:spcPts val="0"/>
        </a:spcBef>
        <a:buFont typeface="Danske Text" panose="00000400000000000000" pitchFamily="2" charset="0"/>
        <a:buChar char="∙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63" indent="-92075" algn="l" defTabSz="914400" rtl="0" eaLnBrk="1" latinLnBrk="0" hangingPunct="1">
        <a:lnSpc>
          <a:spcPct val="100000"/>
        </a:lnSpc>
        <a:spcBef>
          <a:spcPts val="0"/>
        </a:spcBef>
        <a:buFont typeface="Danske Text" panose="00000400000000000000" pitchFamily="2" charset="0"/>
        <a:buChar char="∙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93663" algn="l" defTabSz="914400" rtl="0" eaLnBrk="1" latinLnBrk="0" hangingPunct="1">
        <a:lnSpc>
          <a:spcPct val="100000"/>
        </a:lnSpc>
        <a:spcBef>
          <a:spcPts val="0"/>
        </a:spcBef>
        <a:buFont typeface="Danske Text" panose="00000400000000000000" pitchFamily="2" charset="0"/>
        <a:buChar char="∙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">
          <p15:clr>
            <a:srgbClr val="F26B43"/>
          </p15:clr>
        </p15:guide>
        <p15:guide id="2" pos="272">
          <p15:clr>
            <a:srgbClr val="F26B43"/>
          </p15:clr>
        </p15:guide>
        <p15:guide id="3" pos="7400">
          <p15:clr>
            <a:srgbClr val="F26B43"/>
          </p15:clr>
        </p15:guide>
        <p15:guide id="4" orient="horz" pos="4137">
          <p15:clr>
            <a:srgbClr val="F26B43"/>
          </p15:clr>
        </p15:guide>
        <p15:guide id="5" orient="horz" pos="1131">
          <p15:clr>
            <a:srgbClr val="F26B43"/>
          </p15:clr>
        </p15:guide>
        <p15:guide id="6" orient="horz" pos="885">
          <p15:clr>
            <a:srgbClr val="F26B43"/>
          </p15:clr>
        </p15:guide>
        <p15:guide id="7" orient="horz" pos="464">
          <p15:clr>
            <a:srgbClr val="F26B43"/>
          </p15:clr>
        </p15:guide>
        <p15:guide id="8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danskenet.net/display/FOFII/Symphony+Client+Documentation" TargetMode="External"/><Relationship Id="rId2" Type="http://schemas.openxmlformats.org/officeDocument/2006/relationships/hyperlink" Target="https://symphony.com/en-U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tash.danskenet.net/projects/SIE/repos/art.symphonyclient/brow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31801" y="4074530"/>
            <a:ext cx="11331574" cy="443198"/>
          </a:xfrm>
        </p:spPr>
        <p:txBody>
          <a:bodyPr/>
          <a:lstStyle/>
          <a:p>
            <a:r>
              <a:rPr lang="da-DK" dirty="0"/>
              <a:t>The ART </a:t>
            </a:r>
            <a:r>
              <a:rPr lang="da-DK" dirty="0" smtClean="0"/>
              <a:t>Symphony </a:t>
            </a:r>
            <a:r>
              <a:rPr lang="da-DK" dirty="0" err="1" smtClean="0"/>
              <a:t>bot</a:t>
            </a:r>
            <a:r>
              <a:rPr lang="da-DK" dirty="0" smtClean="0"/>
              <a:t> </a:t>
            </a:r>
            <a:r>
              <a:rPr lang="da-DK" dirty="0" err="1" smtClean="0"/>
              <a:t>api</a:t>
            </a:r>
            <a:endParaRPr lang="en-GB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August 2019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25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ART Client Features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74700" y="1600200"/>
            <a:ext cx="951230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An abstraction over all the details of the Symphony Platform 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Authentication</a:t>
            </a:r>
            <a:r>
              <a:rPr lang="en-US" sz="2400" dirty="0"/>
              <a:t> 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Re</a:t>
            </a:r>
            <a:r>
              <a:rPr lang="en-US" sz="2400" dirty="0" smtClean="0"/>
              <a:t>-</a:t>
            </a:r>
            <a:r>
              <a:rPr lang="en-US" sz="2400" b="1" dirty="0" smtClean="0"/>
              <a:t>Authentication</a:t>
            </a:r>
            <a:r>
              <a:rPr lang="en-US" sz="24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Message</a:t>
            </a:r>
            <a:r>
              <a:rPr lang="en-US" sz="2400" dirty="0"/>
              <a:t> </a:t>
            </a:r>
            <a:r>
              <a:rPr lang="en-US" sz="2400" b="1" dirty="0" smtClean="0"/>
              <a:t>Construction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Abstracted</a:t>
            </a:r>
            <a:r>
              <a:rPr lang="en-US" sz="2400" dirty="0"/>
              <a:t> </a:t>
            </a:r>
            <a:r>
              <a:rPr lang="en-US" sz="2400" b="1" dirty="0" err="1"/>
              <a:t>Api</a:t>
            </a:r>
            <a:r>
              <a:rPr lang="en-US" sz="2400" dirty="0"/>
              <a:t> </a:t>
            </a:r>
            <a:r>
              <a:rPr lang="en-US" sz="2400" b="1" dirty="0" smtClean="0"/>
              <a:t>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Logging</a:t>
            </a:r>
            <a:r>
              <a:rPr lang="en-US" sz="2400" dirty="0"/>
              <a:t> 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Proxy</a:t>
            </a:r>
            <a:r>
              <a:rPr lang="en-US" sz="2400" dirty="0" smtClean="0"/>
              <a:t>-</a:t>
            </a:r>
            <a:r>
              <a:rPr lang="en-US" sz="2400" b="1" dirty="0" smtClean="0"/>
              <a:t>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Extensible</a:t>
            </a:r>
            <a:r>
              <a:rPr lang="en-US" sz="2400" dirty="0"/>
              <a:t> </a:t>
            </a:r>
            <a:r>
              <a:rPr lang="en-US" sz="2400" b="1" dirty="0" err="1"/>
              <a:t>Api</a:t>
            </a:r>
            <a:r>
              <a:rPr lang="en-US" sz="2400" dirty="0"/>
              <a:t> </a:t>
            </a:r>
            <a:r>
              <a:rPr lang="en-US" sz="2400" b="1" dirty="0" smtClean="0"/>
              <a:t>Calls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44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Symphony web page</a:t>
            </a:r>
            <a:endParaRPr lang="en-GB" dirty="0"/>
          </a:p>
          <a:p>
            <a:r>
              <a:rPr lang="en-GB" dirty="0" smtClean="0">
                <a:hlinkClick r:id="rId3"/>
              </a:rPr>
              <a:t>ART Symphony API documentation</a:t>
            </a:r>
            <a:endParaRPr lang="da-DK" dirty="0"/>
          </a:p>
          <a:p>
            <a:r>
              <a:rPr lang="en-GB" dirty="0" smtClean="0">
                <a:hlinkClick r:id="rId4"/>
              </a:rPr>
              <a:t>ART Symphony API repository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05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Symphony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308100"/>
            <a:ext cx="11036300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Secure Communications - </a:t>
            </a:r>
            <a:r>
              <a:rPr lang="en-US" dirty="0"/>
              <a:t>All communication is encrypted from end to end. Only the users chatting and authorized auditors have the capability to decrypt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Auditability</a:t>
            </a:r>
            <a:r>
              <a:rPr lang="en-US" dirty="0"/>
              <a:t> - All communication is logged making auditability easier.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Compliance</a:t>
            </a:r>
            <a:r>
              <a:rPr lang="en-US" dirty="0"/>
              <a:t> </a:t>
            </a:r>
            <a:r>
              <a:rPr lang="en-US" b="1" dirty="0"/>
              <a:t>Mechanisms</a:t>
            </a:r>
            <a:r>
              <a:rPr lang="en-US" dirty="0"/>
              <a:t> - The level of access a user has is highly configurable. This makes compliance potentially </a:t>
            </a:r>
            <a:r>
              <a:rPr lang="en-US" dirty="0" err="1"/>
              <a:t>eaiser</a:t>
            </a:r>
            <a:r>
              <a:rPr lang="en-US" dirty="0"/>
              <a:t> to achieve.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Global</a:t>
            </a:r>
            <a:r>
              <a:rPr lang="en-US" dirty="0"/>
              <a:t> </a:t>
            </a:r>
            <a:r>
              <a:rPr lang="en-US" b="1" dirty="0"/>
              <a:t>capabilities</a:t>
            </a:r>
            <a:r>
              <a:rPr lang="en-US" dirty="0"/>
              <a:t> - The Symphony Platform is a global network and companies can communicate across departments and companies on a global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Bots</a:t>
            </a:r>
            <a:r>
              <a:rPr lang="en-US" dirty="0"/>
              <a:t> </a:t>
            </a:r>
            <a:r>
              <a:rPr lang="en-US" b="1" dirty="0"/>
              <a:t>and</a:t>
            </a:r>
            <a:r>
              <a:rPr lang="en-US" dirty="0"/>
              <a:t> </a:t>
            </a:r>
            <a:r>
              <a:rPr lang="en-US" b="1" dirty="0"/>
              <a:t>Apps</a:t>
            </a:r>
            <a:r>
              <a:rPr lang="en-US" dirty="0"/>
              <a:t> - As digitalization further increases bots can be used to automate workflows, increasing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Web</a:t>
            </a:r>
            <a:r>
              <a:rPr lang="en-US" dirty="0"/>
              <a:t>, </a:t>
            </a:r>
            <a:r>
              <a:rPr lang="en-US" b="1" dirty="0"/>
              <a:t>Desktop</a:t>
            </a:r>
            <a:r>
              <a:rPr lang="en-US" dirty="0"/>
              <a:t> </a:t>
            </a:r>
            <a:r>
              <a:rPr lang="en-US" b="1" dirty="0"/>
              <a:t>and</a:t>
            </a:r>
            <a:r>
              <a:rPr lang="en-US" dirty="0"/>
              <a:t> </a:t>
            </a:r>
            <a:r>
              <a:rPr lang="en-US" b="1" dirty="0"/>
              <a:t>Mobile</a:t>
            </a:r>
            <a:r>
              <a:rPr lang="en-US" dirty="0"/>
              <a:t> </a:t>
            </a:r>
            <a:r>
              <a:rPr lang="en-US" b="1" dirty="0"/>
              <a:t>applications </a:t>
            </a:r>
            <a:r>
              <a:rPr lang="en-US" dirty="0"/>
              <a:t> - Symphony comes as a web-app, a desktop-app or a smartphone-app.</a:t>
            </a:r>
          </a:p>
        </p:txBody>
      </p:sp>
    </p:spTree>
    <p:extLst>
      <p:ext uri="{BB962C8B-B14F-4D97-AF65-F5344CB8AC3E}">
        <p14:creationId xmlns:p14="http://schemas.microsoft.com/office/powerpoint/2010/main" val="402183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1900" y="728663"/>
            <a:ext cx="11332800" cy="332399"/>
          </a:xfrm>
        </p:spPr>
        <p:txBody>
          <a:bodyPr/>
          <a:lstStyle/>
          <a:p>
            <a:r>
              <a:rPr lang="sv-SE" dirty="0" smtClean="0"/>
              <a:t>Chatbots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718522" y="1426128"/>
            <a:ext cx="828297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i="1" dirty="0" smtClean="0"/>
              <a:t>A bot is an automated system user that performs tasks and exists inside of an application running within your own infrastructure </a:t>
            </a:r>
          </a:p>
          <a:p>
            <a:r>
              <a:rPr lang="en-US" sz="1600" i="1" dirty="0" smtClean="0"/>
              <a:t>/Symphony</a:t>
            </a:r>
            <a:endParaRPr lang="en-U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20238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BOT demos</a:t>
            </a:r>
            <a:endParaRPr lang="en-GB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17"/>
          </p:nvPr>
        </p:nvSpPr>
        <p:spPr>
          <a:xfrm>
            <a:off x="431800" y="1408009"/>
            <a:ext cx="11332800" cy="5040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Bot </a:t>
            </a:r>
            <a:r>
              <a:rPr lang="sv-SE" dirty="0"/>
              <a:t>demos: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/>
              <a:t>SymbolMapperBot</a:t>
            </a:r>
            <a:endParaRPr lang="sv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IRSPricingBot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01113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Arcitecture</a:t>
            </a:r>
            <a:r>
              <a:rPr lang="da-DK" dirty="0" smtClean="0"/>
              <a:t> overview	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454381" y="2815286"/>
            <a:ext cx="2681654" cy="48285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Symphony API</a:t>
            </a:r>
            <a:endParaRPr lang="en-GB" sz="1600" dirty="0" err="1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900" y="3825075"/>
            <a:ext cx="2681654" cy="12127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ART </a:t>
            </a:r>
            <a:r>
              <a:rPr lang="da-DK" sz="1600" dirty="0" err="1" smtClean="0">
                <a:solidFill>
                  <a:schemeClr val="tx1"/>
                </a:solidFill>
              </a:rPr>
              <a:t>Bot</a:t>
            </a:r>
            <a:r>
              <a:rPr lang="da-DK" sz="1600" dirty="0" smtClean="0">
                <a:solidFill>
                  <a:schemeClr val="tx1"/>
                </a:solidFill>
              </a:rPr>
              <a:t> Api</a:t>
            </a:r>
            <a:endParaRPr lang="en-GB" sz="1600" dirty="0" err="1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1900" y="1496024"/>
            <a:ext cx="2681654" cy="12127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79000" y="1790807"/>
            <a:ext cx="2681654" cy="12127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Pod</a:t>
            </a:r>
            <a:endParaRPr lang="en-GB" sz="1600" dirty="0" err="1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79000" y="5014017"/>
            <a:ext cx="2681654" cy="12127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Agent</a:t>
            </a:r>
            <a:endParaRPr lang="en-GB" sz="1600" dirty="0" err="1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54380" y="5021544"/>
            <a:ext cx="2681654" cy="12127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Key Manager</a:t>
            </a:r>
            <a:endParaRPr lang="en-GB" sz="1600" dirty="0" err="1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5550" y="1483892"/>
            <a:ext cx="2681654" cy="12127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600" dirty="0" err="1" smtClean="0">
                <a:solidFill>
                  <a:schemeClr val="tx1"/>
                </a:solidFill>
              </a:rPr>
              <a:t>Your</a:t>
            </a:r>
            <a:r>
              <a:rPr lang="da-DK" sz="1600" dirty="0" smtClean="0">
                <a:solidFill>
                  <a:schemeClr val="tx1"/>
                </a:solidFill>
              </a:rPr>
              <a:t> Application</a:t>
            </a:r>
            <a:endParaRPr lang="en-GB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2" idx="2"/>
            <a:endCxn id="11" idx="0"/>
          </p:cNvCxnSpPr>
          <p:nvPr/>
        </p:nvCxnSpPr>
        <p:spPr>
          <a:xfrm>
            <a:off x="1772727" y="2708778"/>
            <a:ext cx="0" cy="1116297"/>
          </a:xfrm>
          <a:prstGeom prst="straightConnector1">
            <a:avLst/>
          </a:prstGeom>
          <a:ln w="9525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3"/>
            <a:endCxn id="10" idx="1"/>
          </p:cNvCxnSpPr>
          <p:nvPr/>
        </p:nvCxnSpPr>
        <p:spPr>
          <a:xfrm flipV="1">
            <a:off x="3113554" y="3056715"/>
            <a:ext cx="1340827" cy="1374737"/>
          </a:xfrm>
          <a:prstGeom prst="bentConnector3">
            <a:avLst/>
          </a:prstGeom>
          <a:ln w="9525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4" idx="3"/>
            <a:endCxn id="13" idx="3"/>
          </p:cNvCxnSpPr>
          <p:nvPr/>
        </p:nvCxnSpPr>
        <p:spPr>
          <a:xfrm flipV="1">
            <a:off x="11660654" y="2397184"/>
            <a:ext cx="12700" cy="3223210"/>
          </a:xfrm>
          <a:prstGeom prst="bentConnector3">
            <a:avLst>
              <a:gd name="adj1" fmla="val 1800000"/>
            </a:avLst>
          </a:prstGeom>
          <a:ln w="9525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0" idx="2"/>
            <a:endCxn id="15" idx="0"/>
          </p:cNvCxnSpPr>
          <p:nvPr/>
        </p:nvCxnSpPr>
        <p:spPr>
          <a:xfrm rot="5400000">
            <a:off x="4933508" y="4159844"/>
            <a:ext cx="1723400" cy="1"/>
          </a:xfrm>
          <a:prstGeom prst="bentConnector3">
            <a:avLst/>
          </a:prstGeom>
          <a:ln w="9525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0" idx="2"/>
            <a:endCxn id="14" idx="0"/>
          </p:cNvCxnSpPr>
          <p:nvPr/>
        </p:nvCxnSpPr>
        <p:spPr>
          <a:xfrm rot="16200000" flipH="1">
            <a:off x="7199581" y="1893770"/>
            <a:ext cx="1715873" cy="4524619"/>
          </a:xfrm>
          <a:prstGeom prst="bentConnector3">
            <a:avLst>
              <a:gd name="adj1" fmla="val 50000"/>
            </a:avLst>
          </a:prstGeom>
          <a:ln w="9525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0" idx="0"/>
            <a:endCxn id="13" idx="1"/>
          </p:cNvCxnSpPr>
          <p:nvPr/>
        </p:nvCxnSpPr>
        <p:spPr>
          <a:xfrm rot="5400000" flipH="1" flipV="1">
            <a:off x="7178053" y="1014339"/>
            <a:ext cx="418102" cy="3183792"/>
          </a:xfrm>
          <a:prstGeom prst="bentConnector2">
            <a:avLst/>
          </a:prstGeom>
          <a:ln w="9525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460730" y="5034245"/>
            <a:ext cx="2681654" cy="12127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Key Manager</a:t>
            </a:r>
            <a:endParaRPr lang="en-GB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14" idx="1"/>
            <a:endCxn id="78" idx="3"/>
          </p:cNvCxnSpPr>
          <p:nvPr/>
        </p:nvCxnSpPr>
        <p:spPr>
          <a:xfrm flipH="1">
            <a:off x="7142384" y="5620394"/>
            <a:ext cx="1836616" cy="20228"/>
          </a:xfrm>
          <a:prstGeom prst="straightConnector1">
            <a:avLst/>
          </a:prstGeom>
          <a:ln w="9525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4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API overview	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0" y="1414399"/>
            <a:ext cx="9278645" cy="905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99" y="3417791"/>
            <a:ext cx="9278645" cy="18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0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Authentication	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23900" y="1574800"/>
            <a:ext cx="9055100" cy="4339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err="1" smtClean="0"/>
              <a:t>Generate</a:t>
            </a:r>
            <a:r>
              <a:rPr lang="da-DK" sz="2400" dirty="0" smtClean="0"/>
              <a:t> a JWT </a:t>
            </a:r>
            <a:r>
              <a:rPr lang="da-DK" sz="2400" dirty="0" err="1" smtClean="0"/>
              <a:t>token</a:t>
            </a:r>
            <a:r>
              <a:rPr lang="da-DK" sz="2400" dirty="0" smtClean="0"/>
              <a:t> with the </a:t>
            </a:r>
            <a:r>
              <a:rPr lang="da-DK" sz="2400" dirty="0" err="1" smtClean="0"/>
              <a:t>following</a:t>
            </a:r>
            <a:r>
              <a:rPr lang="da-DK" sz="2400" dirty="0" smtClean="0"/>
              <a:t> </a:t>
            </a:r>
            <a:r>
              <a:rPr lang="da-DK" sz="2400" dirty="0" err="1" smtClean="0"/>
              <a:t>fields</a:t>
            </a:r>
            <a:r>
              <a:rPr lang="da-DK" sz="2400" dirty="0" smtClean="0"/>
              <a:t>,</a:t>
            </a:r>
          </a:p>
          <a:p>
            <a:r>
              <a:rPr lang="en-US" sz="2400" i="1" dirty="0" smtClean="0"/>
              <a:t>	sub </a:t>
            </a:r>
            <a:r>
              <a:rPr lang="en-US" sz="2400" i="1" dirty="0"/>
              <a:t>- </a:t>
            </a:r>
            <a:r>
              <a:rPr lang="en-US" sz="2400" dirty="0"/>
              <a:t>The username of the bot</a:t>
            </a:r>
          </a:p>
          <a:p>
            <a:r>
              <a:rPr lang="en-US" sz="2400" i="1" dirty="0" smtClean="0"/>
              <a:t>	</a:t>
            </a:r>
            <a:r>
              <a:rPr lang="en-US" sz="2400" i="1" dirty="0" err="1" smtClean="0"/>
              <a:t>exp</a:t>
            </a:r>
            <a:r>
              <a:rPr lang="en-US" sz="2400" i="1" dirty="0" smtClean="0"/>
              <a:t> </a:t>
            </a:r>
            <a:r>
              <a:rPr lang="en-US" sz="2400" i="1" dirty="0"/>
              <a:t>- </a:t>
            </a:r>
            <a:r>
              <a:rPr lang="en-US" sz="2400" dirty="0"/>
              <a:t>The expiration time of this token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Sign it with your private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Send to Key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Send to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Session Token when interacting with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Key Manager Token + Session Token when interacting with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Recreate Tokens when they expire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of this is handled by the ART Bot </a:t>
            </a:r>
            <a:r>
              <a:rPr lang="en-US" sz="2400" dirty="0" err="1" smtClean="0"/>
              <a:t>Api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6149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ART Client – The Most </a:t>
            </a:r>
            <a:r>
              <a:rPr lang="da-DK" dirty="0" err="1"/>
              <a:t>I</a:t>
            </a:r>
            <a:r>
              <a:rPr lang="da-DK" dirty="0" err="1" smtClean="0"/>
              <a:t>mportant</a:t>
            </a:r>
            <a:r>
              <a:rPr lang="da-DK" dirty="0" smtClean="0"/>
              <a:t> Api Calls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74700" y="1600200"/>
            <a:ext cx="9512300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MessageSentInRoomSubscribe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GetUserFromId</a:t>
            </a:r>
            <a:r>
              <a:rPr lang="en-US" sz="2400" dirty="0"/>
              <a:t> 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ImSubscribe</a:t>
            </a:r>
            <a:r>
              <a:rPr lang="en-US" sz="24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ListStreams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JoinRoom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WhenAddedToRoom</a:t>
            </a:r>
            <a:r>
              <a:rPr lang="en-US" sz="2400" dirty="0"/>
              <a:t> 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GetRoom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GetUser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SendMessageToStream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274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ART Client – Message Construction </a:t>
            </a:r>
            <a:r>
              <a:rPr lang="da-DK" dirty="0" err="1" smtClean="0"/>
              <a:t>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0" y="1061062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21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5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2013"/>
  <p:tag name="MIO_FALLBACK_LAYOUT" val="5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5"/>
  <p:tag name="MIO_HDS" val="True"/>
  <p:tag name="MIO_SKIPVERSION" val="01.01.0001 00:00:00"/>
  <p:tag name="MIO_EKGUID" val="b7585df3-d7c4-4e63-b864-ecaca7d8ec0d"/>
  <p:tag name="MIO_UPDATE" val="True"/>
  <p:tag name="MIO_VERSION" val="18.04.2017 18:34:57"/>
  <p:tag name="MIO_DBID" val="5D9FD29E-BEEC-40D7-BFBE-407D9085DE5F"/>
  <p:tag name="MIO_LASTDOWNLOADED" val="23.11.2017 13:53:33"/>
  <p:tag name="MIO_OBJECTNAME" val="Danske Bank 16:9"/>
  <p:tag name="MIO_CDID" val="36049262-a2dc-48ca-9f47-69cada2ed7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anske Bank Group_Standard Theme">
  <a:themeElements>
    <a:clrScheme name="Danske Colour Scheme - Standard">
      <a:dk1>
        <a:srgbClr val="000000"/>
      </a:dk1>
      <a:lt1>
        <a:sysClr val="window" lastClr="FFFFFF"/>
      </a:lt1>
      <a:dk2>
        <a:srgbClr val="003755"/>
      </a:dk2>
      <a:lt2>
        <a:srgbClr val="FFFFFF"/>
      </a:lt2>
      <a:accent1>
        <a:srgbClr val="003755"/>
      </a:accent1>
      <a:accent2>
        <a:srgbClr val="6DBACE"/>
      </a:accent2>
      <a:accent3>
        <a:srgbClr val="C7CECB"/>
      </a:accent3>
      <a:accent4>
        <a:srgbClr val="397798"/>
      </a:accent4>
      <a:accent5>
        <a:srgbClr val="7F898B"/>
      </a:accent5>
      <a:accent6>
        <a:srgbClr val="A8D2E0"/>
      </a:accent6>
      <a:hlink>
        <a:srgbClr val="397798"/>
      </a:hlink>
      <a:folHlink>
        <a:srgbClr val="6DBACE"/>
      </a:folHlink>
    </a:clrScheme>
    <a:fontScheme name="15115_DB Nordic Theme_x">
      <a:majorFont>
        <a:latin typeface="Danske Human Medium Italic"/>
        <a:ea typeface=""/>
        <a:cs typeface=""/>
      </a:majorFont>
      <a:minorFont>
        <a:latin typeface="Danske Tex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Danske Midnight Blue">
      <a:srgbClr val="003755"/>
    </a:custClr>
    <a:custClr name="Danske Autumn Red">
      <a:srgbClr val="E65A6D"/>
    </a:custClr>
    <a:custClr name="Danske Meadow Green">
      <a:srgbClr val="09B89D"/>
    </a:custClr>
    <a:custClr name="Danske Corn Yellow">
      <a:srgbClr val="FFE17F"/>
    </a:custClr>
    <a:custClr name="Danske Amber Orange">
      <a:srgbClr val="FBB273"/>
    </a:custClr>
    <a:custClr name="Danske Berry Purple">
      <a:srgbClr val="74489D"/>
    </a:custClr>
    <a:custClr name="Danske Sea Blue">
      <a:srgbClr val="6DBACE"/>
    </a:custClr>
    <a:custClr name="Danske Granite Gray">
      <a:srgbClr val="3A4344"/>
    </a:custClr>
    <a:custClr name="Danske Slate Gray">
      <a:srgbClr val="7B8185"/>
    </a:custClr>
    <a:custClr name="Danske Stone Gray">
      <a:srgbClr val="C7CECB"/>
    </a:custClr>
    <a:custClr name="Danske Midnight Blue 80%">
      <a:srgbClr val="00597B"/>
    </a:custClr>
    <a:custClr name="Danske Autumn Red 80%">
      <a:srgbClr val="EB7C83"/>
    </a:custClr>
    <a:custClr name="Danske Meadow Green 80%">
      <a:srgbClr val="5EC3AE"/>
    </a:custClr>
    <a:custClr name="Danske Corn Yellow 80%">
      <a:srgbClr val="FFE698"/>
    </a:custClr>
    <a:custClr name="Danske Amber Orange 80%">
      <a:srgbClr val="FCC18B"/>
    </a:custClr>
    <a:custClr name="Danske Berry Purple 80%">
      <a:srgbClr val="8865AC"/>
    </a:custClr>
    <a:custClr name="Danske Sea Blue 80%">
      <a:srgbClr val="8BC5D7"/>
    </a:custClr>
    <a:custClr name="Danske Granite Gray 80%">
      <a:srgbClr val="5E676A"/>
    </a:custClr>
    <a:custClr name="Danske Slate Gray 80%">
      <a:srgbClr val="93989C"/>
    </a:custClr>
    <a:custClr name="Danske Stone Gray 80%">
      <a:srgbClr val="D2D7D5"/>
    </a:custClr>
    <a:custClr name="Danske Midnight Blue 60%">
      <a:srgbClr val="397798"/>
    </a:custClr>
    <a:custClr name="Danske Autumn Red 60%">
      <a:srgbClr val="EF9A9C"/>
    </a:custClr>
    <a:custClr name="Danske Meadow Green 60%">
      <a:srgbClr val="8AD0BF"/>
    </a:custClr>
    <a:custClr name="Danske Corn Yellow 60%">
      <a:srgbClr val="FFECB0"/>
    </a:custClr>
    <a:custClr name="Danske Amber Orange 60%">
      <a:srgbClr val="FDCFA5"/>
    </a:custClr>
    <a:custClr name="Danske Berry Purple 60%">
      <a:srgbClr val="9F84BD"/>
    </a:custClr>
    <a:custClr name="Danske Sea Blue 60%">
      <a:srgbClr val="A8D2E0"/>
    </a:custClr>
    <a:custClr name="Danske Granite Gray 60%">
      <a:srgbClr val="7F898B"/>
    </a:custClr>
    <a:custClr name="Danske Slate Gray 60%">
      <a:srgbClr val="ABAFB2"/>
    </a:custClr>
    <a:custClr name="Danske Stone Gray 60%">
      <a:srgbClr val="DBE0DE"/>
    </a:custClr>
    <a:custClr name="Danske Midnight Blue 40%">
      <a:srgbClr val="739DB7"/>
    </a:custClr>
    <a:custClr name="Danske Autumn Red 40%">
      <a:srgbClr val="F4BAB8"/>
    </a:custClr>
    <a:custClr name="Danske Meadow Green 40%">
      <a:srgbClr val="B2DFD3"/>
    </a:custClr>
    <a:custClr name="Danske Corn Yellow 40%">
      <a:srgbClr val="FFF3CA"/>
    </a:custClr>
    <a:custClr name="Danske Amber Orange 40%">
      <a:srgbClr val="FEDDBF"/>
    </a:custClr>
    <a:custClr name="Danske Berry Purple 40%">
      <a:srgbClr val="BAA7D1"/>
    </a:custClr>
    <a:custClr name="Danske Sea Blue 40%">
      <a:srgbClr val="C3E0EB"/>
    </a:custClr>
    <a:custClr name="Danske Granite Gray 40%">
      <a:srgbClr val="A6ADB0"/>
    </a:custClr>
    <a:custClr name="Danske Slate Gray 40%">
      <a:srgbClr val="C5C8CB"/>
    </a:custClr>
    <a:custClr name="Danske Stone Gray 40%">
      <a:srgbClr val="E8EBEA"/>
    </a:custClr>
    <a:custClr name="Danske Sky Blue">
      <a:srgbClr val="D7E9F1"/>
    </a:custClr>
  </a:custClrLst>
  <a:extLst>
    <a:ext uri="{05A4C25C-085E-4340-85A3-A5531E510DB2}">
      <thm15:themeFamily xmlns:thm15="http://schemas.microsoft.com/office/thememl/2012/main" name="ION_overview [Read-Only]" id="{D678B987-3C29-44F6-8CBF-2D25120DE9F2}" vid="{C33ECF82-956F-4268-8036-E84EB24522BD}"/>
    </a:ext>
  </a:extLst>
</a:theme>
</file>

<file path=ppt/theme/theme2.xml><?xml version="1.0" encoding="utf-8"?>
<a:theme xmlns:a="http://schemas.openxmlformats.org/drawingml/2006/main" name="2_Danske Bank Group_Standard Theme">
  <a:themeElements>
    <a:clrScheme name="Danske Colour Scheme - Standard">
      <a:dk1>
        <a:srgbClr val="000000"/>
      </a:dk1>
      <a:lt1>
        <a:sysClr val="window" lastClr="FFFFFF"/>
      </a:lt1>
      <a:dk2>
        <a:srgbClr val="003755"/>
      </a:dk2>
      <a:lt2>
        <a:srgbClr val="FFFFFF"/>
      </a:lt2>
      <a:accent1>
        <a:srgbClr val="003755"/>
      </a:accent1>
      <a:accent2>
        <a:srgbClr val="6DBACE"/>
      </a:accent2>
      <a:accent3>
        <a:srgbClr val="C7CECB"/>
      </a:accent3>
      <a:accent4>
        <a:srgbClr val="397798"/>
      </a:accent4>
      <a:accent5>
        <a:srgbClr val="7F898B"/>
      </a:accent5>
      <a:accent6>
        <a:srgbClr val="A8D2E0"/>
      </a:accent6>
      <a:hlink>
        <a:srgbClr val="397798"/>
      </a:hlink>
      <a:folHlink>
        <a:srgbClr val="6DBACE"/>
      </a:folHlink>
    </a:clrScheme>
    <a:fontScheme name="15115_DB Nordic Theme_x">
      <a:majorFont>
        <a:latin typeface="Danske Human Medium Italic"/>
        <a:ea typeface=""/>
        <a:cs typeface=""/>
      </a:majorFont>
      <a:minorFont>
        <a:latin typeface="Danske Tex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Danske Midnight Blue">
      <a:srgbClr val="003755"/>
    </a:custClr>
    <a:custClr name="Danske Autumn Red">
      <a:srgbClr val="E65A6D"/>
    </a:custClr>
    <a:custClr name="Danske Meadow Green">
      <a:srgbClr val="09B89D"/>
    </a:custClr>
    <a:custClr name="Danske Corn Yellow">
      <a:srgbClr val="FFE17F"/>
    </a:custClr>
    <a:custClr name="Danske Amber Orange">
      <a:srgbClr val="FBB273"/>
    </a:custClr>
    <a:custClr name="Danske Berry Purple">
      <a:srgbClr val="74489D"/>
    </a:custClr>
    <a:custClr name="Danske Sea Blue">
      <a:srgbClr val="6DBACE"/>
    </a:custClr>
    <a:custClr name="Danske Granite Gray">
      <a:srgbClr val="3A4344"/>
    </a:custClr>
    <a:custClr name="Danske Slate Gray">
      <a:srgbClr val="7B8185"/>
    </a:custClr>
    <a:custClr name="Danske Stone Gray">
      <a:srgbClr val="C7CECB"/>
    </a:custClr>
    <a:custClr name="Danske Midnight Blue 80%">
      <a:srgbClr val="00597B"/>
    </a:custClr>
    <a:custClr name="Danske Autumn Red 80%">
      <a:srgbClr val="EB7C83"/>
    </a:custClr>
    <a:custClr name="Danske Meadow Green 80%">
      <a:srgbClr val="5EC3AE"/>
    </a:custClr>
    <a:custClr name="Danske Corn Yellow 80%">
      <a:srgbClr val="FFE698"/>
    </a:custClr>
    <a:custClr name="Danske Amber Orange 80%">
      <a:srgbClr val="FCC18B"/>
    </a:custClr>
    <a:custClr name="Danske Berry Purple 80%">
      <a:srgbClr val="8865AC"/>
    </a:custClr>
    <a:custClr name="Danske Sea Blue 80%">
      <a:srgbClr val="8BC5D7"/>
    </a:custClr>
    <a:custClr name="Danske Granite Gray 80%">
      <a:srgbClr val="5E676A"/>
    </a:custClr>
    <a:custClr name="Danske Slate Gray 80%">
      <a:srgbClr val="93989C"/>
    </a:custClr>
    <a:custClr name="Danske Stone Gray 80%">
      <a:srgbClr val="D2D7D5"/>
    </a:custClr>
    <a:custClr name="Danske Midnight Blue 60%">
      <a:srgbClr val="397798"/>
    </a:custClr>
    <a:custClr name="Danske Autumn Red 60%">
      <a:srgbClr val="EF9A9C"/>
    </a:custClr>
    <a:custClr name="Danske Meadow Green 60%">
      <a:srgbClr val="8AD0BF"/>
    </a:custClr>
    <a:custClr name="Danske Corn Yellow 60%">
      <a:srgbClr val="FFECB0"/>
    </a:custClr>
    <a:custClr name="Danske Amber Orange 60%">
      <a:srgbClr val="FDCFA5"/>
    </a:custClr>
    <a:custClr name="Danske Berry Purple 60%">
      <a:srgbClr val="9F84BD"/>
    </a:custClr>
    <a:custClr name="Danske Sea Blue 60%">
      <a:srgbClr val="A8D2E0"/>
    </a:custClr>
    <a:custClr name="Danske Granite Gray 60%">
      <a:srgbClr val="7F898B"/>
    </a:custClr>
    <a:custClr name="Danske Slate Gray 60%">
      <a:srgbClr val="ABAFB2"/>
    </a:custClr>
    <a:custClr name="Danske Stone Gray 60%">
      <a:srgbClr val="DBE0DE"/>
    </a:custClr>
    <a:custClr name="Danske Midnight Blue 40%">
      <a:srgbClr val="739DB7"/>
    </a:custClr>
    <a:custClr name="Danske Autumn Red 40%">
      <a:srgbClr val="F4BAB8"/>
    </a:custClr>
    <a:custClr name="Danske Meadow Green 40%">
      <a:srgbClr val="B2DFD3"/>
    </a:custClr>
    <a:custClr name="Danske Corn Yellow 40%">
      <a:srgbClr val="FFF3CA"/>
    </a:custClr>
    <a:custClr name="Danske Amber Orange 40%">
      <a:srgbClr val="FEDDBF"/>
    </a:custClr>
    <a:custClr name="Danske Berry Purple 40%">
      <a:srgbClr val="BAA7D1"/>
    </a:custClr>
    <a:custClr name="Danske Sea Blue 40%">
      <a:srgbClr val="C3E0EB"/>
    </a:custClr>
    <a:custClr name="Danske Granite Gray 40%">
      <a:srgbClr val="A6ADB0"/>
    </a:custClr>
    <a:custClr name="Danske Slate Gray 40%">
      <a:srgbClr val="C5C8CB"/>
    </a:custClr>
    <a:custClr name="Danske Stone Gray 40%">
      <a:srgbClr val="E8EBEA"/>
    </a:custClr>
    <a:custClr name="Danske Sky Blue">
      <a:srgbClr val="D7E9F1"/>
    </a:custClr>
  </a:custClrLst>
  <a:extLst>
    <a:ext uri="{05A4C25C-085E-4340-85A3-A5531E510DB2}">
      <thm15:themeFamily xmlns:thm15="http://schemas.microsoft.com/office/thememl/2012/main" name="ION_overview [Read-Only]" id="{D678B987-3C29-44F6-8CBF-2D25120DE9F2}" vid="{458B31C7-319B-4A9B-B24B-BADA99CB6FD7}"/>
    </a:ext>
  </a:extLst>
</a:theme>
</file>

<file path=ppt/theme/theme3.xml><?xml version="1.0" encoding="utf-8"?>
<a:theme xmlns:a="http://schemas.openxmlformats.org/drawingml/2006/main" name="Office Theme">
  <a:themeElements>
    <a:clrScheme name="151115_DB Nordic Theme_x">
      <a:dk1>
        <a:srgbClr val="000000"/>
      </a:dk1>
      <a:lt1>
        <a:sysClr val="window" lastClr="FFFFFF"/>
      </a:lt1>
      <a:dk2>
        <a:srgbClr val="003755"/>
      </a:dk2>
      <a:lt2>
        <a:srgbClr val="FFFFFF"/>
      </a:lt2>
      <a:accent1>
        <a:srgbClr val="003755"/>
      </a:accent1>
      <a:accent2>
        <a:srgbClr val="C0E8F0"/>
      </a:accent2>
      <a:accent3>
        <a:srgbClr val="82D2E1"/>
      </a:accent3>
      <a:accent4>
        <a:srgbClr val="406980"/>
      </a:accent4>
      <a:accent5>
        <a:srgbClr val="7F9BAA"/>
      </a:accent5>
      <a:accent6>
        <a:srgbClr val="BFCDD4"/>
      </a:accent6>
      <a:hlink>
        <a:srgbClr val="406980"/>
      </a:hlink>
      <a:folHlink>
        <a:srgbClr val="7F9BAA"/>
      </a:folHlink>
    </a:clrScheme>
    <a:fontScheme name="15115_DB Nordic Theme_x">
      <a:majorFont>
        <a:latin typeface="Danske Human Medium Italic"/>
        <a:ea typeface=""/>
        <a:cs typeface=""/>
      </a:majorFont>
      <a:minorFont>
        <a:latin typeface="Dansk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nske Midnight Blue">
      <a:srgbClr val="003755"/>
    </a:custClr>
    <a:custClr name="Danske Autumn Red">
      <a:srgbClr val="E65A6D"/>
    </a:custClr>
    <a:custClr name="Danske Meadow Green">
      <a:srgbClr val="09B89D"/>
    </a:custClr>
    <a:custClr name="Danske Corn Yellow">
      <a:srgbClr val="FFE17F"/>
    </a:custClr>
    <a:custClr name="Danske Amber Orange">
      <a:srgbClr val="FBB273"/>
    </a:custClr>
    <a:custClr name="Danske Berry Purple">
      <a:srgbClr val="74489D"/>
    </a:custClr>
    <a:custClr name="Danske Sea Blue">
      <a:srgbClr val="6DBACE"/>
    </a:custClr>
    <a:custClr name="Danske Granite Gray">
      <a:srgbClr val="3A4344"/>
    </a:custClr>
    <a:custClr name="Danske Slate Gray">
      <a:srgbClr val="7B8185"/>
    </a:custClr>
    <a:custClr name="Danske Stone Gray">
      <a:srgbClr val="C7CECB"/>
    </a:custClr>
    <a:custClr name="Danske Midnight Blue 80%">
      <a:srgbClr val="00597B"/>
    </a:custClr>
    <a:custClr name="Danske Autumn Red 80%">
      <a:srgbClr val="EB7C83"/>
    </a:custClr>
    <a:custClr name="Danske Meadow Green 80%">
      <a:srgbClr val="5EC3AE"/>
    </a:custClr>
    <a:custClr name="Danske Corn Yellow 80%">
      <a:srgbClr val="FFE698"/>
    </a:custClr>
    <a:custClr name="Danske Amber Orange 80%">
      <a:srgbClr val="FCC18B"/>
    </a:custClr>
    <a:custClr name="Danske Berry Purple 80%">
      <a:srgbClr val="8865AC"/>
    </a:custClr>
    <a:custClr name="Danske Sea Blue 80%">
      <a:srgbClr val="8BC5D7"/>
    </a:custClr>
    <a:custClr name="Danske Granite Gray 80%">
      <a:srgbClr val="5E676A"/>
    </a:custClr>
    <a:custClr name="Danske Slate Gray 80%">
      <a:srgbClr val="93989C"/>
    </a:custClr>
    <a:custClr name="Danske Stone Gray 80%">
      <a:srgbClr val="D2D7D5"/>
    </a:custClr>
    <a:custClr name="Danske Midnight Blue 60%">
      <a:srgbClr val="397798"/>
    </a:custClr>
    <a:custClr name="Danske Autumn Red 60%">
      <a:srgbClr val="EF9A9C"/>
    </a:custClr>
    <a:custClr name="Danske Meadow Green 60%">
      <a:srgbClr val="8AD0BF"/>
    </a:custClr>
    <a:custClr name="Danske Corn Yellow 60%">
      <a:srgbClr val="FFECB0"/>
    </a:custClr>
    <a:custClr name="Danske Amber Orange 60%">
      <a:srgbClr val="FDCFA5"/>
    </a:custClr>
    <a:custClr name="Danske Berry Purple 60%">
      <a:srgbClr val="9F84BD"/>
    </a:custClr>
    <a:custClr name="Danske Sea Blue 60%">
      <a:srgbClr val="A8D2E0"/>
    </a:custClr>
    <a:custClr name="Danske Granite Gray 60%">
      <a:srgbClr val="7F898B"/>
    </a:custClr>
    <a:custClr name="Danske Slate Gray 60%">
      <a:srgbClr val="ABAFB2"/>
    </a:custClr>
    <a:custClr name="Danske Stone Gray 60%">
      <a:srgbClr val="DBE0DE"/>
    </a:custClr>
    <a:custClr name="Danske Midnight Blue 40%">
      <a:srgbClr val="739DB7"/>
    </a:custClr>
    <a:custClr name="Danske Autumn Red 40%">
      <a:srgbClr val="F4BAB8"/>
    </a:custClr>
    <a:custClr name="Danske Meadow Green 40%">
      <a:srgbClr val="B2DFD3"/>
    </a:custClr>
    <a:custClr name="Danske Corn Yellow 40%">
      <a:srgbClr val="FFF3CA"/>
    </a:custClr>
    <a:custClr name="Danske Amber Orange 40%">
      <a:srgbClr val="FEDDBF"/>
    </a:custClr>
    <a:custClr name="Danske Berry Purple 40%">
      <a:srgbClr val="BAA7D1"/>
    </a:custClr>
    <a:custClr name="Danske Sea Blue 40%">
      <a:srgbClr val="C3E0EB"/>
    </a:custClr>
    <a:custClr name="Danske Granite Gray 40%">
      <a:srgbClr val="A6ADB0"/>
    </a:custClr>
    <a:custClr name="Danske Slate Gray 40%">
      <a:srgbClr val="C5C8CB"/>
    </a:custClr>
    <a:custClr name="Danske Stone Gray 40%">
      <a:srgbClr val="E8EBEA"/>
    </a:custClr>
    <a:custClr name="Danske Sky Blue">
      <a:srgbClr val="D7E9F1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151115_DB Nordic Theme_x">
      <a:dk1>
        <a:srgbClr val="000000"/>
      </a:dk1>
      <a:lt1>
        <a:sysClr val="window" lastClr="FFFFFF"/>
      </a:lt1>
      <a:dk2>
        <a:srgbClr val="003755"/>
      </a:dk2>
      <a:lt2>
        <a:srgbClr val="FFFFFF"/>
      </a:lt2>
      <a:accent1>
        <a:srgbClr val="003755"/>
      </a:accent1>
      <a:accent2>
        <a:srgbClr val="C0E8F0"/>
      </a:accent2>
      <a:accent3>
        <a:srgbClr val="82D2E1"/>
      </a:accent3>
      <a:accent4>
        <a:srgbClr val="406980"/>
      </a:accent4>
      <a:accent5>
        <a:srgbClr val="7F9BAA"/>
      </a:accent5>
      <a:accent6>
        <a:srgbClr val="BFCDD4"/>
      </a:accent6>
      <a:hlink>
        <a:srgbClr val="406980"/>
      </a:hlink>
      <a:folHlink>
        <a:srgbClr val="7F9BAA"/>
      </a:folHlink>
    </a:clrScheme>
    <a:fontScheme name="15115_DB Nordic Theme_x">
      <a:majorFont>
        <a:latin typeface="Danske Human Medium Italic"/>
        <a:ea typeface=""/>
        <a:cs typeface=""/>
      </a:majorFont>
      <a:minorFont>
        <a:latin typeface="Dansk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nske Midnight Blue">
      <a:srgbClr val="003755"/>
    </a:custClr>
    <a:custClr name="Danske Autumn Red">
      <a:srgbClr val="E65A6D"/>
    </a:custClr>
    <a:custClr name="Danske Meadow Green">
      <a:srgbClr val="09B89D"/>
    </a:custClr>
    <a:custClr name="Danske Corn Yellow">
      <a:srgbClr val="FFE17F"/>
    </a:custClr>
    <a:custClr name="Danske Amber Orange">
      <a:srgbClr val="FBB273"/>
    </a:custClr>
    <a:custClr name="Danske Berry Purple">
      <a:srgbClr val="74489D"/>
    </a:custClr>
    <a:custClr name="Danske Sea Blue">
      <a:srgbClr val="6DBACE"/>
    </a:custClr>
    <a:custClr name="Danske Granite Gray">
      <a:srgbClr val="3A4344"/>
    </a:custClr>
    <a:custClr name="Danske Slate Gray">
      <a:srgbClr val="7B8185"/>
    </a:custClr>
    <a:custClr name="Danske Stone Gray">
      <a:srgbClr val="C7CECB"/>
    </a:custClr>
    <a:custClr name="Danske Midnight Blue 80%">
      <a:srgbClr val="00597B"/>
    </a:custClr>
    <a:custClr name="Danske Autumn Red 80%">
      <a:srgbClr val="EB7C83"/>
    </a:custClr>
    <a:custClr name="Danske Meadow Green 80%">
      <a:srgbClr val="5EC3AE"/>
    </a:custClr>
    <a:custClr name="Danske Corn Yellow 80%">
      <a:srgbClr val="FFE698"/>
    </a:custClr>
    <a:custClr name="Danske Amber Orange 80%">
      <a:srgbClr val="FCC18B"/>
    </a:custClr>
    <a:custClr name="Danske Berry Purple 80%">
      <a:srgbClr val="8865AC"/>
    </a:custClr>
    <a:custClr name="Danske Sea Blue 80%">
      <a:srgbClr val="8BC5D7"/>
    </a:custClr>
    <a:custClr name="Danske Granite Gray 80%">
      <a:srgbClr val="5E676A"/>
    </a:custClr>
    <a:custClr name="Danske Slate Gray 80%">
      <a:srgbClr val="93989C"/>
    </a:custClr>
    <a:custClr name="Danske Stone Gray 80%">
      <a:srgbClr val="D2D7D5"/>
    </a:custClr>
    <a:custClr name="Danske Midnight Blue 60%">
      <a:srgbClr val="397798"/>
    </a:custClr>
    <a:custClr name="Danske Autumn Red 60%">
      <a:srgbClr val="EF9A9C"/>
    </a:custClr>
    <a:custClr name="Danske Meadow Green 60%">
      <a:srgbClr val="8AD0BF"/>
    </a:custClr>
    <a:custClr name="Danske Corn Yellow 60%">
      <a:srgbClr val="FFECB0"/>
    </a:custClr>
    <a:custClr name="Danske Amber Orange 60%">
      <a:srgbClr val="FDCFA5"/>
    </a:custClr>
    <a:custClr name="Danske Berry Purple 60%">
      <a:srgbClr val="9F84BD"/>
    </a:custClr>
    <a:custClr name="Danske Sea Blue 60%">
      <a:srgbClr val="A8D2E0"/>
    </a:custClr>
    <a:custClr name="Danske Granite Gray 60%">
      <a:srgbClr val="7F898B"/>
    </a:custClr>
    <a:custClr name="Danske Slate Gray 60%">
      <a:srgbClr val="ABAFB2"/>
    </a:custClr>
    <a:custClr name="Danske Stone Gray 60%">
      <a:srgbClr val="DBE0DE"/>
    </a:custClr>
    <a:custClr name="Danske Midnight Blue 40%">
      <a:srgbClr val="739DB7"/>
    </a:custClr>
    <a:custClr name="Danske Autumn Red 40%">
      <a:srgbClr val="F4BAB8"/>
    </a:custClr>
    <a:custClr name="Danske Meadow Green 40%">
      <a:srgbClr val="B2DFD3"/>
    </a:custClr>
    <a:custClr name="Danske Corn Yellow 40%">
      <a:srgbClr val="FFF3CA"/>
    </a:custClr>
    <a:custClr name="Danske Amber Orange 40%">
      <a:srgbClr val="FEDDBF"/>
    </a:custClr>
    <a:custClr name="Danske Berry Purple 40%">
      <a:srgbClr val="BAA7D1"/>
    </a:custClr>
    <a:custClr name="Danske Sea Blue 40%">
      <a:srgbClr val="C3E0EB"/>
    </a:custClr>
    <a:custClr name="Danske Granite Gray 40%">
      <a:srgbClr val="A6ADB0"/>
    </a:custClr>
    <a:custClr name="Danske Slate Gray 40%">
      <a:srgbClr val="C5C8CB"/>
    </a:custClr>
    <a:custClr name="Danske Stone Gray 40%">
      <a:srgbClr val="E8EBEA"/>
    </a:custClr>
    <a:custClr name="Danske Sky Blue">
      <a:srgbClr val="D7E9F1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6B937B585D754FA52FD9BFE45FCF16" ma:contentTypeVersion="1" ma:contentTypeDescription="Create a new document." ma:contentTypeScope="" ma:versionID="6e654a98bfdeba1bccf4d89f7137eb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d944f400e5ce67ccaa158313eb572c1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259EFA-24BD-421A-9315-4F7F9368BC70}">
  <ds:schemaRefs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C5B9D88-34FA-4F95-A48D-4E9E557A02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097449-AB2D-4920-9C81-08D41C1E3C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and Art Framework</Template>
  <TotalTime>108</TotalTime>
  <Words>114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Danske Human Medium Italic</vt:lpstr>
      <vt:lpstr>Danske Text</vt:lpstr>
      <vt:lpstr>Wingdings 3</vt:lpstr>
      <vt:lpstr>Danske Bank Group_Standard Theme</vt:lpstr>
      <vt:lpstr>2_Danske Bank Group_Standard Theme</vt:lpstr>
      <vt:lpstr>think-cell Slide</vt:lpstr>
      <vt:lpstr>The ART Symphony bot api</vt:lpstr>
      <vt:lpstr>What is Symphony</vt:lpstr>
      <vt:lpstr>Chatbots</vt:lpstr>
      <vt:lpstr>BOT demos</vt:lpstr>
      <vt:lpstr>Arcitecture overview </vt:lpstr>
      <vt:lpstr>API overview </vt:lpstr>
      <vt:lpstr>Authentication </vt:lpstr>
      <vt:lpstr>ART Client – The Most Important Api Calls</vt:lpstr>
      <vt:lpstr>ART Client – Message Construction Example</vt:lpstr>
      <vt:lpstr>ART Client Features</vt:lpstr>
      <vt:lpstr>Resources</vt:lpstr>
    </vt:vector>
  </TitlesOfParts>
  <Company>Danske Bank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 Overview</dc:title>
  <dc:creator>Kenneth Lindgaard Kristensen</dc:creator>
  <cp:lastModifiedBy>Kenneth Lindgaard Kristensen</cp:lastModifiedBy>
  <cp:revision>10</cp:revision>
  <cp:lastPrinted>2018-05-23T14:13:35Z</cp:lastPrinted>
  <dcterms:created xsi:type="dcterms:W3CDTF">2018-06-28T12:37:54Z</dcterms:created>
  <dcterms:modified xsi:type="dcterms:W3CDTF">2019-08-19T08:23:54Z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0x010100286B937B585D754FA52FD9BFE45FCF16</vt:lpwstr>
  </property>
</Properties>
</file>