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9753600" cy="7315200"/>
  <p:notesSz cx="6858000" cy="9144000"/>
  <p:embeddedFontLst>
    <p:embeddedFont>
      <p:font typeface="Arimo" charset="1" panose="020B0604020202020204"/>
      <p:regular r:id="rId14"/>
    </p:embeddedFont>
    <p:embeddedFont>
      <p:font typeface="Arimo Bold" charset="1" panose="020B0704020202020204"/>
      <p:regular r:id="rId15"/>
    </p:embeddedFont>
    <p:embeddedFont>
      <p:font typeface="Roboto" charset="1" panose="02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58" y="1867327"/>
            <a:ext cx="4671277" cy="3109911"/>
          </a:xfrm>
          <a:custGeom>
            <a:avLst/>
            <a:gdLst/>
            <a:ahLst/>
            <a:cxnLst/>
            <a:rect r="r" b="b" t="t" l="l"/>
            <a:pathLst>
              <a:path h="3109911" w="4671277">
                <a:moveTo>
                  <a:pt x="0" y="0"/>
                </a:moveTo>
                <a:lnTo>
                  <a:pt x="4671278" y="0"/>
                </a:lnTo>
                <a:lnTo>
                  <a:pt x="4671278" y="3109911"/>
                </a:lnTo>
                <a:lnTo>
                  <a:pt x="0" y="310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615932" y="2252218"/>
            <a:ext cx="142341" cy="4178554"/>
            <a:chOff x="0" y="0"/>
            <a:chExt cx="189788" cy="5571405"/>
          </a:xfrm>
        </p:grpSpPr>
        <p:sp>
          <p:nvSpPr>
            <p:cNvPr name="Freeform 4" id="4"/>
            <p:cNvSpPr/>
            <p:nvPr/>
          </p:nvSpPr>
          <p:spPr>
            <a:xfrm flipH="false" flipV="false" rot="0">
              <a:off x="0" y="0"/>
              <a:ext cx="189738" cy="5571363"/>
            </a:xfrm>
            <a:custGeom>
              <a:avLst/>
              <a:gdLst/>
              <a:ahLst/>
              <a:cxnLst/>
              <a:rect r="r" b="b" t="t" l="l"/>
              <a:pathLst>
                <a:path h="5571363" w="189738">
                  <a:moveTo>
                    <a:pt x="0" y="0"/>
                  </a:moveTo>
                  <a:lnTo>
                    <a:pt x="189738" y="0"/>
                  </a:lnTo>
                  <a:lnTo>
                    <a:pt x="189738" y="5571363"/>
                  </a:lnTo>
                  <a:lnTo>
                    <a:pt x="0" y="5571363"/>
                  </a:lnTo>
                  <a:close/>
                </a:path>
              </a:pathLst>
            </a:custGeom>
            <a:solidFill>
              <a:srgbClr val="01416B"/>
            </a:solidFill>
          </p:spPr>
        </p:sp>
      </p:grpSp>
      <p:grpSp>
        <p:nvGrpSpPr>
          <p:cNvPr name="Group 5" id="5"/>
          <p:cNvGrpSpPr/>
          <p:nvPr/>
        </p:nvGrpSpPr>
        <p:grpSpPr>
          <a:xfrm rot="0">
            <a:off x="9615932" y="914400"/>
            <a:ext cx="142341" cy="1337818"/>
            <a:chOff x="0" y="0"/>
            <a:chExt cx="189788" cy="1783757"/>
          </a:xfrm>
        </p:grpSpPr>
        <p:sp>
          <p:nvSpPr>
            <p:cNvPr name="Freeform 6" id="6"/>
            <p:cNvSpPr/>
            <p:nvPr/>
          </p:nvSpPr>
          <p:spPr>
            <a:xfrm flipH="false" flipV="false" rot="0">
              <a:off x="0" y="0"/>
              <a:ext cx="189738" cy="1783715"/>
            </a:xfrm>
            <a:custGeom>
              <a:avLst/>
              <a:gdLst/>
              <a:ahLst/>
              <a:cxnLst/>
              <a:rect r="r" b="b" t="t" l="l"/>
              <a:pathLst>
                <a:path h="1783715" w="189738">
                  <a:moveTo>
                    <a:pt x="0" y="0"/>
                  </a:moveTo>
                  <a:lnTo>
                    <a:pt x="189738" y="0"/>
                  </a:lnTo>
                  <a:lnTo>
                    <a:pt x="189738" y="1783715"/>
                  </a:lnTo>
                  <a:lnTo>
                    <a:pt x="0" y="1783715"/>
                  </a:lnTo>
                  <a:close/>
                </a:path>
              </a:pathLst>
            </a:custGeom>
            <a:solidFill>
              <a:srgbClr val="FDD500"/>
            </a:solidFill>
          </p:spPr>
        </p:sp>
      </p:grpSp>
      <p:sp>
        <p:nvSpPr>
          <p:cNvPr name="TextBox 7" id="7"/>
          <p:cNvSpPr txBox="true"/>
          <p:nvPr/>
        </p:nvSpPr>
        <p:spPr>
          <a:xfrm rot="0">
            <a:off x="5012681" y="4177386"/>
            <a:ext cx="2532736" cy="1045261"/>
          </a:xfrm>
          <a:prstGeom prst="rect">
            <a:avLst/>
          </a:prstGeom>
        </p:spPr>
        <p:txBody>
          <a:bodyPr anchor="t" rtlCol="false" tIns="0" lIns="0" bIns="0" rIns="0">
            <a:spAutoFit/>
          </a:bodyPr>
          <a:lstStyle/>
          <a:p>
            <a:pPr algn="l">
              <a:lnSpc>
                <a:spcPts val="1663"/>
              </a:lnSpc>
            </a:pPr>
            <a:r>
              <a:rPr lang="en-US" sz="1119">
                <a:solidFill>
                  <a:srgbClr val="01416B"/>
                </a:solidFill>
                <a:latin typeface="Arimo"/>
                <a:ea typeface="Arimo"/>
                <a:cs typeface="Arimo"/>
                <a:sym typeface="Arimo"/>
              </a:rPr>
              <a:t>Kelompok 8 Bootcamp IoT TETI 2025</a:t>
            </a:r>
          </a:p>
          <a:p>
            <a:pPr algn="l" marL="241807" indent="-120904" lvl="1">
              <a:lnSpc>
                <a:spcPts val="1663"/>
              </a:lnSpc>
              <a:buFont typeface="Arial"/>
              <a:buChar char="•"/>
            </a:pPr>
            <a:r>
              <a:rPr lang="en-US" sz="1119">
                <a:solidFill>
                  <a:srgbClr val="01416B"/>
                </a:solidFill>
                <a:latin typeface="Arimo"/>
                <a:ea typeface="Arimo"/>
                <a:cs typeface="Arimo"/>
                <a:sym typeface="Arimo"/>
              </a:rPr>
              <a:t>Muhammad Gunawan Wibisono</a:t>
            </a:r>
          </a:p>
          <a:p>
            <a:pPr algn="l" marL="241807" indent="-120904" lvl="1">
              <a:lnSpc>
                <a:spcPts val="1663"/>
              </a:lnSpc>
              <a:buFont typeface="Arial"/>
              <a:buChar char="•"/>
            </a:pPr>
            <a:r>
              <a:rPr lang="en-US" sz="1119">
                <a:solidFill>
                  <a:srgbClr val="01416B"/>
                </a:solidFill>
                <a:latin typeface="Arimo"/>
                <a:ea typeface="Arimo"/>
                <a:cs typeface="Arimo"/>
                <a:sym typeface="Arimo"/>
              </a:rPr>
              <a:t>Hanifah Nanisya Putri</a:t>
            </a:r>
          </a:p>
          <a:p>
            <a:pPr algn="l" marL="241807" indent="-120904" lvl="1">
              <a:lnSpc>
                <a:spcPts val="1663"/>
              </a:lnSpc>
              <a:buFont typeface="Arial"/>
              <a:buChar char="•"/>
            </a:pPr>
            <a:r>
              <a:rPr lang="en-US" sz="1119">
                <a:solidFill>
                  <a:srgbClr val="01416B"/>
                </a:solidFill>
                <a:latin typeface="Arimo"/>
                <a:ea typeface="Arimo"/>
                <a:cs typeface="Arimo"/>
                <a:sym typeface="Arimo"/>
              </a:rPr>
              <a:t>Nadia Santoso</a:t>
            </a:r>
          </a:p>
          <a:p>
            <a:pPr algn="l" marL="241808" indent="-120904" lvl="1">
              <a:lnSpc>
                <a:spcPts val="1664"/>
              </a:lnSpc>
              <a:buFont typeface="Arial"/>
              <a:buChar char="•"/>
            </a:pPr>
            <a:r>
              <a:rPr lang="en-US" sz="1120">
                <a:solidFill>
                  <a:srgbClr val="01416B"/>
                </a:solidFill>
                <a:latin typeface="Arimo"/>
                <a:ea typeface="Arimo"/>
                <a:cs typeface="Arimo"/>
                <a:sym typeface="Arimo"/>
              </a:rPr>
              <a:t>Tsaqif Jalaluddin Ahmad</a:t>
            </a:r>
          </a:p>
        </p:txBody>
      </p:sp>
      <p:grpSp>
        <p:nvGrpSpPr>
          <p:cNvPr name="Group 8" id="8"/>
          <p:cNvGrpSpPr/>
          <p:nvPr/>
        </p:nvGrpSpPr>
        <p:grpSpPr>
          <a:xfrm rot="0">
            <a:off x="4994394" y="4025646"/>
            <a:ext cx="621741" cy="25807"/>
            <a:chOff x="0" y="0"/>
            <a:chExt cx="828988" cy="34409"/>
          </a:xfrm>
        </p:grpSpPr>
        <p:sp>
          <p:nvSpPr>
            <p:cNvPr name="Freeform 9" id="9"/>
            <p:cNvSpPr/>
            <p:nvPr/>
          </p:nvSpPr>
          <p:spPr>
            <a:xfrm flipH="false" flipV="false" rot="0">
              <a:off x="0" y="0"/>
              <a:ext cx="828929" cy="34417"/>
            </a:xfrm>
            <a:custGeom>
              <a:avLst/>
              <a:gdLst/>
              <a:ahLst/>
              <a:cxnLst/>
              <a:rect r="r" b="b" t="t" l="l"/>
              <a:pathLst>
                <a:path h="34417" w="828929">
                  <a:moveTo>
                    <a:pt x="0" y="0"/>
                  </a:moveTo>
                  <a:lnTo>
                    <a:pt x="828929" y="0"/>
                  </a:lnTo>
                  <a:lnTo>
                    <a:pt x="828929" y="34417"/>
                  </a:lnTo>
                  <a:lnTo>
                    <a:pt x="0" y="34417"/>
                  </a:lnTo>
                  <a:close/>
                </a:path>
              </a:pathLst>
            </a:custGeom>
            <a:solidFill>
              <a:srgbClr val="FDD402"/>
            </a:solidFill>
          </p:spPr>
        </p:sp>
      </p:grpSp>
      <p:sp>
        <p:nvSpPr>
          <p:cNvPr name="TextBox 10" id="10"/>
          <p:cNvSpPr txBox="true"/>
          <p:nvPr/>
        </p:nvSpPr>
        <p:spPr>
          <a:xfrm rot="0">
            <a:off x="4664420" y="2002302"/>
            <a:ext cx="4446161" cy="1304925"/>
          </a:xfrm>
          <a:prstGeom prst="rect">
            <a:avLst/>
          </a:prstGeom>
        </p:spPr>
        <p:txBody>
          <a:bodyPr anchor="t" rtlCol="false" tIns="0" lIns="0" bIns="0" rIns="0">
            <a:spAutoFit/>
          </a:bodyPr>
          <a:lstStyle/>
          <a:p>
            <a:pPr algn="ctr">
              <a:lnSpc>
                <a:spcPts val="3431"/>
              </a:lnSpc>
            </a:pPr>
            <a:r>
              <a:rPr lang="en-US" sz="2859">
                <a:solidFill>
                  <a:srgbClr val="01416B"/>
                </a:solidFill>
                <a:latin typeface="Arimo"/>
                <a:ea typeface="Arimo"/>
                <a:cs typeface="Arimo"/>
                <a:sym typeface="Arimo"/>
              </a:rPr>
              <a:t>Room Air Quality Controller Using ESP32 Microcontroller</a:t>
            </a:r>
          </a:p>
        </p:txBody>
      </p:sp>
      <p:sp>
        <p:nvSpPr>
          <p:cNvPr name="TextBox 11" id="11"/>
          <p:cNvSpPr txBox="true"/>
          <p:nvPr/>
        </p:nvSpPr>
        <p:spPr>
          <a:xfrm rot="0">
            <a:off x="487172" y="6418429"/>
            <a:ext cx="2241031" cy="733806"/>
          </a:xfrm>
          <a:prstGeom prst="rect">
            <a:avLst/>
          </a:prstGeom>
        </p:spPr>
        <p:txBody>
          <a:bodyPr anchor="t" rtlCol="false" tIns="0" lIns="0" bIns="0" rIns="0">
            <a:spAutoFit/>
          </a:bodyPr>
          <a:lstStyle/>
          <a:p>
            <a:pPr algn="l">
              <a:lnSpc>
                <a:spcPts val="2016"/>
              </a:lnSpc>
            </a:pPr>
            <a:r>
              <a:rPr lang="en-US" sz="1120" spc="330">
                <a:solidFill>
                  <a:srgbClr val="01416B"/>
                </a:solidFill>
                <a:latin typeface="Arimo"/>
                <a:ea typeface="Arimo"/>
                <a:cs typeface="Arimo"/>
                <a:sym typeface="Arimo"/>
              </a:rPr>
              <a:t>LOCALLY ROOTED,</a:t>
            </a:r>
          </a:p>
          <a:p>
            <a:pPr algn="l">
              <a:lnSpc>
                <a:spcPts val="2016"/>
              </a:lnSpc>
            </a:pPr>
            <a:r>
              <a:rPr lang="en-US" sz="1120" spc="330">
                <a:solidFill>
                  <a:srgbClr val="01416B"/>
                </a:solidFill>
                <a:latin typeface="Arimo"/>
                <a:ea typeface="Arimo"/>
                <a:cs typeface="Arimo"/>
                <a:sym typeface="Arimo"/>
              </a:rPr>
              <a:t>GLOBALLY RESPECTED</a:t>
            </a:r>
          </a:p>
        </p:txBody>
      </p:sp>
      <p:sp>
        <p:nvSpPr>
          <p:cNvPr name="TextBox 12" id="12"/>
          <p:cNvSpPr txBox="true"/>
          <p:nvPr/>
        </p:nvSpPr>
        <p:spPr>
          <a:xfrm rot="0">
            <a:off x="8419694" y="6702655"/>
            <a:ext cx="939137" cy="210764"/>
          </a:xfrm>
          <a:prstGeom prst="rect">
            <a:avLst/>
          </a:prstGeom>
        </p:spPr>
        <p:txBody>
          <a:bodyPr anchor="t" rtlCol="false" tIns="0" lIns="0" bIns="0" rIns="0">
            <a:spAutoFit/>
          </a:bodyPr>
          <a:lstStyle/>
          <a:p>
            <a:pPr algn="l">
              <a:lnSpc>
                <a:spcPts val="1439"/>
              </a:lnSpc>
            </a:pPr>
            <a:r>
              <a:rPr lang="en-US" sz="1199" spc="240">
                <a:solidFill>
                  <a:srgbClr val="01416B"/>
                </a:solidFill>
                <a:latin typeface="Arimo"/>
                <a:ea typeface="Arimo"/>
                <a:cs typeface="Arimo"/>
                <a:sym typeface="Arimo"/>
              </a:rPr>
              <a:t>ugm.ac.id</a:t>
            </a:r>
          </a:p>
        </p:txBody>
      </p:sp>
      <p:grpSp>
        <p:nvGrpSpPr>
          <p:cNvPr name="Group 13" id="13"/>
          <p:cNvGrpSpPr>
            <a:grpSpLocks noChangeAspect="true"/>
          </p:cNvGrpSpPr>
          <p:nvPr/>
        </p:nvGrpSpPr>
        <p:grpSpPr>
          <a:xfrm rot="0">
            <a:off x="472902" y="416542"/>
            <a:ext cx="2447099" cy="697998"/>
            <a:chOff x="0" y="0"/>
            <a:chExt cx="3262798" cy="930664"/>
          </a:xfrm>
        </p:grpSpPr>
        <p:sp>
          <p:nvSpPr>
            <p:cNvPr name="Freeform 14" id="14"/>
            <p:cNvSpPr/>
            <p:nvPr/>
          </p:nvSpPr>
          <p:spPr>
            <a:xfrm flipH="false" flipV="false" rot="0">
              <a:off x="0" y="0"/>
              <a:ext cx="3262757" cy="930656"/>
            </a:xfrm>
            <a:custGeom>
              <a:avLst/>
              <a:gdLst/>
              <a:ahLst/>
              <a:cxnLst/>
              <a:rect r="r" b="b" t="t" l="l"/>
              <a:pathLst>
                <a:path h="930656" w="3262757">
                  <a:moveTo>
                    <a:pt x="0" y="0"/>
                  </a:moveTo>
                  <a:lnTo>
                    <a:pt x="3262757" y="0"/>
                  </a:lnTo>
                  <a:lnTo>
                    <a:pt x="3262757" y="930656"/>
                  </a:lnTo>
                  <a:lnTo>
                    <a:pt x="0" y="930656"/>
                  </a:lnTo>
                  <a:lnTo>
                    <a:pt x="0" y="0"/>
                  </a:lnTo>
                  <a:close/>
                </a:path>
              </a:pathLst>
            </a:custGeom>
            <a:solidFill>
              <a:srgbClr val="000000">
                <a:alpha val="0"/>
              </a:srgbClr>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2296249" y="436245"/>
            <a:ext cx="4219402" cy="571500"/>
          </a:xfrm>
          <a:prstGeom prst="rect">
            <a:avLst/>
          </a:prstGeom>
        </p:spPr>
        <p:txBody>
          <a:bodyPr anchor="t" rtlCol="false" tIns="0" lIns="0" bIns="0" rIns="0">
            <a:spAutoFit/>
          </a:bodyPr>
          <a:lstStyle/>
          <a:p>
            <a:pPr algn="ctr">
              <a:lnSpc>
                <a:spcPts val="4391"/>
              </a:lnSpc>
            </a:pPr>
            <a:r>
              <a:rPr lang="en-US" sz="3659" b="true">
                <a:solidFill>
                  <a:srgbClr val="01416B"/>
                </a:solidFill>
                <a:latin typeface="Arimo Bold"/>
                <a:ea typeface="Arimo Bold"/>
                <a:cs typeface="Arimo Bold"/>
                <a:sym typeface="Arimo Bold"/>
              </a:rPr>
              <a:t>Gambaran Umum</a:t>
            </a:r>
          </a:p>
        </p:txBody>
      </p:sp>
      <p:sp>
        <p:nvSpPr>
          <p:cNvPr name="TextBox 4" id="4"/>
          <p:cNvSpPr txBox="true"/>
          <p:nvPr/>
        </p:nvSpPr>
        <p:spPr>
          <a:xfrm rot="0">
            <a:off x="2470392" y="1366368"/>
            <a:ext cx="6726504" cy="4877924"/>
          </a:xfrm>
          <a:prstGeom prst="rect">
            <a:avLst/>
          </a:prstGeom>
        </p:spPr>
        <p:txBody>
          <a:bodyPr anchor="t" rtlCol="false" tIns="0" lIns="0" bIns="0" rIns="0">
            <a:spAutoFit/>
          </a:bodyPr>
          <a:lstStyle/>
          <a:p>
            <a:pPr algn="just">
              <a:lnSpc>
                <a:spcPts val="2605"/>
              </a:lnSpc>
            </a:pPr>
            <a:r>
              <a:rPr lang="en-US" sz="1754">
                <a:solidFill>
                  <a:srgbClr val="01416B"/>
                </a:solidFill>
                <a:latin typeface="Roboto"/>
                <a:ea typeface="Roboto"/>
                <a:cs typeface="Roboto"/>
                <a:sym typeface="Roboto"/>
              </a:rPr>
              <a:t>Proyek Room Air Quality Controller Using ESP32 Microcontroller adalah sistem otomatis berbasis mikrokontroler ESP32 yang dirancang untuk memantau dan mengontrol kualitas udara di dalam ruangan, khususnya suhu, kelembapan, dan konsentrasi gas. </a:t>
            </a:r>
          </a:p>
          <a:p>
            <a:pPr algn="just">
              <a:lnSpc>
                <a:spcPts val="2605"/>
              </a:lnSpc>
            </a:pPr>
          </a:p>
          <a:p>
            <a:pPr algn="just">
              <a:lnSpc>
                <a:spcPts val="2605"/>
              </a:lnSpc>
            </a:pPr>
            <a:r>
              <a:rPr lang="en-US" sz="1754">
                <a:solidFill>
                  <a:srgbClr val="01416B"/>
                </a:solidFill>
                <a:latin typeface="Roboto"/>
                <a:ea typeface="Roboto"/>
                <a:cs typeface="Roboto"/>
                <a:sym typeface="Roboto"/>
              </a:rPr>
              <a:t>Alat ini dipasang pada ventilasi ruangan dan akan menyalakan kipas penyedot secara otomatis jika parameter kualitas udara tidak sesuai ambang batas standar yang telah ditentukan. Sebaliknya, jika kondisi udara masih dalam batas aman, kipas akan mati untuk menghemat energi. </a:t>
            </a:r>
          </a:p>
          <a:p>
            <a:pPr algn="just">
              <a:lnSpc>
                <a:spcPts val="2605"/>
              </a:lnSpc>
            </a:pPr>
          </a:p>
          <a:p>
            <a:pPr algn="just">
              <a:lnSpc>
                <a:spcPts val="2606"/>
              </a:lnSpc>
              <a:spcBef>
                <a:spcPct val="0"/>
              </a:spcBef>
            </a:pPr>
            <a:r>
              <a:rPr lang="en-US" sz="1754">
                <a:solidFill>
                  <a:srgbClr val="01416B"/>
                </a:solidFill>
                <a:latin typeface="Roboto"/>
                <a:ea typeface="Roboto"/>
                <a:cs typeface="Roboto"/>
                <a:sym typeface="Roboto"/>
              </a:rPr>
              <a:t>Parameter</a:t>
            </a:r>
            <a:r>
              <a:rPr lang="en-US" sz="1754">
                <a:solidFill>
                  <a:srgbClr val="01416B"/>
                </a:solidFill>
                <a:latin typeface="Roboto"/>
                <a:ea typeface="Roboto"/>
                <a:cs typeface="Roboto"/>
                <a:sym typeface="Roboto"/>
              </a:rPr>
              <a:t> ini dapat diatur secara fleksibel melalui dashboard Blynk memungkinkan pengguna seperti rumah sakit untuk menginput standar kualitas udara yang berbeda sesuai kebutuhan masing-masing ruangan.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1297848" y="275838"/>
            <a:ext cx="7157904" cy="571500"/>
          </a:xfrm>
          <a:prstGeom prst="rect">
            <a:avLst/>
          </a:prstGeom>
        </p:spPr>
        <p:txBody>
          <a:bodyPr anchor="t" rtlCol="false" tIns="0" lIns="0" bIns="0" rIns="0">
            <a:spAutoFit/>
          </a:bodyPr>
          <a:lstStyle/>
          <a:p>
            <a:pPr algn="ctr">
              <a:lnSpc>
                <a:spcPts val="4391"/>
              </a:lnSpc>
            </a:pPr>
            <a:r>
              <a:rPr lang="en-US" sz="3659" b="true">
                <a:solidFill>
                  <a:srgbClr val="01416B"/>
                </a:solidFill>
                <a:latin typeface="Arimo Bold"/>
                <a:ea typeface="Arimo Bold"/>
                <a:cs typeface="Arimo Bold"/>
                <a:sym typeface="Arimo Bold"/>
              </a:rPr>
              <a:t>Diagram Skematik Proyek</a:t>
            </a:r>
          </a:p>
        </p:txBody>
      </p:sp>
      <p:sp>
        <p:nvSpPr>
          <p:cNvPr name="TextBox 4" id="4"/>
          <p:cNvSpPr txBox="true"/>
          <p:nvPr/>
        </p:nvSpPr>
        <p:spPr>
          <a:xfrm rot="0">
            <a:off x="417405" y="1109053"/>
            <a:ext cx="1583125" cy="1055007"/>
          </a:xfrm>
          <a:prstGeom prst="rect">
            <a:avLst/>
          </a:prstGeom>
        </p:spPr>
        <p:txBody>
          <a:bodyPr anchor="t" rtlCol="false" tIns="0" lIns="0" bIns="0" rIns="0">
            <a:spAutoFit/>
          </a:bodyPr>
          <a:lstStyle/>
          <a:p>
            <a:pPr algn="ctr">
              <a:lnSpc>
                <a:spcPts val="2822"/>
              </a:lnSpc>
            </a:pPr>
            <a:r>
              <a:rPr lang="en-US" sz="1899">
                <a:solidFill>
                  <a:srgbClr val="000000"/>
                </a:solidFill>
                <a:latin typeface="Roboto"/>
                <a:ea typeface="Roboto"/>
                <a:cs typeface="Roboto"/>
                <a:sym typeface="Roboto"/>
              </a:rPr>
              <a:t>🌡️ DHT22: </a:t>
            </a:r>
            <a:r>
              <a:rPr lang="en-US" sz="1899">
                <a:solidFill>
                  <a:srgbClr val="000000"/>
                </a:solidFill>
                <a:latin typeface="Roboto"/>
                <a:ea typeface="Roboto"/>
                <a:cs typeface="Roboto"/>
                <a:sym typeface="Roboto"/>
              </a:rPr>
              <a:t>Sensor suhu &amp; kelembaban</a:t>
            </a:r>
          </a:p>
        </p:txBody>
      </p:sp>
      <p:sp>
        <p:nvSpPr>
          <p:cNvPr name="TextBox 5" id="5"/>
          <p:cNvSpPr txBox="true"/>
          <p:nvPr/>
        </p:nvSpPr>
        <p:spPr>
          <a:xfrm rot="0">
            <a:off x="7891257" y="1285266"/>
            <a:ext cx="1289364" cy="702582"/>
          </a:xfrm>
          <a:prstGeom prst="rect">
            <a:avLst/>
          </a:prstGeom>
        </p:spPr>
        <p:txBody>
          <a:bodyPr anchor="t" rtlCol="false" tIns="0" lIns="0" bIns="0" rIns="0">
            <a:spAutoFit/>
          </a:bodyPr>
          <a:lstStyle/>
          <a:p>
            <a:pPr algn="ctr">
              <a:lnSpc>
                <a:spcPts val="2822"/>
              </a:lnSpc>
            </a:pPr>
            <a:r>
              <a:rPr lang="en-US" sz="1899">
                <a:solidFill>
                  <a:srgbClr val="000000"/>
                </a:solidFill>
                <a:latin typeface="Roboto"/>
                <a:ea typeface="Roboto"/>
                <a:cs typeface="Roboto"/>
                <a:sym typeface="Roboto"/>
              </a:rPr>
              <a:t>🌫</a:t>
            </a:r>
            <a:r>
              <a:rPr lang="en-US" sz="1899">
                <a:solidFill>
                  <a:srgbClr val="000000"/>
                </a:solidFill>
                <a:latin typeface="Roboto"/>
                <a:ea typeface="Roboto"/>
                <a:cs typeface="Roboto"/>
                <a:sym typeface="Roboto"/>
              </a:rPr>
              <a:t>️ MQ2: </a:t>
            </a:r>
            <a:r>
              <a:rPr lang="en-US" sz="1899">
                <a:solidFill>
                  <a:srgbClr val="000000"/>
                </a:solidFill>
                <a:latin typeface="Roboto"/>
                <a:ea typeface="Roboto"/>
                <a:cs typeface="Roboto"/>
                <a:sym typeface="Roboto"/>
              </a:rPr>
              <a:t>Sensor gas </a:t>
            </a:r>
          </a:p>
        </p:txBody>
      </p:sp>
      <p:sp>
        <p:nvSpPr>
          <p:cNvPr name="TextBox 6" id="6"/>
          <p:cNvSpPr txBox="true"/>
          <p:nvPr/>
        </p:nvSpPr>
        <p:spPr>
          <a:xfrm rot="0">
            <a:off x="417405" y="2411710"/>
            <a:ext cx="1583125" cy="1055093"/>
          </a:xfrm>
          <a:prstGeom prst="rect">
            <a:avLst/>
          </a:prstGeom>
        </p:spPr>
        <p:txBody>
          <a:bodyPr anchor="t" rtlCol="false" tIns="0" lIns="0" bIns="0" rIns="0">
            <a:spAutoFit/>
          </a:bodyPr>
          <a:lstStyle/>
          <a:p>
            <a:pPr algn="ctr">
              <a:lnSpc>
                <a:spcPts val="2821"/>
              </a:lnSpc>
            </a:pPr>
            <a:r>
              <a:rPr lang="en-US" sz="1899">
                <a:solidFill>
                  <a:srgbClr val="000000"/>
                </a:solidFill>
                <a:latin typeface="Roboto"/>
                <a:ea typeface="Roboto"/>
                <a:cs typeface="Roboto"/>
                <a:sym typeface="Roboto"/>
              </a:rPr>
              <a:t>💡LED:</a:t>
            </a:r>
          </a:p>
          <a:p>
            <a:pPr algn="ctr">
              <a:lnSpc>
                <a:spcPts val="2822"/>
              </a:lnSpc>
            </a:pPr>
            <a:r>
              <a:rPr lang="en-US" sz="1899">
                <a:solidFill>
                  <a:srgbClr val="000000"/>
                </a:solidFill>
                <a:latin typeface="Roboto"/>
                <a:ea typeface="Roboto"/>
                <a:cs typeface="Roboto"/>
                <a:sym typeface="Roboto"/>
              </a:rPr>
              <a:t>Aktuator status sistem</a:t>
            </a:r>
          </a:p>
        </p:txBody>
      </p:sp>
      <p:sp>
        <p:nvSpPr>
          <p:cNvPr name="TextBox 7" id="7"/>
          <p:cNvSpPr txBox="true"/>
          <p:nvPr/>
        </p:nvSpPr>
        <p:spPr>
          <a:xfrm rot="0">
            <a:off x="7767432" y="4742895"/>
            <a:ext cx="1862343" cy="1407432"/>
          </a:xfrm>
          <a:prstGeom prst="rect">
            <a:avLst/>
          </a:prstGeom>
        </p:spPr>
        <p:txBody>
          <a:bodyPr anchor="t" rtlCol="false" tIns="0" lIns="0" bIns="0" rIns="0">
            <a:spAutoFit/>
          </a:bodyPr>
          <a:lstStyle/>
          <a:p>
            <a:pPr algn="ctr">
              <a:lnSpc>
                <a:spcPts val="2822"/>
              </a:lnSpc>
            </a:pPr>
            <a:r>
              <a:rPr lang="en-US" sz="1899">
                <a:solidFill>
                  <a:srgbClr val="000000"/>
                </a:solidFill>
                <a:latin typeface="Roboto"/>
                <a:ea typeface="Roboto"/>
                <a:cs typeface="Roboto"/>
                <a:sym typeface="Roboto"/>
              </a:rPr>
              <a:t>🖥</a:t>
            </a:r>
            <a:r>
              <a:rPr lang="en-US" sz="1899">
                <a:solidFill>
                  <a:srgbClr val="000000"/>
                </a:solidFill>
                <a:latin typeface="Roboto"/>
                <a:ea typeface="Roboto"/>
                <a:cs typeface="Roboto"/>
                <a:sym typeface="Roboto"/>
              </a:rPr>
              <a:t>️ OLED I2C: Melaporkan</a:t>
            </a:r>
            <a:r>
              <a:rPr lang="en-US" sz="1899">
                <a:solidFill>
                  <a:srgbClr val="000000"/>
                </a:solidFill>
                <a:latin typeface="Roboto"/>
                <a:ea typeface="Roboto"/>
                <a:cs typeface="Roboto"/>
                <a:sym typeface="Roboto"/>
              </a:rPr>
              <a:t> status motor dan kualitas udara</a:t>
            </a:r>
          </a:p>
        </p:txBody>
      </p:sp>
      <p:sp>
        <p:nvSpPr>
          <p:cNvPr name="TextBox 8" id="8"/>
          <p:cNvSpPr txBox="true"/>
          <p:nvPr/>
        </p:nvSpPr>
        <p:spPr>
          <a:xfrm rot="0">
            <a:off x="129466" y="5072135"/>
            <a:ext cx="2061563" cy="1055007"/>
          </a:xfrm>
          <a:prstGeom prst="rect">
            <a:avLst/>
          </a:prstGeom>
        </p:spPr>
        <p:txBody>
          <a:bodyPr anchor="t" rtlCol="false" tIns="0" lIns="0" bIns="0" rIns="0">
            <a:spAutoFit/>
          </a:bodyPr>
          <a:lstStyle/>
          <a:p>
            <a:pPr algn="ctr">
              <a:lnSpc>
                <a:spcPts val="2822"/>
              </a:lnSpc>
            </a:pPr>
            <a:r>
              <a:rPr lang="en-US" sz="1899">
                <a:solidFill>
                  <a:srgbClr val="000000"/>
                </a:solidFill>
                <a:latin typeface="Roboto"/>
                <a:ea typeface="Roboto"/>
                <a:cs typeface="Roboto"/>
                <a:sym typeface="Roboto"/>
              </a:rPr>
              <a:t>🔄 S</a:t>
            </a:r>
            <a:r>
              <a:rPr lang="en-US" sz="1899">
                <a:solidFill>
                  <a:srgbClr val="000000"/>
                </a:solidFill>
                <a:latin typeface="Roboto"/>
                <a:ea typeface="Roboto"/>
                <a:cs typeface="Roboto"/>
                <a:sym typeface="Roboto"/>
              </a:rPr>
              <a:t>tepper Motor: Simulator kipas sedot</a:t>
            </a:r>
          </a:p>
        </p:txBody>
      </p:sp>
      <p:sp>
        <p:nvSpPr>
          <p:cNvPr name="Freeform 9" id="9"/>
          <p:cNvSpPr/>
          <p:nvPr/>
        </p:nvSpPr>
        <p:spPr>
          <a:xfrm flipH="false" flipV="false" rot="0">
            <a:off x="2438834" y="1037838"/>
            <a:ext cx="4875932" cy="5545842"/>
          </a:xfrm>
          <a:custGeom>
            <a:avLst/>
            <a:gdLst/>
            <a:ahLst/>
            <a:cxnLst/>
            <a:rect r="r" b="b" t="t" l="l"/>
            <a:pathLst>
              <a:path h="5545842" w="4875932">
                <a:moveTo>
                  <a:pt x="0" y="0"/>
                </a:moveTo>
                <a:lnTo>
                  <a:pt x="4875932" y="0"/>
                </a:lnTo>
                <a:lnTo>
                  <a:pt x="4875932" y="5545842"/>
                </a:lnTo>
                <a:lnTo>
                  <a:pt x="0" y="5545842"/>
                </a:lnTo>
                <a:lnTo>
                  <a:pt x="0" y="0"/>
                </a:lnTo>
                <a:close/>
              </a:path>
            </a:pathLst>
          </a:custGeom>
          <a:blipFill>
            <a:blip r:embed="rId3"/>
            <a:stretch>
              <a:fillRect l="0" t="0" r="0" b="0"/>
            </a:stretch>
          </a:blipFill>
        </p:spPr>
      </p:sp>
      <p:sp>
        <p:nvSpPr>
          <p:cNvPr name="AutoShape 10" id="10"/>
          <p:cNvSpPr/>
          <p:nvPr/>
        </p:nvSpPr>
        <p:spPr>
          <a:xfrm>
            <a:off x="2191030" y="1669894"/>
            <a:ext cx="2216127" cy="0"/>
          </a:xfrm>
          <a:prstGeom prst="line">
            <a:avLst/>
          </a:prstGeom>
          <a:ln cap="flat" w="38100">
            <a:solidFill>
              <a:srgbClr val="4FC3F7"/>
            </a:solidFill>
            <a:prstDash val="solid"/>
            <a:headEnd type="arrow" len="sm" w="med"/>
            <a:tailEnd type="none" len="sm" w="sm"/>
          </a:ln>
        </p:spPr>
      </p:sp>
      <p:sp>
        <p:nvSpPr>
          <p:cNvPr name="AutoShape 11" id="11"/>
          <p:cNvSpPr/>
          <p:nvPr/>
        </p:nvSpPr>
        <p:spPr>
          <a:xfrm>
            <a:off x="5960827" y="1669894"/>
            <a:ext cx="1739929" cy="0"/>
          </a:xfrm>
          <a:prstGeom prst="line">
            <a:avLst/>
          </a:prstGeom>
          <a:ln cap="flat" w="38100">
            <a:solidFill>
              <a:srgbClr val="BA68C8"/>
            </a:solidFill>
            <a:prstDash val="solid"/>
            <a:headEnd type="none" len="sm" w="sm"/>
            <a:tailEnd type="arrow" len="sm" w="med"/>
          </a:ln>
        </p:spPr>
      </p:sp>
      <p:sp>
        <p:nvSpPr>
          <p:cNvPr name="AutoShape 12" id="12"/>
          <p:cNvSpPr/>
          <p:nvPr/>
        </p:nvSpPr>
        <p:spPr>
          <a:xfrm flipV="true">
            <a:off x="2191030" y="2644448"/>
            <a:ext cx="366303" cy="0"/>
          </a:xfrm>
          <a:prstGeom prst="line">
            <a:avLst/>
          </a:prstGeom>
          <a:ln cap="flat" w="38100">
            <a:solidFill>
              <a:srgbClr val="FFD54F"/>
            </a:solidFill>
            <a:prstDash val="solid"/>
            <a:headEnd type="arrow" len="sm" w="med"/>
            <a:tailEnd type="none" len="sm" w="sm"/>
          </a:ln>
        </p:spPr>
      </p:sp>
      <p:sp>
        <p:nvSpPr>
          <p:cNvPr name="AutoShape 13" id="13"/>
          <p:cNvSpPr/>
          <p:nvPr/>
        </p:nvSpPr>
        <p:spPr>
          <a:xfrm>
            <a:off x="6830792" y="5303736"/>
            <a:ext cx="869965" cy="0"/>
          </a:xfrm>
          <a:prstGeom prst="line">
            <a:avLst/>
          </a:prstGeom>
          <a:ln cap="flat" w="38100">
            <a:solidFill>
              <a:srgbClr val="81C784"/>
            </a:solidFill>
            <a:prstDash val="solid"/>
            <a:headEnd type="none" len="sm" w="sm"/>
            <a:tailEnd type="arrow" len="sm" w="med"/>
          </a:ln>
        </p:spPr>
      </p:sp>
      <p:sp>
        <p:nvSpPr>
          <p:cNvPr name="AutoShape 14" id="14"/>
          <p:cNvSpPr/>
          <p:nvPr/>
        </p:nvSpPr>
        <p:spPr>
          <a:xfrm>
            <a:off x="2191030" y="5539322"/>
            <a:ext cx="2216127" cy="0"/>
          </a:xfrm>
          <a:prstGeom prst="line">
            <a:avLst/>
          </a:prstGeom>
          <a:ln cap="flat" w="38100">
            <a:solidFill>
              <a:srgbClr val="FFA726"/>
            </a:solidFill>
            <a:prstDash val="solid"/>
            <a:headEnd type="arrow" len="sm" w="med"/>
            <a:tailEnd type="none" len="sm" w="sm"/>
          </a:ln>
        </p:spPr>
      </p:sp>
      <p:sp>
        <p:nvSpPr>
          <p:cNvPr name="AutoShape 15" id="15"/>
          <p:cNvSpPr/>
          <p:nvPr/>
        </p:nvSpPr>
        <p:spPr>
          <a:xfrm>
            <a:off x="6634352" y="3486815"/>
            <a:ext cx="1066404" cy="0"/>
          </a:xfrm>
          <a:prstGeom prst="line">
            <a:avLst/>
          </a:prstGeom>
          <a:ln cap="flat" w="38100">
            <a:solidFill>
              <a:srgbClr val="B88917"/>
            </a:solidFill>
            <a:prstDash val="solid"/>
            <a:headEnd type="none" len="sm" w="sm"/>
            <a:tailEnd type="arrow" len="sm" w="med"/>
          </a:ln>
        </p:spPr>
      </p:sp>
      <p:sp>
        <p:nvSpPr>
          <p:cNvPr name="TextBox 16" id="16"/>
          <p:cNvSpPr txBox="true"/>
          <p:nvPr/>
        </p:nvSpPr>
        <p:spPr>
          <a:xfrm rot="0">
            <a:off x="7891257" y="2795532"/>
            <a:ext cx="1603479" cy="1325417"/>
          </a:xfrm>
          <a:prstGeom prst="rect">
            <a:avLst/>
          </a:prstGeom>
        </p:spPr>
        <p:txBody>
          <a:bodyPr anchor="t" rtlCol="false" tIns="0" lIns="0" bIns="0" rIns="0">
            <a:spAutoFit/>
          </a:bodyPr>
          <a:lstStyle/>
          <a:p>
            <a:pPr algn="ctr">
              <a:lnSpc>
                <a:spcPts val="2674"/>
              </a:lnSpc>
            </a:pPr>
            <a:r>
              <a:rPr lang="en-US" sz="1800">
                <a:solidFill>
                  <a:srgbClr val="000000"/>
                </a:solidFill>
                <a:latin typeface="Roboto"/>
                <a:ea typeface="Roboto"/>
                <a:cs typeface="Roboto"/>
                <a:sym typeface="Roboto"/>
              </a:rPr>
              <a:t>📅Breadboard:</a:t>
            </a:r>
          </a:p>
          <a:p>
            <a:pPr algn="ctr">
              <a:lnSpc>
                <a:spcPts val="2673"/>
              </a:lnSpc>
            </a:pPr>
            <a:r>
              <a:rPr lang="en-US" sz="1800">
                <a:solidFill>
                  <a:srgbClr val="000000"/>
                </a:solidFill>
                <a:latin typeface="Roboto"/>
                <a:ea typeface="Roboto"/>
                <a:cs typeface="Roboto"/>
                <a:sym typeface="Roboto"/>
              </a:rPr>
              <a:t>Media ekstensi penghubung komponen</a:t>
            </a:r>
          </a:p>
        </p:txBody>
      </p:sp>
      <p:sp>
        <p:nvSpPr>
          <p:cNvPr name="AutoShape 17" id="17"/>
          <p:cNvSpPr/>
          <p:nvPr/>
        </p:nvSpPr>
        <p:spPr>
          <a:xfrm>
            <a:off x="2191030" y="4091885"/>
            <a:ext cx="626031" cy="0"/>
          </a:xfrm>
          <a:prstGeom prst="line">
            <a:avLst/>
          </a:prstGeom>
          <a:ln cap="flat" w="38100">
            <a:solidFill>
              <a:srgbClr val="FF66C4"/>
            </a:solidFill>
            <a:prstDash val="solid"/>
            <a:headEnd type="arrow" len="sm" w="med"/>
            <a:tailEnd type="none" len="sm" w="sm"/>
          </a:ln>
        </p:spPr>
      </p:sp>
      <p:sp>
        <p:nvSpPr>
          <p:cNvPr name="TextBox 18" id="18"/>
          <p:cNvSpPr txBox="true"/>
          <p:nvPr/>
        </p:nvSpPr>
        <p:spPr>
          <a:xfrm rot="0">
            <a:off x="417405" y="3714454"/>
            <a:ext cx="1583125" cy="1055093"/>
          </a:xfrm>
          <a:prstGeom prst="rect">
            <a:avLst/>
          </a:prstGeom>
        </p:spPr>
        <p:txBody>
          <a:bodyPr anchor="t" rtlCol="false" tIns="0" lIns="0" bIns="0" rIns="0">
            <a:spAutoFit/>
          </a:bodyPr>
          <a:lstStyle/>
          <a:p>
            <a:pPr algn="ctr">
              <a:lnSpc>
                <a:spcPts val="2821"/>
              </a:lnSpc>
            </a:pPr>
            <a:r>
              <a:rPr lang="en-US" sz="1899">
                <a:solidFill>
                  <a:srgbClr val="000000"/>
                </a:solidFill>
                <a:latin typeface="Roboto"/>
                <a:ea typeface="Roboto"/>
                <a:cs typeface="Roboto"/>
                <a:sym typeface="Roboto"/>
              </a:rPr>
              <a:t>🧠ESP32:</a:t>
            </a:r>
          </a:p>
          <a:p>
            <a:pPr algn="ctr">
              <a:lnSpc>
                <a:spcPts val="2822"/>
              </a:lnSpc>
            </a:pPr>
            <a:r>
              <a:rPr lang="en-US" sz="1899">
                <a:solidFill>
                  <a:srgbClr val="000000"/>
                </a:solidFill>
                <a:latin typeface="Roboto"/>
                <a:ea typeface="Roboto"/>
                <a:cs typeface="Roboto"/>
                <a:sym typeface="Roboto"/>
              </a:rPr>
              <a:t>Development Board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451574" y="1503045"/>
            <a:ext cx="8850453" cy="5520470"/>
          </a:xfrm>
          <a:custGeom>
            <a:avLst/>
            <a:gdLst/>
            <a:ahLst/>
            <a:cxnLst/>
            <a:rect r="r" b="b" t="t" l="l"/>
            <a:pathLst>
              <a:path h="5520470" w="8850453">
                <a:moveTo>
                  <a:pt x="0" y="0"/>
                </a:moveTo>
                <a:lnTo>
                  <a:pt x="8850452" y="0"/>
                </a:lnTo>
                <a:lnTo>
                  <a:pt x="8850452" y="5520470"/>
                </a:lnTo>
                <a:lnTo>
                  <a:pt x="0" y="5520470"/>
                </a:lnTo>
                <a:lnTo>
                  <a:pt x="0" y="0"/>
                </a:lnTo>
                <a:close/>
              </a:path>
            </a:pathLst>
          </a:custGeom>
          <a:blipFill>
            <a:blip r:embed="rId3"/>
            <a:stretch>
              <a:fillRect l="0" t="0" r="0" b="0"/>
            </a:stretch>
          </a:blipFill>
        </p:spPr>
      </p:sp>
      <p:sp>
        <p:nvSpPr>
          <p:cNvPr name="TextBox 4" id="4"/>
          <p:cNvSpPr txBox="true"/>
          <p:nvPr/>
        </p:nvSpPr>
        <p:spPr>
          <a:xfrm rot="0">
            <a:off x="474598" y="436245"/>
            <a:ext cx="7157904" cy="571500"/>
          </a:xfrm>
          <a:prstGeom prst="rect">
            <a:avLst/>
          </a:prstGeom>
        </p:spPr>
        <p:txBody>
          <a:bodyPr anchor="t" rtlCol="false" tIns="0" lIns="0" bIns="0" rIns="0">
            <a:spAutoFit/>
          </a:bodyPr>
          <a:lstStyle/>
          <a:p>
            <a:pPr algn="l">
              <a:lnSpc>
                <a:spcPts val="4391"/>
              </a:lnSpc>
            </a:pPr>
            <a:r>
              <a:rPr lang="en-US" sz="3659" b="true">
                <a:solidFill>
                  <a:srgbClr val="01416B"/>
                </a:solidFill>
                <a:latin typeface="Arimo Bold"/>
                <a:ea typeface="Arimo Bold"/>
                <a:cs typeface="Arimo Bold"/>
                <a:sym typeface="Arimo Bold"/>
              </a:rPr>
              <a:t>Deskripsi Sistem</a:t>
            </a:r>
          </a:p>
        </p:txBody>
      </p:sp>
      <p:sp>
        <p:nvSpPr>
          <p:cNvPr name="TextBox 5" id="5"/>
          <p:cNvSpPr txBox="true"/>
          <p:nvPr/>
        </p:nvSpPr>
        <p:spPr>
          <a:xfrm rot="0">
            <a:off x="2121098" y="1102995"/>
            <a:ext cx="5511404" cy="447675"/>
          </a:xfrm>
          <a:prstGeom prst="rect">
            <a:avLst/>
          </a:prstGeom>
        </p:spPr>
        <p:txBody>
          <a:bodyPr anchor="t" rtlCol="false" tIns="0" lIns="0" bIns="0" rIns="0">
            <a:spAutoFit/>
          </a:bodyPr>
          <a:lstStyle/>
          <a:p>
            <a:pPr algn="ctr">
              <a:lnSpc>
                <a:spcPts val="3381"/>
              </a:lnSpc>
            </a:pPr>
            <a:r>
              <a:rPr lang="en-US" sz="2818" b="true">
                <a:solidFill>
                  <a:srgbClr val="01416B"/>
                </a:solidFill>
                <a:latin typeface="Arimo Bold"/>
                <a:ea typeface="Arimo Bold"/>
                <a:cs typeface="Arimo Bold"/>
                <a:sym typeface="Arimo Bold"/>
              </a:rPr>
              <a:t>Flowchart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209604" y="1976123"/>
            <a:ext cx="9334391" cy="3780429"/>
          </a:xfrm>
          <a:custGeom>
            <a:avLst/>
            <a:gdLst/>
            <a:ahLst/>
            <a:cxnLst/>
            <a:rect r="r" b="b" t="t" l="l"/>
            <a:pathLst>
              <a:path h="3780429" w="9334391">
                <a:moveTo>
                  <a:pt x="0" y="0"/>
                </a:moveTo>
                <a:lnTo>
                  <a:pt x="9334392" y="0"/>
                </a:lnTo>
                <a:lnTo>
                  <a:pt x="9334392" y="3780429"/>
                </a:lnTo>
                <a:lnTo>
                  <a:pt x="0" y="3780429"/>
                </a:lnTo>
                <a:lnTo>
                  <a:pt x="0" y="0"/>
                </a:lnTo>
                <a:close/>
              </a:path>
            </a:pathLst>
          </a:custGeom>
          <a:blipFill>
            <a:blip r:embed="rId3"/>
            <a:stretch>
              <a:fillRect l="0" t="0" r="0" b="0"/>
            </a:stretch>
          </a:blipFill>
          <a:ln w="9525" cap="sq">
            <a:solidFill>
              <a:srgbClr val="000000"/>
            </a:solidFill>
            <a:prstDash val="solid"/>
            <a:miter/>
          </a:ln>
        </p:spPr>
      </p:sp>
      <p:sp>
        <p:nvSpPr>
          <p:cNvPr name="TextBox 4" id="4"/>
          <p:cNvSpPr txBox="true"/>
          <p:nvPr/>
        </p:nvSpPr>
        <p:spPr>
          <a:xfrm rot="0">
            <a:off x="474598" y="436245"/>
            <a:ext cx="7157904" cy="571500"/>
          </a:xfrm>
          <a:prstGeom prst="rect">
            <a:avLst/>
          </a:prstGeom>
        </p:spPr>
        <p:txBody>
          <a:bodyPr anchor="t" rtlCol="false" tIns="0" lIns="0" bIns="0" rIns="0">
            <a:spAutoFit/>
          </a:bodyPr>
          <a:lstStyle/>
          <a:p>
            <a:pPr algn="l">
              <a:lnSpc>
                <a:spcPts val="4391"/>
              </a:lnSpc>
            </a:pPr>
            <a:r>
              <a:rPr lang="en-US" sz="3659" b="true">
                <a:solidFill>
                  <a:srgbClr val="01416B"/>
                </a:solidFill>
                <a:latin typeface="Arimo Bold"/>
                <a:ea typeface="Arimo Bold"/>
                <a:cs typeface="Arimo Bold"/>
                <a:sym typeface="Arimo Bold"/>
              </a:rPr>
              <a:t>Deskripsi Sistem</a:t>
            </a:r>
          </a:p>
        </p:txBody>
      </p:sp>
      <p:sp>
        <p:nvSpPr>
          <p:cNvPr name="TextBox 5" id="5"/>
          <p:cNvSpPr txBox="true"/>
          <p:nvPr/>
        </p:nvSpPr>
        <p:spPr>
          <a:xfrm rot="0">
            <a:off x="2121098" y="1276601"/>
            <a:ext cx="5511404" cy="447675"/>
          </a:xfrm>
          <a:prstGeom prst="rect">
            <a:avLst/>
          </a:prstGeom>
        </p:spPr>
        <p:txBody>
          <a:bodyPr anchor="t" rtlCol="false" tIns="0" lIns="0" bIns="0" rIns="0">
            <a:spAutoFit/>
          </a:bodyPr>
          <a:lstStyle/>
          <a:p>
            <a:pPr algn="ctr">
              <a:lnSpc>
                <a:spcPts val="3381"/>
              </a:lnSpc>
            </a:pPr>
            <a:r>
              <a:rPr lang="en-US" sz="2818" b="true">
                <a:solidFill>
                  <a:srgbClr val="01416B"/>
                </a:solidFill>
                <a:latin typeface="Arimo Bold"/>
                <a:ea typeface="Arimo Bold"/>
                <a:cs typeface="Arimo Bold"/>
                <a:sym typeface="Arimo Bold"/>
              </a:rPr>
              <a:t>Dashboard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Freeform 3" id="3"/>
          <p:cNvSpPr/>
          <p:nvPr/>
        </p:nvSpPr>
        <p:spPr>
          <a:xfrm flipH="false" flipV="false" rot="0">
            <a:off x="2136041" y="3657600"/>
            <a:ext cx="2108277" cy="2108277"/>
          </a:xfrm>
          <a:custGeom>
            <a:avLst/>
            <a:gdLst/>
            <a:ahLst/>
            <a:cxnLst/>
            <a:rect r="r" b="b" t="t" l="l"/>
            <a:pathLst>
              <a:path h="2108277" w="2108277">
                <a:moveTo>
                  <a:pt x="0" y="0"/>
                </a:moveTo>
                <a:lnTo>
                  <a:pt x="2108276" y="0"/>
                </a:lnTo>
                <a:lnTo>
                  <a:pt x="2108276" y="2108277"/>
                </a:lnTo>
                <a:lnTo>
                  <a:pt x="0" y="2108277"/>
                </a:lnTo>
                <a:lnTo>
                  <a:pt x="0" y="0"/>
                </a:lnTo>
                <a:close/>
              </a:path>
            </a:pathLst>
          </a:custGeom>
          <a:blipFill>
            <a:blip r:embed="rId3"/>
            <a:stretch>
              <a:fillRect l="0" t="0" r="0" b="0"/>
            </a:stretch>
          </a:blipFill>
        </p:spPr>
      </p:sp>
      <p:sp>
        <p:nvSpPr>
          <p:cNvPr name="Freeform 4" id="4"/>
          <p:cNvSpPr/>
          <p:nvPr/>
        </p:nvSpPr>
        <p:spPr>
          <a:xfrm flipH="false" flipV="false" rot="0">
            <a:off x="4244317" y="3657600"/>
            <a:ext cx="3829709" cy="2393568"/>
          </a:xfrm>
          <a:custGeom>
            <a:avLst/>
            <a:gdLst/>
            <a:ahLst/>
            <a:cxnLst/>
            <a:rect r="r" b="b" t="t" l="l"/>
            <a:pathLst>
              <a:path h="2393568" w="3829709">
                <a:moveTo>
                  <a:pt x="0" y="0"/>
                </a:moveTo>
                <a:lnTo>
                  <a:pt x="3829709" y="0"/>
                </a:lnTo>
                <a:lnTo>
                  <a:pt x="3829709" y="2393568"/>
                </a:lnTo>
                <a:lnTo>
                  <a:pt x="0" y="2393568"/>
                </a:lnTo>
                <a:lnTo>
                  <a:pt x="0" y="0"/>
                </a:lnTo>
                <a:close/>
              </a:path>
            </a:pathLst>
          </a:custGeom>
          <a:blipFill>
            <a:blip r:embed="rId4"/>
            <a:stretch>
              <a:fillRect l="0" t="0" r="0" b="0"/>
            </a:stretch>
          </a:blipFill>
        </p:spPr>
      </p:sp>
      <p:sp>
        <p:nvSpPr>
          <p:cNvPr name="TextBox 5" id="5"/>
          <p:cNvSpPr txBox="true"/>
          <p:nvPr/>
        </p:nvSpPr>
        <p:spPr>
          <a:xfrm rot="0">
            <a:off x="1297848" y="1435402"/>
            <a:ext cx="7157904" cy="1400175"/>
          </a:xfrm>
          <a:prstGeom prst="rect">
            <a:avLst/>
          </a:prstGeom>
        </p:spPr>
        <p:txBody>
          <a:bodyPr anchor="t" rtlCol="false" tIns="0" lIns="0" bIns="0" rIns="0">
            <a:spAutoFit/>
          </a:bodyPr>
          <a:lstStyle/>
          <a:p>
            <a:pPr algn="ctr">
              <a:lnSpc>
                <a:spcPts val="5400"/>
              </a:lnSpc>
            </a:pPr>
            <a:r>
              <a:rPr lang="en-US" sz="4500" b="true">
                <a:solidFill>
                  <a:srgbClr val="01416B"/>
                </a:solidFill>
                <a:latin typeface="Arimo Bold"/>
                <a:ea typeface="Arimo Bold"/>
                <a:cs typeface="Arimo Bold"/>
                <a:sym typeface="Arimo Bold"/>
              </a:rPr>
              <a:t>Sesi Demonstrasi </a:t>
            </a:r>
          </a:p>
          <a:p>
            <a:pPr algn="ctr">
              <a:lnSpc>
                <a:spcPts val="5400"/>
              </a:lnSpc>
            </a:pPr>
            <a:r>
              <a:rPr lang="en-US" sz="4500" b="true">
                <a:solidFill>
                  <a:srgbClr val="01416B"/>
                </a:solidFill>
                <a:latin typeface="Arimo Bold"/>
                <a:ea typeface="Arimo Bold"/>
                <a:cs typeface="Arimo Bold"/>
                <a:sym typeface="Arimo Bold"/>
              </a:rPr>
              <a:t>Simulasi Proyek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TextBox 3" id="3"/>
          <p:cNvSpPr txBox="true"/>
          <p:nvPr/>
        </p:nvSpPr>
        <p:spPr>
          <a:xfrm rot="0">
            <a:off x="2551888" y="1469514"/>
            <a:ext cx="6792032" cy="1095375"/>
          </a:xfrm>
          <a:prstGeom prst="rect">
            <a:avLst/>
          </a:prstGeom>
        </p:spPr>
        <p:txBody>
          <a:bodyPr anchor="t" rtlCol="false" tIns="0" lIns="0" bIns="0" rIns="0">
            <a:spAutoFit/>
          </a:bodyPr>
          <a:lstStyle/>
          <a:p>
            <a:pPr algn="l">
              <a:lnSpc>
                <a:spcPts val="2879"/>
              </a:lnSpc>
            </a:pPr>
            <a:r>
              <a:rPr lang="en-US" sz="2400">
                <a:solidFill>
                  <a:srgbClr val="01416B"/>
                </a:solidFill>
                <a:latin typeface="Arimo"/>
                <a:ea typeface="Arimo"/>
                <a:cs typeface="Arimo"/>
                <a:sym typeface="Arimo"/>
              </a:rPr>
              <a:t>Link Github: https://github.com/NielZR/Room-Air-Quality-Controller</a:t>
            </a:r>
          </a:p>
          <a:p>
            <a:pPr algn="l">
              <a:lnSpc>
                <a:spcPts val="2879"/>
              </a:lnSpc>
            </a:pPr>
          </a:p>
        </p:txBody>
      </p:sp>
      <p:sp>
        <p:nvSpPr>
          <p:cNvPr name="TextBox 4" id="4"/>
          <p:cNvSpPr txBox="true"/>
          <p:nvPr/>
        </p:nvSpPr>
        <p:spPr>
          <a:xfrm rot="0">
            <a:off x="2296249" y="436245"/>
            <a:ext cx="4219402" cy="571500"/>
          </a:xfrm>
          <a:prstGeom prst="rect">
            <a:avLst/>
          </a:prstGeom>
        </p:spPr>
        <p:txBody>
          <a:bodyPr anchor="t" rtlCol="false" tIns="0" lIns="0" bIns="0" rIns="0">
            <a:spAutoFit/>
          </a:bodyPr>
          <a:lstStyle/>
          <a:p>
            <a:pPr algn="ctr">
              <a:lnSpc>
                <a:spcPts val="4391"/>
              </a:lnSpc>
            </a:pPr>
            <a:r>
              <a:rPr lang="en-US" sz="3659" b="true">
                <a:solidFill>
                  <a:srgbClr val="01416B"/>
                </a:solidFill>
                <a:latin typeface="Arimo Bold"/>
                <a:ea typeface="Arimo Bold"/>
                <a:cs typeface="Arimo Bold"/>
                <a:sym typeface="Arimo Bold"/>
              </a:rPr>
              <a:t>Lampiran Proyek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8452129" y="6011071"/>
            <a:ext cx="286258" cy="2316684"/>
            <a:chOff x="0" y="0"/>
            <a:chExt cx="381678" cy="3088912"/>
          </a:xfrm>
        </p:grpSpPr>
        <p:sp>
          <p:nvSpPr>
            <p:cNvPr name="Freeform 3" id="3"/>
            <p:cNvSpPr/>
            <p:nvPr/>
          </p:nvSpPr>
          <p:spPr>
            <a:xfrm flipH="false" flipV="false" rot="0">
              <a:off x="0" y="0"/>
              <a:ext cx="381635" cy="3088894"/>
            </a:xfrm>
            <a:custGeom>
              <a:avLst/>
              <a:gdLst/>
              <a:ahLst/>
              <a:cxnLst/>
              <a:rect r="r" b="b" t="t" l="l"/>
              <a:pathLst>
                <a:path h="3088894" w="381635">
                  <a:moveTo>
                    <a:pt x="0" y="0"/>
                  </a:moveTo>
                  <a:lnTo>
                    <a:pt x="381635" y="0"/>
                  </a:lnTo>
                  <a:lnTo>
                    <a:pt x="381635" y="3088894"/>
                  </a:lnTo>
                  <a:lnTo>
                    <a:pt x="0" y="3088894"/>
                  </a:lnTo>
                  <a:close/>
                </a:path>
              </a:pathLst>
            </a:custGeom>
            <a:solidFill>
              <a:srgbClr val="FDD500"/>
            </a:solidFill>
          </p:spPr>
        </p:sp>
      </p:grpSp>
      <p:grpSp>
        <p:nvGrpSpPr>
          <p:cNvPr name="Group 4" id="4"/>
          <p:cNvGrpSpPr/>
          <p:nvPr/>
        </p:nvGrpSpPr>
        <p:grpSpPr>
          <a:xfrm rot="-5400000">
            <a:off x="3575329" y="3450954"/>
            <a:ext cx="286258" cy="7436917"/>
            <a:chOff x="0" y="0"/>
            <a:chExt cx="381678" cy="9915890"/>
          </a:xfrm>
        </p:grpSpPr>
        <p:sp>
          <p:nvSpPr>
            <p:cNvPr name="Freeform 5" id="5"/>
            <p:cNvSpPr/>
            <p:nvPr/>
          </p:nvSpPr>
          <p:spPr>
            <a:xfrm flipH="false" flipV="false" rot="0">
              <a:off x="0" y="0"/>
              <a:ext cx="381635" cy="9915906"/>
            </a:xfrm>
            <a:custGeom>
              <a:avLst/>
              <a:gdLst/>
              <a:ahLst/>
              <a:cxnLst/>
              <a:rect r="r" b="b" t="t" l="l"/>
              <a:pathLst>
                <a:path h="9915906" w="381635">
                  <a:moveTo>
                    <a:pt x="0" y="0"/>
                  </a:moveTo>
                  <a:lnTo>
                    <a:pt x="381635" y="0"/>
                  </a:lnTo>
                  <a:lnTo>
                    <a:pt x="381635" y="9915906"/>
                  </a:lnTo>
                  <a:lnTo>
                    <a:pt x="0" y="9915906"/>
                  </a:lnTo>
                  <a:close/>
                </a:path>
              </a:pathLst>
            </a:custGeom>
            <a:solidFill>
              <a:srgbClr val="01416B"/>
            </a:solidFill>
          </p:spPr>
        </p:sp>
      </p:grpSp>
      <p:sp>
        <p:nvSpPr>
          <p:cNvPr name="TextBox 6" id="6"/>
          <p:cNvSpPr txBox="true"/>
          <p:nvPr/>
        </p:nvSpPr>
        <p:spPr>
          <a:xfrm rot="0">
            <a:off x="8155230" y="7062606"/>
            <a:ext cx="939137" cy="210764"/>
          </a:xfrm>
          <a:prstGeom prst="rect">
            <a:avLst/>
          </a:prstGeom>
        </p:spPr>
        <p:txBody>
          <a:bodyPr anchor="t" rtlCol="false" tIns="0" lIns="0" bIns="0" rIns="0">
            <a:spAutoFit/>
          </a:bodyPr>
          <a:lstStyle/>
          <a:p>
            <a:pPr algn="l">
              <a:lnSpc>
                <a:spcPts val="1439"/>
              </a:lnSpc>
            </a:pPr>
            <a:r>
              <a:rPr lang="en-US" sz="1199" spc="240">
                <a:solidFill>
                  <a:srgbClr val="00416B"/>
                </a:solidFill>
                <a:latin typeface="Arimo"/>
                <a:ea typeface="Arimo"/>
                <a:cs typeface="Arimo"/>
                <a:sym typeface="Arimo"/>
              </a:rPr>
              <a:t>ugm.ac.id</a:t>
            </a:r>
          </a:p>
        </p:txBody>
      </p:sp>
      <p:sp>
        <p:nvSpPr>
          <p:cNvPr name="TextBox 7" id="7"/>
          <p:cNvSpPr txBox="true"/>
          <p:nvPr/>
        </p:nvSpPr>
        <p:spPr>
          <a:xfrm rot="0">
            <a:off x="973278" y="2254987"/>
            <a:ext cx="4979170" cy="619125"/>
          </a:xfrm>
          <a:prstGeom prst="rect">
            <a:avLst/>
          </a:prstGeom>
        </p:spPr>
        <p:txBody>
          <a:bodyPr anchor="t" rtlCol="false" tIns="0" lIns="0" bIns="0" rIns="0">
            <a:spAutoFit/>
          </a:bodyPr>
          <a:lstStyle/>
          <a:p>
            <a:pPr algn="l">
              <a:lnSpc>
                <a:spcPts val="2448"/>
              </a:lnSpc>
            </a:pPr>
            <a:r>
              <a:rPr lang="en-US" sz="2040">
                <a:solidFill>
                  <a:srgbClr val="01416B"/>
                </a:solidFill>
                <a:latin typeface="Arimo"/>
                <a:ea typeface="Arimo"/>
                <a:cs typeface="Arimo"/>
                <a:sym typeface="Arimo"/>
              </a:rPr>
              <a:t>Terimakasih atas perhatiannya</a:t>
            </a:r>
          </a:p>
          <a:p>
            <a:pPr algn="l">
              <a:lnSpc>
                <a:spcPts val="2448"/>
              </a:lnSpc>
            </a:pPr>
            <a:r>
              <a:rPr lang="en-US" sz="2040">
                <a:solidFill>
                  <a:srgbClr val="01416B"/>
                </a:solidFill>
                <a:latin typeface="Arimo"/>
                <a:ea typeface="Arimo"/>
                <a:cs typeface="Arimo"/>
                <a:sym typeface="Arimo"/>
              </a:rPr>
              <a:t>Jika ada pertanyaan silahkan disampaikan </a:t>
            </a:r>
          </a:p>
        </p:txBody>
      </p:sp>
      <p:sp>
        <p:nvSpPr>
          <p:cNvPr name="Freeform 8" id="8"/>
          <p:cNvSpPr/>
          <p:nvPr/>
        </p:nvSpPr>
        <p:spPr>
          <a:xfrm flipH="false" flipV="false" rot="0">
            <a:off x="3140086" y="2264512"/>
            <a:ext cx="6613666" cy="4402938"/>
          </a:xfrm>
          <a:custGeom>
            <a:avLst/>
            <a:gdLst/>
            <a:ahLst/>
            <a:cxnLst/>
            <a:rect r="r" b="b" t="t" l="l"/>
            <a:pathLst>
              <a:path h="4402938" w="6613666">
                <a:moveTo>
                  <a:pt x="0" y="0"/>
                </a:moveTo>
                <a:lnTo>
                  <a:pt x="6613667" y="0"/>
                </a:lnTo>
                <a:lnTo>
                  <a:pt x="6613667" y="4402938"/>
                </a:lnTo>
                <a:lnTo>
                  <a:pt x="0" y="4402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a:grpSpLocks noChangeAspect="true"/>
          </p:cNvGrpSpPr>
          <p:nvPr/>
        </p:nvGrpSpPr>
        <p:grpSpPr>
          <a:xfrm rot="0">
            <a:off x="953770" y="898845"/>
            <a:ext cx="3702609" cy="1056113"/>
            <a:chOff x="0" y="0"/>
            <a:chExt cx="4936812" cy="1408151"/>
          </a:xfrm>
        </p:grpSpPr>
        <p:sp>
          <p:nvSpPr>
            <p:cNvPr name="Freeform 10" id="10"/>
            <p:cNvSpPr/>
            <p:nvPr/>
          </p:nvSpPr>
          <p:spPr>
            <a:xfrm flipH="false" flipV="false" rot="0">
              <a:off x="0" y="0"/>
              <a:ext cx="4936871" cy="1408176"/>
            </a:xfrm>
            <a:custGeom>
              <a:avLst/>
              <a:gdLst/>
              <a:ahLst/>
              <a:cxnLst/>
              <a:rect r="r" b="b" t="t" l="l"/>
              <a:pathLst>
                <a:path h="1408176" w="4936871">
                  <a:moveTo>
                    <a:pt x="0" y="0"/>
                  </a:moveTo>
                  <a:lnTo>
                    <a:pt x="4936871" y="0"/>
                  </a:lnTo>
                  <a:lnTo>
                    <a:pt x="4936871" y="1408176"/>
                  </a:lnTo>
                  <a:lnTo>
                    <a:pt x="0" y="1408176"/>
                  </a:lnTo>
                  <a:lnTo>
                    <a:pt x="0" y="0"/>
                  </a:lnTo>
                  <a:close/>
                </a:path>
              </a:pathLst>
            </a:custGeom>
            <a:solidFill>
              <a:srgbClr val="000000">
                <a:alpha val="0"/>
              </a:srgbClr>
            </a:solidFill>
          </p:spPr>
        </p:sp>
      </p:grpSp>
      <p:sp>
        <p:nvSpPr>
          <p:cNvPr name="TextBox 11" id="11"/>
          <p:cNvSpPr txBox="true"/>
          <p:nvPr/>
        </p:nvSpPr>
        <p:spPr>
          <a:xfrm rot="0">
            <a:off x="953770" y="1398326"/>
            <a:ext cx="4638222" cy="714375"/>
          </a:xfrm>
          <a:prstGeom prst="rect">
            <a:avLst/>
          </a:prstGeom>
        </p:spPr>
        <p:txBody>
          <a:bodyPr anchor="t" rtlCol="false" tIns="0" lIns="0" bIns="0" rIns="0">
            <a:spAutoFit/>
          </a:bodyPr>
          <a:lstStyle/>
          <a:p>
            <a:pPr algn="l">
              <a:lnSpc>
                <a:spcPts val="5400"/>
              </a:lnSpc>
            </a:pPr>
            <a:r>
              <a:rPr lang="en-US" sz="4500">
                <a:solidFill>
                  <a:srgbClr val="01416B"/>
                </a:solidFill>
                <a:latin typeface="Arimo"/>
                <a:ea typeface="Arimo"/>
                <a:cs typeface="Arimo"/>
                <a:sym typeface="Arimo"/>
              </a:rPr>
              <a:t>Penutupan</a:t>
            </a:r>
          </a:p>
        </p:txBody>
      </p:sp>
      <p:sp>
        <p:nvSpPr>
          <p:cNvPr name="TextBox 12" id="12"/>
          <p:cNvSpPr txBox="true"/>
          <p:nvPr/>
        </p:nvSpPr>
        <p:spPr>
          <a:xfrm rot="0">
            <a:off x="441971" y="5933644"/>
            <a:ext cx="2241031" cy="733806"/>
          </a:xfrm>
          <a:prstGeom prst="rect">
            <a:avLst/>
          </a:prstGeom>
        </p:spPr>
        <p:txBody>
          <a:bodyPr anchor="t" rtlCol="false" tIns="0" lIns="0" bIns="0" rIns="0">
            <a:spAutoFit/>
          </a:bodyPr>
          <a:lstStyle/>
          <a:p>
            <a:pPr algn="l">
              <a:lnSpc>
                <a:spcPts val="2016"/>
              </a:lnSpc>
            </a:pPr>
            <a:r>
              <a:rPr lang="en-US" sz="1120" spc="330">
                <a:solidFill>
                  <a:srgbClr val="01416B"/>
                </a:solidFill>
                <a:latin typeface="Arimo"/>
                <a:ea typeface="Arimo"/>
                <a:cs typeface="Arimo"/>
                <a:sym typeface="Arimo"/>
              </a:rPr>
              <a:t>LOCALLY ROOTED,</a:t>
            </a:r>
          </a:p>
          <a:p>
            <a:pPr algn="l">
              <a:lnSpc>
                <a:spcPts val="2016"/>
              </a:lnSpc>
            </a:pPr>
            <a:r>
              <a:rPr lang="en-US" sz="1120" spc="330">
                <a:solidFill>
                  <a:srgbClr val="01416B"/>
                </a:solidFill>
                <a:latin typeface="Arimo"/>
                <a:ea typeface="Arimo"/>
                <a:cs typeface="Arimo"/>
                <a:sym typeface="Arimo"/>
              </a:rPr>
              <a:t>GLOBALLY RESPECTED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DAGtemFyReI</dc:identifier>
  <dcterms:modified xsi:type="dcterms:W3CDTF">2011-08-01T06:04:30Z</dcterms:modified>
  <cp:revision>1</cp:revision>
  <dc:title>Room Air QC ESP32.pptx</dc:title>
</cp:coreProperties>
</file>