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70" r:id="rId7"/>
    <p:sldId id="269" r:id="rId8"/>
    <p:sldId id="271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5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4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275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86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51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29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70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36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38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22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551F4A-D8FA-4B7B-A714-E121031122B4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634BA0-C099-4E89-B055-33A34998418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0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53963-D631-A859-E4DF-F9CC5DC53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121457-17BE-9841-9A91-AEFA6655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4956048"/>
            <a:ext cx="10058400" cy="1143000"/>
          </a:xfrm>
        </p:spPr>
        <p:txBody>
          <a:bodyPr/>
          <a:lstStyle/>
          <a:p>
            <a:r>
              <a:rPr lang="es-ES" dirty="0"/>
              <a:t>PROYECTO FIN DE CICLO DAW. CURSO 2024-2024</a:t>
            </a:r>
          </a:p>
          <a:p>
            <a:r>
              <a:rPr lang="es-ES" dirty="0"/>
              <a:t>Daniela Ripoll cabarga</a:t>
            </a:r>
          </a:p>
          <a:p>
            <a:endParaRPr lang="es-ES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74BD2769-864B-C866-C992-426FB031F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3" y="70146"/>
            <a:ext cx="10879493" cy="4664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59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558A-D549-4AF5-65F7-1E8849E0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CONCLUSIONES Y ASPECTOS A MEJORAR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7F8AE-B9F1-8538-FB1D-87DD43BB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 fontScale="92500"/>
          </a:bodyPr>
          <a:lstStyle/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Todas las funcionalidades descritas harán que la plataforma sea un espacio agradable para los usuarios.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Dificultades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Uso de Bootstrap, asegurar compatibilidad con diferentes dispositivos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Implementar validaciones con JavaScript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Uso de AJAX para búsquedas dinámicas por categoría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Aspectos a mejorar: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Optimizar la sección de “Mi cuenta”, dando más funcionalidades de personalización al usuario.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Mejorar la visualización de los cursos y patrones adquiridos.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Implementar gestión segura de subida de archivos, validación MIME y tamaño de los archivos, servidor SFTP.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Moderación de los archivos subidos por parte del administrador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Migrar el proyecto en un servidor en la nube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Configurar certificado SSL/TLS</a:t>
            </a:r>
          </a:p>
          <a:p>
            <a:pPr marL="384048" lvl="2" indent="0">
              <a:spcBef>
                <a:spcPts val="600"/>
              </a:spcBef>
              <a:buNone/>
            </a:pPr>
            <a:endParaRPr lang="es-ES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 marL="0" indent="0">
              <a:spcBef>
                <a:spcPts val="600"/>
              </a:spcBef>
              <a:buNone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21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558A-D549-4AF5-65F7-1E8849E0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7F8AE-B9F1-8538-FB1D-87DD43BB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S" b="1" dirty="0"/>
              <a:t>DESCRIPCION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dirty="0"/>
              <a:t>Plataforma colaborativa tipo blog.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dirty="0"/>
              <a:t>Dedicada a la labor artesanal del ganchillo.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b="1" dirty="0"/>
              <a:t>MOTIVACION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dirty="0"/>
              <a:t>Facilitar el aprendizaje en esta labor a los usuarios.</a:t>
            </a:r>
          </a:p>
          <a:p>
            <a:pPr lvl="2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s-ES" dirty="0"/>
              <a:t>Patrones gratuitos</a:t>
            </a:r>
          </a:p>
          <a:p>
            <a:pPr lvl="2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s-ES" dirty="0"/>
              <a:t>Cursos de introducción y especialización.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dirty="0"/>
              <a:t>Ofrecer una plataforma intuitiva y agradable.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dirty="0"/>
              <a:t>Crear una comunidad de aficionados al ganchillo.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dirty="0"/>
              <a:t>Compartir conocimientos y experiencias.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5" name="Imagen 4" descr="Imagen que contiene tabla, cesta, vistiendo, pequeño&#10;&#10;Descripción generada automáticamente">
            <a:extLst>
              <a:ext uri="{FF2B5EF4-FFF2-40B4-BE49-F238E27FC236}">
                <a16:creationId xmlns:a16="http://schemas.microsoft.com/office/drawing/2014/main" id="{A631CF3E-D246-DD98-98F3-544C300A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25" y="2653105"/>
            <a:ext cx="3877455" cy="2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558A-D549-4AF5-65F7-1E8849E0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FUNCIONALIDADES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7F8AE-B9F1-8538-FB1D-87DD43BB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GESTION PERFIL DE USUARIO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Crear cuenta.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Modificar datos.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Ver colección de cursos, patrones adquiridos en la plataforma.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Ver publicaciones en el blog.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PATRONES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Subir y descargar patrones.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Visualizar patrones existentes, filtrado según categoría:</a:t>
            </a:r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dirty="0"/>
              <a:t>Amigurumis.</a:t>
            </a:r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dirty="0"/>
              <a:t>Accesorios.</a:t>
            </a:r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dirty="0"/>
              <a:t>Prendas de ropa.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08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558A-D549-4AF5-65F7-1E8849E0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FUNCIONALIDADES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7F8AE-B9F1-8538-FB1D-87DD43BB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CURSOS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Visualizar cursos y su detalle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Descargar cursos.</a:t>
            </a: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BLOG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Publicar posts.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Responder posts existentes.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Visualizar posts, filtrado según categoría</a:t>
            </a:r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dirty="0"/>
              <a:t>Novedades</a:t>
            </a:r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dirty="0"/>
              <a:t>Proyectos</a:t>
            </a:r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dirty="0"/>
              <a:t>Consejos</a:t>
            </a:r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dirty="0"/>
              <a:t>Otros</a:t>
            </a:r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 marL="0" indent="0">
              <a:spcBef>
                <a:spcPts val="600"/>
              </a:spcBef>
              <a:buNone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5" name="Imagen 4" descr="Imagen que contiene tabla, comida, hecho de madera, plato&#10;&#10;Descripción generada automáticamente">
            <a:extLst>
              <a:ext uri="{FF2B5EF4-FFF2-40B4-BE49-F238E27FC236}">
                <a16:creationId xmlns:a16="http://schemas.microsoft.com/office/drawing/2014/main" id="{07C519CE-D5F3-F893-C677-D589261F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24" y="3539220"/>
            <a:ext cx="3307656" cy="23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9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558A-D549-4AF5-65F7-1E8849E0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b="1" dirty="0"/>
              <a:t>PROCESO DE DESARROLLO. </a:t>
            </a:r>
            <a:r>
              <a:rPr lang="es-ES" sz="4000" b="1" dirty="0"/>
              <a:t>PLANIFICACIÓN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7F8AE-B9F1-8538-FB1D-87DD43BB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OBJETIVO PRINCIPAL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b="1" dirty="0"/>
              <a:t>Crear una comunidad colaborativa y creativa de aficionados al ganchillo.</a:t>
            </a:r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r>
              <a:rPr lang="es-ES" dirty="0"/>
              <a:t>Proporcionar una interfaz fácil e intuitiva.</a:t>
            </a:r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r>
              <a:rPr lang="es-ES" dirty="0"/>
              <a:t>Facilitar el registro de los usuarios, y un perfil con el que poder interactuar por la página.</a:t>
            </a:r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r>
              <a:rPr lang="es-ES" dirty="0"/>
              <a:t>Subida y descarga de patrones.</a:t>
            </a:r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r>
              <a:rPr lang="es-ES" dirty="0"/>
              <a:t>Ofrecer cursos y tutoriales de aprendizaje.</a:t>
            </a:r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r>
              <a:rPr lang="es-ES" dirty="0"/>
              <a:t>Compartir proyectos, dudas e inquietudes en el blog.</a:t>
            </a:r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AUDIENCIA DESTINO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b="1" dirty="0"/>
              <a:t>Cualquier usuario interesado por el ganchillo.</a:t>
            </a:r>
          </a:p>
          <a:p>
            <a:pPr marL="201168" lvl="1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5" name="Imagen 4" descr="Un grupo de personas sentadas en una cama&#10;&#10;Descripción generada automáticamente con confianza media">
            <a:extLst>
              <a:ext uri="{FF2B5EF4-FFF2-40B4-BE49-F238E27FC236}">
                <a16:creationId xmlns:a16="http://schemas.microsoft.com/office/drawing/2014/main" id="{2239C7E0-0256-3AFC-EB13-8894A8B3B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6" r="19862" b="1"/>
          <a:stretch/>
        </p:blipFill>
        <p:spPr>
          <a:xfrm>
            <a:off x="8020571" y="1960707"/>
            <a:ext cx="3135109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558A-D549-4AF5-65F7-1E8849E0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b="1" dirty="0"/>
              <a:t>PROCESO DE DESARROLLO. </a:t>
            </a:r>
            <a:r>
              <a:rPr lang="es-ES" sz="4000" b="1" dirty="0"/>
              <a:t>PLANIFICACIÓN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7F8AE-B9F1-8538-FB1D-87DD43BB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DISEÑO DEL SITIO WEB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Plataforma con diseño responsive (Bootstrap)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Paleta de colores agradable que transmita sensación de creatividad e innovación.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Patrón MVC (Modelo-Vista-Controlador)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b="1" dirty="0"/>
              <a:t>ARQUITECTURA TÉCNICA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 err="1"/>
              <a:t>Frontend</a:t>
            </a:r>
            <a:r>
              <a:rPr lang="es-ES" dirty="0"/>
              <a:t>: HTML, CSS, JavaScript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 err="1"/>
              <a:t>Backend</a:t>
            </a:r>
            <a:r>
              <a:rPr lang="es-ES" dirty="0"/>
              <a:t>: PHP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Motor de plantillas Blade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Base de datos: MySQL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Servidor WEB: Apache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Framework Bootstrap</a:t>
            </a:r>
          </a:p>
          <a:p>
            <a:pPr marL="201168" lvl="1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24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558A-D549-4AF5-65F7-1E8849E0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FUNCIONALIDADES DESARROLLADAS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7F8AE-B9F1-8538-FB1D-87DD43BB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 marL="0" indent="0">
              <a:spcBef>
                <a:spcPts val="600"/>
              </a:spcBef>
              <a:buNone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C621D2C-2CFC-C612-EC36-9763AA059C49}"/>
              </a:ext>
            </a:extLst>
          </p:cNvPr>
          <p:cNvSpPr txBox="1">
            <a:spLocks/>
          </p:cNvSpPr>
          <p:nvPr/>
        </p:nvSpPr>
        <p:spPr>
          <a:xfrm>
            <a:off x="1097280" y="2024108"/>
            <a:ext cx="4998720" cy="3844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Mi cuenta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Registro y acceso a usuarios a la plataforma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Modificación de datos de usuario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Ver colección de patrones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Inicio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Breve resumen de la página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Acceso a registro/inicio de sesión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Enlaces directos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 marL="0" indent="0">
              <a:spcBef>
                <a:spcPts val="600"/>
              </a:spcBef>
              <a:buFont typeface="Calibri" panose="020F0502020204030204" pitchFamily="34" charset="0"/>
              <a:buNone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Font typeface="Calibri" pitchFamily="34" charset="0"/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Font typeface="Calibri" pitchFamily="34" charset="0"/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036B110-7B61-CF4A-6615-3DB6B1AEC0EE}"/>
              </a:ext>
            </a:extLst>
          </p:cNvPr>
          <p:cNvSpPr txBox="1">
            <a:spLocks/>
          </p:cNvSpPr>
          <p:nvPr/>
        </p:nvSpPr>
        <p:spPr>
          <a:xfrm>
            <a:off x="6096000" y="2024107"/>
            <a:ext cx="4998720" cy="3844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Cursos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Listado de cursos disponibles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Detalle del curso con opción de descarga de un manual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Patrones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Listado de patrones disponibles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Control para usuarios con sesión iniciada</a:t>
            </a:r>
          </a:p>
          <a:p>
            <a:pPr lvl="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Agregar nuevo patrón</a:t>
            </a:r>
          </a:p>
          <a:p>
            <a:pPr lvl="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Guardar en su perfil el patrón</a:t>
            </a:r>
          </a:p>
          <a:p>
            <a:pPr lvl="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Ver detalles del patrón</a:t>
            </a:r>
          </a:p>
          <a:p>
            <a:pPr lvl="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Descargar manual desde detalles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 marL="0" indent="0">
              <a:spcBef>
                <a:spcPts val="600"/>
              </a:spcBef>
              <a:buFont typeface="Calibri" panose="020F0502020204030204" pitchFamily="34" charset="0"/>
              <a:buNone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Font typeface="Calibri" pitchFamily="34" charset="0"/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Font typeface="Calibri" pitchFamily="34" charset="0"/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67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558A-D549-4AF5-65F7-1E8849E0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ASPECTOS TÉCNICOS.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7F8AE-B9F1-8538-FB1D-87DD43BB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C621D2C-2CFC-C612-EC36-9763AA059C49}"/>
              </a:ext>
            </a:extLst>
          </p:cNvPr>
          <p:cNvSpPr txBox="1">
            <a:spLocks/>
          </p:cNvSpPr>
          <p:nvPr/>
        </p:nvSpPr>
        <p:spPr>
          <a:xfrm>
            <a:off x="798653" y="2024108"/>
            <a:ext cx="10058400" cy="38449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spcBef>
                <a:spcPts val="600"/>
              </a:spcBef>
              <a:buNone/>
            </a:pPr>
            <a:r>
              <a:rPr lang="es-ES" b="1" dirty="0"/>
              <a:t>RENDERIZADO SECCION PATRONES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spcBef>
                <a:spcPts val="600"/>
              </a:spcBef>
              <a:buNone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Font typeface="Calibri" pitchFamily="34" charset="0"/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Font typeface="Calibri" pitchFamily="34" charset="0"/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8F78A7-831D-501F-1750-FB04BF3604D3}"/>
              </a:ext>
            </a:extLst>
          </p:cNvPr>
          <p:cNvSpPr txBox="1"/>
          <p:nvPr/>
        </p:nvSpPr>
        <p:spPr>
          <a:xfrm>
            <a:off x="3233758" y="3171138"/>
            <a:ext cx="224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vlista_patrones.blade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E869EF-72E5-0831-B905-B0E4EA75095A}"/>
              </a:ext>
            </a:extLst>
          </p:cNvPr>
          <p:cNvSpPr txBox="1"/>
          <p:nvPr/>
        </p:nvSpPr>
        <p:spPr>
          <a:xfrm>
            <a:off x="1095700" y="3171138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patrones.php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69A6B2-D34E-31B9-E1BB-E8C3A5E0D345}"/>
              </a:ext>
            </a:extLst>
          </p:cNvPr>
          <p:cNvSpPr txBox="1"/>
          <p:nvPr/>
        </p:nvSpPr>
        <p:spPr>
          <a:xfrm>
            <a:off x="5827853" y="2206284"/>
            <a:ext cx="609750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s-ES" dirty="0"/>
              <a:t>Botón filtrado por categoría</a:t>
            </a:r>
          </a:p>
          <a:p>
            <a:pPr marL="0" indent="0"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s-ES" dirty="0"/>
              <a:t>Agregar nuevo patrón(formulario)	            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agregar_patron.php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922D14-3C40-D877-E2CE-A48A401D8F44}"/>
              </a:ext>
            </a:extLst>
          </p:cNvPr>
          <p:cNvSpPr txBox="1"/>
          <p:nvPr/>
        </p:nvSpPr>
        <p:spPr>
          <a:xfrm>
            <a:off x="5759315" y="3753067"/>
            <a:ext cx="609750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detalles_patron.php</a:t>
            </a:r>
            <a:r>
              <a:rPr lang="es-ES" dirty="0"/>
              <a:t>	          </a:t>
            </a:r>
            <a:r>
              <a:rPr lang="es-ES" b="1" dirty="0" err="1">
                <a:solidFill>
                  <a:schemeClr val="accent2">
                    <a:lumMod val="75000"/>
                  </a:schemeClr>
                </a:solidFill>
              </a:rPr>
              <a:t>vpatron_detalle.blade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</a:rPr>
              <a:t>guardar_patron.php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B166B68-775E-E656-6D5D-A81D663092F0}"/>
              </a:ext>
            </a:extLst>
          </p:cNvPr>
          <p:cNvCxnSpPr/>
          <p:nvPr/>
        </p:nvCxnSpPr>
        <p:spPr>
          <a:xfrm>
            <a:off x="2634559" y="3373223"/>
            <a:ext cx="4798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rir llave 12">
            <a:extLst>
              <a:ext uri="{FF2B5EF4-FFF2-40B4-BE49-F238E27FC236}">
                <a16:creationId xmlns:a16="http://schemas.microsoft.com/office/drawing/2014/main" id="{3419F44D-D0C7-1C4F-BC84-4D6CD1D0383E}"/>
              </a:ext>
            </a:extLst>
          </p:cNvPr>
          <p:cNvSpPr/>
          <p:nvPr/>
        </p:nvSpPr>
        <p:spPr>
          <a:xfrm>
            <a:off x="5595917" y="2249329"/>
            <a:ext cx="177590" cy="222701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5356755-5D9A-DD40-1642-59492DC22094}"/>
              </a:ext>
            </a:extLst>
          </p:cNvPr>
          <p:cNvCxnSpPr/>
          <p:nvPr/>
        </p:nvCxnSpPr>
        <p:spPr>
          <a:xfrm>
            <a:off x="9187759" y="2788291"/>
            <a:ext cx="4798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939C6FC-C2D8-602D-C8F4-934F8EDED35C}"/>
              </a:ext>
            </a:extLst>
          </p:cNvPr>
          <p:cNvCxnSpPr/>
          <p:nvPr/>
        </p:nvCxnSpPr>
        <p:spPr>
          <a:xfrm>
            <a:off x="7920273" y="3964706"/>
            <a:ext cx="4798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3256C479-6ADB-F655-3494-F5037BED950E}"/>
              </a:ext>
            </a:extLst>
          </p:cNvPr>
          <p:cNvSpPr txBox="1">
            <a:spLocks/>
          </p:cNvSpPr>
          <p:nvPr/>
        </p:nvSpPr>
        <p:spPr>
          <a:xfrm>
            <a:off x="1080831" y="4077048"/>
            <a:ext cx="3864019" cy="14656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spcBef>
                <a:spcPts val="600"/>
              </a:spcBef>
              <a:buNone/>
            </a:pPr>
            <a:r>
              <a:rPr lang="es-ES" b="1" dirty="0">
                <a:solidFill>
                  <a:srgbClr val="FF0000"/>
                </a:solidFill>
              </a:rPr>
              <a:t>SCRIPTS</a:t>
            </a:r>
            <a:r>
              <a:rPr lang="es-ES" b="1" dirty="0"/>
              <a:t> </a:t>
            </a:r>
          </a:p>
          <a:p>
            <a:pPr marL="201168" lvl="1" indent="0">
              <a:spcBef>
                <a:spcPts val="600"/>
              </a:spcBef>
              <a:buNone/>
            </a:pPr>
            <a:r>
              <a:rPr lang="es-ES" dirty="0"/>
              <a:t>Control de sesión mediante </a:t>
            </a:r>
          </a:p>
          <a:p>
            <a:pPr lvl="1">
              <a:spcBef>
                <a:spcPts val="600"/>
              </a:spcBef>
            </a:pPr>
            <a:r>
              <a:rPr lang="es-ES" dirty="0"/>
              <a:t>verificar_sesion.js</a:t>
            </a:r>
          </a:p>
          <a:p>
            <a:pPr marL="201168" lvl="1" indent="0">
              <a:spcBef>
                <a:spcPts val="600"/>
              </a:spcBef>
              <a:buNone/>
            </a:pPr>
            <a:r>
              <a:rPr lang="es-ES" dirty="0"/>
              <a:t>Control desplegar formulario subida patrón</a:t>
            </a:r>
          </a:p>
          <a:p>
            <a:pPr lvl="1">
              <a:spcBef>
                <a:spcPts val="600"/>
              </a:spcBef>
            </a:pPr>
            <a:r>
              <a:rPr lang="es-ES" dirty="0"/>
              <a:t>mostrar_formulario.js</a:t>
            </a:r>
          </a:p>
          <a:p>
            <a:pPr marL="201168" lvl="1" indent="0">
              <a:spcBef>
                <a:spcPts val="600"/>
              </a:spcBef>
              <a:buNone/>
            </a:pPr>
            <a:endParaRPr lang="es-ES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Font typeface="Calibri" pitchFamily="34" charset="0"/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Font typeface="Calibri" pitchFamily="34" charset="0"/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88362AB3-F859-78BE-5A56-6A9579B4E3A1}"/>
              </a:ext>
            </a:extLst>
          </p:cNvPr>
          <p:cNvSpPr txBox="1">
            <a:spLocks/>
          </p:cNvSpPr>
          <p:nvPr/>
        </p:nvSpPr>
        <p:spPr>
          <a:xfrm>
            <a:off x="5684712" y="4739661"/>
            <a:ext cx="2743804" cy="1465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spcBef>
                <a:spcPts val="600"/>
              </a:spcBef>
              <a:buNone/>
            </a:pPr>
            <a:r>
              <a:rPr lang="es-ES" b="1" dirty="0" err="1"/>
              <a:t>Patrones.php</a:t>
            </a:r>
            <a:r>
              <a:rPr lang="es-ES" b="1" dirty="0"/>
              <a:t>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 err="1"/>
              <a:t>verListaPatrones</a:t>
            </a:r>
            <a:r>
              <a:rPr lang="es-ES" dirty="0"/>
              <a:t>()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 err="1"/>
              <a:t>nuevoPatron</a:t>
            </a:r>
            <a:r>
              <a:rPr lang="es-ES" dirty="0"/>
              <a:t>(…)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 err="1"/>
              <a:t>verPatron</a:t>
            </a:r>
            <a:r>
              <a:rPr lang="es-ES" dirty="0"/>
              <a:t>()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Font typeface="Calibri" pitchFamily="34" charset="0"/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Font typeface="Calibri" pitchFamily="34" charset="0"/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5767E31A-75A1-7D18-5401-3E1634ADCADE}"/>
              </a:ext>
            </a:extLst>
          </p:cNvPr>
          <p:cNvSpPr txBox="1">
            <a:spLocks/>
          </p:cNvSpPr>
          <p:nvPr/>
        </p:nvSpPr>
        <p:spPr>
          <a:xfrm>
            <a:off x="8590786" y="4744360"/>
            <a:ext cx="3134811" cy="1465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spcBef>
                <a:spcPts val="600"/>
              </a:spcBef>
              <a:buNone/>
            </a:pPr>
            <a:r>
              <a:rPr lang="es-ES" b="1" dirty="0" err="1"/>
              <a:t>Usuarios.php</a:t>
            </a:r>
            <a:endParaRPr lang="es-ES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 err="1"/>
              <a:t>agregarPatronAColeccion</a:t>
            </a:r>
            <a:r>
              <a:rPr lang="es-ES" dirty="0"/>
              <a:t>(…)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Font typeface="Calibri" pitchFamily="34" charset="0"/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Font typeface="Calibri" pitchFamily="34" charset="0"/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231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2558A-D549-4AF5-65F7-1E8849E0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FUNCIONALIDADES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7F8AE-B9F1-8538-FB1D-87DD43BBD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4998720" cy="3844985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Usuario ADMIN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Control de la información compartida en la plataforma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Panel de administración para la revisión de </a:t>
            </a:r>
            <a:r>
              <a:rPr lang="es-ES"/>
              <a:t>los archivos</a:t>
            </a:r>
            <a:endParaRPr lang="es-ES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Mi cuenta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Mensajes de aviso/error al inicio de sesión o registro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Validaciones formulario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Patrones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Habilitar buscador por categoría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Control del formulario de subida de nuevos patrones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Validación de los archivos subidos (MIME, tamaño)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 marL="0" indent="0">
              <a:spcBef>
                <a:spcPts val="600"/>
              </a:spcBef>
              <a:buNone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FB679E4-5C4A-C562-1E05-6DFF04E5281E}"/>
              </a:ext>
            </a:extLst>
          </p:cNvPr>
          <p:cNvSpPr txBox="1">
            <a:spLocks/>
          </p:cNvSpPr>
          <p:nvPr/>
        </p:nvSpPr>
        <p:spPr>
          <a:xfrm>
            <a:off x="6031992" y="2018248"/>
            <a:ext cx="4998720" cy="384498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Cursos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Implementación sistema comercio electrónico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Implementar la opción de guardado/descarga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Inicio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Habilitar los enlaces directos cuando se implementen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Blog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Formulario de subida, edición y respuesta de posts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Vista con el listado de posts más recientes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Submenú para entrar a las diferentes categorías del blog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s-ES" dirty="0"/>
              <a:t>Contacto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Formulario de contacto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s-ES" dirty="0"/>
              <a:t>Políticas de privacidad e información de la página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dirty="0"/>
          </a:p>
          <a:p>
            <a:pPr lvl="2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s-ES" dirty="0"/>
          </a:p>
          <a:p>
            <a:pPr marL="0" indent="0">
              <a:spcBef>
                <a:spcPts val="600"/>
              </a:spcBef>
              <a:buFont typeface="Calibri" panose="020F0502020204030204" pitchFamily="34" charset="0"/>
              <a:buNone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spcBef>
                <a:spcPts val="600"/>
              </a:spcBef>
              <a:buFont typeface="Calibri" pitchFamily="34" charset="0"/>
              <a:buNone/>
            </a:pPr>
            <a:endParaRPr lang="es-ES" dirty="0"/>
          </a:p>
          <a:p>
            <a:pPr marL="726948" lvl="2" indent="-342900">
              <a:spcBef>
                <a:spcPts val="600"/>
              </a:spcBef>
              <a:buFont typeface="+mj-lt"/>
              <a:buAutoNum type="arabicPeriod"/>
            </a:pPr>
            <a:endParaRPr lang="es-ES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s-ES" b="1" dirty="0"/>
          </a:p>
          <a:p>
            <a:pPr marL="201168" lvl="1" indent="0">
              <a:buFont typeface="Calibri" pitchFamily="34" charset="0"/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es-ES" dirty="0"/>
          </a:p>
          <a:p>
            <a:pPr lvl="2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endParaRPr lang="es-ES" dirty="0"/>
          </a:p>
          <a:p>
            <a:pPr marL="384048" lvl="2" indent="0">
              <a:buFont typeface="Calibri" pitchFamily="34" charset="0"/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85902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614</TotalTime>
  <Words>676</Words>
  <Application>Microsoft Office PowerPoint</Application>
  <PresentationFormat>Panorámica</PresentationFormat>
  <Paragraphs>347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Retrospección</vt:lpstr>
      <vt:lpstr>Presentación de PowerPoint</vt:lpstr>
      <vt:lpstr>INTRODUCCION</vt:lpstr>
      <vt:lpstr>FUNCIONALIDADES PRINCIPALES</vt:lpstr>
      <vt:lpstr>FUNCIONALIDADES PRINCIPALES</vt:lpstr>
      <vt:lpstr>PROCESO DE DESARROLLO. PLANIFICACIÓN</vt:lpstr>
      <vt:lpstr>PROCESO DE DESARROLLO. PLANIFICACIÓN</vt:lpstr>
      <vt:lpstr>FUNCIONALIDADES DESARROLLADAS</vt:lpstr>
      <vt:lpstr>ASPECTOS TÉCNICOS. EJEMPLO</vt:lpstr>
      <vt:lpstr>FUNCIONALIDADES FUTURAS</vt:lpstr>
      <vt:lpstr>CONCLUSIONES Y ASPECTOS A MEJORAR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Ripoll Cabarga</dc:creator>
  <cp:lastModifiedBy>ĐдŊΐєζд ʕ•ᴥ•ʔ Ŋΐєζдєζд</cp:lastModifiedBy>
  <cp:revision>19</cp:revision>
  <dcterms:created xsi:type="dcterms:W3CDTF">2024-06-08T16:03:54Z</dcterms:created>
  <dcterms:modified xsi:type="dcterms:W3CDTF">2024-06-09T21:28:04Z</dcterms:modified>
</cp:coreProperties>
</file>