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2"/>
  </p:handoutMasterIdLst>
  <p:sldIdLst>
    <p:sldId id="257" r:id="rId2"/>
    <p:sldId id="259" r:id="rId3"/>
    <p:sldId id="328" r:id="rId4"/>
    <p:sldId id="261" r:id="rId5"/>
    <p:sldId id="262" r:id="rId6"/>
    <p:sldId id="265" r:id="rId7"/>
    <p:sldId id="266" r:id="rId8"/>
    <p:sldId id="267" r:id="rId9"/>
    <p:sldId id="268" r:id="rId10"/>
    <p:sldId id="269" r:id="rId11"/>
    <p:sldId id="275" r:id="rId12"/>
    <p:sldId id="277" r:id="rId13"/>
    <p:sldId id="280" r:id="rId14"/>
    <p:sldId id="281" r:id="rId15"/>
    <p:sldId id="282" r:id="rId16"/>
    <p:sldId id="329" r:id="rId17"/>
    <p:sldId id="286" r:id="rId18"/>
    <p:sldId id="290" r:id="rId19"/>
    <p:sldId id="311" r:id="rId20"/>
    <p:sldId id="317" r:id="rId21"/>
    <p:sldId id="318" r:id="rId22"/>
    <p:sldId id="319" r:id="rId23"/>
    <p:sldId id="320" r:id="rId24"/>
    <p:sldId id="321" r:id="rId25"/>
    <p:sldId id="322" r:id="rId26"/>
    <p:sldId id="323" r:id="rId27"/>
    <p:sldId id="324" r:id="rId28"/>
    <p:sldId id="325" r:id="rId29"/>
    <p:sldId id="326" r:id="rId30"/>
    <p:sldId id="327" r:id="rId31"/>
  </p:sldIdLst>
  <p:sldSz cx="9144000" cy="6858000" type="screen4x3"/>
  <p:notesSz cx="6794500" cy="9931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19.emf"/><Relationship Id="rId4"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8295"/>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3848645" y="0"/>
            <a:ext cx="2944283" cy="498295"/>
          </a:xfrm>
          <a:prstGeom prst="rect">
            <a:avLst/>
          </a:prstGeom>
        </p:spPr>
        <p:txBody>
          <a:bodyPr vert="horz" lIns="91440" tIns="45720" rIns="91440" bIns="45720" rtlCol="0"/>
          <a:lstStyle>
            <a:lvl1pPr algn="r">
              <a:defRPr sz="1200"/>
            </a:lvl1pPr>
          </a:lstStyle>
          <a:p>
            <a:fld id="{009BB697-61E0-4EBF-9940-39628D9F1CC3}" type="datetimeFigureOut">
              <a:rPr lang="en-NZ" smtClean="0"/>
              <a:t>10/10/2019</a:t>
            </a:fld>
            <a:endParaRPr lang="en-NZ"/>
          </a:p>
        </p:txBody>
      </p:sp>
      <p:sp>
        <p:nvSpPr>
          <p:cNvPr id="4" name="Footer Placeholder 3"/>
          <p:cNvSpPr>
            <a:spLocks noGrp="1"/>
          </p:cNvSpPr>
          <p:nvPr>
            <p:ph type="ftr" sz="quarter" idx="2"/>
          </p:nvPr>
        </p:nvSpPr>
        <p:spPr>
          <a:xfrm>
            <a:off x="0" y="9433107"/>
            <a:ext cx="2944283" cy="498294"/>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p:cNvSpPr>
            <a:spLocks noGrp="1"/>
          </p:cNvSpPr>
          <p:nvPr>
            <p:ph type="sldNum" sz="quarter" idx="3"/>
          </p:nvPr>
        </p:nvSpPr>
        <p:spPr>
          <a:xfrm>
            <a:off x="3848645" y="9433107"/>
            <a:ext cx="2944283" cy="498294"/>
          </a:xfrm>
          <a:prstGeom prst="rect">
            <a:avLst/>
          </a:prstGeom>
        </p:spPr>
        <p:txBody>
          <a:bodyPr vert="horz" lIns="91440" tIns="45720" rIns="91440" bIns="45720" rtlCol="0" anchor="b"/>
          <a:lstStyle>
            <a:lvl1pPr algn="r">
              <a:defRPr sz="1200"/>
            </a:lvl1pPr>
          </a:lstStyle>
          <a:p>
            <a:fld id="{8A940186-C37F-4D22-B349-714DE93863EF}" type="slidenum">
              <a:rPr lang="en-NZ" smtClean="0"/>
              <a:t>‹#›</a:t>
            </a:fld>
            <a:endParaRPr lang="en-NZ"/>
          </a:p>
        </p:txBody>
      </p:sp>
    </p:spTree>
    <p:extLst>
      <p:ext uri="{BB962C8B-B14F-4D97-AF65-F5344CB8AC3E}">
        <p14:creationId xmlns:p14="http://schemas.microsoft.com/office/powerpoint/2010/main" val="6587499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2E9B7704-0B85-4494-B1F2-B05078828F97}" type="datetimeFigureOut">
              <a:rPr lang="en-NZ" smtClean="0"/>
              <a:t>10/10/2019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306D119-EC2C-4E80-8683-2F7EA2917DA2}" type="slidenum">
              <a:rPr lang="en-NZ" smtClean="0"/>
              <a:t>‹#›</a:t>
            </a:fld>
            <a:endParaRPr lang="en-NZ"/>
          </a:p>
        </p:txBody>
      </p:sp>
    </p:spTree>
    <p:extLst>
      <p:ext uri="{BB962C8B-B14F-4D97-AF65-F5344CB8AC3E}">
        <p14:creationId xmlns:p14="http://schemas.microsoft.com/office/powerpoint/2010/main" val="1915342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2E9B7704-0B85-4494-B1F2-B05078828F97}" type="datetimeFigureOut">
              <a:rPr lang="en-NZ" smtClean="0"/>
              <a:t>10/10/2019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306D119-EC2C-4E80-8683-2F7EA2917DA2}" type="slidenum">
              <a:rPr lang="en-NZ" smtClean="0"/>
              <a:t>‹#›</a:t>
            </a:fld>
            <a:endParaRPr lang="en-NZ"/>
          </a:p>
        </p:txBody>
      </p:sp>
    </p:spTree>
    <p:extLst>
      <p:ext uri="{BB962C8B-B14F-4D97-AF65-F5344CB8AC3E}">
        <p14:creationId xmlns:p14="http://schemas.microsoft.com/office/powerpoint/2010/main" val="1573051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2E9B7704-0B85-4494-B1F2-B05078828F97}" type="datetimeFigureOut">
              <a:rPr lang="en-NZ" smtClean="0"/>
              <a:t>10/10/2019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306D119-EC2C-4E80-8683-2F7EA2917DA2}" type="slidenum">
              <a:rPr lang="en-NZ" smtClean="0"/>
              <a:t>‹#›</a:t>
            </a:fld>
            <a:endParaRPr lang="en-NZ"/>
          </a:p>
        </p:txBody>
      </p:sp>
    </p:spTree>
    <p:extLst>
      <p:ext uri="{BB962C8B-B14F-4D97-AF65-F5344CB8AC3E}">
        <p14:creationId xmlns:p14="http://schemas.microsoft.com/office/powerpoint/2010/main" val="2322856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lvl1pPr>
              <a:defRPr b="1">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10/10/2019</a:t>
            </a:fld>
            <a:endParaRPr lang="en-US"/>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a:p>
        </p:txBody>
      </p:sp>
    </p:spTree>
    <p:extLst>
      <p:ext uri="{BB962C8B-B14F-4D97-AF65-F5344CB8AC3E}">
        <p14:creationId xmlns:p14="http://schemas.microsoft.com/office/powerpoint/2010/main" val="4178258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2E9B7704-0B85-4494-B1F2-B05078828F97}" type="datetimeFigureOut">
              <a:rPr lang="en-NZ" smtClean="0"/>
              <a:t>10/10/2019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306D119-EC2C-4E80-8683-2F7EA2917DA2}" type="slidenum">
              <a:rPr lang="en-NZ" smtClean="0"/>
              <a:t>‹#›</a:t>
            </a:fld>
            <a:endParaRPr lang="en-NZ"/>
          </a:p>
        </p:txBody>
      </p:sp>
    </p:spTree>
    <p:extLst>
      <p:ext uri="{BB962C8B-B14F-4D97-AF65-F5344CB8AC3E}">
        <p14:creationId xmlns:p14="http://schemas.microsoft.com/office/powerpoint/2010/main" val="1304504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9B7704-0B85-4494-B1F2-B05078828F97}" type="datetimeFigureOut">
              <a:rPr lang="en-NZ" smtClean="0"/>
              <a:t>10/10/2019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306D119-EC2C-4E80-8683-2F7EA2917DA2}" type="slidenum">
              <a:rPr lang="en-NZ" smtClean="0"/>
              <a:t>‹#›</a:t>
            </a:fld>
            <a:endParaRPr lang="en-NZ"/>
          </a:p>
        </p:txBody>
      </p:sp>
    </p:spTree>
    <p:extLst>
      <p:ext uri="{BB962C8B-B14F-4D97-AF65-F5344CB8AC3E}">
        <p14:creationId xmlns:p14="http://schemas.microsoft.com/office/powerpoint/2010/main" val="1458445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2E9B7704-0B85-4494-B1F2-B05078828F97}" type="datetimeFigureOut">
              <a:rPr lang="en-NZ" smtClean="0"/>
              <a:t>10/10/2019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6306D119-EC2C-4E80-8683-2F7EA2917DA2}" type="slidenum">
              <a:rPr lang="en-NZ" smtClean="0"/>
              <a:t>‹#›</a:t>
            </a:fld>
            <a:endParaRPr lang="en-NZ"/>
          </a:p>
        </p:txBody>
      </p:sp>
    </p:spTree>
    <p:extLst>
      <p:ext uri="{BB962C8B-B14F-4D97-AF65-F5344CB8AC3E}">
        <p14:creationId xmlns:p14="http://schemas.microsoft.com/office/powerpoint/2010/main" val="2306744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2E9B7704-0B85-4494-B1F2-B05078828F97}" type="datetimeFigureOut">
              <a:rPr lang="en-NZ" smtClean="0"/>
              <a:t>10/10/2019</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6306D119-EC2C-4E80-8683-2F7EA2917DA2}" type="slidenum">
              <a:rPr lang="en-NZ" smtClean="0"/>
              <a:t>‹#›</a:t>
            </a:fld>
            <a:endParaRPr lang="en-NZ"/>
          </a:p>
        </p:txBody>
      </p:sp>
    </p:spTree>
    <p:extLst>
      <p:ext uri="{BB962C8B-B14F-4D97-AF65-F5344CB8AC3E}">
        <p14:creationId xmlns:p14="http://schemas.microsoft.com/office/powerpoint/2010/main" val="2814276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2E9B7704-0B85-4494-B1F2-B05078828F97}" type="datetimeFigureOut">
              <a:rPr lang="en-NZ" smtClean="0"/>
              <a:t>10/10/2019</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6306D119-EC2C-4E80-8683-2F7EA2917DA2}" type="slidenum">
              <a:rPr lang="en-NZ" smtClean="0"/>
              <a:t>‹#›</a:t>
            </a:fld>
            <a:endParaRPr lang="en-NZ"/>
          </a:p>
        </p:txBody>
      </p:sp>
    </p:spTree>
    <p:extLst>
      <p:ext uri="{BB962C8B-B14F-4D97-AF65-F5344CB8AC3E}">
        <p14:creationId xmlns:p14="http://schemas.microsoft.com/office/powerpoint/2010/main" val="539372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9B7704-0B85-4494-B1F2-B05078828F97}" type="datetimeFigureOut">
              <a:rPr lang="en-NZ" smtClean="0"/>
              <a:t>10/10/2019</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6306D119-EC2C-4E80-8683-2F7EA2917DA2}" type="slidenum">
              <a:rPr lang="en-NZ" smtClean="0"/>
              <a:t>‹#›</a:t>
            </a:fld>
            <a:endParaRPr lang="en-NZ"/>
          </a:p>
        </p:txBody>
      </p:sp>
    </p:spTree>
    <p:extLst>
      <p:ext uri="{BB962C8B-B14F-4D97-AF65-F5344CB8AC3E}">
        <p14:creationId xmlns:p14="http://schemas.microsoft.com/office/powerpoint/2010/main" val="1882072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9B7704-0B85-4494-B1F2-B05078828F97}" type="datetimeFigureOut">
              <a:rPr lang="en-NZ" smtClean="0"/>
              <a:t>10/10/2019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6306D119-EC2C-4E80-8683-2F7EA2917DA2}" type="slidenum">
              <a:rPr lang="en-NZ" smtClean="0"/>
              <a:t>‹#›</a:t>
            </a:fld>
            <a:endParaRPr lang="en-NZ"/>
          </a:p>
        </p:txBody>
      </p:sp>
    </p:spTree>
    <p:extLst>
      <p:ext uri="{BB962C8B-B14F-4D97-AF65-F5344CB8AC3E}">
        <p14:creationId xmlns:p14="http://schemas.microsoft.com/office/powerpoint/2010/main" val="906447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9B7704-0B85-4494-B1F2-B05078828F97}" type="datetimeFigureOut">
              <a:rPr lang="en-NZ" smtClean="0"/>
              <a:t>10/10/2019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6306D119-EC2C-4E80-8683-2F7EA2917DA2}" type="slidenum">
              <a:rPr lang="en-NZ" smtClean="0"/>
              <a:t>‹#›</a:t>
            </a:fld>
            <a:endParaRPr lang="en-NZ"/>
          </a:p>
        </p:txBody>
      </p:sp>
    </p:spTree>
    <p:extLst>
      <p:ext uri="{BB962C8B-B14F-4D97-AF65-F5344CB8AC3E}">
        <p14:creationId xmlns:p14="http://schemas.microsoft.com/office/powerpoint/2010/main" val="4198176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9B7704-0B85-4494-B1F2-B05078828F97}" type="datetimeFigureOut">
              <a:rPr lang="en-NZ" smtClean="0"/>
              <a:t>10/10/2019</a:t>
            </a:fld>
            <a:endParaRPr lang="en-NZ"/>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06D119-EC2C-4E80-8683-2F7EA2917DA2}" type="slidenum">
              <a:rPr lang="en-NZ" smtClean="0"/>
              <a:t>‹#›</a:t>
            </a:fld>
            <a:endParaRPr lang="en-NZ"/>
          </a:p>
        </p:txBody>
      </p:sp>
    </p:spTree>
    <p:extLst>
      <p:ext uri="{BB962C8B-B14F-4D97-AF65-F5344CB8AC3E}">
        <p14:creationId xmlns:p14="http://schemas.microsoft.com/office/powerpoint/2010/main" val="1670814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image" Target="../media/image15.wmf"/></Relationships>
</file>

<file path=ppt/slides/_rels/slide11.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19.emf"/><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17.w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18.emf"/><Relationship Id="rId4" Type="http://schemas.openxmlformats.org/officeDocument/2006/relationships/image" Target="../media/image16.wmf"/><Relationship Id="rId9" Type="http://schemas.openxmlformats.org/officeDocument/2006/relationships/oleObject" Target="../embeddings/oleObject15.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2.xml"/><Relationship Id="rId1" Type="http://schemas.openxmlformats.org/officeDocument/2006/relationships/vmlDrawing" Target="../drawings/vmlDrawing11.vml"/><Relationship Id="rId4" Type="http://schemas.openxmlformats.org/officeDocument/2006/relationships/image" Target="../media/image20.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image" Target="../media/image21.wmf"/><Relationship Id="rId5" Type="http://schemas.openxmlformats.org/officeDocument/2006/relationships/oleObject" Target="../embeddings/oleObject19.bin"/><Relationship Id="rId4" Type="http://schemas.openxmlformats.org/officeDocument/2006/relationships/image" Target="../media/image20.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23.emf"/><Relationship Id="rId5" Type="http://schemas.openxmlformats.org/officeDocument/2006/relationships/oleObject" Target="../embeddings/oleObject21.bin"/><Relationship Id="rId4" Type="http://schemas.openxmlformats.org/officeDocument/2006/relationships/image" Target="../media/image22.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image" Target="../media/image25.emf"/><Relationship Id="rId5" Type="http://schemas.openxmlformats.org/officeDocument/2006/relationships/oleObject" Target="../embeddings/oleObject23.bin"/><Relationship Id="rId4" Type="http://schemas.openxmlformats.org/officeDocument/2006/relationships/image" Target="../media/image24.emf"/></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oleObject" Target="../embeddings/oleObject24.bin"/><Relationship Id="rId7" Type="http://schemas.openxmlformats.org/officeDocument/2006/relationships/image" Target="../media/image29.png"/><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image" Target="../media/image28.wmf"/><Relationship Id="rId5" Type="http://schemas.openxmlformats.org/officeDocument/2006/relationships/oleObject" Target="../embeddings/oleObject25.bin"/><Relationship Id="rId4" Type="http://schemas.openxmlformats.org/officeDocument/2006/relationships/image" Target="../media/image27.emf"/></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2.png"/><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oleObject" Target="../embeddings/oleObject27.bin"/><Relationship Id="rId5" Type="http://schemas.openxmlformats.org/officeDocument/2006/relationships/image" Target="../media/image18.emf"/><Relationship Id="rId4" Type="http://schemas.openxmlformats.org/officeDocument/2006/relationships/oleObject" Target="../embeddings/oleObject26.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2.xml"/><Relationship Id="rId1" Type="http://schemas.openxmlformats.org/officeDocument/2006/relationships/vmlDrawing" Target="../drawings/vmlDrawing17.vml"/><Relationship Id="rId4" Type="http://schemas.openxmlformats.org/officeDocument/2006/relationships/image" Target="../media/image13.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2.xml"/><Relationship Id="rId1" Type="http://schemas.openxmlformats.org/officeDocument/2006/relationships/vmlDrawing" Target="../drawings/vmlDrawing18.vml"/><Relationship Id="rId4" Type="http://schemas.openxmlformats.org/officeDocument/2006/relationships/image" Target="../media/image13.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2.xml"/><Relationship Id="rId1" Type="http://schemas.openxmlformats.org/officeDocument/2006/relationships/vmlDrawing" Target="../drawings/vmlDrawing19.vml"/><Relationship Id="rId4" Type="http://schemas.openxmlformats.org/officeDocument/2006/relationships/image" Target="../media/image33.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2.xml"/><Relationship Id="rId1" Type="http://schemas.openxmlformats.org/officeDocument/2006/relationships/vmlDrawing" Target="../drawings/vmlDrawing20.vml"/><Relationship Id="rId4" Type="http://schemas.openxmlformats.org/officeDocument/2006/relationships/image" Target="../media/image35.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oleObject" Target="../embeddings/oleObject2.bin"/><Relationship Id="rId7" Type="http://schemas.openxmlformats.org/officeDocument/2006/relationships/image" Target="../media/image4.png"/><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emf"/><Relationship Id="rId9"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4.bin"/><Relationship Id="rId4" Type="http://schemas.openxmlformats.org/officeDocument/2006/relationships/image" Target="../media/image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11.emf"/><Relationship Id="rId5" Type="http://schemas.openxmlformats.org/officeDocument/2006/relationships/oleObject" Target="../embeddings/oleObject6.bin"/><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6.vml"/><Relationship Id="rId5" Type="http://schemas.openxmlformats.org/officeDocument/2006/relationships/image" Target="../media/image14.png"/><Relationship Id="rId4" Type="http://schemas.openxmlformats.org/officeDocument/2006/relationships/image" Target="../media/image13.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76672"/>
            <a:ext cx="8568952" cy="2677656"/>
          </a:xfrm>
          <a:prstGeom prst="rect">
            <a:avLst/>
          </a:prstGeom>
          <a:noFill/>
        </p:spPr>
        <p:txBody>
          <a:bodyPr wrap="square" rtlCol="0">
            <a:spAutoFit/>
          </a:bodyPr>
          <a:lstStyle/>
          <a:p>
            <a:r>
              <a:rPr lang="en-AU" sz="2800" b="1" dirty="0" smtClean="0"/>
              <a:t>ECEN 204 					Electronic Design</a:t>
            </a:r>
          </a:p>
          <a:p>
            <a:endParaRPr lang="en-AU" sz="2800" b="1" dirty="0"/>
          </a:p>
          <a:p>
            <a:endParaRPr lang="en-AU" sz="2800" b="1" dirty="0" smtClean="0"/>
          </a:p>
          <a:p>
            <a:endParaRPr lang="en-AU" sz="2800" b="1" dirty="0"/>
          </a:p>
          <a:p>
            <a:endParaRPr lang="en-AU" sz="2800" b="1" dirty="0" smtClean="0"/>
          </a:p>
          <a:p>
            <a:pPr algn="ctr"/>
            <a:r>
              <a:rPr lang="en-AU" sz="2800" b="1" dirty="0" smtClean="0"/>
              <a:t>Section 4c FET Amplifiers</a:t>
            </a:r>
            <a:endParaRPr lang="en-NZ" sz="2800" b="1" dirty="0"/>
          </a:p>
        </p:txBody>
      </p:sp>
    </p:spTree>
    <p:extLst>
      <p:ext uri="{BB962C8B-B14F-4D97-AF65-F5344CB8AC3E}">
        <p14:creationId xmlns:p14="http://schemas.microsoft.com/office/powerpoint/2010/main" val="4200976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Electronic Devices</a:t>
            </a:r>
            <a:endParaRPr lang="en-US" dirty="0"/>
          </a:p>
        </p:txBody>
      </p:sp>
      <p:sp>
        <p:nvSpPr>
          <p:cNvPr id="3" name="Text Placeholder 2"/>
          <p:cNvSpPr>
            <a:spLocks noGrp="1"/>
          </p:cNvSpPr>
          <p:nvPr>
            <p:ph type="body" sz="quarter" idx="13"/>
          </p:nvPr>
        </p:nvSpPr>
        <p:spPr/>
        <p:txBody>
          <a:bodyPr/>
          <a:lstStyle/>
          <a:p>
            <a:r>
              <a:rPr lang="en-US" dirty="0"/>
              <a:t>The Common-Source Amplifier</a:t>
            </a:r>
          </a:p>
        </p:txBody>
      </p:sp>
      <p:sp>
        <p:nvSpPr>
          <p:cNvPr id="34" name="WordArt 36"/>
          <p:cNvSpPr>
            <a:spLocks noChangeArrowheads="1" noChangeShapeType="1" noTextEdit="1"/>
          </p:cNvSpPr>
          <p:nvPr/>
        </p:nvSpPr>
        <p:spPr bwMode="auto">
          <a:xfrm>
            <a:off x="609600" y="16764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a:rPr>
              <a:t>Solution:</a:t>
            </a:r>
          </a:p>
        </p:txBody>
      </p:sp>
      <p:sp>
        <p:nvSpPr>
          <p:cNvPr id="35" name="Text Box 37"/>
          <p:cNvSpPr txBox="1">
            <a:spLocks noChangeArrowheads="1"/>
          </p:cNvSpPr>
          <p:nvPr/>
        </p:nvSpPr>
        <p:spPr bwMode="auto">
          <a:xfrm>
            <a:off x="1752600" y="1752600"/>
            <a:ext cx="1352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r>
              <a:rPr lang="en-US" sz="2000"/>
              <a:t>(continued)</a:t>
            </a:r>
          </a:p>
        </p:txBody>
      </p:sp>
      <p:sp>
        <p:nvSpPr>
          <p:cNvPr id="21" name="Text Box 7"/>
          <p:cNvSpPr txBox="1">
            <a:spLocks noChangeArrowheads="1"/>
          </p:cNvSpPr>
          <p:nvPr/>
        </p:nvSpPr>
        <p:spPr bwMode="auto">
          <a:xfrm>
            <a:off x="685800" y="2286000"/>
            <a:ext cx="7315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dirty="0"/>
              <a:t>Alternatively, you can obtain </a:t>
            </a:r>
            <a:r>
              <a:rPr lang="en-US" sz="2000" i="1" dirty="0"/>
              <a:t>I</a:t>
            </a:r>
            <a:r>
              <a:rPr lang="en-US" sz="2000" baseline="-25000" dirty="0"/>
              <a:t>D</a:t>
            </a:r>
            <a:r>
              <a:rPr lang="en-US" sz="2000" dirty="0"/>
              <a:t> using </a:t>
            </a:r>
            <a:r>
              <a:rPr lang="en-US" sz="2000" dirty="0" smtClean="0"/>
              <a:t>Equation:</a:t>
            </a:r>
            <a:endParaRPr lang="en-US" sz="2000" dirty="0"/>
          </a:p>
        </p:txBody>
      </p:sp>
      <p:graphicFrame>
        <p:nvGraphicFramePr>
          <p:cNvPr id="22" name="Object 8"/>
          <p:cNvGraphicFramePr>
            <a:graphicFrameLocks noChangeAspect="1"/>
          </p:cNvGraphicFramePr>
          <p:nvPr>
            <p:extLst/>
          </p:nvPr>
        </p:nvGraphicFramePr>
        <p:xfrm>
          <a:off x="6172200" y="2057400"/>
          <a:ext cx="2057400" cy="819150"/>
        </p:xfrm>
        <a:graphic>
          <a:graphicData uri="http://schemas.openxmlformats.org/presentationml/2006/ole">
            <mc:AlternateContent xmlns:mc="http://schemas.openxmlformats.org/markup-compatibility/2006">
              <mc:Choice xmlns:v="urn:schemas-microsoft-com:vml" Requires="v">
                <p:oleObj spid="_x0000_s63519" name="Equation" r:id="rId3" imgW="1371600" imgH="546100" progId="Equation.DSMT4">
                  <p:embed/>
                </p:oleObj>
              </mc:Choice>
              <mc:Fallback>
                <p:oleObj name="Equation" r:id="rId3" imgW="1371600" imgH="546100" progId="Equation.DSMT4">
                  <p:embed/>
                  <p:pic>
                    <p:nvPicPr>
                      <p:cNvPr id="22"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2057400"/>
                        <a:ext cx="2057400" cy="81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Text Box 9"/>
          <p:cNvSpPr txBox="1">
            <a:spLocks noChangeArrowheads="1"/>
          </p:cNvSpPr>
          <p:nvPr/>
        </p:nvSpPr>
        <p:spPr bwMode="auto">
          <a:xfrm>
            <a:off x="685800" y="3124200"/>
            <a:ext cx="7467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The solution to this quadratic equation is simplified using a calculator that can handle quadratic equations. </a:t>
            </a:r>
          </a:p>
        </p:txBody>
      </p:sp>
    </p:spTree>
    <p:extLst>
      <p:ext uri="{BB962C8B-B14F-4D97-AF65-F5344CB8AC3E}">
        <p14:creationId xmlns:p14="http://schemas.microsoft.com/office/powerpoint/2010/main" val="4114167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Electronic Devices</a:t>
            </a:r>
            <a:endParaRPr lang="en-US" dirty="0"/>
          </a:p>
        </p:txBody>
      </p:sp>
      <p:sp>
        <p:nvSpPr>
          <p:cNvPr id="3" name="Text Placeholder 2"/>
          <p:cNvSpPr>
            <a:spLocks noGrp="1"/>
          </p:cNvSpPr>
          <p:nvPr>
            <p:ph type="body" sz="quarter" idx="13"/>
          </p:nvPr>
        </p:nvSpPr>
        <p:spPr/>
        <p:txBody>
          <a:bodyPr/>
          <a:lstStyle/>
          <a:p>
            <a:r>
              <a:rPr lang="en-US" dirty="0"/>
              <a:t>The Common-Source Amplifier</a:t>
            </a:r>
          </a:p>
        </p:txBody>
      </p:sp>
      <p:sp>
        <p:nvSpPr>
          <p:cNvPr id="25" name="WordArt 39"/>
          <p:cNvSpPr>
            <a:spLocks noChangeArrowheads="1" noChangeShapeType="1" noTextEdit="1"/>
          </p:cNvSpPr>
          <p:nvPr/>
        </p:nvSpPr>
        <p:spPr bwMode="auto">
          <a:xfrm>
            <a:off x="685800" y="17526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a:rPr>
              <a:t>Example:</a:t>
            </a:r>
          </a:p>
        </p:txBody>
      </p:sp>
      <p:sp>
        <p:nvSpPr>
          <p:cNvPr id="26" name="Text Box 40"/>
          <p:cNvSpPr txBox="1">
            <a:spLocks noChangeArrowheads="1"/>
          </p:cNvSpPr>
          <p:nvPr/>
        </p:nvSpPr>
        <p:spPr bwMode="auto">
          <a:xfrm>
            <a:off x="1905000" y="1828800"/>
            <a:ext cx="6400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Assume </a:t>
            </a:r>
            <a:r>
              <a:rPr lang="en-US" sz="2000" i="1"/>
              <a:t>I</a:t>
            </a:r>
            <a:r>
              <a:rPr lang="en-US" sz="2000" baseline="-25000"/>
              <a:t>DSS</a:t>
            </a:r>
            <a:r>
              <a:rPr lang="en-US" sz="2000"/>
              <a:t> is 6.0 mA, </a:t>
            </a:r>
            <a:r>
              <a:rPr lang="en-US" sz="2000" i="1"/>
              <a:t>V</a:t>
            </a:r>
            <a:r>
              <a:rPr lang="en-US" sz="2000" baseline="-25000"/>
              <a:t>GS(off)</a:t>
            </a:r>
            <a:r>
              <a:rPr lang="en-US" sz="2000"/>
              <a:t> is </a:t>
            </a:r>
            <a:r>
              <a:rPr lang="en-US" sz="2000">
                <a:latin typeface="Symbol" pitchFamily="18" charset="2"/>
              </a:rPr>
              <a:t>-</a:t>
            </a:r>
            <a:r>
              <a:rPr lang="en-US" sz="2000"/>
              <a:t>4 V, and </a:t>
            </a:r>
            <a:r>
              <a:rPr lang="en-US" sz="2000" i="1"/>
              <a:t>V</a:t>
            </a:r>
            <a:r>
              <a:rPr lang="en-US" sz="2000" baseline="-25000"/>
              <a:t>GS</a:t>
            </a:r>
            <a:r>
              <a:rPr lang="en-US" sz="2000"/>
              <a:t> = </a:t>
            </a:r>
            <a:r>
              <a:rPr lang="en-US" sz="2000">
                <a:latin typeface="Symbol" pitchFamily="18" charset="2"/>
              </a:rPr>
              <a:t>-</a:t>
            </a:r>
            <a:r>
              <a:rPr lang="en-US" sz="2000"/>
              <a:t>1.3 V as found previously. What is the expected gain?</a:t>
            </a:r>
          </a:p>
        </p:txBody>
      </p:sp>
      <p:graphicFrame>
        <p:nvGraphicFramePr>
          <p:cNvPr id="28" name="Object 48"/>
          <p:cNvGraphicFramePr>
            <a:graphicFrameLocks noChangeAspect="1"/>
          </p:cNvGraphicFramePr>
          <p:nvPr>
            <p:extLst/>
          </p:nvPr>
        </p:nvGraphicFramePr>
        <p:xfrm>
          <a:off x="757238" y="3048000"/>
          <a:ext cx="3287712" cy="712788"/>
        </p:xfrm>
        <a:graphic>
          <a:graphicData uri="http://schemas.openxmlformats.org/presentationml/2006/ole">
            <mc:AlternateContent xmlns:mc="http://schemas.openxmlformats.org/markup-compatibility/2006">
              <mc:Choice xmlns:v="urn:schemas-microsoft-com:vml" Requires="v">
                <p:oleObj spid="_x0000_s69779" name="Equation" r:id="rId3" imgW="2286000" imgH="495300" progId="Equation.DSMT4">
                  <p:embed/>
                </p:oleObj>
              </mc:Choice>
              <mc:Fallback>
                <p:oleObj name="Equation" r:id="rId3" imgW="2286000" imgH="495300" progId="Equation.DSMT4">
                  <p:embed/>
                  <p:pic>
                    <p:nvPicPr>
                      <p:cNvPr id="28" name="Object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238" y="3048000"/>
                        <a:ext cx="3287712" cy="712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49"/>
          <p:cNvGraphicFramePr>
            <a:graphicFrameLocks noChangeAspect="1"/>
          </p:cNvGraphicFramePr>
          <p:nvPr>
            <p:extLst/>
          </p:nvPr>
        </p:nvGraphicFramePr>
        <p:xfrm>
          <a:off x="838200" y="3729038"/>
          <a:ext cx="2301875" cy="1681162"/>
        </p:xfrm>
        <a:graphic>
          <a:graphicData uri="http://schemas.openxmlformats.org/presentationml/2006/ole">
            <mc:AlternateContent xmlns:mc="http://schemas.openxmlformats.org/markup-compatibility/2006">
              <mc:Choice xmlns:v="urn:schemas-microsoft-com:vml" Requires="v">
                <p:oleObj spid="_x0000_s69780" name="Equation" r:id="rId5" imgW="1600200" imgH="1168400" progId="Equation.DSMT4">
                  <p:embed/>
                </p:oleObj>
              </mc:Choice>
              <mc:Fallback>
                <p:oleObj name="Equation" r:id="rId5" imgW="1600200" imgH="1168400" progId="Equation.DSMT4">
                  <p:embed/>
                  <p:pic>
                    <p:nvPicPr>
                      <p:cNvPr id="29" name="Object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729038"/>
                        <a:ext cx="2301875" cy="1681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 name="Rectangle 52"/>
          <p:cNvSpPr>
            <a:spLocks noChangeArrowheads="1"/>
          </p:cNvSpPr>
          <p:nvPr/>
        </p:nvSpPr>
        <p:spPr bwMode="auto">
          <a:xfrm>
            <a:off x="4191000" y="2743200"/>
            <a:ext cx="4419600" cy="3276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1" name="Object 53"/>
          <p:cNvGraphicFramePr>
            <a:graphicFrameLocks noChangeAspect="1"/>
          </p:cNvGraphicFramePr>
          <p:nvPr>
            <p:extLst/>
          </p:nvPr>
        </p:nvGraphicFramePr>
        <p:xfrm>
          <a:off x="4343400" y="2819400"/>
          <a:ext cx="4038600" cy="2895600"/>
        </p:xfrm>
        <a:graphic>
          <a:graphicData uri="http://schemas.openxmlformats.org/presentationml/2006/ole">
            <mc:AlternateContent xmlns:mc="http://schemas.openxmlformats.org/markup-compatibility/2006">
              <mc:Choice xmlns:v="urn:schemas-microsoft-com:vml" Requires="v">
                <p:oleObj spid="_x0000_s69781" name="CorelDRAW" r:id="rId7" imgW="2681251" imgH="1922760" progId="CorelDRAW.Graphic.13">
                  <p:embed/>
                </p:oleObj>
              </mc:Choice>
              <mc:Fallback>
                <p:oleObj name="CorelDRAW" r:id="rId7" imgW="2681251" imgH="1922760" progId="CorelDRAW.Graphic.13">
                  <p:embed/>
                  <p:pic>
                    <p:nvPicPr>
                      <p:cNvPr id="31" name="Object 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3400" y="2819400"/>
                        <a:ext cx="40386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 name="Text Box 54"/>
          <p:cNvSpPr txBox="1">
            <a:spLocks noChangeArrowheads="1"/>
          </p:cNvSpPr>
          <p:nvPr/>
        </p:nvSpPr>
        <p:spPr bwMode="auto">
          <a:xfrm>
            <a:off x="6934200" y="41148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1400">
                <a:solidFill>
                  <a:schemeClr val="tx1"/>
                </a:solidFill>
              </a:rPr>
              <a:t>2N5458</a:t>
            </a:r>
          </a:p>
        </p:txBody>
      </p:sp>
      <p:sp>
        <p:nvSpPr>
          <p:cNvPr id="33" name="Text Box 55"/>
          <p:cNvSpPr txBox="1">
            <a:spLocks noChangeArrowheads="1"/>
          </p:cNvSpPr>
          <p:nvPr/>
        </p:nvSpPr>
        <p:spPr bwMode="auto">
          <a:xfrm>
            <a:off x="762000" y="5486400"/>
            <a:ext cx="4191000" cy="406400"/>
          </a:xfrm>
          <a:prstGeom prst="rect">
            <a:avLst/>
          </a:prstGeom>
          <a:solidFill>
            <a:schemeClr val="bg1"/>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i="1" dirty="0"/>
              <a:t>A</a:t>
            </a:r>
            <a:r>
              <a:rPr lang="en-US" sz="2000" i="1" baseline="-25000" dirty="0"/>
              <a:t>v</a:t>
            </a:r>
            <a:r>
              <a:rPr lang="en-US" sz="2000" i="1" dirty="0"/>
              <a:t> = </a:t>
            </a:r>
            <a:r>
              <a:rPr lang="en-US" sz="2000" i="1" dirty="0" err="1"/>
              <a:t>g</a:t>
            </a:r>
            <a:r>
              <a:rPr lang="en-US" sz="2000" i="1" baseline="-25000" dirty="0" err="1"/>
              <a:t>m</a:t>
            </a:r>
            <a:r>
              <a:rPr lang="en-US" sz="2000" i="1" dirty="0" err="1"/>
              <a:t>R</a:t>
            </a:r>
            <a:r>
              <a:rPr lang="en-US" sz="2000" i="1" baseline="-25000" dirty="0" err="1"/>
              <a:t>d</a:t>
            </a:r>
            <a:r>
              <a:rPr lang="en-US" sz="2000" i="1" dirty="0"/>
              <a:t> = </a:t>
            </a:r>
            <a:r>
              <a:rPr lang="en-US" sz="2000" dirty="0"/>
              <a:t>(2.02 </a:t>
            </a:r>
            <a:r>
              <a:rPr lang="en-US" sz="2000" dirty="0" err="1"/>
              <a:t>mS</a:t>
            </a:r>
            <a:r>
              <a:rPr lang="en-US" sz="2000" dirty="0"/>
              <a:t>)(2.7 k</a:t>
            </a:r>
            <a:r>
              <a:rPr lang="en-US" sz="2000" dirty="0">
                <a:latin typeface="Symbol" pitchFamily="18" charset="2"/>
              </a:rPr>
              <a:t>W</a:t>
            </a:r>
            <a:r>
              <a:rPr lang="en-US" sz="2000" dirty="0"/>
              <a:t>) =</a:t>
            </a:r>
            <a:r>
              <a:rPr lang="en-US" sz="2000" dirty="0">
                <a:solidFill>
                  <a:schemeClr val="tx1"/>
                </a:solidFill>
              </a:rPr>
              <a:t> 5.45</a:t>
            </a:r>
          </a:p>
        </p:txBody>
      </p:sp>
      <p:graphicFrame>
        <p:nvGraphicFramePr>
          <p:cNvPr id="36" name="Object 56"/>
          <p:cNvGraphicFramePr>
            <a:graphicFrameLocks noChangeAspect="1"/>
          </p:cNvGraphicFramePr>
          <p:nvPr>
            <p:extLst/>
          </p:nvPr>
        </p:nvGraphicFramePr>
        <p:xfrm>
          <a:off x="4724400" y="3962400"/>
          <a:ext cx="696913" cy="223838"/>
        </p:xfrm>
        <a:graphic>
          <a:graphicData uri="http://schemas.openxmlformats.org/presentationml/2006/ole">
            <mc:AlternateContent xmlns:mc="http://schemas.openxmlformats.org/markup-compatibility/2006">
              <mc:Choice xmlns:v="urn:schemas-microsoft-com:vml" Requires="v">
                <p:oleObj spid="_x0000_s69782" name="CorelDRAW" r:id="rId9" imgW="2460477" imgH="1858711" progId="CorelDraw.Graphic.13">
                  <p:embed/>
                </p:oleObj>
              </mc:Choice>
              <mc:Fallback>
                <p:oleObj name="CorelDRAW" r:id="rId9" imgW="2460477" imgH="1858711" progId="CorelDraw.Graphic.13">
                  <p:embed/>
                  <p:pic>
                    <p:nvPicPr>
                      <p:cNvPr id="36" name="Object 5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4400" y="3962400"/>
                        <a:ext cx="696913" cy="22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 name="Object 57"/>
          <p:cNvGraphicFramePr>
            <a:graphicFrameLocks noChangeAspect="1"/>
          </p:cNvGraphicFramePr>
          <p:nvPr>
            <p:extLst/>
          </p:nvPr>
        </p:nvGraphicFramePr>
        <p:xfrm>
          <a:off x="7696200" y="3124200"/>
          <a:ext cx="696913" cy="793750"/>
        </p:xfrm>
        <a:graphic>
          <a:graphicData uri="http://schemas.openxmlformats.org/presentationml/2006/ole">
            <mc:AlternateContent xmlns:mc="http://schemas.openxmlformats.org/markup-compatibility/2006">
              <mc:Choice xmlns:v="urn:schemas-microsoft-com:vml" Requires="v">
                <p:oleObj spid="_x0000_s69783" name="CorelDRAW" r:id="rId11" imgW="2460477" imgH="1858711" progId="CorelDRAW.Graphic.13">
                  <p:embed/>
                </p:oleObj>
              </mc:Choice>
              <mc:Fallback>
                <p:oleObj name="CorelDRAW" r:id="rId11" imgW="2460477" imgH="1858711" progId="CorelDRAW.Graphic.13">
                  <p:embed/>
                  <p:pic>
                    <p:nvPicPr>
                      <p:cNvPr id="37" name="Object 5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96200" y="3124200"/>
                        <a:ext cx="696913"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0" name="Group 61"/>
          <p:cNvGrpSpPr>
            <a:grpSpLocks/>
          </p:cNvGrpSpPr>
          <p:nvPr/>
        </p:nvGrpSpPr>
        <p:grpSpPr bwMode="auto">
          <a:xfrm>
            <a:off x="7696200" y="2362200"/>
            <a:ext cx="1066800" cy="838200"/>
            <a:chOff x="4944" y="1680"/>
            <a:chExt cx="672" cy="528"/>
          </a:xfrm>
        </p:grpSpPr>
        <p:sp>
          <p:nvSpPr>
            <p:cNvPr id="51" name="Text Box 58"/>
            <p:cNvSpPr txBox="1">
              <a:spLocks noChangeArrowheads="1"/>
            </p:cNvSpPr>
            <p:nvPr/>
          </p:nvSpPr>
          <p:spPr bwMode="auto">
            <a:xfrm>
              <a:off x="4944" y="1680"/>
              <a:ext cx="672" cy="3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1600"/>
                <a:t>Output is inverted</a:t>
              </a:r>
            </a:p>
          </p:txBody>
        </p:sp>
        <p:sp>
          <p:nvSpPr>
            <p:cNvPr id="52" name="Line 60"/>
            <p:cNvSpPr>
              <a:spLocks noChangeShapeType="1"/>
            </p:cNvSpPr>
            <p:nvPr/>
          </p:nvSpPr>
          <p:spPr bwMode="auto">
            <a:xfrm>
              <a:off x="5184" y="2064"/>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608898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Electronic Devices</a:t>
            </a:r>
            <a:endParaRPr lang="en-US" dirty="0"/>
          </a:p>
        </p:txBody>
      </p:sp>
      <p:sp>
        <p:nvSpPr>
          <p:cNvPr id="3" name="Text Placeholder 2"/>
          <p:cNvSpPr>
            <a:spLocks noGrp="1"/>
          </p:cNvSpPr>
          <p:nvPr>
            <p:ph type="body" sz="quarter" idx="13"/>
          </p:nvPr>
        </p:nvSpPr>
        <p:spPr/>
        <p:txBody>
          <a:bodyPr/>
          <a:lstStyle/>
          <a:p>
            <a:r>
              <a:rPr lang="en-US" dirty="0"/>
              <a:t>The Common-Source Amplifier</a:t>
            </a:r>
          </a:p>
        </p:txBody>
      </p:sp>
      <p:sp>
        <p:nvSpPr>
          <p:cNvPr id="18" name="Rectangle 6"/>
          <p:cNvSpPr>
            <a:spLocks noChangeArrowheads="1"/>
          </p:cNvSpPr>
          <p:nvPr/>
        </p:nvSpPr>
        <p:spPr bwMode="auto">
          <a:xfrm>
            <a:off x="4191000" y="2717800"/>
            <a:ext cx="4419600" cy="3276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0"/>
          <p:cNvSpPr txBox="1">
            <a:spLocks noChangeArrowheads="1"/>
          </p:cNvSpPr>
          <p:nvPr/>
        </p:nvSpPr>
        <p:spPr bwMode="auto">
          <a:xfrm>
            <a:off x="685800" y="1676400"/>
            <a:ext cx="7620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The gain is reduced when a load is connected to the amplifier because the total ac drain resistance (</a:t>
            </a:r>
            <a:r>
              <a:rPr lang="en-US" sz="2000" i="1"/>
              <a:t>R</a:t>
            </a:r>
            <a:r>
              <a:rPr lang="en-US" sz="2000" i="1" baseline="-25000"/>
              <a:t>d</a:t>
            </a:r>
            <a:r>
              <a:rPr lang="en-US" sz="2000"/>
              <a:t>) is reduced.</a:t>
            </a:r>
          </a:p>
        </p:txBody>
      </p:sp>
      <p:graphicFrame>
        <p:nvGraphicFramePr>
          <p:cNvPr id="21" name="Object 16"/>
          <p:cNvGraphicFramePr>
            <a:graphicFrameLocks noChangeAspect="1"/>
          </p:cNvGraphicFramePr>
          <p:nvPr>
            <p:extLst/>
          </p:nvPr>
        </p:nvGraphicFramePr>
        <p:xfrm>
          <a:off x="4191000" y="2819400"/>
          <a:ext cx="4343400" cy="2876550"/>
        </p:xfrm>
        <a:graphic>
          <a:graphicData uri="http://schemas.openxmlformats.org/presentationml/2006/ole">
            <mc:AlternateContent xmlns:mc="http://schemas.openxmlformats.org/markup-compatibility/2006">
              <mc:Choice xmlns:v="urn:schemas-microsoft-com:vml" Requires="v">
                <p:oleObj spid="_x0000_s71711" name="CorelDRAW" r:id="rId3" imgW="2903673" imgH="1922760" progId="CorelDRAW.Graphic.13">
                  <p:embed/>
                </p:oleObj>
              </mc:Choice>
              <mc:Fallback>
                <p:oleObj name="CorelDRAW" r:id="rId3" imgW="2903673" imgH="1922760" progId="CorelDRAW.Graphic.13">
                  <p:embed/>
                  <p:pic>
                    <p:nvPicPr>
                      <p:cNvPr id="21"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819400"/>
                        <a:ext cx="4343400"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WordArt 17"/>
          <p:cNvSpPr>
            <a:spLocks noChangeArrowheads="1" noChangeShapeType="1" noTextEdit="1"/>
          </p:cNvSpPr>
          <p:nvPr/>
        </p:nvSpPr>
        <p:spPr bwMode="auto">
          <a:xfrm>
            <a:off x="609600" y="24130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a:rPr>
              <a:t>Example:</a:t>
            </a:r>
          </a:p>
        </p:txBody>
      </p:sp>
      <p:sp>
        <p:nvSpPr>
          <p:cNvPr id="24" name="Text Box 18"/>
          <p:cNvSpPr txBox="1">
            <a:spLocks noChangeArrowheads="1"/>
          </p:cNvSpPr>
          <p:nvPr/>
        </p:nvSpPr>
        <p:spPr bwMode="auto">
          <a:xfrm>
            <a:off x="685800" y="2870200"/>
            <a:ext cx="3276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How does the addition of the 10 k</a:t>
            </a:r>
            <a:r>
              <a:rPr lang="en-US" sz="2000">
                <a:latin typeface="Symbol" pitchFamily="18" charset="2"/>
              </a:rPr>
              <a:t>W</a:t>
            </a:r>
            <a:r>
              <a:rPr lang="en-US" sz="2000"/>
              <a:t> load affect the gain?</a:t>
            </a:r>
          </a:p>
        </p:txBody>
      </p:sp>
      <p:sp>
        <p:nvSpPr>
          <p:cNvPr id="35" name="Text Box 20"/>
          <p:cNvSpPr txBox="1">
            <a:spLocks noChangeArrowheads="1"/>
          </p:cNvSpPr>
          <p:nvPr/>
        </p:nvSpPr>
        <p:spPr bwMode="auto">
          <a:xfrm>
            <a:off x="6781800" y="40894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1400">
                <a:solidFill>
                  <a:schemeClr val="tx1"/>
                </a:solidFill>
              </a:rPr>
              <a:t>2N5458</a:t>
            </a:r>
          </a:p>
        </p:txBody>
      </p:sp>
    </p:spTree>
    <p:extLst>
      <p:ext uri="{BB962C8B-B14F-4D97-AF65-F5344CB8AC3E}">
        <p14:creationId xmlns:p14="http://schemas.microsoft.com/office/powerpoint/2010/main" val="3149460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Electronic Devices</a:t>
            </a:r>
            <a:endParaRPr lang="en-US" dirty="0"/>
          </a:p>
        </p:txBody>
      </p:sp>
      <p:sp>
        <p:nvSpPr>
          <p:cNvPr id="3" name="Text Placeholder 2"/>
          <p:cNvSpPr>
            <a:spLocks noGrp="1"/>
          </p:cNvSpPr>
          <p:nvPr>
            <p:ph type="body" sz="quarter" idx="13"/>
          </p:nvPr>
        </p:nvSpPr>
        <p:spPr/>
        <p:txBody>
          <a:bodyPr/>
          <a:lstStyle/>
          <a:p>
            <a:r>
              <a:rPr lang="en-US" dirty="0"/>
              <a:t>The Common-Source Amplifier</a:t>
            </a:r>
          </a:p>
        </p:txBody>
      </p:sp>
      <p:sp>
        <p:nvSpPr>
          <p:cNvPr id="18" name="Rectangle 6"/>
          <p:cNvSpPr>
            <a:spLocks noChangeArrowheads="1"/>
          </p:cNvSpPr>
          <p:nvPr/>
        </p:nvSpPr>
        <p:spPr bwMode="auto">
          <a:xfrm>
            <a:off x="4191000" y="2717800"/>
            <a:ext cx="4419600" cy="3276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0"/>
          <p:cNvSpPr txBox="1">
            <a:spLocks noChangeArrowheads="1"/>
          </p:cNvSpPr>
          <p:nvPr/>
        </p:nvSpPr>
        <p:spPr bwMode="auto">
          <a:xfrm>
            <a:off x="685800" y="1676400"/>
            <a:ext cx="7620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The gain is reduced when a load is connected to the amplifier because the total ac drain resistance (</a:t>
            </a:r>
            <a:r>
              <a:rPr lang="en-US" sz="2000" i="1"/>
              <a:t>R</a:t>
            </a:r>
            <a:r>
              <a:rPr lang="en-US" sz="2000" i="1" baseline="-25000"/>
              <a:t>d</a:t>
            </a:r>
            <a:r>
              <a:rPr lang="en-US" sz="2000"/>
              <a:t>) is reduced.</a:t>
            </a:r>
          </a:p>
        </p:txBody>
      </p:sp>
      <p:sp>
        <p:nvSpPr>
          <p:cNvPr id="20" name="WordArt 11"/>
          <p:cNvSpPr>
            <a:spLocks noChangeArrowheads="1" noChangeShapeType="1" noTextEdit="1"/>
          </p:cNvSpPr>
          <p:nvPr/>
        </p:nvSpPr>
        <p:spPr bwMode="auto">
          <a:xfrm>
            <a:off x="609600" y="35560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a:rPr>
              <a:t>Solution:</a:t>
            </a:r>
          </a:p>
        </p:txBody>
      </p:sp>
      <p:graphicFrame>
        <p:nvGraphicFramePr>
          <p:cNvPr id="21" name="Object 16"/>
          <p:cNvGraphicFramePr>
            <a:graphicFrameLocks noChangeAspect="1"/>
          </p:cNvGraphicFramePr>
          <p:nvPr>
            <p:extLst/>
          </p:nvPr>
        </p:nvGraphicFramePr>
        <p:xfrm>
          <a:off x="4191000" y="2819400"/>
          <a:ext cx="4343400" cy="2876550"/>
        </p:xfrm>
        <a:graphic>
          <a:graphicData uri="http://schemas.openxmlformats.org/presentationml/2006/ole">
            <mc:AlternateContent xmlns:mc="http://schemas.openxmlformats.org/markup-compatibility/2006">
              <mc:Choice xmlns:v="urn:schemas-microsoft-com:vml" Requires="v">
                <p:oleObj spid="_x0000_s74812" name="CorelDRAW" r:id="rId3" imgW="2903673" imgH="1922760" progId="CorelDRAW.Graphic.13">
                  <p:embed/>
                </p:oleObj>
              </mc:Choice>
              <mc:Fallback>
                <p:oleObj name="CorelDRAW" r:id="rId3" imgW="2903673" imgH="1922760" progId="CorelDRAW.Graphic.13">
                  <p:embed/>
                  <p:pic>
                    <p:nvPicPr>
                      <p:cNvPr id="21"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819400"/>
                        <a:ext cx="4343400"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Text Box 14"/>
          <p:cNvSpPr txBox="1">
            <a:spLocks noChangeArrowheads="1"/>
          </p:cNvSpPr>
          <p:nvPr/>
        </p:nvSpPr>
        <p:spPr bwMode="auto">
          <a:xfrm>
            <a:off x="914400" y="5613400"/>
            <a:ext cx="4343400" cy="406400"/>
          </a:xfrm>
          <a:prstGeom prst="rect">
            <a:avLst/>
          </a:prstGeom>
          <a:solidFill>
            <a:schemeClr val="bg1"/>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i="1" dirty="0"/>
              <a:t>A</a:t>
            </a:r>
            <a:r>
              <a:rPr lang="en-US" sz="2000" i="1" baseline="-25000" dirty="0"/>
              <a:t>v</a:t>
            </a:r>
            <a:r>
              <a:rPr lang="en-US" sz="2000" i="1" dirty="0"/>
              <a:t> = </a:t>
            </a:r>
            <a:r>
              <a:rPr lang="en-US" sz="2000" i="1" dirty="0" err="1"/>
              <a:t>g</a:t>
            </a:r>
            <a:r>
              <a:rPr lang="en-US" sz="2000" i="1" baseline="-25000" dirty="0" err="1"/>
              <a:t>m</a:t>
            </a:r>
            <a:r>
              <a:rPr lang="en-US" sz="2000" i="1" dirty="0" err="1"/>
              <a:t>R</a:t>
            </a:r>
            <a:r>
              <a:rPr lang="en-US" sz="2000" i="1" baseline="-25000" dirty="0" err="1"/>
              <a:t>d</a:t>
            </a:r>
            <a:r>
              <a:rPr lang="en-US" sz="2000" i="1" dirty="0"/>
              <a:t> = </a:t>
            </a:r>
            <a:r>
              <a:rPr lang="en-US" sz="2000" dirty="0"/>
              <a:t>(2.02 </a:t>
            </a:r>
            <a:r>
              <a:rPr lang="en-US" sz="2000" dirty="0" err="1"/>
              <a:t>mS</a:t>
            </a:r>
            <a:r>
              <a:rPr lang="en-US" sz="2000" dirty="0"/>
              <a:t>)(2.13 k</a:t>
            </a:r>
            <a:r>
              <a:rPr lang="en-US" sz="2000" dirty="0">
                <a:latin typeface="Symbol" pitchFamily="18" charset="2"/>
              </a:rPr>
              <a:t>W</a:t>
            </a:r>
            <a:r>
              <a:rPr lang="en-US" sz="2000" dirty="0"/>
              <a:t>) =</a:t>
            </a:r>
            <a:r>
              <a:rPr lang="en-US" sz="2000" dirty="0">
                <a:solidFill>
                  <a:schemeClr val="tx1"/>
                </a:solidFill>
              </a:rPr>
              <a:t> 4.29</a:t>
            </a:r>
          </a:p>
        </p:txBody>
      </p:sp>
      <p:sp>
        <p:nvSpPr>
          <p:cNvPr id="23" name="WordArt 17"/>
          <p:cNvSpPr>
            <a:spLocks noChangeArrowheads="1" noChangeShapeType="1" noTextEdit="1"/>
          </p:cNvSpPr>
          <p:nvPr/>
        </p:nvSpPr>
        <p:spPr bwMode="auto">
          <a:xfrm>
            <a:off x="609600" y="24130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a:rPr>
              <a:t>Example:</a:t>
            </a:r>
          </a:p>
        </p:txBody>
      </p:sp>
      <p:sp>
        <p:nvSpPr>
          <p:cNvPr id="24" name="Text Box 18"/>
          <p:cNvSpPr txBox="1">
            <a:spLocks noChangeArrowheads="1"/>
          </p:cNvSpPr>
          <p:nvPr/>
        </p:nvSpPr>
        <p:spPr bwMode="auto">
          <a:xfrm>
            <a:off x="685800" y="2870200"/>
            <a:ext cx="3276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How does the addition of the 10 k</a:t>
            </a:r>
            <a:r>
              <a:rPr lang="en-US" sz="2000">
                <a:latin typeface="Symbol" pitchFamily="18" charset="2"/>
              </a:rPr>
              <a:t>W</a:t>
            </a:r>
            <a:r>
              <a:rPr lang="en-US" sz="2000"/>
              <a:t> load affect the gain?</a:t>
            </a:r>
          </a:p>
        </p:txBody>
      </p:sp>
      <p:graphicFrame>
        <p:nvGraphicFramePr>
          <p:cNvPr id="34" name="Object 19"/>
          <p:cNvGraphicFramePr>
            <a:graphicFrameLocks noChangeAspect="1"/>
          </p:cNvGraphicFramePr>
          <p:nvPr>
            <p:extLst/>
          </p:nvPr>
        </p:nvGraphicFramePr>
        <p:xfrm>
          <a:off x="990600" y="4013200"/>
          <a:ext cx="2057400" cy="1509713"/>
        </p:xfrm>
        <a:graphic>
          <a:graphicData uri="http://schemas.openxmlformats.org/presentationml/2006/ole">
            <mc:AlternateContent xmlns:mc="http://schemas.openxmlformats.org/markup-compatibility/2006">
              <mc:Choice xmlns:v="urn:schemas-microsoft-com:vml" Requires="v">
                <p:oleObj spid="_x0000_s74813" name="Equation" r:id="rId5" imgW="1435100" imgH="1054100" progId="Equation.DSMT4">
                  <p:embed/>
                </p:oleObj>
              </mc:Choice>
              <mc:Fallback>
                <p:oleObj name="Equation" r:id="rId5" imgW="1435100" imgH="1054100" progId="Equation.DSMT4">
                  <p:embed/>
                  <p:pic>
                    <p:nvPicPr>
                      <p:cNvPr id="34"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4013200"/>
                        <a:ext cx="2057400" cy="150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 name="Text Box 20"/>
          <p:cNvSpPr txBox="1">
            <a:spLocks noChangeArrowheads="1"/>
          </p:cNvSpPr>
          <p:nvPr/>
        </p:nvSpPr>
        <p:spPr bwMode="auto">
          <a:xfrm>
            <a:off x="6781800" y="40894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1400">
                <a:solidFill>
                  <a:schemeClr val="tx1"/>
                </a:solidFill>
              </a:rPr>
              <a:t>2N5458</a:t>
            </a:r>
          </a:p>
        </p:txBody>
      </p:sp>
    </p:spTree>
    <p:extLst>
      <p:ext uri="{BB962C8B-B14F-4D97-AF65-F5344CB8AC3E}">
        <p14:creationId xmlns:p14="http://schemas.microsoft.com/office/powerpoint/2010/main" val="112653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D-MOSFET</a:t>
            </a:r>
            <a:endParaRPr lang="en-US" dirty="0"/>
          </a:p>
        </p:txBody>
      </p:sp>
      <p:sp>
        <p:nvSpPr>
          <p:cNvPr id="3" name="Text Placeholder 2"/>
          <p:cNvSpPr>
            <a:spLocks noGrp="1"/>
          </p:cNvSpPr>
          <p:nvPr>
            <p:ph type="body" sz="quarter" idx="13"/>
          </p:nvPr>
        </p:nvSpPr>
        <p:spPr/>
        <p:txBody>
          <a:bodyPr/>
          <a:lstStyle/>
          <a:p>
            <a:r>
              <a:rPr lang="en-US" dirty="0" smtClean="0"/>
              <a:t>The D-MOSFET</a:t>
            </a:r>
            <a:endParaRPr lang="en-US" dirty="0"/>
          </a:p>
        </p:txBody>
      </p:sp>
      <p:sp>
        <p:nvSpPr>
          <p:cNvPr id="4" name="Rectangle 6"/>
          <p:cNvSpPr>
            <a:spLocks noChangeArrowheads="1"/>
          </p:cNvSpPr>
          <p:nvPr/>
        </p:nvSpPr>
        <p:spPr bwMode="auto">
          <a:xfrm>
            <a:off x="4495800" y="2895600"/>
            <a:ext cx="4038600" cy="3124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7"/>
          <p:cNvSpPr txBox="1">
            <a:spLocks noChangeArrowheads="1"/>
          </p:cNvSpPr>
          <p:nvPr/>
        </p:nvSpPr>
        <p:spPr bwMode="auto">
          <a:xfrm>
            <a:off x="685800" y="1676400"/>
            <a:ext cx="7620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In operation, the D-MOSFET has the unique property in that it can be operated with zero bias, allowing the signal to swing above and below ground. This means that it can operate in either D-mode or E-mode.</a:t>
            </a:r>
          </a:p>
        </p:txBody>
      </p:sp>
      <p:sp>
        <p:nvSpPr>
          <p:cNvPr id="6" name="Rectangle 18"/>
          <p:cNvSpPr>
            <a:spLocks noChangeArrowheads="1"/>
          </p:cNvSpPr>
          <p:nvPr/>
        </p:nvSpPr>
        <p:spPr bwMode="auto">
          <a:xfrm>
            <a:off x="533400" y="3581400"/>
            <a:ext cx="3886200" cy="2438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7" name="Object 16"/>
          <p:cNvGraphicFramePr>
            <a:graphicFrameLocks noChangeAspect="1"/>
          </p:cNvGraphicFramePr>
          <p:nvPr>
            <p:extLst/>
          </p:nvPr>
        </p:nvGraphicFramePr>
        <p:xfrm>
          <a:off x="685800" y="3822700"/>
          <a:ext cx="3429000" cy="1984375"/>
        </p:xfrm>
        <a:graphic>
          <a:graphicData uri="http://schemas.openxmlformats.org/presentationml/2006/ole">
            <mc:AlternateContent xmlns:mc="http://schemas.openxmlformats.org/markup-compatibility/2006">
              <mc:Choice xmlns:v="urn:schemas-microsoft-com:vml" Requires="v">
                <p:oleObj spid="_x0000_s75836" name="CorelDRAW" r:id="rId3" imgW="2162927" imgH="1251062" progId="CorelDRAW.Graphic.13">
                  <p:embed/>
                </p:oleObj>
              </mc:Choice>
              <mc:Fallback>
                <p:oleObj name="CorelDRAW" r:id="rId3" imgW="2162927" imgH="1251062" progId="CorelDRAW.Graphic.13">
                  <p:embed/>
                  <p:pic>
                    <p:nvPicPr>
                      <p:cNvPr id="7"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822700"/>
                        <a:ext cx="3429000" cy="198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7"/>
          <p:cNvGraphicFramePr>
            <a:graphicFrameLocks noChangeAspect="1"/>
          </p:cNvGraphicFramePr>
          <p:nvPr>
            <p:extLst/>
          </p:nvPr>
        </p:nvGraphicFramePr>
        <p:xfrm>
          <a:off x="4648200" y="3048000"/>
          <a:ext cx="3581400" cy="2828925"/>
        </p:xfrm>
        <a:graphic>
          <a:graphicData uri="http://schemas.openxmlformats.org/presentationml/2006/ole">
            <mc:AlternateContent xmlns:mc="http://schemas.openxmlformats.org/markup-compatibility/2006">
              <mc:Choice xmlns:v="urn:schemas-microsoft-com:vml" Requires="v">
                <p:oleObj spid="_x0000_s75837" name="CorelDRAW" r:id="rId5" imgW="2595248" imgH="2049556" progId="CorelDRAW.Graphic.13">
                  <p:embed/>
                </p:oleObj>
              </mc:Choice>
              <mc:Fallback>
                <p:oleObj name="CorelDRAW" r:id="rId5" imgW="2595248" imgH="2049556" progId="CorelDRAW.Graphic.13">
                  <p:embed/>
                  <p:pic>
                    <p:nvPicPr>
                      <p:cNvPr id="8"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3048000"/>
                        <a:ext cx="35814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49641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E-MOSFET</a:t>
            </a:r>
            <a:endParaRPr lang="en-US" dirty="0"/>
          </a:p>
        </p:txBody>
      </p:sp>
      <p:sp>
        <p:nvSpPr>
          <p:cNvPr id="3" name="Text Placeholder 2"/>
          <p:cNvSpPr>
            <a:spLocks noGrp="1"/>
          </p:cNvSpPr>
          <p:nvPr>
            <p:ph type="body" sz="quarter" idx="13"/>
          </p:nvPr>
        </p:nvSpPr>
        <p:spPr/>
        <p:txBody>
          <a:bodyPr/>
          <a:lstStyle/>
          <a:p>
            <a:r>
              <a:rPr lang="en-US" dirty="0" smtClean="0"/>
              <a:t>The E-MOSFET</a:t>
            </a:r>
            <a:endParaRPr lang="en-US" dirty="0"/>
          </a:p>
        </p:txBody>
      </p:sp>
      <p:sp>
        <p:nvSpPr>
          <p:cNvPr id="9" name="Rectangle 6"/>
          <p:cNvSpPr>
            <a:spLocks noChangeArrowheads="1"/>
          </p:cNvSpPr>
          <p:nvPr/>
        </p:nvSpPr>
        <p:spPr bwMode="auto">
          <a:xfrm>
            <a:off x="4495800" y="2819400"/>
            <a:ext cx="4038600" cy="3200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Text Box 7"/>
          <p:cNvSpPr txBox="1">
            <a:spLocks noChangeArrowheads="1"/>
          </p:cNvSpPr>
          <p:nvPr/>
        </p:nvSpPr>
        <p:spPr bwMode="auto">
          <a:xfrm>
            <a:off x="685800" y="1676400"/>
            <a:ext cx="7620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The E-MOSFET is a normally off device. The </a:t>
            </a:r>
            <a:r>
              <a:rPr lang="en-US" sz="2000" i="1"/>
              <a:t>n</a:t>
            </a:r>
            <a:r>
              <a:rPr lang="en-US" sz="2000"/>
              <a:t>-channel device is biased on by making the gate positive with respect to the source. A voltage-divider biased E-MOSFET amplifier is shown.</a:t>
            </a:r>
          </a:p>
        </p:txBody>
      </p:sp>
      <p:sp>
        <p:nvSpPr>
          <p:cNvPr id="11" name="Rectangle 8"/>
          <p:cNvSpPr>
            <a:spLocks noChangeArrowheads="1"/>
          </p:cNvSpPr>
          <p:nvPr/>
        </p:nvSpPr>
        <p:spPr bwMode="auto">
          <a:xfrm>
            <a:off x="533400" y="3581400"/>
            <a:ext cx="3886200" cy="2438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2" name="Object 11"/>
          <p:cNvGraphicFramePr>
            <a:graphicFrameLocks noChangeAspect="1"/>
          </p:cNvGraphicFramePr>
          <p:nvPr>
            <p:extLst/>
          </p:nvPr>
        </p:nvGraphicFramePr>
        <p:xfrm>
          <a:off x="914400" y="3733800"/>
          <a:ext cx="3124200" cy="2135188"/>
        </p:xfrm>
        <a:graphic>
          <a:graphicData uri="http://schemas.openxmlformats.org/presentationml/2006/ole">
            <mc:AlternateContent xmlns:mc="http://schemas.openxmlformats.org/markup-compatibility/2006">
              <mc:Choice xmlns:v="urn:schemas-microsoft-com:vml" Requires="v">
                <p:oleObj spid="_x0000_s76860" name="CorelDRAW" r:id="rId3" imgW="2404131" imgH="1643807" progId="CorelDRAW.Graphic.13">
                  <p:embed/>
                </p:oleObj>
              </mc:Choice>
              <mc:Fallback>
                <p:oleObj name="CorelDRAW" r:id="rId3" imgW="2404131" imgH="1643807" progId="CorelDRAW.Graphic.13">
                  <p:embed/>
                  <p:pic>
                    <p:nvPicPr>
                      <p:cNvPr id="12"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733800"/>
                        <a:ext cx="3124200" cy="213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2"/>
          <p:cNvGraphicFramePr>
            <a:graphicFrameLocks noChangeAspect="1"/>
          </p:cNvGraphicFramePr>
          <p:nvPr>
            <p:extLst/>
          </p:nvPr>
        </p:nvGraphicFramePr>
        <p:xfrm>
          <a:off x="4648200" y="2895600"/>
          <a:ext cx="3733800" cy="3106738"/>
        </p:xfrm>
        <a:graphic>
          <a:graphicData uri="http://schemas.openxmlformats.org/presentationml/2006/ole">
            <mc:AlternateContent xmlns:mc="http://schemas.openxmlformats.org/markup-compatibility/2006">
              <mc:Choice xmlns:v="urn:schemas-microsoft-com:vml" Requires="v">
                <p:oleObj spid="_x0000_s76861" name="CorelDRAW" r:id="rId5" imgW="2969905" imgH="2471237" progId="CorelDRAW.Graphic.13">
                  <p:embed/>
                </p:oleObj>
              </mc:Choice>
              <mc:Fallback>
                <p:oleObj name="CorelDRAW" r:id="rId5" imgW="2969905" imgH="2471237" progId="CorelDRAW.Graphic.13">
                  <p:embed/>
                  <p:pic>
                    <p:nvPicPr>
                      <p:cNvPr id="13"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2895600"/>
                        <a:ext cx="3733800" cy="310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10733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All Three</a:t>
            </a:r>
            <a:endParaRPr lang="en-NZ" dirty="0"/>
          </a:p>
        </p:txBody>
      </p:sp>
      <p:pic>
        <p:nvPicPr>
          <p:cNvPr id="5" name="Picture 4"/>
          <p:cNvPicPr>
            <a:picLocks noChangeAspect="1"/>
          </p:cNvPicPr>
          <p:nvPr/>
        </p:nvPicPr>
        <p:blipFill>
          <a:blip r:embed="rId2"/>
          <a:stretch>
            <a:fillRect/>
          </a:stretch>
        </p:blipFill>
        <p:spPr>
          <a:xfrm>
            <a:off x="71437" y="1824037"/>
            <a:ext cx="9001125" cy="3209925"/>
          </a:xfrm>
          <a:prstGeom prst="rect">
            <a:avLst/>
          </a:prstGeom>
        </p:spPr>
      </p:pic>
    </p:spTree>
    <p:extLst>
      <p:ext uri="{BB962C8B-B14F-4D97-AF65-F5344CB8AC3E}">
        <p14:creationId xmlns:p14="http://schemas.microsoft.com/office/powerpoint/2010/main" val="1094074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CD Amplifier</a:t>
            </a:r>
            <a:endParaRPr lang="en-US" dirty="0"/>
          </a:p>
        </p:txBody>
      </p:sp>
      <p:sp>
        <p:nvSpPr>
          <p:cNvPr id="3" name="Text Placeholder 2"/>
          <p:cNvSpPr>
            <a:spLocks noGrp="1"/>
          </p:cNvSpPr>
          <p:nvPr>
            <p:ph type="body" sz="quarter" idx="13"/>
          </p:nvPr>
        </p:nvSpPr>
        <p:spPr/>
        <p:txBody>
          <a:bodyPr/>
          <a:lstStyle/>
          <a:p>
            <a:r>
              <a:rPr lang="en-US" dirty="0" smtClean="0"/>
              <a:t>The Common-Drain Amplifier</a:t>
            </a:r>
            <a:endParaRPr lang="en-US" dirty="0"/>
          </a:p>
        </p:txBody>
      </p:sp>
      <p:sp>
        <p:nvSpPr>
          <p:cNvPr id="4" name="Text Box 4"/>
          <p:cNvSpPr txBox="1">
            <a:spLocks noChangeArrowheads="1"/>
          </p:cNvSpPr>
          <p:nvPr/>
        </p:nvSpPr>
        <p:spPr bwMode="auto">
          <a:xfrm>
            <a:off x="762000" y="4648200"/>
            <a:ext cx="533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The voltage gain is given by the equation</a:t>
            </a:r>
          </a:p>
        </p:txBody>
      </p:sp>
      <p:sp>
        <p:nvSpPr>
          <p:cNvPr id="5" name="Text Box 5"/>
          <p:cNvSpPr txBox="1">
            <a:spLocks noChangeArrowheads="1"/>
          </p:cNvSpPr>
          <p:nvPr/>
        </p:nvSpPr>
        <p:spPr bwMode="auto">
          <a:xfrm>
            <a:off x="762000" y="1828800"/>
            <a:ext cx="38100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a:t>In a CD amplifier, the input signal is applied to the gate and the output signal is taken from the source. There is no drain resistor, because it is </a:t>
            </a:r>
            <a:r>
              <a:rPr lang="en-US" i="1"/>
              <a:t>common</a:t>
            </a:r>
            <a:r>
              <a:rPr lang="en-US"/>
              <a:t> to the input and output signals. </a:t>
            </a:r>
          </a:p>
        </p:txBody>
      </p:sp>
      <p:sp>
        <p:nvSpPr>
          <p:cNvPr id="6" name="Rectangle 6"/>
          <p:cNvSpPr>
            <a:spLocks noChangeArrowheads="1"/>
          </p:cNvSpPr>
          <p:nvPr/>
        </p:nvSpPr>
        <p:spPr bwMode="auto">
          <a:xfrm>
            <a:off x="4648200" y="1905000"/>
            <a:ext cx="3657600" cy="2362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7" name="Object 10"/>
          <p:cNvGraphicFramePr>
            <a:graphicFrameLocks noChangeAspect="1"/>
          </p:cNvGraphicFramePr>
          <p:nvPr>
            <p:extLst/>
          </p:nvPr>
        </p:nvGraphicFramePr>
        <p:xfrm>
          <a:off x="4953000" y="2133600"/>
          <a:ext cx="3124200" cy="1846263"/>
        </p:xfrm>
        <a:graphic>
          <a:graphicData uri="http://schemas.openxmlformats.org/presentationml/2006/ole">
            <mc:AlternateContent xmlns:mc="http://schemas.openxmlformats.org/markup-compatibility/2006">
              <mc:Choice xmlns:v="urn:schemas-microsoft-com:vml" Requires="v">
                <p:oleObj spid="_x0000_s79932" name="CorelDRAW" r:id="rId3" imgW="2037382" imgH="1202944" progId="CorelDRAW.Graphic.13">
                  <p:embed/>
                </p:oleObj>
              </mc:Choice>
              <mc:Fallback>
                <p:oleObj name="CorelDRAW" r:id="rId3" imgW="2037382" imgH="1202944" progId="CorelDRAW.Graphic.13">
                  <p:embed/>
                  <p:pic>
                    <p:nvPicPr>
                      <p:cNvPr id="7"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133600"/>
                        <a:ext cx="3124200" cy="184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1"/>
          <p:cNvGraphicFramePr>
            <a:graphicFrameLocks noChangeAspect="1"/>
          </p:cNvGraphicFramePr>
          <p:nvPr>
            <p:extLst/>
          </p:nvPr>
        </p:nvGraphicFramePr>
        <p:xfrm>
          <a:off x="5181600" y="4533900"/>
          <a:ext cx="1447800" cy="723900"/>
        </p:xfrm>
        <a:graphic>
          <a:graphicData uri="http://schemas.openxmlformats.org/presentationml/2006/ole">
            <mc:AlternateContent xmlns:mc="http://schemas.openxmlformats.org/markup-compatibility/2006">
              <mc:Choice xmlns:v="urn:schemas-microsoft-com:vml" Requires="v">
                <p:oleObj spid="_x0000_s79933" name="Equation" r:id="rId5" imgW="863225" imgH="431613" progId="Equation.DSMT4">
                  <p:embed/>
                </p:oleObj>
              </mc:Choice>
              <mc:Fallback>
                <p:oleObj name="Equation" r:id="rId5" imgW="863225" imgH="431613" progId="Equation.DSMT4">
                  <p:embed/>
                  <p:pic>
                    <p:nvPicPr>
                      <p:cNvPr id="8"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4533900"/>
                        <a:ext cx="14478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12"/>
          <p:cNvSpPr txBox="1">
            <a:spLocks noChangeArrowheads="1"/>
          </p:cNvSpPr>
          <p:nvPr/>
        </p:nvSpPr>
        <p:spPr bwMode="auto">
          <a:xfrm>
            <a:off x="762000" y="5334000"/>
            <a:ext cx="7391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The voltage gain is always &lt; 1, but the power gain is not.</a:t>
            </a:r>
          </a:p>
        </p:txBody>
      </p:sp>
      <p:sp>
        <p:nvSpPr>
          <p:cNvPr id="10" name="TextBox 9"/>
          <p:cNvSpPr txBox="1"/>
          <p:nvPr/>
        </p:nvSpPr>
        <p:spPr>
          <a:xfrm>
            <a:off x="899592" y="6165304"/>
            <a:ext cx="5762668" cy="369332"/>
          </a:xfrm>
          <a:prstGeom prst="rect">
            <a:avLst/>
          </a:prstGeom>
          <a:noFill/>
        </p:spPr>
        <p:txBody>
          <a:bodyPr wrap="none" rtlCol="0">
            <a:spAutoFit/>
          </a:bodyPr>
          <a:lstStyle/>
          <a:p>
            <a:r>
              <a:rPr lang="en-NZ" dirty="0" smtClean="0"/>
              <a:t>Since output is from Source, it is in phase with gate voltage.</a:t>
            </a:r>
            <a:endParaRPr lang="en-NZ" dirty="0"/>
          </a:p>
        </p:txBody>
      </p:sp>
      <p:pic>
        <p:nvPicPr>
          <p:cNvPr id="11" name="Picture 10"/>
          <p:cNvPicPr>
            <a:picLocks noChangeAspect="1"/>
          </p:cNvPicPr>
          <p:nvPr/>
        </p:nvPicPr>
        <p:blipFill>
          <a:blip r:embed="rId7"/>
          <a:stretch>
            <a:fillRect/>
          </a:stretch>
        </p:blipFill>
        <p:spPr>
          <a:xfrm>
            <a:off x="6800850" y="4693266"/>
            <a:ext cx="1885950" cy="400050"/>
          </a:xfrm>
          <a:prstGeom prst="rect">
            <a:avLst/>
          </a:prstGeom>
        </p:spPr>
      </p:pic>
      <p:pic>
        <p:nvPicPr>
          <p:cNvPr id="12" name="Picture 11"/>
          <p:cNvPicPr>
            <a:picLocks noChangeAspect="1"/>
          </p:cNvPicPr>
          <p:nvPr/>
        </p:nvPicPr>
        <p:blipFill>
          <a:blip r:embed="rId8"/>
          <a:stretch>
            <a:fillRect/>
          </a:stretch>
        </p:blipFill>
        <p:spPr>
          <a:xfrm>
            <a:off x="6948264" y="5257800"/>
            <a:ext cx="1838325" cy="285750"/>
          </a:xfrm>
          <a:prstGeom prst="rect">
            <a:avLst/>
          </a:prstGeom>
        </p:spPr>
      </p:pic>
    </p:spTree>
    <p:extLst>
      <p:ext uri="{BB962C8B-B14F-4D97-AF65-F5344CB8AC3E}">
        <p14:creationId xmlns:p14="http://schemas.microsoft.com/office/powerpoint/2010/main" val="3431536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CG Amplifier</a:t>
            </a:r>
            <a:endParaRPr lang="en-US" dirty="0"/>
          </a:p>
        </p:txBody>
      </p:sp>
      <p:sp>
        <p:nvSpPr>
          <p:cNvPr id="3" name="Text Placeholder 2"/>
          <p:cNvSpPr>
            <a:spLocks noGrp="1"/>
          </p:cNvSpPr>
          <p:nvPr>
            <p:ph type="body" sz="quarter" idx="13"/>
          </p:nvPr>
        </p:nvSpPr>
        <p:spPr/>
        <p:txBody>
          <a:bodyPr/>
          <a:lstStyle/>
          <a:p>
            <a:r>
              <a:rPr lang="en-US" dirty="0" smtClean="0"/>
              <a:t>The Common-Gate Amplifier</a:t>
            </a:r>
            <a:endParaRPr lang="en-US" dirty="0"/>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667000"/>
            <a:ext cx="295275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85800" y="1752600"/>
            <a:ext cx="7753350" cy="1015663"/>
          </a:xfrm>
          <a:prstGeom prst="rect">
            <a:avLst/>
          </a:prstGeom>
          <a:noFill/>
        </p:spPr>
        <p:txBody>
          <a:bodyPr wrap="square" rtlCol="0">
            <a:spAutoFit/>
          </a:bodyPr>
          <a:lstStyle/>
          <a:p>
            <a:r>
              <a:rPr lang="en-US" sz="2000" dirty="0" smtClean="0">
                <a:solidFill>
                  <a:srgbClr val="0000FF"/>
                </a:solidFill>
                <a:latin typeface="Times New Roman" pitchFamily="18" charset="0"/>
                <a:cs typeface="Times New Roman" pitchFamily="18" charset="0"/>
              </a:rPr>
              <a:t>For the </a:t>
            </a:r>
            <a:r>
              <a:rPr lang="en-US" sz="2000" dirty="0">
                <a:solidFill>
                  <a:srgbClr val="0000FF"/>
                </a:solidFill>
                <a:latin typeface="Times New Roman" pitchFamily="18" charset="0"/>
                <a:cs typeface="Times New Roman" pitchFamily="18" charset="0"/>
              </a:rPr>
              <a:t>common-gate </a:t>
            </a:r>
            <a:r>
              <a:rPr lang="en-US" sz="2000" dirty="0" smtClean="0">
                <a:solidFill>
                  <a:srgbClr val="0000FF"/>
                </a:solidFill>
                <a:latin typeface="Times New Roman" pitchFamily="18" charset="0"/>
                <a:cs typeface="Times New Roman" pitchFamily="18" charset="0"/>
              </a:rPr>
              <a:t>amplifier , the input is applied to the source and the output is taken from the drain.  As in the case of the common-source amplifier, the voltage gain equation is:</a:t>
            </a:r>
          </a:p>
        </p:txBody>
      </p:sp>
      <p:sp>
        <p:nvSpPr>
          <p:cNvPr id="7" name="Text Box 14"/>
          <p:cNvSpPr txBox="1">
            <a:spLocks noChangeArrowheads="1"/>
          </p:cNvSpPr>
          <p:nvPr/>
        </p:nvSpPr>
        <p:spPr bwMode="auto">
          <a:xfrm>
            <a:off x="2057400" y="2768263"/>
            <a:ext cx="4343400" cy="406400"/>
          </a:xfrm>
          <a:prstGeom prst="rect">
            <a:avLst/>
          </a:prstGeom>
          <a:solidFill>
            <a:schemeClr val="bg1"/>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i="1" dirty="0"/>
              <a:t>A</a:t>
            </a:r>
            <a:r>
              <a:rPr lang="en-US" sz="2000" i="1" baseline="-25000" dirty="0"/>
              <a:t>v</a:t>
            </a:r>
            <a:r>
              <a:rPr lang="en-US" sz="2000" i="1" dirty="0"/>
              <a:t> = </a:t>
            </a:r>
            <a:r>
              <a:rPr lang="en-US" sz="2000" i="1" dirty="0" err="1"/>
              <a:t>g</a:t>
            </a:r>
            <a:r>
              <a:rPr lang="en-US" sz="2000" i="1" baseline="-25000" dirty="0" err="1"/>
              <a:t>m</a:t>
            </a:r>
            <a:r>
              <a:rPr lang="en-US" sz="2000" i="1" dirty="0" err="1"/>
              <a:t>R</a:t>
            </a:r>
            <a:r>
              <a:rPr lang="en-US" sz="2000" i="1" baseline="-25000" dirty="0" err="1"/>
              <a:t>d</a:t>
            </a:r>
            <a:r>
              <a:rPr lang="en-US" sz="2000" i="1" dirty="0"/>
              <a:t> </a:t>
            </a:r>
            <a:endParaRPr lang="en-US" sz="2000" dirty="0">
              <a:solidFill>
                <a:schemeClr val="tx1"/>
              </a:solidFill>
            </a:endParaRPr>
          </a:p>
        </p:txBody>
      </p:sp>
      <p:graphicFrame>
        <p:nvGraphicFramePr>
          <p:cNvPr id="6" name="Object 5"/>
          <p:cNvGraphicFramePr>
            <a:graphicFrameLocks noChangeAspect="1"/>
          </p:cNvGraphicFramePr>
          <p:nvPr>
            <p:extLst/>
          </p:nvPr>
        </p:nvGraphicFramePr>
        <p:xfrm>
          <a:off x="5486400" y="3505200"/>
          <a:ext cx="696913" cy="223838"/>
        </p:xfrm>
        <a:graphic>
          <a:graphicData uri="http://schemas.openxmlformats.org/presentationml/2006/ole">
            <mc:AlternateContent xmlns:mc="http://schemas.openxmlformats.org/markup-compatibility/2006">
              <mc:Choice xmlns:v="urn:schemas-microsoft-com:vml" Requires="v">
                <p:oleObj spid="_x0000_s83004" name="CorelDRAW" r:id="rId4" imgW="2460477" imgH="1858711" progId="CorelDraw.Graphic.13">
                  <p:embed/>
                </p:oleObj>
              </mc:Choice>
              <mc:Fallback>
                <p:oleObj name="CorelDRAW" r:id="rId4" imgW="2460477" imgH="1858711" progId="CorelDraw.Graphic.13">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3505200"/>
                        <a:ext cx="696913" cy="22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8"/>
          <p:cNvGraphicFramePr>
            <a:graphicFrameLocks noChangeAspect="1"/>
          </p:cNvGraphicFramePr>
          <p:nvPr>
            <p:extLst/>
          </p:nvPr>
        </p:nvGraphicFramePr>
        <p:xfrm>
          <a:off x="7770812" y="2667000"/>
          <a:ext cx="696913" cy="609600"/>
        </p:xfrm>
        <a:graphic>
          <a:graphicData uri="http://schemas.openxmlformats.org/presentationml/2006/ole">
            <mc:AlternateContent xmlns:mc="http://schemas.openxmlformats.org/markup-compatibility/2006">
              <mc:Choice xmlns:v="urn:schemas-microsoft-com:vml" Requires="v">
                <p:oleObj spid="_x0000_s83005" name="CorelDRAW" r:id="rId6" imgW="2460477" imgH="1858711" progId="CorelDraw.Graphic.13">
                  <p:embed/>
                </p:oleObj>
              </mc:Choice>
              <mc:Fallback>
                <p:oleObj name="CorelDRAW" r:id="rId6" imgW="2460477" imgH="1858711" progId="CorelDraw.Graphic.13">
                  <p:embed/>
                  <p:pic>
                    <p:nvPicPr>
                      <p:cNvPr id="9"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0812" y="2667000"/>
                        <a:ext cx="696913" cy="609600"/>
                      </a:xfrm>
                      <a:prstGeom prst="rect">
                        <a:avLst/>
                      </a:prstGeom>
                      <a:noFill/>
                      <a:ln>
                        <a:noFill/>
                      </a:ln>
                      <a:effectLst/>
                    </p:spPr>
                  </p:pic>
                </p:oleObj>
              </mc:Fallback>
            </mc:AlternateContent>
          </a:graphicData>
        </a:graphic>
      </p:graphicFrame>
      <p:sp>
        <p:nvSpPr>
          <p:cNvPr id="10" name="TextBox 9"/>
          <p:cNvSpPr txBox="1"/>
          <p:nvPr/>
        </p:nvSpPr>
        <p:spPr>
          <a:xfrm>
            <a:off x="685800" y="3200400"/>
            <a:ext cx="4572000" cy="1938992"/>
          </a:xfrm>
          <a:prstGeom prst="rect">
            <a:avLst/>
          </a:prstGeom>
          <a:noFill/>
        </p:spPr>
        <p:txBody>
          <a:bodyPr wrap="square" rtlCol="0">
            <a:spAutoFit/>
          </a:bodyPr>
          <a:lstStyle/>
          <a:p>
            <a:r>
              <a:rPr lang="en-US" sz="2000" dirty="0" smtClean="0">
                <a:solidFill>
                  <a:srgbClr val="0000FF"/>
                </a:solidFill>
                <a:latin typeface="Times New Roman" pitchFamily="18" charset="0"/>
                <a:cs typeface="Times New Roman" pitchFamily="18" charset="0"/>
              </a:rPr>
              <a:t>The current gain is very close to 1. The CG amplifier has low input resistance and high output resistance, so is a good current buffer. </a:t>
            </a:r>
            <a:r>
              <a:rPr lang="en-US" sz="2000" dirty="0">
                <a:solidFill>
                  <a:srgbClr val="0000FF"/>
                </a:solidFill>
                <a:latin typeface="Times New Roman" pitchFamily="18" charset="0"/>
                <a:cs typeface="Times New Roman" pitchFamily="18" charset="0"/>
              </a:rPr>
              <a:t>T</a:t>
            </a:r>
            <a:r>
              <a:rPr lang="en-US" sz="2000" dirty="0" smtClean="0">
                <a:solidFill>
                  <a:srgbClr val="0000FF"/>
                </a:solidFill>
                <a:latin typeface="Times New Roman" pitchFamily="18" charset="0"/>
                <a:cs typeface="Times New Roman" pitchFamily="18" charset="0"/>
              </a:rPr>
              <a:t>his means it can transform the effective resistance of a current source into one with higher resistance.</a:t>
            </a:r>
          </a:p>
        </p:txBody>
      </p:sp>
      <p:sp>
        <p:nvSpPr>
          <p:cNvPr id="11" name="TextBox 10"/>
          <p:cNvSpPr txBox="1"/>
          <p:nvPr/>
        </p:nvSpPr>
        <p:spPr>
          <a:xfrm>
            <a:off x="685801" y="5181600"/>
            <a:ext cx="7753350" cy="1015663"/>
          </a:xfrm>
          <a:prstGeom prst="rect">
            <a:avLst/>
          </a:prstGeom>
          <a:noFill/>
        </p:spPr>
        <p:txBody>
          <a:bodyPr wrap="square" rtlCol="0">
            <a:spAutoFit/>
          </a:bodyPr>
          <a:lstStyle/>
          <a:p>
            <a:r>
              <a:rPr lang="en-US" sz="2000" dirty="0" smtClean="0">
                <a:solidFill>
                  <a:srgbClr val="0000FF"/>
                </a:solidFill>
                <a:latin typeface="Times New Roman" pitchFamily="18" charset="0"/>
                <a:cs typeface="Times New Roman" pitchFamily="18" charset="0"/>
              </a:rPr>
              <a:t>Applications include high-frequency receivers and applications where matching the source impedance is important. Notice that the output signal is in phase with the input, an advantage at high-frequencies.</a:t>
            </a:r>
          </a:p>
        </p:txBody>
      </p:sp>
      <p:pic>
        <p:nvPicPr>
          <p:cNvPr id="5" name="Picture 4"/>
          <p:cNvPicPr>
            <a:picLocks noChangeAspect="1"/>
          </p:cNvPicPr>
          <p:nvPr/>
        </p:nvPicPr>
        <p:blipFill>
          <a:blip r:embed="rId7"/>
          <a:stretch>
            <a:fillRect/>
          </a:stretch>
        </p:blipFill>
        <p:spPr>
          <a:xfrm>
            <a:off x="5004048" y="2701999"/>
            <a:ext cx="1195631" cy="463760"/>
          </a:xfrm>
          <a:prstGeom prst="rect">
            <a:avLst/>
          </a:prstGeom>
        </p:spPr>
      </p:pic>
    </p:spTree>
    <p:extLst>
      <p:ext uri="{BB962C8B-B14F-4D97-AF65-F5344CB8AC3E}">
        <p14:creationId xmlns:p14="http://schemas.microsoft.com/office/powerpoint/2010/main" val="3301928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Electronic Devices</a:t>
            </a:r>
            <a:endParaRPr lang="en-US" dirty="0"/>
          </a:p>
        </p:txBody>
      </p:sp>
      <p:sp>
        <p:nvSpPr>
          <p:cNvPr id="3" name="Text Placeholder 2"/>
          <p:cNvSpPr>
            <a:spLocks noGrp="1"/>
          </p:cNvSpPr>
          <p:nvPr>
            <p:ph type="body" sz="quarter" idx="13"/>
          </p:nvPr>
        </p:nvSpPr>
        <p:spPr/>
        <p:txBody>
          <a:bodyPr/>
          <a:lstStyle/>
          <a:p>
            <a:r>
              <a:rPr lang="en-US" dirty="0" smtClean="0"/>
              <a:t>Selected Key Terms-1</a:t>
            </a:r>
            <a:endParaRPr lang="en-US" dirty="0"/>
          </a:p>
        </p:txBody>
      </p:sp>
      <p:sp>
        <p:nvSpPr>
          <p:cNvPr id="16" name="Text Box 7"/>
          <p:cNvSpPr txBox="1">
            <a:spLocks noChangeArrowheads="1"/>
          </p:cNvSpPr>
          <p:nvPr/>
        </p:nvSpPr>
        <p:spPr bwMode="auto">
          <a:xfrm>
            <a:off x="1295400" y="1524000"/>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800">
                <a:solidFill>
                  <a:schemeClr val="tx1"/>
                </a:solidFill>
                <a:latin typeface="Times" pitchFamily="18" charset="0"/>
                <a:cs typeface="Times New Roman" pitchFamily="18" charset="0"/>
              </a:rPr>
              <a:t> </a:t>
            </a:r>
          </a:p>
        </p:txBody>
      </p:sp>
      <p:sp>
        <p:nvSpPr>
          <p:cNvPr id="6" name="Text Box 8"/>
          <p:cNvSpPr txBox="1">
            <a:spLocks noChangeArrowheads="1"/>
          </p:cNvSpPr>
          <p:nvPr/>
        </p:nvSpPr>
        <p:spPr bwMode="auto">
          <a:xfrm>
            <a:off x="457200" y="1743075"/>
            <a:ext cx="22860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algn="r" eaLnBrk="1" hangingPunct="1"/>
            <a:r>
              <a:rPr lang="en-US" b="1" i="1" dirty="0">
                <a:latin typeface="Times" pitchFamily="18" charset="0"/>
                <a:cs typeface="Times New Roman" pitchFamily="18" charset="0"/>
              </a:rPr>
              <a:t>Common-source  </a:t>
            </a:r>
          </a:p>
          <a:p>
            <a:pPr algn="r" eaLnBrk="1" hangingPunct="1"/>
            <a:endParaRPr lang="en-US" b="1" i="1" dirty="0">
              <a:latin typeface="Times" pitchFamily="18" charset="0"/>
              <a:cs typeface="Times New Roman" pitchFamily="18" charset="0"/>
            </a:endParaRPr>
          </a:p>
          <a:p>
            <a:pPr algn="r" eaLnBrk="1" hangingPunct="1"/>
            <a:endParaRPr lang="en-US" b="1" i="1" dirty="0">
              <a:latin typeface="Times" pitchFamily="18" charset="0"/>
              <a:cs typeface="Times New Roman" pitchFamily="18" charset="0"/>
            </a:endParaRPr>
          </a:p>
          <a:p>
            <a:pPr algn="r" eaLnBrk="1" hangingPunct="1"/>
            <a:r>
              <a:rPr lang="en-US" b="1" i="1" dirty="0">
                <a:latin typeface="Times" pitchFamily="18" charset="0"/>
                <a:cs typeface="Times New Roman" pitchFamily="18" charset="0"/>
              </a:rPr>
              <a:t>Common-drain</a:t>
            </a:r>
            <a:endParaRPr lang="en-US" b="1" i="1" dirty="0">
              <a:latin typeface="Wingdings" pitchFamily="2" charset="2"/>
              <a:cs typeface="Times New Roman" pitchFamily="18" charset="0"/>
            </a:endParaRPr>
          </a:p>
          <a:p>
            <a:pPr algn="r" eaLnBrk="1" hangingPunct="1"/>
            <a:endParaRPr lang="en-US" b="1" i="1" dirty="0">
              <a:latin typeface="Wingdings" pitchFamily="2" charset="2"/>
              <a:cs typeface="Times New Roman" pitchFamily="18" charset="0"/>
            </a:endParaRPr>
          </a:p>
          <a:p>
            <a:pPr algn="r" eaLnBrk="1" hangingPunct="1"/>
            <a:endParaRPr lang="en-US" b="1" i="1" dirty="0">
              <a:latin typeface="Times" pitchFamily="18" charset="0"/>
              <a:cs typeface="Times New Roman" pitchFamily="18" charset="0"/>
            </a:endParaRPr>
          </a:p>
          <a:p>
            <a:pPr algn="r" eaLnBrk="1" hangingPunct="1"/>
            <a:r>
              <a:rPr lang="en-US" b="1" i="1" dirty="0">
                <a:latin typeface="Times" pitchFamily="18" charset="0"/>
                <a:cs typeface="Times New Roman" pitchFamily="18" charset="0"/>
              </a:rPr>
              <a:t>Source-follower</a:t>
            </a:r>
          </a:p>
          <a:p>
            <a:pPr algn="r" eaLnBrk="1" hangingPunct="1"/>
            <a:endParaRPr lang="en-US" sz="2200" b="1" i="1" dirty="0">
              <a:latin typeface="Times" pitchFamily="18" charset="0"/>
              <a:cs typeface="Times New Roman" pitchFamily="18" charset="0"/>
            </a:endParaRPr>
          </a:p>
          <a:p>
            <a:pPr algn="r" eaLnBrk="1" hangingPunct="1"/>
            <a:r>
              <a:rPr lang="en-US" b="1" i="1" dirty="0" smtClean="0">
                <a:latin typeface="Times" pitchFamily="18" charset="0"/>
                <a:cs typeface="Times New Roman" pitchFamily="18" charset="0"/>
              </a:rPr>
              <a:t>Common-gate</a:t>
            </a:r>
            <a:endParaRPr lang="en-US" b="1" i="1" dirty="0">
              <a:latin typeface="Times" pitchFamily="18" charset="0"/>
              <a:cs typeface="Times New Roman" pitchFamily="18" charset="0"/>
            </a:endParaRPr>
          </a:p>
        </p:txBody>
      </p:sp>
      <p:sp>
        <p:nvSpPr>
          <p:cNvPr id="7" name="Text Box 9"/>
          <p:cNvSpPr txBox="1">
            <a:spLocks noChangeArrowheads="1"/>
          </p:cNvSpPr>
          <p:nvPr/>
        </p:nvSpPr>
        <p:spPr bwMode="auto">
          <a:xfrm>
            <a:off x="2743200" y="1739900"/>
            <a:ext cx="5867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r>
              <a:rPr lang="en-US" dirty="0">
                <a:solidFill>
                  <a:schemeClr val="tx2"/>
                </a:solidFill>
                <a:latin typeface="Times" pitchFamily="18" charset="0"/>
                <a:cs typeface="Times New Roman" pitchFamily="18" charset="0"/>
              </a:rPr>
              <a:t>A FET amplifier configuration in which the source is the (ac) grounded terminal. </a:t>
            </a:r>
          </a:p>
        </p:txBody>
      </p:sp>
      <p:sp>
        <p:nvSpPr>
          <p:cNvPr id="8" name="Text Box 10"/>
          <p:cNvSpPr txBox="1">
            <a:spLocks noChangeArrowheads="1"/>
          </p:cNvSpPr>
          <p:nvPr/>
        </p:nvSpPr>
        <p:spPr bwMode="auto">
          <a:xfrm>
            <a:off x="2768600" y="2819400"/>
            <a:ext cx="5842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r>
              <a:rPr lang="en-US" dirty="0">
                <a:solidFill>
                  <a:schemeClr val="tx2"/>
                </a:solidFill>
              </a:rPr>
              <a:t>A FET amplifier configuration in which the drain is the (ac) grounded terminal.</a:t>
            </a:r>
          </a:p>
        </p:txBody>
      </p:sp>
      <p:sp>
        <p:nvSpPr>
          <p:cNvPr id="9" name="Text Box 11"/>
          <p:cNvSpPr txBox="1">
            <a:spLocks noChangeArrowheads="1"/>
          </p:cNvSpPr>
          <p:nvPr/>
        </p:nvSpPr>
        <p:spPr bwMode="auto">
          <a:xfrm>
            <a:off x="2752725" y="3905250"/>
            <a:ext cx="584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dirty="0">
                <a:solidFill>
                  <a:srgbClr val="000000"/>
                </a:solidFill>
                <a:latin typeface="Times" pitchFamily="18" charset="0"/>
                <a:cs typeface="Times New Roman" pitchFamily="18" charset="0"/>
              </a:rPr>
              <a:t>The common-drain amplifier.</a:t>
            </a:r>
            <a:r>
              <a:rPr lang="en-US" b="1" i="1" dirty="0">
                <a:solidFill>
                  <a:srgbClr val="000000"/>
                </a:solidFill>
                <a:latin typeface="Times" pitchFamily="18" charset="0"/>
                <a:cs typeface="Times New Roman" pitchFamily="18" charset="0"/>
              </a:rPr>
              <a:t> </a:t>
            </a:r>
          </a:p>
        </p:txBody>
      </p:sp>
      <p:sp>
        <p:nvSpPr>
          <p:cNvPr id="4" name="Rectangle 3"/>
          <p:cNvSpPr/>
          <p:nvPr/>
        </p:nvSpPr>
        <p:spPr>
          <a:xfrm>
            <a:off x="2743200" y="4648200"/>
            <a:ext cx="5791200" cy="830997"/>
          </a:xfrm>
          <a:prstGeom prst="rect">
            <a:avLst/>
          </a:prstGeom>
        </p:spPr>
        <p:txBody>
          <a:bodyPr wrap="square">
            <a:spAutoFit/>
          </a:bodyPr>
          <a:lstStyle/>
          <a:p>
            <a:r>
              <a:rPr lang="en-US" sz="2400" dirty="0">
                <a:solidFill>
                  <a:schemeClr val="tx2"/>
                </a:solidFill>
                <a:latin typeface="Times" pitchFamily="18" charset="0"/>
                <a:cs typeface="Times New Roman" pitchFamily="18" charset="0"/>
              </a:rPr>
              <a:t>A FET amplifier configuration in which the </a:t>
            </a:r>
            <a:r>
              <a:rPr lang="en-US" sz="2400" dirty="0" smtClean="0">
                <a:solidFill>
                  <a:schemeClr val="tx2"/>
                </a:solidFill>
                <a:latin typeface="Times" pitchFamily="18" charset="0"/>
                <a:cs typeface="Times New Roman" pitchFamily="18" charset="0"/>
              </a:rPr>
              <a:t>gate is </a:t>
            </a:r>
            <a:r>
              <a:rPr lang="en-US" sz="2400" dirty="0">
                <a:solidFill>
                  <a:schemeClr val="tx2"/>
                </a:solidFill>
                <a:latin typeface="Times" pitchFamily="18" charset="0"/>
                <a:cs typeface="Times New Roman" pitchFamily="18" charset="0"/>
              </a:rPr>
              <a:t>the (ac) grounded terminal. </a:t>
            </a:r>
          </a:p>
        </p:txBody>
      </p:sp>
    </p:spTree>
    <p:extLst>
      <p:ext uri="{BB962C8B-B14F-4D97-AF65-F5344CB8AC3E}">
        <p14:creationId xmlns:p14="http://schemas.microsoft.com/office/powerpoint/2010/main" val="49787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CS Amplifier</a:t>
            </a:r>
            <a:endParaRPr lang="en-US" dirty="0"/>
          </a:p>
        </p:txBody>
      </p:sp>
      <p:sp>
        <p:nvSpPr>
          <p:cNvPr id="3" name="Text Placeholder 2"/>
          <p:cNvSpPr>
            <a:spLocks noGrp="1"/>
          </p:cNvSpPr>
          <p:nvPr>
            <p:ph type="body" sz="quarter" idx="13"/>
          </p:nvPr>
        </p:nvSpPr>
        <p:spPr/>
        <p:txBody>
          <a:bodyPr/>
          <a:lstStyle/>
          <a:p>
            <a:r>
              <a:rPr lang="en-US" dirty="0"/>
              <a:t>The Common-Source Amplifier</a:t>
            </a:r>
          </a:p>
        </p:txBody>
      </p:sp>
      <p:sp>
        <p:nvSpPr>
          <p:cNvPr id="4" name="Text Box 14"/>
          <p:cNvSpPr txBox="1">
            <a:spLocks noChangeArrowheads="1"/>
          </p:cNvSpPr>
          <p:nvPr/>
        </p:nvSpPr>
        <p:spPr bwMode="auto">
          <a:xfrm>
            <a:off x="838200" y="4876800"/>
            <a:ext cx="7239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dirty="0"/>
              <a:t>The voltage gain is given by the equation </a:t>
            </a:r>
            <a:r>
              <a:rPr lang="en-US" sz="2000" i="1" dirty="0"/>
              <a:t>A</a:t>
            </a:r>
            <a:r>
              <a:rPr lang="en-US" sz="2000" i="1" baseline="-25000" dirty="0"/>
              <a:t>v</a:t>
            </a:r>
            <a:r>
              <a:rPr lang="en-US" sz="2000" i="1" dirty="0"/>
              <a:t> = </a:t>
            </a:r>
            <a:r>
              <a:rPr lang="en-US" sz="2000" i="1" dirty="0" err="1"/>
              <a:t>g</a:t>
            </a:r>
            <a:r>
              <a:rPr lang="en-US" sz="2000" i="1" baseline="-25000" dirty="0" err="1"/>
              <a:t>m</a:t>
            </a:r>
            <a:r>
              <a:rPr lang="en-US" sz="2000" i="1" dirty="0" err="1"/>
              <a:t>R</a:t>
            </a:r>
            <a:r>
              <a:rPr lang="en-US" sz="2000" i="1" baseline="-25000" dirty="0" err="1"/>
              <a:t>d</a:t>
            </a:r>
            <a:r>
              <a:rPr lang="en-US" sz="2000" dirty="0"/>
              <a:t>. </a:t>
            </a:r>
          </a:p>
        </p:txBody>
      </p:sp>
      <p:sp>
        <p:nvSpPr>
          <p:cNvPr id="5" name="Text Box 16"/>
          <p:cNvSpPr txBox="1">
            <a:spLocks noChangeArrowheads="1"/>
          </p:cNvSpPr>
          <p:nvPr/>
        </p:nvSpPr>
        <p:spPr bwMode="auto">
          <a:xfrm>
            <a:off x="838200" y="1828800"/>
            <a:ext cx="38100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dirty="0"/>
              <a:t>In a CS amplifier, the input signal is applied to the gate and the output signal is taken from the drain. The amplifier has higher input resistance and lower gain than the equivalent CE amplifier. </a:t>
            </a:r>
          </a:p>
        </p:txBody>
      </p:sp>
      <p:sp>
        <p:nvSpPr>
          <p:cNvPr id="6" name="Rectangle 17"/>
          <p:cNvSpPr>
            <a:spLocks noChangeArrowheads="1"/>
          </p:cNvSpPr>
          <p:nvPr/>
        </p:nvSpPr>
        <p:spPr bwMode="auto">
          <a:xfrm>
            <a:off x="4724400" y="1828800"/>
            <a:ext cx="3657600" cy="2819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7" name="Object 21"/>
          <p:cNvGraphicFramePr>
            <a:graphicFrameLocks noChangeAspect="1"/>
          </p:cNvGraphicFramePr>
          <p:nvPr>
            <p:extLst/>
          </p:nvPr>
        </p:nvGraphicFramePr>
        <p:xfrm>
          <a:off x="4953000" y="1981200"/>
          <a:ext cx="3200400" cy="2482850"/>
        </p:xfrm>
        <a:graphic>
          <a:graphicData uri="http://schemas.openxmlformats.org/presentationml/2006/ole">
            <mc:AlternateContent xmlns:mc="http://schemas.openxmlformats.org/markup-compatibility/2006">
              <mc:Choice xmlns:v="urn:schemas-microsoft-com:vml" Requires="v">
                <p:oleObj spid="_x0000_s53279" name="CorelDRAW" r:id="rId3" imgW="2124703" imgH="1648033" progId="CorelDRAW.Graphic.13">
                  <p:embed/>
                </p:oleObj>
              </mc:Choice>
              <mc:Fallback>
                <p:oleObj name="CorelDRAW" r:id="rId3" imgW="2124703" imgH="1648033" progId="CorelDRAW.Graphic.13">
                  <p:embed/>
                  <p:pic>
                    <p:nvPicPr>
                      <p:cNvPr id="7"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981200"/>
                        <a:ext cx="3200400" cy="248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Box 7"/>
          <p:cNvSpPr txBox="1"/>
          <p:nvPr/>
        </p:nvSpPr>
        <p:spPr>
          <a:xfrm>
            <a:off x="2339752" y="5805264"/>
            <a:ext cx="5235087" cy="369332"/>
          </a:xfrm>
          <a:prstGeom prst="rect">
            <a:avLst/>
          </a:prstGeom>
          <a:noFill/>
        </p:spPr>
        <p:txBody>
          <a:bodyPr wrap="none" rtlCol="0">
            <a:spAutoFit/>
          </a:bodyPr>
          <a:lstStyle/>
          <a:p>
            <a:r>
              <a:rPr lang="en-NZ" dirty="0" smtClean="0"/>
              <a:t>FET AC model is not included in this course (ECEN403)</a:t>
            </a:r>
            <a:endParaRPr lang="en-NZ" dirty="0"/>
          </a:p>
        </p:txBody>
      </p:sp>
    </p:spTree>
    <p:extLst>
      <p:ext uri="{BB962C8B-B14F-4D97-AF65-F5344CB8AC3E}">
        <p14:creationId xmlns:p14="http://schemas.microsoft.com/office/powerpoint/2010/main" val="907791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Electronic Devices</a:t>
            </a:r>
            <a:endParaRPr lang="en-US" dirty="0"/>
          </a:p>
        </p:txBody>
      </p:sp>
      <p:sp>
        <p:nvSpPr>
          <p:cNvPr id="3" name="Text Placeholder 2"/>
          <p:cNvSpPr>
            <a:spLocks noGrp="1"/>
          </p:cNvSpPr>
          <p:nvPr>
            <p:ph type="body" sz="quarter" idx="13"/>
          </p:nvPr>
        </p:nvSpPr>
        <p:spPr/>
        <p:txBody>
          <a:bodyPr/>
          <a:lstStyle/>
          <a:p>
            <a:r>
              <a:rPr lang="en-US" dirty="0" smtClean="0"/>
              <a:t>Quiz Q1</a:t>
            </a:r>
            <a:endParaRPr lang="en-US" dirty="0"/>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4676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dirty="0">
                <a:solidFill>
                  <a:schemeClr val="tx1"/>
                </a:solidFill>
              </a:rPr>
              <a:t>1. Compared to a common-emitter amplifier, a common-source amplifier generally will have </a:t>
            </a:r>
          </a:p>
          <a:p>
            <a:pPr eaLnBrk="1" hangingPunct="1">
              <a:spcBef>
                <a:spcPct val="50000"/>
              </a:spcBef>
            </a:pPr>
            <a:r>
              <a:rPr lang="en-US" dirty="0">
                <a:solidFill>
                  <a:schemeClr val="tx1"/>
                </a:solidFill>
              </a:rPr>
              <a:t>	a. higher gain and higher input resistance</a:t>
            </a:r>
            <a:endParaRPr lang="en-US" baseline="30000" dirty="0">
              <a:solidFill>
                <a:schemeClr val="tx1"/>
              </a:solidFill>
            </a:endParaRPr>
          </a:p>
          <a:p>
            <a:pPr eaLnBrk="1" hangingPunct="1">
              <a:spcBef>
                <a:spcPct val="50000"/>
              </a:spcBef>
            </a:pPr>
            <a:r>
              <a:rPr lang="en-US" dirty="0">
                <a:solidFill>
                  <a:schemeClr val="tx1"/>
                </a:solidFill>
              </a:rPr>
              <a:t>	b. higher gain and lower input resistance</a:t>
            </a:r>
          </a:p>
          <a:p>
            <a:pPr eaLnBrk="1" hangingPunct="1">
              <a:spcBef>
                <a:spcPct val="50000"/>
              </a:spcBef>
            </a:pPr>
            <a:r>
              <a:rPr lang="en-US" dirty="0">
                <a:solidFill>
                  <a:schemeClr val="tx1"/>
                </a:solidFill>
              </a:rPr>
              <a:t>	c. lower gain and higher input resistance</a:t>
            </a:r>
          </a:p>
          <a:p>
            <a:pPr eaLnBrk="1" hangingPunct="1">
              <a:spcBef>
                <a:spcPct val="50000"/>
              </a:spcBef>
            </a:pPr>
            <a:r>
              <a:rPr lang="en-US" dirty="0">
                <a:solidFill>
                  <a:schemeClr val="tx1"/>
                </a:solidFill>
              </a:rPr>
              <a:t>	d. lower gain and lower input resistance</a:t>
            </a:r>
          </a:p>
          <a:p>
            <a:pPr eaLnBrk="1" hangingPunct="1">
              <a:spcBef>
                <a:spcPct val="50000"/>
              </a:spcBef>
            </a:pPr>
            <a:endParaRPr lang="en-US" dirty="0">
              <a:solidFill>
                <a:schemeClr val="tx1"/>
              </a:solidFill>
            </a:endParaRPr>
          </a:p>
        </p:txBody>
      </p:sp>
    </p:spTree>
    <p:extLst>
      <p:ext uri="{BB962C8B-B14F-4D97-AF65-F5344CB8AC3E}">
        <p14:creationId xmlns:p14="http://schemas.microsoft.com/office/powerpoint/2010/main" val="1983877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Electronic Devices</a:t>
            </a:r>
            <a:endParaRPr lang="en-US" dirty="0"/>
          </a:p>
        </p:txBody>
      </p:sp>
      <p:sp>
        <p:nvSpPr>
          <p:cNvPr id="3" name="Text Placeholder 2"/>
          <p:cNvSpPr>
            <a:spLocks noGrp="1"/>
          </p:cNvSpPr>
          <p:nvPr>
            <p:ph type="body" sz="quarter" idx="13"/>
          </p:nvPr>
        </p:nvSpPr>
        <p:spPr/>
        <p:txBody>
          <a:bodyPr/>
          <a:lstStyle/>
          <a:p>
            <a:r>
              <a:rPr lang="en-US" dirty="0" smtClean="0"/>
              <a:t>Quiz Q2</a:t>
            </a:r>
            <a:endParaRPr lang="en-US" dirty="0"/>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467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dirty="0">
                <a:solidFill>
                  <a:schemeClr val="tx1"/>
                </a:solidFill>
              </a:rPr>
              <a:t>2. The abbreviation </a:t>
            </a:r>
            <a:r>
              <a:rPr lang="en-US" i="1" dirty="0" err="1">
                <a:solidFill>
                  <a:schemeClr val="tx1"/>
                </a:solidFill>
              </a:rPr>
              <a:t>y</a:t>
            </a:r>
            <a:r>
              <a:rPr lang="en-US" i="1" baseline="-25000" dirty="0" err="1">
                <a:solidFill>
                  <a:schemeClr val="tx1"/>
                </a:solidFill>
              </a:rPr>
              <a:t>fs</a:t>
            </a:r>
            <a:r>
              <a:rPr lang="en-US" dirty="0">
                <a:solidFill>
                  <a:schemeClr val="tx1"/>
                </a:solidFill>
              </a:rPr>
              <a:t> means </a:t>
            </a:r>
          </a:p>
          <a:p>
            <a:pPr eaLnBrk="1" hangingPunct="1">
              <a:spcBef>
                <a:spcPct val="50000"/>
              </a:spcBef>
            </a:pPr>
            <a:r>
              <a:rPr lang="en-US" dirty="0">
                <a:solidFill>
                  <a:schemeClr val="tx1"/>
                </a:solidFill>
              </a:rPr>
              <a:t>	a. forward transfer admittance</a:t>
            </a:r>
            <a:endParaRPr lang="en-US" baseline="30000" dirty="0">
              <a:solidFill>
                <a:schemeClr val="tx1"/>
              </a:solidFill>
            </a:endParaRPr>
          </a:p>
          <a:p>
            <a:pPr eaLnBrk="1" hangingPunct="1">
              <a:spcBef>
                <a:spcPct val="50000"/>
              </a:spcBef>
            </a:pPr>
            <a:r>
              <a:rPr lang="en-US" dirty="0">
                <a:solidFill>
                  <a:schemeClr val="tx1"/>
                </a:solidFill>
              </a:rPr>
              <a:t>	b. forward on-state resistance</a:t>
            </a:r>
          </a:p>
          <a:p>
            <a:pPr eaLnBrk="1" hangingPunct="1">
              <a:spcBef>
                <a:spcPct val="50000"/>
              </a:spcBef>
            </a:pPr>
            <a:r>
              <a:rPr lang="en-US" dirty="0">
                <a:solidFill>
                  <a:schemeClr val="tx1"/>
                </a:solidFill>
              </a:rPr>
              <a:t>	c. reverse transfer susceptance</a:t>
            </a:r>
          </a:p>
          <a:p>
            <a:pPr eaLnBrk="1" hangingPunct="1">
              <a:spcBef>
                <a:spcPct val="50000"/>
              </a:spcBef>
            </a:pPr>
            <a:r>
              <a:rPr lang="en-US" dirty="0">
                <a:solidFill>
                  <a:schemeClr val="tx1"/>
                </a:solidFill>
              </a:rPr>
              <a:t>	d. reverse on-state conductance</a:t>
            </a:r>
          </a:p>
          <a:p>
            <a:pPr eaLnBrk="1" hangingPunct="1">
              <a:spcBef>
                <a:spcPct val="50000"/>
              </a:spcBef>
            </a:pPr>
            <a:endParaRPr lang="en-US" dirty="0">
              <a:solidFill>
                <a:schemeClr val="tx1"/>
              </a:solidFill>
            </a:endParaRPr>
          </a:p>
        </p:txBody>
      </p:sp>
    </p:spTree>
    <p:extLst>
      <p:ext uri="{BB962C8B-B14F-4D97-AF65-F5344CB8AC3E}">
        <p14:creationId xmlns:p14="http://schemas.microsoft.com/office/powerpoint/2010/main" val="865488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Electronic Devices</a:t>
            </a:r>
            <a:endParaRPr lang="en-US" dirty="0"/>
          </a:p>
        </p:txBody>
      </p:sp>
      <p:sp>
        <p:nvSpPr>
          <p:cNvPr id="3" name="Text Placeholder 2"/>
          <p:cNvSpPr>
            <a:spLocks noGrp="1"/>
          </p:cNvSpPr>
          <p:nvPr>
            <p:ph type="body" sz="quarter" idx="13"/>
          </p:nvPr>
        </p:nvSpPr>
        <p:spPr/>
        <p:txBody>
          <a:bodyPr/>
          <a:lstStyle/>
          <a:p>
            <a:r>
              <a:rPr lang="en-US" dirty="0" smtClean="0"/>
              <a:t>Quiz Q3</a:t>
            </a:r>
            <a:endParaRPr lang="en-US" dirty="0"/>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4676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a:solidFill>
                  <a:schemeClr val="tx1"/>
                </a:solidFill>
              </a:rPr>
              <a:t>3. The plot shown is a graphical solution for a self-biased FET amplifier. The red line represents the</a:t>
            </a:r>
          </a:p>
          <a:p>
            <a:pPr eaLnBrk="1" hangingPunct="1">
              <a:spcBef>
                <a:spcPct val="50000"/>
              </a:spcBef>
            </a:pPr>
            <a:r>
              <a:rPr lang="en-US">
                <a:solidFill>
                  <a:schemeClr val="tx1"/>
                </a:solidFill>
              </a:rPr>
              <a:t>	a. gate resistor</a:t>
            </a:r>
            <a:endParaRPr lang="en-US" baseline="30000">
              <a:solidFill>
                <a:schemeClr val="tx1"/>
              </a:solidFill>
            </a:endParaRPr>
          </a:p>
          <a:p>
            <a:pPr eaLnBrk="1" hangingPunct="1">
              <a:spcBef>
                <a:spcPct val="50000"/>
              </a:spcBef>
            </a:pPr>
            <a:r>
              <a:rPr lang="en-US">
                <a:solidFill>
                  <a:schemeClr val="tx1"/>
                </a:solidFill>
              </a:rPr>
              <a:t>	b. source resistor</a:t>
            </a:r>
          </a:p>
          <a:p>
            <a:pPr eaLnBrk="1" hangingPunct="1">
              <a:spcBef>
                <a:spcPct val="50000"/>
              </a:spcBef>
            </a:pPr>
            <a:r>
              <a:rPr lang="en-US">
                <a:solidFill>
                  <a:schemeClr val="tx1"/>
                </a:solidFill>
              </a:rPr>
              <a:t>	c. drain resistor</a:t>
            </a:r>
          </a:p>
          <a:p>
            <a:pPr eaLnBrk="1" hangingPunct="1">
              <a:spcBef>
                <a:spcPct val="50000"/>
              </a:spcBef>
            </a:pPr>
            <a:r>
              <a:rPr lang="en-US">
                <a:solidFill>
                  <a:schemeClr val="tx1"/>
                </a:solidFill>
              </a:rPr>
              <a:t>	d. none of the above</a:t>
            </a:r>
          </a:p>
          <a:p>
            <a:pPr eaLnBrk="1" hangingPunct="1">
              <a:spcBef>
                <a:spcPct val="50000"/>
              </a:spcBef>
            </a:pPr>
            <a:endParaRPr lang="en-US">
              <a:solidFill>
                <a:schemeClr val="tx1"/>
              </a:solidFill>
            </a:endParaRPr>
          </a:p>
        </p:txBody>
      </p:sp>
      <p:sp>
        <p:nvSpPr>
          <p:cNvPr id="6" name="Rectangle 6"/>
          <p:cNvSpPr>
            <a:spLocks noChangeArrowheads="1"/>
          </p:cNvSpPr>
          <p:nvPr/>
        </p:nvSpPr>
        <p:spPr bwMode="auto">
          <a:xfrm>
            <a:off x="4572000" y="2819400"/>
            <a:ext cx="3611563" cy="3429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7" name="Object 7"/>
          <p:cNvGraphicFramePr>
            <a:graphicFrameLocks noChangeAspect="1"/>
          </p:cNvGraphicFramePr>
          <p:nvPr/>
        </p:nvGraphicFramePr>
        <p:xfrm>
          <a:off x="4737100" y="3051175"/>
          <a:ext cx="3278188" cy="3014663"/>
        </p:xfrm>
        <a:graphic>
          <a:graphicData uri="http://schemas.openxmlformats.org/presentationml/2006/ole">
            <mc:AlternateContent xmlns:mc="http://schemas.openxmlformats.org/markup-compatibility/2006">
              <mc:Choice xmlns:v="urn:schemas-microsoft-com:vml" Requires="v">
                <p:oleObj spid="_x0000_s90143" name="CorelDRAW" r:id="rId3" imgW="1563871" imgH="1438656" progId="CorelDRAW.Graphic.13">
                  <p:embed/>
                </p:oleObj>
              </mc:Choice>
              <mc:Fallback>
                <p:oleObj name="CorelDRAW" r:id="rId3" imgW="1563871" imgH="1438656" progId="CorelDRAW.Graphic.13">
                  <p:embed/>
                  <p:pic>
                    <p:nvPicPr>
                      <p:cNvPr id="7"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7100" y="3051175"/>
                        <a:ext cx="3278188" cy="301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Line 8"/>
          <p:cNvSpPr>
            <a:spLocks noChangeShapeType="1"/>
          </p:cNvSpPr>
          <p:nvPr/>
        </p:nvSpPr>
        <p:spPr bwMode="auto">
          <a:xfrm flipH="1" flipV="1">
            <a:off x="6365875" y="3956050"/>
            <a:ext cx="1303338" cy="189230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86222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Electronic Devices</a:t>
            </a:r>
            <a:endParaRPr lang="en-US" dirty="0"/>
          </a:p>
        </p:txBody>
      </p:sp>
      <p:sp>
        <p:nvSpPr>
          <p:cNvPr id="3" name="Text Placeholder 2"/>
          <p:cNvSpPr>
            <a:spLocks noGrp="1"/>
          </p:cNvSpPr>
          <p:nvPr>
            <p:ph type="body" sz="quarter" idx="13"/>
          </p:nvPr>
        </p:nvSpPr>
        <p:spPr/>
        <p:txBody>
          <a:bodyPr/>
          <a:lstStyle/>
          <a:p>
            <a:r>
              <a:rPr lang="en-US" dirty="0" smtClean="0"/>
              <a:t>Quiz Q4</a:t>
            </a:r>
            <a:endParaRPr lang="en-US" dirty="0"/>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467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a:solidFill>
                  <a:schemeClr val="tx1"/>
                </a:solidFill>
              </a:rPr>
              <a:t>4. The resistance represented by the red line is </a:t>
            </a:r>
          </a:p>
          <a:p>
            <a:pPr eaLnBrk="1" hangingPunct="1">
              <a:spcBef>
                <a:spcPct val="50000"/>
              </a:spcBef>
            </a:pPr>
            <a:r>
              <a:rPr lang="en-US">
                <a:solidFill>
                  <a:schemeClr val="tx1"/>
                </a:solidFill>
              </a:rPr>
              <a:t>	a. 150 </a:t>
            </a:r>
            <a:r>
              <a:rPr lang="en-US">
                <a:solidFill>
                  <a:schemeClr val="tx1"/>
                </a:solidFill>
                <a:latin typeface="Symbol" pitchFamily="18" charset="2"/>
              </a:rPr>
              <a:t>W</a:t>
            </a:r>
            <a:endParaRPr lang="en-US" baseline="30000">
              <a:solidFill>
                <a:schemeClr val="tx1"/>
              </a:solidFill>
              <a:latin typeface="Symbol" pitchFamily="18" charset="2"/>
            </a:endParaRPr>
          </a:p>
          <a:p>
            <a:pPr eaLnBrk="1" hangingPunct="1">
              <a:spcBef>
                <a:spcPct val="50000"/>
              </a:spcBef>
            </a:pPr>
            <a:r>
              <a:rPr lang="en-US">
                <a:solidFill>
                  <a:schemeClr val="tx1"/>
                </a:solidFill>
              </a:rPr>
              <a:t>	b. 240 </a:t>
            </a:r>
            <a:r>
              <a:rPr lang="en-US">
                <a:solidFill>
                  <a:schemeClr val="tx1"/>
                </a:solidFill>
                <a:latin typeface="Symbol" pitchFamily="18" charset="2"/>
              </a:rPr>
              <a:t>W</a:t>
            </a:r>
          </a:p>
          <a:p>
            <a:pPr eaLnBrk="1" hangingPunct="1">
              <a:spcBef>
                <a:spcPct val="50000"/>
              </a:spcBef>
            </a:pPr>
            <a:r>
              <a:rPr lang="en-US">
                <a:solidFill>
                  <a:schemeClr val="tx1"/>
                </a:solidFill>
              </a:rPr>
              <a:t>	c. 470 </a:t>
            </a:r>
            <a:r>
              <a:rPr lang="en-US">
                <a:solidFill>
                  <a:schemeClr val="tx1"/>
                </a:solidFill>
                <a:latin typeface="Symbol" pitchFamily="18" charset="2"/>
              </a:rPr>
              <a:t>W</a:t>
            </a:r>
          </a:p>
          <a:p>
            <a:pPr eaLnBrk="1" hangingPunct="1">
              <a:spcBef>
                <a:spcPct val="50000"/>
              </a:spcBef>
            </a:pPr>
            <a:r>
              <a:rPr lang="en-US">
                <a:solidFill>
                  <a:schemeClr val="tx1"/>
                </a:solidFill>
              </a:rPr>
              <a:t>	d. 666 </a:t>
            </a:r>
            <a:r>
              <a:rPr lang="en-US">
                <a:solidFill>
                  <a:schemeClr val="tx1"/>
                </a:solidFill>
                <a:latin typeface="Symbol" pitchFamily="18" charset="2"/>
              </a:rPr>
              <a:t>W</a:t>
            </a:r>
          </a:p>
          <a:p>
            <a:pPr eaLnBrk="1" hangingPunct="1">
              <a:spcBef>
                <a:spcPct val="50000"/>
              </a:spcBef>
            </a:pPr>
            <a:endParaRPr lang="en-US">
              <a:solidFill>
                <a:schemeClr val="tx1"/>
              </a:solidFill>
            </a:endParaRPr>
          </a:p>
        </p:txBody>
      </p:sp>
      <p:sp>
        <p:nvSpPr>
          <p:cNvPr id="6" name="Rectangle 6"/>
          <p:cNvSpPr>
            <a:spLocks noChangeArrowheads="1"/>
          </p:cNvSpPr>
          <p:nvPr/>
        </p:nvSpPr>
        <p:spPr bwMode="auto">
          <a:xfrm>
            <a:off x="4572000" y="2819400"/>
            <a:ext cx="3611563" cy="3429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7" name="Object 7"/>
          <p:cNvGraphicFramePr>
            <a:graphicFrameLocks noChangeAspect="1"/>
          </p:cNvGraphicFramePr>
          <p:nvPr/>
        </p:nvGraphicFramePr>
        <p:xfrm>
          <a:off x="4737100" y="3051175"/>
          <a:ext cx="3278188" cy="3014663"/>
        </p:xfrm>
        <a:graphic>
          <a:graphicData uri="http://schemas.openxmlformats.org/presentationml/2006/ole">
            <mc:AlternateContent xmlns:mc="http://schemas.openxmlformats.org/markup-compatibility/2006">
              <mc:Choice xmlns:v="urn:schemas-microsoft-com:vml" Requires="v">
                <p:oleObj spid="_x0000_s91167" name="CorelDRAW" r:id="rId3" imgW="1563871" imgH="1438656" progId="CorelDRAW.Graphic.13">
                  <p:embed/>
                </p:oleObj>
              </mc:Choice>
              <mc:Fallback>
                <p:oleObj name="CorelDRAW" r:id="rId3" imgW="1563871" imgH="1438656" progId="CorelDRAW.Graphic.13">
                  <p:embed/>
                  <p:pic>
                    <p:nvPicPr>
                      <p:cNvPr id="7"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7100" y="3051175"/>
                        <a:ext cx="3278188" cy="301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Line 8"/>
          <p:cNvSpPr>
            <a:spLocks noChangeShapeType="1"/>
          </p:cNvSpPr>
          <p:nvPr/>
        </p:nvSpPr>
        <p:spPr bwMode="auto">
          <a:xfrm flipH="1" flipV="1">
            <a:off x="6365875" y="3956050"/>
            <a:ext cx="1303338" cy="189230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685068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Electronic Devices</a:t>
            </a:r>
            <a:endParaRPr lang="en-US" dirty="0"/>
          </a:p>
        </p:txBody>
      </p:sp>
      <p:sp>
        <p:nvSpPr>
          <p:cNvPr id="3" name="Text Placeholder 2"/>
          <p:cNvSpPr>
            <a:spLocks noGrp="1"/>
          </p:cNvSpPr>
          <p:nvPr>
            <p:ph type="body" sz="quarter" idx="13"/>
          </p:nvPr>
        </p:nvSpPr>
        <p:spPr/>
        <p:txBody>
          <a:bodyPr/>
          <a:lstStyle/>
          <a:p>
            <a:r>
              <a:rPr lang="en-US" dirty="0" smtClean="0"/>
              <a:t>Quiz Q5</a:t>
            </a:r>
            <a:endParaRPr lang="en-US" dirty="0"/>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4676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a:solidFill>
                  <a:schemeClr val="tx1"/>
                </a:solidFill>
              </a:rPr>
              <a:t>5. The gain equation                       is used to calculate the gain of </a:t>
            </a:r>
          </a:p>
          <a:p>
            <a:pPr eaLnBrk="1" hangingPunct="1">
              <a:spcBef>
                <a:spcPct val="50000"/>
              </a:spcBef>
            </a:pPr>
            <a:r>
              <a:rPr lang="en-US">
                <a:solidFill>
                  <a:schemeClr val="tx1"/>
                </a:solidFill>
              </a:rPr>
              <a:t>	a. a CS amplifier</a:t>
            </a:r>
          </a:p>
          <a:p>
            <a:pPr eaLnBrk="1" hangingPunct="1">
              <a:spcBef>
                <a:spcPct val="50000"/>
              </a:spcBef>
            </a:pPr>
            <a:r>
              <a:rPr lang="en-US">
                <a:solidFill>
                  <a:schemeClr val="tx1"/>
                </a:solidFill>
              </a:rPr>
              <a:t>	b. a CD amplifier</a:t>
            </a:r>
          </a:p>
          <a:p>
            <a:pPr eaLnBrk="1" hangingPunct="1">
              <a:spcBef>
                <a:spcPct val="50000"/>
              </a:spcBef>
            </a:pPr>
            <a:r>
              <a:rPr lang="en-US">
                <a:solidFill>
                  <a:schemeClr val="tx1"/>
                </a:solidFill>
              </a:rPr>
              <a:t>	c. a CG amplifier</a:t>
            </a:r>
          </a:p>
          <a:p>
            <a:pPr eaLnBrk="1" hangingPunct="1">
              <a:spcBef>
                <a:spcPct val="50000"/>
              </a:spcBef>
            </a:pPr>
            <a:r>
              <a:rPr lang="en-US">
                <a:solidFill>
                  <a:schemeClr val="tx1"/>
                </a:solidFill>
              </a:rPr>
              <a:t>	d. any of the above</a:t>
            </a:r>
          </a:p>
        </p:txBody>
      </p:sp>
      <p:graphicFrame>
        <p:nvGraphicFramePr>
          <p:cNvPr id="6" name="Object 9"/>
          <p:cNvGraphicFramePr>
            <a:graphicFrameLocks noChangeAspect="1"/>
          </p:cNvGraphicFramePr>
          <p:nvPr/>
        </p:nvGraphicFramePr>
        <p:xfrm>
          <a:off x="3571875" y="1800225"/>
          <a:ext cx="1600200" cy="800100"/>
        </p:xfrm>
        <a:graphic>
          <a:graphicData uri="http://schemas.openxmlformats.org/presentationml/2006/ole">
            <mc:AlternateContent xmlns:mc="http://schemas.openxmlformats.org/markup-compatibility/2006">
              <mc:Choice xmlns:v="urn:schemas-microsoft-com:vml" Requires="v">
                <p:oleObj spid="_x0000_s92191" name="Equation" r:id="rId3" imgW="863225" imgH="431613" progId="Equation.DSMT4">
                  <p:embed/>
                </p:oleObj>
              </mc:Choice>
              <mc:Fallback>
                <p:oleObj name="Equation" r:id="rId3" imgW="863225" imgH="431613" progId="Equation.DSMT4">
                  <p:embed/>
                  <p:pic>
                    <p:nvPicPr>
                      <p:cNvPr id="6"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75" y="1800225"/>
                        <a:ext cx="160020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09387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Electronic Devices</a:t>
            </a:r>
            <a:endParaRPr lang="en-US" dirty="0"/>
          </a:p>
        </p:txBody>
      </p:sp>
      <p:sp>
        <p:nvSpPr>
          <p:cNvPr id="3" name="Text Placeholder 2"/>
          <p:cNvSpPr>
            <a:spLocks noGrp="1"/>
          </p:cNvSpPr>
          <p:nvPr>
            <p:ph type="body" sz="quarter" idx="13"/>
          </p:nvPr>
        </p:nvSpPr>
        <p:spPr/>
        <p:txBody>
          <a:bodyPr/>
          <a:lstStyle/>
          <a:p>
            <a:r>
              <a:rPr lang="en-US" dirty="0" smtClean="0"/>
              <a:t>Quiz Q6</a:t>
            </a:r>
            <a:endParaRPr lang="en-US" dirty="0"/>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Text Box 5"/>
          <p:cNvSpPr txBox="1">
            <a:spLocks noChangeArrowheads="1"/>
          </p:cNvSpPr>
          <p:nvPr/>
        </p:nvSpPr>
        <p:spPr bwMode="auto">
          <a:xfrm>
            <a:off x="914400" y="1905000"/>
            <a:ext cx="74676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a:solidFill>
                  <a:schemeClr val="tx1"/>
                </a:solidFill>
              </a:rPr>
              <a:t>6. A FET that can be biased with zero bias is a</a:t>
            </a:r>
          </a:p>
          <a:p>
            <a:pPr eaLnBrk="1" hangingPunct="1">
              <a:spcBef>
                <a:spcPct val="50000"/>
              </a:spcBef>
            </a:pPr>
            <a:r>
              <a:rPr lang="en-US">
                <a:solidFill>
                  <a:schemeClr val="tx1"/>
                </a:solidFill>
              </a:rPr>
              <a:t>	a. an n-channel JFET</a:t>
            </a:r>
          </a:p>
          <a:p>
            <a:pPr eaLnBrk="1" hangingPunct="1">
              <a:spcBef>
                <a:spcPct val="50000"/>
              </a:spcBef>
            </a:pPr>
            <a:r>
              <a:rPr lang="en-US">
                <a:solidFill>
                  <a:schemeClr val="tx1"/>
                </a:solidFill>
              </a:rPr>
              <a:t>	b. a D-MOSFET</a:t>
            </a:r>
          </a:p>
          <a:p>
            <a:pPr eaLnBrk="1" hangingPunct="1">
              <a:spcBef>
                <a:spcPct val="50000"/>
              </a:spcBef>
            </a:pPr>
            <a:r>
              <a:rPr lang="en-US">
                <a:solidFill>
                  <a:schemeClr val="tx1"/>
                </a:solidFill>
              </a:rPr>
              <a:t>	c. an E-MOSFET</a:t>
            </a:r>
          </a:p>
          <a:p>
            <a:pPr eaLnBrk="1" hangingPunct="1">
              <a:spcBef>
                <a:spcPct val="50000"/>
              </a:spcBef>
            </a:pPr>
            <a:r>
              <a:rPr lang="en-US">
                <a:solidFill>
                  <a:schemeClr val="tx1"/>
                </a:solidFill>
              </a:rPr>
              <a:t>	d. all of the above</a:t>
            </a:r>
          </a:p>
        </p:txBody>
      </p:sp>
    </p:spTree>
    <p:extLst>
      <p:ext uri="{BB962C8B-B14F-4D97-AF65-F5344CB8AC3E}">
        <p14:creationId xmlns:p14="http://schemas.microsoft.com/office/powerpoint/2010/main" val="991959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Electronic Devices</a:t>
            </a:r>
            <a:endParaRPr lang="en-US" dirty="0"/>
          </a:p>
        </p:txBody>
      </p:sp>
      <p:sp>
        <p:nvSpPr>
          <p:cNvPr id="3" name="Text Placeholder 2"/>
          <p:cNvSpPr>
            <a:spLocks noGrp="1"/>
          </p:cNvSpPr>
          <p:nvPr>
            <p:ph type="body" sz="quarter" idx="13"/>
          </p:nvPr>
        </p:nvSpPr>
        <p:spPr/>
        <p:txBody>
          <a:bodyPr/>
          <a:lstStyle/>
          <a:p>
            <a:r>
              <a:rPr lang="en-US" dirty="0" smtClean="0"/>
              <a:t>Quiz Q7</a:t>
            </a:r>
            <a:endParaRPr lang="en-US" dirty="0"/>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41910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a:solidFill>
                  <a:schemeClr val="tx1"/>
                </a:solidFill>
              </a:rPr>
              <a:t>7. The cascode amplifier shown uses</a:t>
            </a:r>
          </a:p>
          <a:p>
            <a:pPr eaLnBrk="1" hangingPunct="1">
              <a:spcBef>
                <a:spcPct val="50000"/>
              </a:spcBef>
            </a:pPr>
            <a:r>
              <a:rPr lang="en-US">
                <a:solidFill>
                  <a:schemeClr val="tx1"/>
                </a:solidFill>
              </a:rPr>
              <a:t>	a. A CS and a CD stage</a:t>
            </a:r>
          </a:p>
          <a:p>
            <a:pPr eaLnBrk="1" hangingPunct="1">
              <a:spcBef>
                <a:spcPct val="50000"/>
              </a:spcBef>
            </a:pPr>
            <a:r>
              <a:rPr lang="en-US">
                <a:solidFill>
                  <a:schemeClr val="tx1"/>
                </a:solidFill>
              </a:rPr>
              <a:t>	b. Two CS stages</a:t>
            </a:r>
          </a:p>
          <a:p>
            <a:pPr eaLnBrk="1" hangingPunct="1">
              <a:spcBef>
                <a:spcPct val="50000"/>
              </a:spcBef>
            </a:pPr>
            <a:r>
              <a:rPr lang="en-US">
                <a:solidFill>
                  <a:schemeClr val="tx1"/>
                </a:solidFill>
              </a:rPr>
              <a:t>	c. Two CD stages</a:t>
            </a:r>
          </a:p>
          <a:p>
            <a:pPr eaLnBrk="1" hangingPunct="1">
              <a:spcBef>
                <a:spcPct val="50000"/>
              </a:spcBef>
            </a:pPr>
            <a:r>
              <a:rPr lang="en-US">
                <a:solidFill>
                  <a:schemeClr val="tx1"/>
                </a:solidFill>
              </a:rPr>
              <a:t>	d. none of the above</a:t>
            </a:r>
          </a:p>
        </p:txBody>
      </p:sp>
      <p:sp>
        <p:nvSpPr>
          <p:cNvPr id="6" name="Rectangle 6"/>
          <p:cNvSpPr>
            <a:spLocks noChangeArrowheads="1"/>
          </p:cNvSpPr>
          <p:nvPr/>
        </p:nvSpPr>
        <p:spPr bwMode="auto">
          <a:xfrm>
            <a:off x="5105400" y="1600200"/>
            <a:ext cx="3657600" cy="472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4450" y="1676400"/>
            <a:ext cx="3562350"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970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Electronic Devices</a:t>
            </a:r>
            <a:endParaRPr lang="en-US" dirty="0"/>
          </a:p>
        </p:txBody>
      </p:sp>
      <p:sp>
        <p:nvSpPr>
          <p:cNvPr id="3" name="Text Placeholder 2"/>
          <p:cNvSpPr>
            <a:spLocks noGrp="1"/>
          </p:cNvSpPr>
          <p:nvPr>
            <p:ph type="body" sz="quarter" idx="13"/>
          </p:nvPr>
        </p:nvSpPr>
        <p:spPr/>
        <p:txBody>
          <a:bodyPr/>
          <a:lstStyle/>
          <a:p>
            <a:r>
              <a:rPr lang="en-US" dirty="0" smtClean="0"/>
              <a:t>Quiz Q8</a:t>
            </a:r>
            <a:endParaRPr lang="en-US" dirty="0"/>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68580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dirty="0">
                <a:solidFill>
                  <a:schemeClr val="tx1"/>
                </a:solidFill>
              </a:rPr>
              <a:t>8. The principle circuit used in creating a pulse width modulator is a </a:t>
            </a:r>
          </a:p>
          <a:p>
            <a:pPr eaLnBrk="1" hangingPunct="1">
              <a:spcBef>
                <a:spcPct val="50000"/>
              </a:spcBef>
            </a:pPr>
            <a:r>
              <a:rPr lang="en-US" dirty="0">
                <a:solidFill>
                  <a:schemeClr val="tx1"/>
                </a:solidFill>
              </a:rPr>
              <a:t>	a. peak detector</a:t>
            </a:r>
          </a:p>
          <a:p>
            <a:pPr eaLnBrk="1" hangingPunct="1">
              <a:spcBef>
                <a:spcPct val="50000"/>
              </a:spcBef>
            </a:pPr>
            <a:r>
              <a:rPr lang="en-US" dirty="0">
                <a:solidFill>
                  <a:schemeClr val="tx1"/>
                </a:solidFill>
              </a:rPr>
              <a:t>	b. clipper</a:t>
            </a:r>
          </a:p>
          <a:p>
            <a:pPr eaLnBrk="1" hangingPunct="1">
              <a:spcBef>
                <a:spcPct val="50000"/>
              </a:spcBef>
            </a:pPr>
            <a:r>
              <a:rPr lang="en-US" dirty="0">
                <a:solidFill>
                  <a:schemeClr val="tx1"/>
                </a:solidFill>
              </a:rPr>
              <a:t>	c. comparator</a:t>
            </a:r>
          </a:p>
          <a:p>
            <a:pPr eaLnBrk="1" hangingPunct="1">
              <a:spcBef>
                <a:spcPct val="50000"/>
              </a:spcBef>
            </a:pPr>
            <a:r>
              <a:rPr lang="en-US" dirty="0">
                <a:solidFill>
                  <a:schemeClr val="tx1"/>
                </a:solidFill>
              </a:rPr>
              <a:t>	d. low-pass filter</a:t>
            </a:r>
          </a:p>
        </p:txBody>
      </p:sp>
    </p:spTree>
    <p:extLst>
      <p:ext uri="{BB962C8B-B14F-4D97-AF65-F5344CB8AC3E}">
        <p14:creationId xmlns:p14="http://schemas.microsoft.com/office/powerpoint/2010/main" val="3183526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Electronic Devices</a:t>
            </a:r>
            <a:endParaRPr lang="en-US" dirty="0"/>
          </a:p>
        </p:txBody>
      </p:sp>
      <p:sp>
        <p:nvSpPr>
          <p:cNvPr id="3" name="Text Placeholder 2"/>
          <p:cNvSpPr>
            <a:spLocks noGrp="1"/>
          </p:cNvSpPr>
          <p:nvPr>
            <p:ph type="body" sz="quarter" idx="13"/>
          </p:nvPr>
        </p:nvSpPr>
        <p:spPr/>
        <p:txBody>
          <a:bodyPr/>
          <a:lstStyle/>
          <a:p>
            <a:r>
              <a:rPr lang="en-US" dirty="0" smtClean="0"/>
              <a:t>Quiz Q9</a:t>
            </a:r>
            <a:endParaRPr lang="en-US" dirty="0"/>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5438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a:solidFill>
                  <a:schemeClr val="tx1"/>
                </a:solidFill>
              </a:rPr>
              <a:t>9. The circuit is an amplifier for a pulse width modulated signal. The load has the demodulated signal. The yellow box represents a</a:t>
            </a:r>
          </a:p>
          <a:p>
            <a:pPr eaLnBrk="1" hangingPunct="1">
              <a:spcBef>
                <a:spcPct val="50000"/>
              </a:spcBef>
            </a:pPr>
            <a:r>
              <a:rPr lang="en-US">
                <a:solidFill>
                  <a:schemeClr val="tx1"/>
                </a:solidFill>
              </a:rPr>
              <a:t>	a. peak detector</a:t>
            </a:r>
          </a:p>
          <a:p>
            <a:pPr eaLnBrk="1" hangingPunct="1">
              <a:spcBef>
                <a:spcPct val="50000"/>
              </a:spcBef>
            </a:pPr>
            <a:r>
              <a:rPr lang="en-US">
                <a:solidFill>
                  <a:schemeClr val="tx1"/>
                </a:solidFill>
              </a:rPr>
              <a:t>	b. clipper</a:t>
            </a:r>
          </a:p>
          <a:p>
            <a:pPr eaLnBrk="1" hangingPunct="1">
              <a:spcBef>
                <a:spcPct val="50000"/>
              </a:spcBef>
            </a:pPr>
            <a:r>
              <a:rPr lang="en-US">
                <a:solidFill>
                  <a:schemeClr val="tx1"/>
                </a:solidFill>
              </a:rPr>
              <a:t>	c. comparator</a:t>
            </a:r>
          </a:p>
          <a:p>
            <a:pPr eaLnBrk="1" hangingPunct="1">
              <a:spcBef>
                <a:spcPct val="50000"/>
              </a:spcBef>
            </a:pPr>
            <a:r>
              <a:rPr lang="en-US">
                <a:solidFill>
                  <a:schemeClr val="tx1"/>
                </a:solidFill>
              </a:rPr>
              <a:t>	d. low-pass filter</a:t>
            </a:r>
          </a:p>
        </p:txBody>
      </p:sp>
      <p:sp>
        <p:nvSpPr>
          <p:cNvPr id="6" name="Rectangle 8"/>
          <p:cNvSpPr>
            <a:spLocks noChangeArrowheads="1"/>
          </p:cNvSpPr>
          <p:nvPr/>
        </p:nvSpPr>
        <p:spPr bwMode="auto">
          <a:xfrm>
            <a:off x="4724400" y="2819400"/>
            <a:ext cx="3962400" cy="3429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aphicFrame>
        <p:nvGraphicFramePr>
          <p:cNvPr id="7" name="Object 9"/>
          <p:cNvGraphicFramePr>
            <a:graphicFrameLocks noChangeAspect="1"/>
          </p:cNvGraphicFramePr>
          <p:nvPr/>
        </p:nvGraphicFramePr>
        <p:xfrm>
          <a:off x="4800600" y="2895600"/>
          <a:ext cx="3657600" cy="3254375"/>
        </p:xfrm>
        <a:graphic>
          <a:graphicData uri="http://schemas.openxmlformats.org/presentationml/2006/ole">
            <mc:AlternateContent xmlns:mc="http://schemas.openxmlformats.org/markup-compatibility/2006">
              <mc:Choice xmlns:v="urn:schemas-microsoft-com:vml" Requires="v">
                <p:oleObj spid="_x0000_s93215" name="CorelDRAW" r:id="rId3" imgW="2071322" imgH="1843430" progId="CorelDRAW.Graphic.13">
                  <p:embed/>
                </p:oleObj>
              </mc:Choice>
              <mc:Fallback>
                <p:oleObj name="CorelDRAW" r:id="rId3" imgW="2071322" imgH="1843430" progId="CorelDRAW.Graphic.13">
                  <p:embed/>
                  <p:pic>
                    <p:nvPicPr>
                      <p:cNvPr id="7"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895600"/>
                        <a:ext cx="3657600" cy="325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08081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Electronic Devices</a:t>
            </a:r>
            <a:endParaRPr lang="en-US" dirty="0"/>
          </a:p>
        </p:txBody>
      </p:sp>
      <p:sp>
        <p:nvSpPr>
          <p:cNvPr id="3" name="Text Placeholder 2"/>
          <p:cNvSpPr>
            <a:spLocks noGrp="1"/>
          </p:cNvSpPr>
          <p:nvPr>
            <p:ph type="body" sz="quarter" idx="13"/>
          </p:nvPr>
        </p:nvSpPr>
        <p:spPr/>
        <p:txBody>
          <a:bodyPr/>
          <a:lstStyle/>
          <a:p>
            <a:r>
              <a:rPr lang="en-US" dirty="0" smtClean="0"/>
              <a:t>Quiz Q10</a:t>
            </a:r>
            <a:endParaRPr lang="en-US" dirty="0"/>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5438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a:solidFill>
                  <a:schemeClr val="tx1"/>
                </a:solidFill>
              </a:rPr>
              <a:t>10. When the control signal is active, the output of an analog switch should look like</a:t>
            </a:r>
          </a:p>
          <a:p>
            <a:pPr eaLnBrk="1" hangingPunct="1">
              <a:spcBef>
                <a:spcPct val="50000"/>
              </a:spcBef>
            </a:pPr>
            <a:r>
              <a:rPr lang="en-US">
                <a:solidFill>
                  <a:schemeClr val="tx1"/>
                </a:solidFill>
              </a:rPr>
              <a:t>	a. the input signal</a:t>
            </a:r>
          </a:p>
          <a:p>
            <a:pPr eaLnBrk="1" hangingPunct="1">
              <a:spcBef>
                <a:spcPct val="50000"/>
              </a:spcBef>
            </a:pPr>
            <a:r>
              <a:rPr lang="en-US">
                <a:solidFill>
                  <a:schemeClr val="tx1"/>
                </a:solidFill>
              </a:rPr>
              <a:t>	b. a square wave</a:t>
            </a:r>
          </a:p>
          <a:p>
            <a:pPr eaLnBrk="1" hangingPunct="1">
              <a:spcBef>
                <a:spcPct val="50000"/>
              </a:spcBef>
            </a:pPr>
            <a:r>
              <a:rPr lang="en-US">
                <a:solidFill>
                  <a:schemeClr val="tx1"/>
                </a:solidFill>
              </a:rPr>
              <a:t>	c. a modulated pulse</a:t>
            </a:r>
          </a:p>
          <a:p>
            <a:pPr eaLnBrk="1" hangingPunct="1">
              <a:spcBef>
                <a:spcPct val="50000"/>
              </a:spcBef>
            </a:pPr>
            <a:r>
              <a:rPr lang="en-US">
                <a:solidFill>
                  <a:schemeClr val="tx1"/>
                </a:solidFill>
              </a:rPr>
              <a:t>	d. a dc level</a:t>
            </a:r>
          </a:p>
        </p:txBody>
      </p:sp>
    </p:spTree>
    <p:extLst>
      <p:ext uri="{BB962C8B-B14F-4D97-AF65-F5344CB8AC3E}">
        <p14:creationId xmlns:p14="http://schemas.microsoft.com/office/powerpoint/2010/main" val="3934458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21"/>
          <p:cNvGraphicFramePr>
            <a:graphicFrameLocks noChangeAspect="1"/>
          </p:cNvGraphicFramePr>
          <p:nvPr>
            <p:extLst>
              <p:ext uri="{D42A27DB-BD31-4B8C-83A1-F6EECF244321}">
                <p14:modId xmlns:p14="http://schemas.microsoft.com/office/powerpoint/2010/main" val="3190991299"/>
              </p:ext>
            </p:extLst>
          </p:nvPr>
        </p:nvGraphicFramePr>
        <p:xfrm>
          <a:off x="683568" y="1556792"/>
          <a:ext cx="3200400" cy="2482850"/>
        </p:xfrm>
        <a:graphic>
          <a:graphicData uri="http://schemas.openxmlformats.org/presentationml/2006/ole">
            <mc:AlternateContent xmlns:mc="http://schemas.openxmlformats.org/markup-compatibility/2006">
              <mc:Choice xmlns:v="urn:schemas-microsoft-com:vml" Requires="v">
                <p:oleObj spid="_x0000_s94223" name="CorelDRAW" r:id="rId3" imgW="2124703" imgH="1648033" progId="CorelDRAW.Graphic.13">
                  <p:embed/>
                </p:oleObj>
              </mc:Choice>
              <mc:Fallback>
                <p:oleObj name="CorelDRAW" r:id="rId3" imgW="2124703" imgH="1648033" progId="CorelDRAW.Graphic.13">
                  <p:embed/>
                  <p:pic>
                    <p:nvPicPr>
                      <p:cNvPr id="7"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556792"/>
                        <a:ext cx="3200400" cy="248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 name="Picture 6"/>
          <p:cNvPicPr>
            <a:picLocks noChangeAspect="1"/>
          </p:cNvPicPr>
          <p:nvPr/>
        </p:nvPicPr>
        <p:blipFill>
          <a:blip r:embed="rId5"/>
          <a:stretch>
            <a:fillRect/>
          </a:stretch>
        </p:blipFill>
        <p:spPr>
          <a:xfrm>
            <a:off x="4788024" y="1268760"/>
            <a:ext cx="4057650" cy="3924300"/>
          </a:xfrm>
          <a:prstGeom prst="rect">
            <a:avLst/>
          </a:prstGeom>
        </p:spPr>
      </p:pic>
      <p:pic>
        <p:nvPicPr>
          <p:cNvPr id="8" name="Picture 7"/>
          <p:cNvPicPr>
            <a:picLocks noChangeAspect="1"/>
          </p:cNvPicPr>
          <p:nvPr/>
        </p:nvPicPr>
        <p:blipFill>
          <a:blip r:embed="rId6"/>
          <a:stretch>
            <a:fillRect/>
          </a:stretch>
        </p:blipFill>
        <p:spPr>
          <a:xfrm>
            <a:off x="971600" y="4653136"/>
            <a:ext cx="1743075" cy="333375"/>
          </a:xfrm>
          <a:prstGeom prst="rect">
            <a:avLst/>
          </a:prstGeom>
        </p:spPr>
      </p:pic>
      <p:pic>
        <p:nvPicPr>
          <p:cNvPr id="9" name="Picture 8"/>
          <p:cNvPicPr>
            <a:picLocks noChangeAspect="1"/>
          </p:cNvPicPr>
          <p:nvPr/>
        </p:nvPicPr>
        <p:blipFill>
          <a:blip r:embed="rId7"/>
          <a:stretch>
            <a:fillRect/>
          </a:stretch>
        </p:blipFill>
        <p:spPr>
          <a:xfrm>
            <a:off x="950268" y="5286209"/>
            <a:ext cx="1333500" cy="285750"/>
          </a:xfrm>
          <a:prstGeom prst="rect">
            <a:avLst/>
          </a:prstGeom>
        </p:spPr>
      </p:pic>
      <p:pic>
        <p:nvPicPr>
          <p:cNvPr id="10" name="Picture 9"/>
          <p:cNvPicPr>
            <a:picLocks noChangeAspect="1"/>
          </p:cNvPicPr>
          <p:nvPr/>
        </p:nvPicPr>
        <p:blipFill>
          <a:blip r:embed="rId8"/>
          <a:stretch>
            <a:fillRect/>
          </a:stretch>
        </p:blipFill>
        <p:spPr>
          <a:xfrm>
            <a:off x="950268" y="5878780"/>
            <a:ext cx="1447800" cy="609600"/>
          </a:xfrm>
          <a:prstGeom prst="rect">
            <a:avLst/>
          </a:prstGeom>
        </p:spPr>
      </p:pic>
      <p:pic>
        <p:nvPicPr>
          <p:cNvPr id="11" name="Picture 10"/>
          <p:cNvPicPr>
            <a:picLocks noChangeAspect="1"/>
          </p:cNvPicPr>
          <p:nvPr/>
        </p:nvPicPr>
        <p:blipFill>
          <a:blip r:embed="rId9"/>
          <a:stretch>
            <a:fillRect/>
          </a:stretch>
        </p:blipFill>
        <p:spPr>
          <a:xfrm>
            <a:off x="3419872" y="4986511"/>
            <a:ext cx="2257425" cy="628650"/>
          </a:xfrm>
          <a:prstGeom prst="rect">
            <a:avLst/>
          </a:prstGeom>
        </p:spPr>
      </p:pic>
      <p:pic>
        <p:nvPicPr>
          <p:cNvPr id="12" name="Picture 11"/>
          <p:cNvPicPr>
            <a:picLocks noChangeAspect="1"/>
          </p:cNvPicPr>
          <p:nvPr/>
        </p:nvPicPr>
        <p:blipFill>
          <a:blip r:embed="rId10"/>
          <a:stretch>
            <a:fillRect/>
          </a:stretch>
        </p:blipFill>
        <p:spPr>
          <a:xfrm>
            <a:off x="3419872" y="5941179"/>
            <a:ext cx="2200275" cy="342900"/>
          </a:xfrm>
          <a:prstGeom prst="rect">
            <a:avLst/>
          </a:prstGeom>
        </p:spPr>
      </p:pic>
    </p:spTree>
    <p:extLst>
      <p:ext uri="{BB962C8B-B14F-4D97-AF65-F5344CB8AC3E}">
        <p14:creationId xmlns:p14="http://schemas.microsoft.com/office/powerpoint/2010/main" val="935804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Electronic Devices</a:t>
            </a:r>
            <a:endParaRPr lang="en-US" dirty="0"/>
          </a:p>
        </p:txBody>
      </p:sp>
      <p:sp>
        <p:nvSpPr>
          <p:cNvPr id="3" name="Text Placeholder 2"/>
          <p:cNvSpPr>
            <a:spLocks noGrp="1"/>
          </p:cNvSpPr>
          <p:nvPr>
            <p:ph type="body" sz="quarter" idx="13"/>
          </p:nvPr>
        </p:nvSpPr>
        <p:spPr/>
        <p:txBody>
          <a:bodyPr/>
          <a:lstStyle/>
          <a:p>
            <a:r>
              <a:rPr lang="en-US" dirty="0" smtClean="0"/>
              <a:t>Answers</a:t>
            </a:r>
            <a:endParaRPr lang="en-US" dirty="0"/>
          </a:p>
        </p:txBody>
      </p:sp>
      <p:sp>
        <p:nvSpPr>
          <p:cNvPr id="5" name="Rectangle 5"/>
          <p:cNvSpPr>
            <a:spLocks noChangeArrowheads="1"/>
          </p:cNvSpPr>
          <p:nvPr/>
        </p:nvSpPr>
        <p:spPr bwMode="auto">
          <a:xfrm>
            <a:off x="0" y="1371600"/>
            <a:ext cx="9144000" cy="5029200"/>
          </a:xfrm>
          <a:prstGeom prst="rect">
            <a:avLst/>
          </a:prstGeom>
          <a:solidFill>
            <a:schemeClr val="tx1">
              <a:lumMod val="10000"/>
              <a:lumOff val="90000"/>
            </a:schemeClr>
          </a:solidFill>
          <a:ln w="9525">
            <a:solidFill>
              <a:schemeClr val="tx1"/>
            </a:solidFill>
            <a:miter lim="800000"/>
            <a:headEnd/>
            <a:tailEnd/>
          </a:ln>
          <a:effectLst/>
        </p:spPr>
        <p:txBody>
          <a:bodyPr wrap="none" anchor="ctr"/>
          <a:lstStyle/>
          <a:p>
            <a:endParaRPr lang="en-US"/>
          </a:p>
        </p:txBody>
      </p:sp>
      <p:sp>
        <p:nvSpPr>
          <p:cNvPr id="7" name="Text Box 7"/>
          <p:cNvSpPr txBox="1">
            <a:spLocks noChangeArrowheads="1"/>
          </p:cNvSpPr>
          <p:nvPr/>
        </p:nvSpPr>
        <p:spPr bwMode="auto">
          <a:xfrm>
            <a:off x="3657600" y="2057400"/>
            <a:ext cx="18288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a:solidFill>
                  <a:schemeClr val="tx1"/>
                </a:solidFill>
              </a:rPr>
              <a:t>Answers:</a:t>
            </a:r>
          </a:p>
          <a:p>
            <a:pPr eaLnBrk="1" hangingPunct="1">
              <a:spcBef>
                <a:spcPct val="50000"/>
              </a:spcBef>
            </a:pPr>
            <a:r>
              <a:rPr lang="en-US">
                <a:solidFill>
                  <a:schemeClr val="tx1"/>
                </a:solidFill>
              </a:rPr>
              <a:t>1.  c</a:t>
            </a:r>
          </a:p>
          <a:p>
            <a:pPr eaLnBrk="1" hangingPunct="1">
              <a:spcBef>
                <a:spcPct val="50000"/>
              </a:spcBef>
            </a:pPr>
            <a:r>
              <a:rPr lang="en-US">
                <a:solidFill>
                  <a:schemeClr val="tx1"/>
                </a:solidFill>
              </a:rPr>
              <a:t>2.  a</a:t>
            </a:r>
          </a:p>
          <a:p>
            <a:pPr eaLnBrk="1" hangingPunct="1">
              <a:spcBef>
                <a:spcPct val="50000"/>
              </a:spcBef>
            </a:pPr>
            <a:r>
              <a:rPr lang="en-US">
                <a:solidFill>
                  <a:schemeClr val="tx1"/>
                </a:solidFill>
              </a:rPr>
              <a:t>3.  b</a:t>
            </a:r>
          </a:p>
          <a:p>
            <a:pPr eaLnBrk="1" hangingPunct="1">
              <a:spcBef>
                <a:spcPct val="50000"/>
              </a:spcBef>
            </a:pPr>
            <a:r>
              <a:rPr lang="en-US">
                <a:solidFill>
                  <a:schemeClr val="tx1"/>
                </a:solidFill>
              </a:rPr>
              <a:t>4.  d</a:t>
            </a:r>
          </a:p>
          <a:p>
            <a:pPr eaLnBrk="1" hangingPunct="1">
              <a:spcBef>
                <a:spcPct val="50000"/>
              </a:spcBef>
            </a:pPr>
            <a:r>
              <a:rPr lang="en-US">
                <a:solidFill>
                  <a:schemeClr val="tx1"/>
                </a:solidFill>
              </a:rPr>
              <a:t>5.  b</a:t>
            </a:r>
          </a:p>
        </p:txBody>
      </p:sp>
      <p:sp>
        <p:nvSpPr>
          <p:cNvPr id="8" name="Text Box 8"/>
          <p:cNvSpPr txBox="1">
            <a:spLocks noChangeArrowheads="1"/>
          </p:cNvSpPr>
          <p:nvPr/>
        </p:nvSpPr>
        <p:spPr bwMode="auto">
          <a:xfrm>
            <a:off x="4800600" y="2590800"/>
            <a:ext cx="1752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dirty="0">
                <a:solidFill>
                  <a:schemeClr val="tx1"/>
                </a:solidFill>
              </a:rPr>
              <a:t>6.  b</a:t>
            </a:r>
          </a:p>
          <a:p>
            <a:pPr eaLnBrk="1" hangingPunct="1">
              <a:spcBef>
                <a:spcPct val="50000"/>
              </a:spcBef>
            </a:pPr>
            <a:endParaRPr lang="en-US" dirty="0">
              <a:solidFill>
                <a:schemeClr val="tx1"/>
              </a:solidFill>
            </a:endParaRPr>
          </a:p>
          <a:p>
            <a:pPr eaLnBrk="1" hangingPunct="1">
              <a:spcBef>
                <a:spcPct val="50000"/>
              </a:spcBef>
            </a:pPr>
            <a:endParaRPr lang="en-US" dirty="0">
              <a:solidFill>
                <a:schemeClr val="tx1"/>
              </a:solidFill>
            </a:endParaRPr>
          </a:p>
        </p:txBody>
      </p:sp>
    </p:spTree>
    <p:extLst>
      <p:ext uri="{BB962C8B-B14F-4D97-AF65-F5344CB8AC3E}">
        <p14:creationId xmlns:p14="http://schemas.microsoft.com/office/powerpoint/2010/main" val="2051335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Admittance</a:t>
            </a:r>
            <a:endParaRPr lang="en-US" dirty="0"/>
          </a:p>
        </p:txBody>
      </p:sp>
      <p:sp>
        <p:nvSpPr>
          <p:cNvPr id="3" name="Text Placeholder 2"/>
          <p:cNvSpPr>
            <a:spLocks noGrp="1"/>
          </p:cNvSpPr>
          <p:nvPr>
            <p:ph type="body" sz="quarter" idx="13"/>
          </p:nvPr>
        </p:nvSpPr>
        <p:spPr/>
        <p:txBody>
          <a:bodyPr/>
          <a:lstStyle/>
          <a:p>
            <a:r>
              <a:rPr lang="en-US" dirty="0"/>
              <a:t>The Common-Source Amplifier</a:t>
            </a:r>
          </a:p>
        </p:txBody>
      </p:sp>
      <p:sp>
        <p:nvSpPr>
          <p:cNvPr id="4" name="Rectangle 7"/>
          <p:cNvSpPr>
            <a:spLocks noChangeArrowheads="1"/>
          </p:cNvSpPr>
          <p:nvPr/>
        </p:nvSpPr>
        <p:spPr bwMode="auto">
          <a:xfrm>
            <a:off x="838200" y="3733800"/>
            <a:ext cx="7315200"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12"/>
          <p:cNvSpPr txBox="1">
            <a:spLocks noChangeArrowheads="1"/>
          </p:cNvSpPr>
          <p:nvPr/>
        </p:nvSpPr>
        <p:spPr bwMode="auto">
          <a:xfrm>
            <a:off x="762000" y="1828800"/>
            <a:ext cx="7315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Recall that conductance is the reciprocal of resistance and admittance is the reciprocal of impedance. Data sheets typically specify the forward transfer admittance, </a:t>
            </a:r>
            <a:r>
              <a:rPr lang="en-US" sz="2000" i="1"/>
              <a:t>y</a:t>
            </a:r>
            <a:r>
              <a:rPr lang="en-US" sz="2000" i="1" baseline="-25000"/>
              <a:t>fs</a:t>
            </a:r>
            <a:r>
              <a:rPr lang="en-US" sz="2000"/>
              <a:t> rather than transconductance, </a:t>
            </a:r>
            <a:r>
              <a:rPr lang="en-US" sz="2000" i="1"/>
              <a:t>g</a:t>
            </a:r>
            <a:r>
              <a:rPr lang="en-US" sz="2000" i="1" baseline="-25000"/>
              <a:t>m</a:t>
            </a:r>
            <a:r>
              <a:rPr lang="en-US" sz="2000"/>
              <a:t>. The definition of </a:t>
            </a:r>
            <a:r>
              <a:rPr lang="en-US" sz="2000" i="1"/>
              <a:t>y</a:t>
            </a:r>
            <a:r>
              <a:rPr lang="en-US" sz="2000" i="1" baseline="-25000"/>
              <a:t>fs</a:t>
            </a:r>
            <a:r>
              <a:rPr lang="en-US" sz="2000"/>
              <a:t> is</a:t>
            </a:r>
          </a:p>
        </p:txBody>
      </p:sp>
      <p:graphicFrame>
        <p:nvGraphicFramePr>
          <p:cNvPr id="6" name="Object 13"/>
          <p:cNvGraphicFramePr>
            <a:graphicFrameLocks noChangeAspect="1"/>
          </p:cNvGraphicFramePr>
          <p:nvPr>
            <p:extLst/>
          </p:nvPr>
        </p:nvGraphicFramePr>
        <p:xfrm>
          <a:off x="1066800" y="3810000"/>
          <a:ext cx="7010400" cy="576263"/>
        </p:xfrm>
        <a:graphic>
          <a:graphicData uri="http://schemas.openxmlformats.org/presentationml/2006/ole">
            <mc:AlternateContent xmlns:mc="http://schemas.openxmlformats.org/markup-compatibility/2006">
              <mc:Choice xmlns:v="urn:schemas-microsoft-com:vml" Requires="v">
                <p:oleObj spid="_x0000_s55356" name="CorelDRAW" r:id="rId3" imgW="5260024" imgH="432410" progId="CorelDRAW.Graphic.13">
                  <p:embed/>
                </p:oleObj>
              </mc:Choice>
              <mc:Fallback>
                <p:oleObj name="CorelDRAW" r:id="rId3" imgW="5260024" imgH="432410" progId="CorelDRAW.Graphic.13">
                  <p:embed/>
                  <p:pic>
                    <p:nvPicPr>
                      <p:cNvPr id="6"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810000"/>
                        <a:ext cx="70104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14"/>
          <p:cNvGraphicFramePr>
            <a:graphicFrameLocks noChangeAspect="1"/>
          </p:cNvGraphicFramePr>
          <p:nvPr>
            <p:extLst/>
          </p:nvPr>
        </p:nvGraphicFramePr>
        <p:xfrm>
          <a:off x="2819400" y="2895600"/>
          <a:ext cx="1016000" cy="663575"/>
        </p:xfrm>
        <a:graphic>
          <a:graphicData uri="http://schemas.openxmlformats.org/presentationml/2006/ole">
            <mc:AlternateContent xmlns:mc="http://schemas.openxmlformats.org/markup-compatibility/2006">
              <mc:Choice xmlns:v="urn:schemas-microsoft-com:vml" Requires="v">
                <p:oleObj spid="_x0000_s55357" name="Equation" r:id="rId5" imgW="660113" imgH="431613" progId="Equation.DSMT4">
                  <p:embed/>
                </p:oleObj>
              </mc:Choice>
              <mc:Fallback>
                <p:oleObj name="Equation" r:id="rId5" imgW="660113" imgH="431613" progId="Equation.DSMT4">
                  <p:embed/>
                  <p:pic>
                    <p:nvPicPr>
                      <p:cNvPr id="7"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2895600"/>
                        <a:ext cx="1016000"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15"/>
          <p:cNvSpPr txBox="1">
            <a:spLocks noChangeArrowheads="1"/>
          </p:cNvSpPr>
          <p:nvPr/>
        </p:nvSpPr>
        <p:spPr bwMode="auto">
          <a:xfrm>
            <a:off x="838200" y="4876800"/>
            <a:ext cx="670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dirty="0"/>
              <a:t>An alternate gain expression for a CS amplifier is </a:t>
            </a:r>
            <a:r>
              <a:rPr lang="en-US" sz="2000" i="1" dirty="0"/>
              <a:t>A</a:t>
            </a:r>
            <a:r>
              <a:rPr lang="en-US" sz="2000" i="1" baseline="-25000" dirty="0"/>
              <a:t>v</a:t>
            </a:r>
            <a:r>
              <a:rPr lang="en-US" sz="2000" i="1" dirty="0"/>
              <a:t> = </a:t>
            </a:r>
            <a:r>
              <a:rPr lang="en-US" sz="2000" i="1" dirty="0" err="1"/>
              <a:t>y</a:t>
            </a:r>
            <a:r>
              <a:rPr lang="en-US" sz="2000" i="1" baseline="-25000" dirty="0" err="1"/>
              <a:t>fs</a:t>
            </a:r>
            <a:r>
              <a:rPr lang="en-US" sz="2000" i="1" dirty="0" err="1"/>
              <a:t>R</a:t>
            </a:r>
            <a:r>
              <a:rPr lang="en-US" sz="2000" i="1" baseline="-25000" dirty="0" err="1"/>
              <a:t>d</a:t>
            </a:r>
            <a:r>
              <a:rPr lang="en-US" sz="2000" dirty="0"/>
              <a:t>. </a:t>
            </a:r>
          </a:p>
        </p:txBody>
      </p:sp>
    </p:spTree>
    <p:extLst>
      <p:ext uri="{BB962C8B-B14F-4D97-AF65-F5344CB8AC3E}">
        <p14:creationId xmlns:p14="http://schemas.microsoft.com/office/powerpoint/2010/main" val="3414873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Transfer Characteristic</a:t>
            </a:r>
            <a:endParaRPr lang="en-US" dirty="0"/>
          </a:p>
        </p:txBody>
      </p:sp>
      <p:sp>
        <p:nvSpPr>
          <p:cNvPr id="3" name="Text Placeholder 2"/>
          <p:cNvSpPr>
            <a:spLocks noGrp="1"/>
          </p:cNvSpPr>
          <p:nvPr>
            <p:ph type="body" sz="quarter" idx="13"/>
          </p:nvPr>
        </p:nvSpPr>
        <p:spPr/>
        <p:txBody>
          <a:bodyPr/>
          <a:lstStyle/>
          <a:p>
            <a:r>
              <a:rPr lang="en-US" dirty="0"/>
              <a:t>The Common-Source Amplifier</a:t>
            </a:r>
          </a:p>
        </p:txBody>
      </p:sp>
      <p:sp>
        <p:nvSpPr>
          <p:cNvPr id="9" name="Text Box 7"/>
          <p:cNvSpPr txBox="1">
            <a:spLocks noChangeArrowheads="1"/>
          </p:cNvSpPr>
          <p:nvPr/>
        </p:nvSpPr>
        <p:spPr bwMode="auto">
          <a:xfrm>
            <a:off x="685800" y="1981200"/>
            <a:ext cx="43434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You can estimate what the transfer characteristic looks like from values on the specification sheet, but keep in mind that large variations are common with JFETs. For example, the range of specified values for a 2N5458 is shown.</a:t>
            </a:r>
          </a:p>
        </p:txBody>
      </p:sp>
      <p:sp>
        <p:nvSpPr>
          <p:cNvPr id="10" name="Rectangle 11"/>
          <p:cNvSpPr>
            <a:spLocks noChangeArrowheads="1"/>
          </p:cNvSpPr>
          <p:nvPr/>
        </p:nvSpPr>
        <p:spPr bwMode="auto">
          <a:xfrm>
            <a:off x="838200" y="4572000"/>
            <a:ext cx="7315200" cy="1447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16"/>
          <p:cNvSpPr>
            <a:spLocks noChangeArrowheads="1"/>
          </p:cNvSpPr>
          <p:nvPr/>
        </p:nvSpPr>
        <p:spPr bwMode="auto">
          <a:xfrm>
            <a:off x="5257800" y="1600200"/>
            <a:ext cx="2971800" cy="28956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2" name="Object 15"/>
          <p:cNvGraphicFramePr>
            <a:graphicFrameLocks noChangeAspect="1"/>
          </p:cNvGraphicFramePr>
          <p:nvPr/>
        </p:nvGraphicFramePr>
        <p:xfrm>
          <a:off x="5334000" y="1752600"/>
          <a:ext cx="2693988" cy="2493963"/>
        </p:xfrm>
        <a:graphic>
          <a:graphicData uri="http://schemas.openxmlformats.org/presentationml/2006/ole">
            <mc:AlternateContent xmlns:mc="http://schemas.openxmlformats.org/markup-compatibility/2006">
              <mc:Choice xmlns:v="urn:schemas-microsoft-com:vml" Requires="v">
                <p:oleObj spid="_x0000_s56380" name="CorelDRAW" r:id="rId3" imgW="1731264" imgH="1604142" progId="CorelDRAW.Graphic.13">
                  <p:embed/>
                </p:oleObj>
              </mc:Choice>
              <mc:Fallback>
                <p:oleObj name="CorelDRAW" r:id="rId3" imgW="1731264" imgH="1604142" progId="CorelDRAW.Graphic.13">
                  <p:embed/>
                  <p:pic>
                    <p:nvPicPr>
                      <p:cNvPr id="12"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752600"/>
                        <a:ext cx="2693988" cy="249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Rectangle 18"/>
          <p:cNvSpPr>
            <a:spLocks noChangeArrowheads="1"/>
          </p:cNvSpPr>
          <p:nvPr/>
        </p:nvSpPr>
        <p:spPr bwMode="auto">
          <a:xfrm>
            <a:off x="5562600" y="4953000"/>
            <a:ext cx="1752600" cy="1524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19"/>
          <p:cNvSpPr>
            <a:spLocks noChangeArrowheads="1"/>
          </p:cNvSpPr>
          <p:nvPr/>
        </p:nvSpPr>
        <p:spPr bwMode="auto">
          <a:xfrm>
            <a:off x="5562600" y="5638800"/>
            <a:ext cx="1752600" cy="1524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5" name="Object 17"/>
          <p:cNvGraphicFramePr>
            <a:graphicFrameLocks noChangeAspect="1"/>
          </p:cNvGraphicFramePr>
          <p:nvPr>
            <p:extLst/>
          </p:nvPr>
        </p:nvGraphicFramePr>
        <p:xfrm>
          <a:off x="914400" y="4648200"/>
          <a:ext cx="7162800" cy="1263650"/>
        </p:xfrm>
        <a:graphic>
          <a:graphicData uri="http://schemas.openxmlformats.org/presentationml/2006/ole">
            <mc:AlternateContent xmlns:mc="http://schemas.openxmlformats.org/markup-compatibility/2006">
              <mc:Choice xmlns:v="urn:schemas-microsoft-com:vml" Requires="v">
                <p:oleObj spid="_x0000_s56381" name="CorelDRAW" r:id="rId5" imgW="5262990" imgH="929193" progId="CorelDRAW.Graphic.13">
                  <p:embed/>
                </p:oleObj>
              </mc:Choice>
              <mc:Fallback>
                <p:oleObj name="CorelDRAW" r:id="rId5" imgW="5262990" imgH="929193" progId="CorelDRAW.Graphic.13">
                  <p:embed/>
                  <p:pic>
                    <p:nvPicPr>
                      <p:cNvPr id="15"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648200"/>
                        <a:ext cx="7162800" cy="126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03627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Electronic Devices</a:t>
            </a:r>
            <a:endParaRPr lang="en-US" dirty="0"/>
          </a:p>
        </p:txBody>
      </p:sp>
      <p:sp>
        <p:nvSpPr>
          <p:cNvPr id="3" name="Text Placeholder 2"/>
          <p:cNvSpPr>
            <a:spLocks noGrp="1"/>
          </p:cNvSpPr>
          <p:nvPr>
            <p:ph type="body" sz="quarter" idx="13"/>
          </p:nvPr>
        </p:nvSpPr>
        <p:spPr/>
        <p:txBody>
          <a:bodyPr/>
          <a:lstStyle/>
          <a:p>
            <a:r>
              <a:rPr lang="en-US" dirty="0"/>
              <a:t>The Common-Source Amplifier</a:t>
            </a:r>
          </a:p>
        </p:txBody>
      </p:sp>
      <p:sp>
        <p:nvSpPr>
          <p:cNvPr id="16" name="Text Box 6"/>
          <p:cNvSpPr txBox="1">
            <a:spLocks noChangeArrowheads="1"/>
          </p:cNvSpPr>
          <p:nvPr/>
        </p:nvSpPr>
        <p:spPr bwMode="auto">
          <a:xfrm>
            <a:off x="609600" y="1752600"/>
            <a:ext cx="7620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To analyze the CS amplifier. you need to start with dc values. It is useful to estimate </a:t>
            </a:r>
            <a:r>
              <a:rPr lang="en-US" sz="2000" i="1"/>
              <a:t>I</a:t>
            </a:r>
            <a:r>
              <a:rPr lang="en-US" sz="2000" baseline="-25000"/>
              <a:t>D</a:t>
            </a:r>
            <a:r>
              <a:rPr lang="en-US" sz="2000"/>
              <a:t> based on typical values; specific circuits will vary from this estimate.</a:t>
            </a:r>
          </a:p>
        </p:txBody>
      </p:sp>
      <p:sp>
        <p:nvSpPr>
          <p:cNvPr id="17" name="WordArt 16"/>
          <p:cNvSpPr>
            <a:spLocks noChangeArrowheads="1" noChangeShapeType="1" noTextEdit="1"/>
          </p:cNvSpPr>
          <p:nvPr/>
        </p:nvSpPr>
        <p:spPr bwMode="auto">
          <a:xfrm>
            <a:off x="609600" y="2651125"/>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a:rPr>
              <a:t>Example:</a:t>
            </a:r>
          </a:p>
        </p:txBody>
      </p:sp>
      <p:sp>
        <p:nvSpPr>
          <p:cNvPr id="18" name="Text Box 19"/>
          <p:cNvSpPr txBox="1">
            <a:spLocks noChangeArrowheads="1"/>
          </p:cNvSpPr>
          <p:nvPr/>
        </p:nvSpPr>
        <p:spPr bwMode="auto">
          <a:xfrm>
            <a:off x="685800" y="3048000"/>
            <a:ext cx="3352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For a typical 2N5458, what is the drain current?</a:t>
            </a:r>
          </a:p>
        </p:txBody>
      </p:sp>
      <p:sp>
        <p:nvSpPr>
          <p:cNvPr id="19" name="Text Box 20"/>
          <p:cNvSpPr txBox="1">
            <a:spLocks noChangeArrowheads="1"/>
          </p:cNvSpPr>
          <p:nvPr/>
        </p:nvSpPr>
        <p:spPr bwMode="auto">
          <a:xfrm>
            <a:off x="609600" y="4175125"/>
            <a:ext cx="3581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r>
              <a:rPr lang="en-US" sz="2000" dirty="0"/>
              <a:t>From the </a:t>
            </a:r>
            <a:r>
              <a:rPr lang="en-US" sz="2000" dirty="0" smtClean="0"/>
              <a:t>datasheet</a:t>
            </a:r>
            <a:r>
              <a:rPr lang="en-US" sz="2000" dirty="0"/>
              <a:t>, the typical </a:t>
            </a:r>
            <a:r>
              <a:rPr lang="en-US" sz="2000" i="1" dirty="0"/>
              <a:t>I</a:t>
            </a:r>
            <a:r>
              <a:rPr lang="en-US" sz="2000" baseline="-25000" dirty="0"/>
              <a:t>DSS</a:t>
            </a:r>
            <a:r>
              <a:rPr lang="en-US" sz="2000" dirty="0"/>
              <a:t> = 6.0 mA and V</a:t>
            </a:r>
            <a:r>
              <a:rPr lang="en-US" sz="2000" baseline="-25000" dirty="0"/>
              <a:t>GS(off)</a:t>
            </a:r>
            <a:r>
              <a:rPr lang="en-US" sz="2000" dirty="0"/>
              <a:t> = </a:t>
            </a:r>
            <a:r>
              <a:rPr lang="en-US" sz="2000" dirty="0">
                <a:latin typeface="Symbol" pitchFamily="18" charset="2"/>
              </a:rPr>
              <a:t>-</a:t>
            </a:r>
            <a:r>
              <a:rPr lang="en-US" sz="2000" dirty="0"/>
              <a:t>4 V. These values can be plotted along with the load line to obtain a graphical solution</a:t>
            </a:r>
            <a:r>
              <a:rPr lang="en-US" sz="2000" dirty="0" smtClean="0"/>
              <a:t>. as shown in the next slide.</a:t>
            </a:r>
            <a:endParaRPr lang="en-US" sz="2000" dirty="0"/>
          </a:p>
        </p:txBody>
      </p:sp>
      <p:sp>
        <p:nvSpPr>
          <p:cNvPr id="21" name="Rectangle 23"/>
          <p:cNvSpPr>
            <a:spLocks noChangeArrowheads="1"/>
          </p:cNvSpPr>
          <p:nvPr/>
        </p:nvSpPr>
        <p:spPr bwMode="auto">
          <a:xfrm>
            <a:off x="4114800" y="2590800"/>
            <a:ext cx="4419600" cy="3276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2" name="Object 24"/>
          <p:cNvGraphicFramePr>
            <a:graphicFrameLocks noChangeAspect="1"/>
          </p:cNvGraphicFramePr>
          <p:nvPr>
            <p:extLst/>
          </p:nvPr>
        </p:nvGraphicFramePr>
        <p:xfrm>
          <a:off x="4267200" y="2667000"/>
          <a:ext cx="4038600" cy="2895600"/>
        </p:xfrm>
        <a:graphic>
          <a:graphicData uri="http://schemas.openxmlformats.org/presentationml/2006/ole">
            <mc:AlternateContent xmlns:mc="http://schemas.openxmlformats.org/markup-compatibility/2006">
              <mc:Choice xmlns:v="urn:schemas-microsoft-com:vml" Requires="v">
                <p:oleObj spid="_x0000_s59423" name="CorelDRAW" r:id="rId3" imgW="2681251" imgH="1922760" progId="CorelDRAW.Graphic.13">
                  <p:embed/>
                </p:oleObj>
              </mc:Choice>
              <mc:Fallback>
                <p:oleObj name="CorelDRAW" r:id="rId3" imgW="2681251" imgH="1922760" progId="CorelDRAW.Graphic.13">
                  <p:embed/>
                  <p:pic>
                    <p:nvPicPr>
                      <p:cNvPr id="22"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2667000"/>
                        <a:ext cx="40386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Text Box 25"/>
          <p:cNvSpPr txBox="1">
            <a:spLocks noChangeArrowheads="1"/>
          </p:cNvSpPr>
          <p:nvPr/>
        </p:nvSpPr>
        <p:spPr bwMode="auto">
          <a:xfrm>
            <a:off x="6858000" y="39624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1400">
                <a:solidFill>
                  <a:schemeClr val="tx1"/>
                </a:solidFill>
              </a:rPr>
              <a:t>2N5458</a:t>
            </a:r>
          </a:p>
        </p:txBody>
      </p:sp>
    </p:spTree>
    <p:extLst>
      <p:ext uri="{BB962C8B-B14F-4D97-AF65-F5344CB8AC3E}">
        <p14:creationId xmlns:p14="http://schemas.microsoft.com/office/powerpoint/2010/main" val="2239069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Electronic Devices</a:t>
            </a:r>
            <a:endParaRPr lang="en-US" dirty="0"/>
          </a:p>
        </p:txBody>
      </p:sp>
      <p:sp>
        <p:nvSpPr>
          <p:cNvPr id="3" name="Text Placeholder 2"/>
          <p:cNvSpPr>
            <a:spLocks noGrp="1"/>
          </p:cNvSpPr>
          <p:nvPr>
            <p:ph type="body" sz="quarter" idx="13"/>
          </p:nvPr>
        </p:nvSpPr>
        <p:spPr/>
        <p:txBody>
          <a:bodyPr/>
          <a:lstStyle/>
          <a:p>
            <a:r>
              <a:rPr lang="en-US" dirty="0"/>
              <a:t>The Common-Source Amplifier</a:t>
            </a:r>
          </a:p>
        </p:txBody>
      </p:sp>
      <p:sp>
        <p:nvSpPr>
          <p:cNvPr id="13" name="Rectangle 15"/>
          <p:cNvSpPr>
            <a:spLocks noChangeArrowheads="1"/>
          </p:cNvSpPr>
          <p:nvPr/>
        </p:nvSpPr>
        <p:spPr bwMode="auto">
          <a:xfrm>
            <a:off x="4495800" y="1828800"/>
            <a:ext cx="3611563" cy="3886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4" name="Object 40"/>
          <p:cNvGraphicFramePr>
            <a:graphicFrameLocks noChangeAspect="1"/>
          </p:cNvGraphicFramePr>
          <p:nvPr>
            <p:extLst/>
          </p:nvPr>
        </p:nvGraphicFramePr>
        <p:xfrm>
          <a:off x="4660900" y="2517775"/>
          <a:ext cx="3278188" cy="3014663"/>
        </p:xfrm>
        <a:graphic>
          <a:graphicData uri="http://schemas.openxmlformats.org/presentationml/2006/ole">
            <mc:AlternateContent xmlns:mc="http://schemas.openxmlformats.org/markup-compatibility/2006">
              <mc:Choice xmlns:v="urn:schemas-microsoft-com:vml" Requires="v">
                <p:oleObj spid="_x0000_s60447" name="CorelDRAW" r:id="rId3" imgW="1563871" imgH="1438656" progId="CorelDRAW.Graphic.13">
                  <p:embed/>
                </p:oleObj>
              </mc:Choice>
              <mc:Fallback>
                <p:oleObj name="CorelDRAW" r:id="rId3" imgW="1563871" imgH="1438656" progId="CorelDRAW.Graphic.13">
                  <p:embed/>
                  <p:pic>
                    <p:nvPicPr>
                      <p:cNvPr id="14"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0900" y="2517775"/>
                        <a:ext cx="3278188" cy="301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Line 17"/>
          <p:cNvSpPr>
            <a:spLocks noChangeShapeType="1"/>
          </p:cNvSpPr>
          <p:nvPr/>
        </p:nvSpPr>
        <p:spPr bwMode="auto">
          <a:xfrm flipH="1" flipV="1">
            <a:off x="6621463" y="3232150"/>
            <a:ext cx="971550" cy="208280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Text Box 32"/>
          <p:cNvSpPr txBox="1">
            <a:spLocks noChangeArrowheads="1"/>
          </p:cNvSpPr>
          <p:nvPr/>
        </p:nvSpPr>
        <p:spPr bwMode="auto">
          <a:xfrm>
            <a:off x="2819400" y="3276600"/>
            <a:ext cx="3124200" cy="406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Load line for 470 </a:t>
            </a:r>
            <a:r>
              <a:rPr lang="en-US" sz="2000">
                <a:latin typeface="Symbol" pitchFamily="18" charset="2"/>
              </a:rPr>
              <a:t>W</a:t>
            </a:r>
            <a:r>
              <a:rPr lang="en-US" sz="2000"/>
              <a:t> resistor</a:t>
            </a:r>
          </a:p>
        </p:txBody>
      </p:sp>
      <p:sp>
        <p:nvSpPr>
          <p:cNvPr id="33" name="Line 33"/>
          <p:cNvSpPr>
            <a:spLocks noChangeShapeType="1"/>
          </p:cNvSpPr>
          <p:nvPr/>
        </p:nvSpPr>
        <p:spPr bwMode="auto">
          <a:xfrm>
            <a:off x="5943600" y="3505200"/>
            <a:ext cx="762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WordArt 36"/>
          <p:cNvSpPr>
            <a:spLocks noChangeArrowheads="1" noChangeShapeType="1" noTextEdit="1"/>
          </p:cNvSpPr>
          <p:nvPr/>
        </p:nvSpPr>
        <p:spPr bwMode="auto">
          <a:xfrm>
            <a:off x="609600" y="16764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a:rPr>
              <a:t>Solution:</a:t>
            </a:r>
          </a:p>
        </p:txBody>
      </p:sp>
      <p:sp>
        <p:nvSpPr>
          <p:cNvPr id="35" name="Text Box 37"/>
          <p:cNvSpPr txBox="1">
            <a:spLocks noChangeArrowheads="1"/>
          </p:cNvSpPr>
          <p:nvPr/>
        </p:nvSpPr>
        <p:spPr bwMode="auto">
          <a:xfrm>
            <a:off x="1752600" y="1752600"/>
            <a:ext cx="1352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r>
              <a:rPr lang="en-US" sz="2000"/>
              <a:t>(continued)</a:t>
            </a:r>
          </a:p>
        </p:txBody>
      </p:sp>
      <p:sp>
        <p:nvSpPr>
          <p:cNvPr id="36" name="Text Box 38"/>
          <p:cNvSpPr txBox="1">
            <a:spLocks noChangeArrowheads="1"/>
          </p:cNvSpPr>
          <p:nvPr/>
        </p:nvSpPr>
        <p:spPr bwMode="auto">
          <a:xfrm>
            <a:off x="838200" y="2133600"/>
            <a:ext cx="3733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A graphical solution is illustrated. On the transconductance curve, plot the load line for the source resistor.</a:t>
            </a:r>
          </a:p>
        </p:txBody>
      </p:sp>
      <p:pic>
        <p:nvPicPr>
          <p:cNvPr id="4" name="Picture 3"/>
          <p:cNvPicPr>
            <a:picLocks noChangeAspect="1"/>
          </p:cNvPicPr>
          <p:nvPr/>
        </p:nvPicPr>
        <p:blipFill>
          <a:blip r:embed="rId5"/>
          <a:stretch>
            <a:fillRect/>
          </a:stretch>
        </p:blipFill>
        <p:spPr>
          <a:xfrm>
            <a:off x="1397364" y="4706937"/>
            <a:ext cx="1581150" cy="371475"/>
          </a:xfrm>
          <a:prstGeom prst="rect">
            <a:avLst/>
          </a:prstGeom>
        </p:spPr>
      </p:pic>
    </p:spTree>
    <p:extLst>
      <p:ext uri="{BB962C8B-B14F-4D97-AF65-F5344CB8AC3E}">
        <p14:creationId xmlns:p14="http://schemas.microsoft.com/office/powerpoint/2010/main" val="2849325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Electronic Devices</a:t>
            </a:r>
            <a:endParaRPr lang="en-US" dirty="0"/>
          </a:p>
        </p:txBody>
      </p:sp>
      <p:sp>
        <p:nvSpPr>
          <p:cNvPr id="3" name="Text Placeholder 2"/>
          <p:cNvSpPr>
            <a:spLocks noGrp="1"/>
          </p:cNvSpPr>
          <p:nvPr>
            <p:ph type="body" sz="quarter" idx="13"/>
          </p:nvPr>
        </p:nvSpPr>
        <p:spPr/>
        <p:txBody>
          <a:bodyPr/>
          <a:lstStyle/>
          <a:p>
            <a:r>
              <a:rPr lang="en-US" dirty="0"/>
              <a:t>The Common-Source Amplifier</a:t>
            </a:r>
          </a:p>
        </p:txBody>
      </p:sp>
      <p:sp>
        <p:nvSpPr>
          <p:cNvPr id="13" name="Rectangle 15"/>
          <p:cNvSpPr>
            <a:spLocks noChangeArrowheads="1"/>
          </p:cNvSpPr>
          <p:nvPr/>
        </p:nvSpPr>
        <p:spPr bwMode="auto">
          <a:xfrm>
            <a:off x="4495800" y="1828800"/>
            <a:ext cx="3611563" cy="3886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4" name="Object 40"/>
          <p:cNvGraphicFramePr>
            <a:graphicFrameLocks noChangeAspect="1"/>
          </p:cNvGraphicFramePr>
          <p:nvPr>
            <p:extLst/>
          </p:nvPr>
        </p:nvGraphicFramePr>
        <p:xfrm>
          <a:off x="4660900" y="2517775"/>
          <a:ext cx="3278188" cy="3014663"/>
        </p:xfrm>
        <a:graphic>
          <a:graphicData uri="http://schemas.openxmlformats.org/presentationml/2006/ole">
            <mc:AlternateContent xmlns:mc="http://schemas.openxmlformats.org/markup-compatibility/2006">
              <mc:Choice xmlns:v="urn:schemas-microsoft-com:vml" Requires="v">
                <p:oleObj spid="_x0000_s61471" name="CorelDRAW" r:id="rId3" imgW="1563871" imgH="1438656" progId="CorelDRAW.Graphic.13">
                  <p:embed/>
                </p:oleObj>
              </mc:Choice>
              <mc:Fallback>
                <p:oleObj name="CorelDRAW" r:id="rId3" imgW="1563871" imgH="1438656" progId="CorelDRAW.Graphic.13">
                  <p:embed/>
                  <p:pic>
                    <p:nvPicPr>
                      <p:cNvPr id="14"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0900" y="2517775"/>
                        <a:ext cx="3278188" cy="301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Line 17"/>
          <p:cNvSpPr>
            <a:spLocks noChangeShapeType="1"/>
          </p:cNvSpPr>
          <p:nvPr/>
        </p:nvSpPr>
        <p:spPr bwMode="auto">
          <a:xfrm flipH="1" flipV="1">
            <a:off x="6621463" y="3232150"/>
            <a:ext cx="971550" cy="208280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Text Box 20"/>
          <p:cNvSpPr txBox="1">
            <a:spLocks noChangeArrowheads="1"/>
          </p:cNvSpPr>
          <p:nvPr/>
        </p:nvSpPr>
        <p:spPr bwMode="auto">
          <a:xfrm>
            <a:off x="6811963" y="4343400"/>
            <a:ext cx="3048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1600" i="1"/>
              <a:t>Q</a:t>
            </a:r>
          </a:p>
        </p:txBody>
      </p:sp>
      <p:sp>
        <p:nvSpPr>
          <p:cNvPr id="27" name="Line 27"/>
          <p:cNvSpPr>
            <a:spLocks noChangeShapeType="1"/>
          </p:cNvSpPr>
          <p:nvPr/>
        </p:nvSpPr>
        <p:spPr bwMode="auto">
          <a:xfrm>
            <a:off x="7040563" y="4572000"/>
            <a:ext cx="176212" cy="14288"/>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Text Box 32"/>
          <p:cNvSpPr txBox="1">
            <a:spLocks noChangeArrowheads="1"/>
          </p:cNvSpPr>
          <p:nvPr/>
        </p:nvSpPr>
        <p:spPr bwMode="auto">
          <a:xfrm>
            <a:off x="2819400" y="3276600"/>
            <a:ext cx="3124200" cy="406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Load line for 470 </a:t>
            </a:r>
            <a:r>
              <a:rPr lang="en-US" sz="2000">
                <a:latin typeface="Symbol" pitchFamily="18" charset="2"/>
              </a:rPr>
              <a:t>W</a:t>
            </a:r>
            <a:r>
              <a:rPr lang="en-US" sz="2000"/>
              <a:t> resistor</a:t>
            </a:r>
          </a:p>
        </p:txBody>
      </p:sp>
      <p:sp>
        <p:nvSpPr>
          <p:cNvPr id="33" name="Line 33"/>
          <p:cNvSpPr>
            <a:spLocks noChangeShapeType="1"/>
          </p:cNvSpPr>
          <p:nvPr/>
        </p:nvSpPr>
        <p:spPr bwMode="auto">
          <a:xfrm>
            <a:off x="5943600" y="3505200"/>
            <a:ext cx="762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WordArt 36"/>
          <p:cNvSpPr>
            <a:spLocks noChangeArrowheads="1" noChangeShapeType="1" noTextEdit="1"/>
          </p:cNvSpPr>
          <p:nvPr/>
        </p:nvSpPr>
        <p:spPr bwMode="auto">
          <a:xfrm>
            <a:off x="609600" y="16764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a:rPr>
              <a:t>Solution:</a:t>
            </a:r>
          </a:p>
        </p:txBody>
      </p:sp>
      <p:sp>
        <p:nvSpPr>
          <p:cNvPr id="35" name="Text Box 37"/>
          <p:cNvSpPr txBox="1">
            <a:spLocks noChangeArrowheads="1"/>
          </p:cNvSpPr>
          <p:nvPr/>
        </p:nvSpPr>
        <p:spPr bwMode="auto">
          <a:xfrm>
            <a:off x="1752600" y="1752600"/>
            <a:ext cx="1352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r>
              <a:rPr lang="en-US" sz="2000"/>
              <a:t>(continued)</a:t>
            </a:r>
          </a:p>
        </p:txBody>
      </p:sp>
      <p:sp>
        <p:nvSpPr>
          <p:cNvPr id="36" name="Text Box 38"/>
          <p:cNvSpPr txBox="1">
            <a:spLocks noChangeArrowheads="1"/>
          </p:cNvSpPr>
          <p:nvPr/>
        </p:nvSpPr>
        <p:spPr bwMode="auto">
          <a:xfrm>
            <a:off x="838200" y="2133600"/>
            <a:ext cx="3733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A graphical solution is illustrated. On the transconductance curve, plot the load line for the source resistor.</a:t>
            </a:r>
          </a:p>
        </p:txBody>
      </p:sp>
      <p:sp>
        <p:nvSpPr>
          <p:cNvPr id="37" name="Text Box 39"/>
          <p:cNvSpPr txBox="1">
            <a:spLocks noChangeArrowheads="1"/>
          </p:cNvSpPr>
          <p:nvPr/>
        </p:nvSpPr>
        <p:spPr bwMode="auto">
          <a:xfrm>
            <a:off x="838200" y="3810000"/>
            <a:ext cx="2895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Then read the current and voltage at the </a:t>
            </a:r>
            <a:r>
              <a:rPr lang="en-US" sz="2000" i="1"/>
              <a:t>Q</a:t>
            </a:r>
            <a:r>
              <a:rPr lang="en-US" sz="2000"/>
              <a:t>-point.</a:t>
            </a:r>
          </a:p>
        </p:txBody>
      </p:sp>
    </p:spTree>
    <p:extLst>
      <p:ext uri="{BB962C8B-B14F-4D97-AF65-F5344CB8AC3E}">
        <p14:creationId xmlns:p14="http://schemas.microsoft.com/office/powerpoint/2010/main" val="358269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Electronic Devices</a:t>
            </a:r>
            <a:endParaRPr lang="en-US" dirty="0"/>
          </a:p>
        </p:txBody>
      </p:sp>
      <p:sp>
        <p:nvSpPr>
          <p:cNvPr id="3" name="Text Placeholder 2"/>
          <p:cNvSpPr>
            <a:spLocks noGrp="1"/>
          </p:cNvSpPr>
          <p:nvPr>
            <p:ph type="body" sz="quarter" idx="13"/>
          </p:nvPr>
        </p:nvSpPr>
        <p:spPr/>
        <p:txBody>
          <a:bodyPr/>
          <a:lstStyle/>
          <a:p>
            <a:r>
              <a:rPr lang="en-US" dirty="0"/>
              <a:t>The Common-Source Amplifier</a:t>
            </a:r>
          </a:p>
        </p:txBody>
      </p:sp>
      <p:sp>
        <p:nvSpPr>
          <p:cNvPr id="13" name="Rectangle 15"/>
          <p:cNvSpPr>
            <a:spLocks noChangeArrowheads="1"/>
          </p:cNvSpPr>
          <p:nvPr/>
        </p:nvSpPr>
        <p:spPr bwMode="auto">
          <a:xfrm>
            <a:off x="4495800" y="1828800"/>
            <a:ext cx="3611563" cy="3886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4" name="Object 40"/>
          <p:cNvGraphicFramePr>
            <a:graphicFrameLocks noChangeAspect="1"/>
          </p:cNvGraphicFramePr>
          <p:nvPr>
            <p:extLst/>
          </p:nvPr>
        </p:nvGraphicFramePr>
        <p:xfrm>
          <a:off x="4660900" y="2517775"/>
          <a:ext cx="3278188" cy="3014663"/>
        </p:xfrm>
        <a:graphic>
          <a:graphicData uri="http://schemas.openxmlformats.org/presentationml/2006/ole">
            <mc:AlternateContent xmlns:mc="http://schemas.openxmlformats.org/markup-compatibility/2006">
              <mc:Choice xmlns:v="urn:schemas-microsoft-com:vml" Requires="v">
                <p:oleObj spid="_x0000_s62495" name="CorelDRAW" r:id="rId3" imgW="1563871" imgH="1438656" progId="CorelDRAW.Graphic.13">
                  <p:embed/>
                </p:oleObj>
              </mc:Choice>
              <mc:Fallback>
                <p:oleObj name="CorelDRAW" r:id="rId3" imgW="1563871" imgH="1438656" progId="CorelDRAW.Graphic.13">
                  <p:embed/>
                  <p:pic>
                    <p:nvPicPr>
                      <p:cNvPr id="14"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0900" y="2517775"/>
                        <a:ext cx="3278188" cy="301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Line 17"/>
          <p:cNvSpPr>
            <a:spLocks noChangeShapeType="1"/>
          </p:cNvSpPr>
          <p:nvPr/>
        </p:nvSpPr>
        <p:spPr bwMode="auto">
          <a:xfrm flipH="1" flipV="1">
            <a:off x="6621463" y="3232150"/>
            <a:ext cx="971550" cy="208280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Line 25"/>
          <p:cNvSpPr>
            <a:spLocks noChangeShapeType="1"/>
          </p:cNvSpPr>
          <p:nvPr/>
        </p:nvSpPr>
        <p:spPr bwMode="auto">
          <a:xfrm flipH="1">
            <a:off x="7258050" y="4598988"/>
            <a:ext cx="1588" cy="8937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Text Box 20"/>
          <p:cNvSpPr txBox="1">
            <a:spLocks noChangeArrowheads="1"/>
          </p:cNvSpPr>
          <p:nvPr/>
        </p:nvSpPr>
        <p:spPr bwMode="auto">
          <a:xfrm>
            <a:off x="6811963" y="4343400"/>
            <a:ext cx="3048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1600" i="1"/>
              <a:t>Q</a:t>
            </a:r>
          </a:p>
        </p:txBody>
      </p:sp>
      <p:sp>
        <p:nvSpPr>
          <p:cNvPr id="27" name="Line 27"/>
          <p:cNvSpPr>
            <a:spLocks noChangeShapeType="1"/>
          </p:cNvSpPr>
          <p:nvPr/>
        </p:nvSpPr>
        <p:spPr bwMode="auto">
          <a:xfrm>
            <a:off x="7040563" y="4572000"/>
            <a:ext cx="176212" cy="14288"/>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Text Box 29"/>
          <p:cNvSpPr txBox="1">
            <a:spLocks noChangeArrowheads="1"/>
          </p:cNvSpPr>
          <p:nvPr/>
        </p:nvSpPr>
        <p:spPr bwMode="auto">
          <a:xfrm>
            <a:off x="7664450" y="4398963"/>
            <a:ext cx="79375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r>
              <a:rPr lang="en-US" sz="1600"/>
              <a:t>2.8 mA</a:t>
            </a:r>
          </a:p>
        </p:txBody>
      </p:sp>
      <p:sp>
        <p:nvSpPr>
          <p:cNvPr id="29" name="Text Box 30"/>
          <p:cNvSpPr txBox="1">
            <a:spLocks noChangeArrowheads="1"/>
          </p:cNvSpPr>
          <p:nvPr/>
        </p:nvSpPr>
        <p:spPr bwMode="auto">
          <a:xfrm>
            <a:off x="6888163" y="54102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1600">
                <a:latin typeface="Symbol" pitchFamily="18" charset="2"/>
              </a:rPr>
              <a:t>-</a:t>
            </a:r>
            <a:r>
              <a:rPr lang="en-US" sz="1600"/>
              <a:t>1.3 V</a:t>
            </a:r>
          </a:p>
        </p:txBody>
      </p:sp>
      <p:sp>
        <p:nvSpPr>
          <p:cNvPr id="30" name="Line 26"/>
          <p:cNvSpPr>
            <a:spLocks noChangeShapeType="1"/>
          </p:cNvSpPr>
          <p:nvPr/>
        </p:nvSpPr>
        <p:spPr bwMode="auto">
          <a:xfrm>
            <a:off x="7258050" y="4592638"/>
            <a:ext cx="465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Text Box 31"/>
          <p:cNvSpPr txBox="1">
            <a:spLocks noChangeArrowheads="1"/>
          </p:cNvSpPr>
          <p:nvPr/>
        </p:nvSpPr>
        <p:spPr bwMode="auto">
          <a:xfrm>
            <a:off x="1143000" y="4724400"/>
            <a:ext cx="2209800" cy="711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i="1"/>
              <a:t>I</a:t>
            </a:r>
            <a:r>
              <a:rPr lang="en-US" sz="2000" baseline="-25000"/>
              <a:t>D</a:t>
            </a:r>
            <a:r>
              <a:rPr lang="en-US" sz="2000"/>
              <a:t> = 2.8 mA and </a:t>
            </a:r>
            <a:r>
              <a:rPr lang="en-US" sz="2000" i="1"/>
              <a:t>V</a:t>
            </a:r>
            <a:r>
              <a:rPr lang="en-US" sz="2000" baseline="-25000"/>
              <a:t>GS</a:t>
            </a:r>
            <a:r>
              <a:rPr lang="en-US" sz="2000"/>
              <a:t> = </a:t>
            </a:r>
            <a:r>
              <a:rPr lang="en-US" sz="2000">
                <a:latin typeface="Symbol" pitchFamily="18" charset="2"/>
              </a:rPr>
              <a:t>-</a:t>
            </a:r>
            <a:r>
              <a:rPr lang="en-US" sz="2000"/>
              <a:t>1.3 V</a:t>
            </a:r>
          </a:p>
        </p:txBody>
      </p:sp>
      <p:sp>
        <p:nvSpPr>
          <p:cNvPr id="32" name="Text Box 32"/>
          <p:cNvSpPr txBox="1">
            <a:spLocks noChangeArrowheads="1"/>
          </p:cNvSpPr>
          <p:nvPr/>
        </p:nvSpPr>
        <p:spPr bwMode="auto">
          <a:xfrm>
            <a:off x="2819400" y="3276600"/>
            <a:ext cx="3124200" cy="406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Load line for 470 </a:t>
            </a:r>
            <a:r>
              <a:rPr lang="en-US" sz="2000">
                <a:latin typeface="Symbol" pitchFamily="18" charset="2"/>
              </a:rPr>
              <a:t>W</a:t>
            </a:r>
            <a:r>
              <a:rPr lang="en-US" sz="2000"/>
              <a:t> resistor</a:t>
            </a:r>
          </a:p>
        </p:txBody>
      </p:sp>
      <p:sp>
        <p:nvSpPr>
          <p:cNvPr id="33" name="Line 33"/>
          <p:cNvSpPr>
            <a:spLocks noChangeShapeType="1"/>
          </p:cNvSpPr>
          <p:nvPr/>
        </p:nvSpPr>
        <p:spPr bwMode="auto">
          <a:xfrm>
            <a:off x="5943600" y="3505200"/>
            <a:ext cx="762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WordArt 36"/>
          <p:cNvSpPr>
            <a:spLocks noChangeArrowheads="1" noChangeShapeType="1" noTextEdit="1"/>
          </p:cNvSpPr>
          <p:nvPr/>
        </p:nvSpPr>
        <p:spPr bwMode="auto">
          <a:xfrm>
            <a:off x="609600" y="16764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a:rPr>
              <a:t>Solution:</a:t>
            </a:r>
          </a:p>
        </p:txBody>
      </p:sp>
      <p:sp>
        <p:nvSpPr>
          <p:cNvPr id="35" name="Text Box 37"/>
          <p:cNvSpPr txBox="1">
            <a:spLocks noChangeArrowheads="1"/>
          </p:cNvSpPr>
          <p:nvPr/>
        </p:nvSpPr>
        <p:spPr bwMode="auto">
          <a:xfrm>
            <a:off x="1752600" y="1752600"/>
            <a:ext cx="1352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r>
              <a:rPr lang="en-US" sz="2000"/>
              <a:t>(continued)</a:t>
            </a:r>
          </a:p>
        </p:txBody>
      </p:sp>
      <p:sp>
        <p:nvSpPr>
          <p:cNvPr id="36" name="Text Box 38"/>
          <p:cNvSpPr txBox="1">
            <a:spLocks noChangeArrowheads="1"/>
          </p:cNvSpPr>
          <p:nvPr/>
        </p:nvSpPr>
        <p:spPr bwMode="auto">
          <a:xfrm>
            <a:off x="838200" y="2133600"/>
            <a:ext cx="3733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A graphical solution is illustrated. On the transconductance curve, plot the load line for the source resistor.</a:t>
            </a:r>
          </a:p>
        </p:txBody>
      </p:sp>
      <p:sp>
        <p:nvSpPr>
          <p:cNvPr id="37" name="Text Box 39"/>
          <p:cNvSpPr txBox="1">
            <a:spLocks noChangeArrowheads="1"/>
          </p:cNvSpPr>
          <p:nvPr/>
        </p:nvSpPr>
        <p:spPr bwMode="auto">
          <a:xfrm>
            <a:off x="838200" y="3810000"/>
            <a:ext cx="2895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Then read the current and voltage at the </a:t>
            </a:r>
            <a:r>
              <a:rPr lang="en-US" sz="2000" i="1"/>
              <a:t>Q</a:t>
            </a:r>
            <a:r>
              <a:rPr lang="en-US" sz="2000"/>
              <a:t>-point.</a:t>
            </a:r>
          </a:p>
        </p:txBody>
      </p:sp>
    </p:spTree>
    <p:extLst>
      <p:ext uri="{BB962C8B-B14F-4D97-AF65-F5344CB8AC3E}">
        <p14:creationId xmlns:p14="http://schemas.microsoft.com/office/powerpoint/2010/main" val="719059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2533</TotalTime>
  <Words>1152</Words>
  <Application>Microsoft Office PowerPoint</Application>
  <PresentationFormat>On-screen Show (4:3)</PresentationFormat>
  <Paragraphs>191</Paragraphs>
  <Slides>30</Slides>
  <Notes>0</Notes>
  <HiddenSlides>4</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40" baseType="lpstr">
      <vt:lpstr>Arial</vt:lpstr>
      <vt:lpstr>Calibri</vt:lpstr>
      <vt:lpstr>Impact</vt:lpstr>
      <vt:lpstr>Symbol</vt:lpstr>
      <vt:lpstr>Times</vt:lpstr>
      <vt:lpstr>Times New Roman</vt:lpstr>
      <vt:lpstr>Wingdings</vt:lpstr>
      <vt:lpstr>Office Theme</vt:lpstr>
      <vt:lpstr>CorelDRAW</vt:lpstr>
      <vt:lpstr>Equation</vt:lpstr>
      <vt:lpstr>PowerPoint Presentation</vt:lpstr>
      <vt:lpstr>CS Amplifier</vt:lpstr>
      <vt:lpstr>PowerPoint Presentation</vt:lpstr>
      <vt:lpstr>Admittance</vt:lpstr>
      <vt:lpstr>Transfer Characteristic</vt:lpstr>
      <vt:lpstr>Electronic Devices</vt:lpstr>
      <vt:lpstr>Electronic Devices</vt:lpstr>
      <vt:lpstr>Electronic Devices</vt:lpstr>
      <vt:lpstr>Electronic Devices</vt:lpstr>
      <vt:lpstr>Electronic Devices</vt:lpstr>
      <vt:lpstr>Electronic Devices</vt:lpstr>
      <vt:lpstr>Electronic Devices</vt:lpstr>
      <vt:lpstr>Electronic Devices</vt:lpstr>
      <vt:lpstr>D-MOSFET</vt:lpstr>
      <vt:lpstr>E-MOSFET</vt:lpstr>
      <vt:lpstr>All Three</vt:lpstr>
      <vt:lpstr>CD Amplifier</vt:lpstr>
      <vt:lpstr>CG Amplifier</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vector>
  </TitlesOfParts>
  <Company>Victoria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Ramesh Rayudu</cp:lastModifiedBy>
  <cp:revision>59</cp:revision>
  <cp:lastPrinted>2019-10-07T02:34:18Z</cp:lastPrinted>
  <dcterms:created xsi:type="dcterms:W3CDTF">2016-05-15T19:35:40Z</dcterms:created>
  <dcterms:modified xsi:type="dcterms:W3CDTF">2019-10-09T19:52:28Z</dcterms:modified>
</cp:coreProperties>
</file>