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63" r:id="rId5"/>
    <p:sldId id="266" r:id="rId6"/>
    <p:sldId id="267" r:id="rId7"/>
    <p:sldId id="268" r:id="rId8"/>
    <p:sldId id="261" r:id="rId9"/>
    <p:sldId id="262" r:id="rId10"/>
    <p:sldId id="264" r:id="rId11"/>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596"/>
    <p:restoredTop sz="94658"/>
  </p:normalViewPr>
  <p:slideViewPr>
    <p:cSldViewPr snapToGrid="0">
      <p:cViewPr varScale="1">
        <p:scale>
          <a:sx n="89" d="100"/>
          <a:sy n="89" d="100"/>
        </p:scale>
        <p:origin x="184"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B68C2-0863-BA3F-A03E-B596A79FE05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3CF50A67-41A9-57F3-FD2C-7E46BD8C41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24CBF86B-54B8-4315-41B4-C1904E04F01B}"/>
              </a:ext>
            </a:extLst>
          </p:cNvPr>
          <p:cNvSpPr>
            <a:spLocks noGrp="1"/>
          </p:cNvSpPr>
          <p:nvPr>
            <p:ph type="dt" sz="half" idx="10"/>
          </p:nvPr>
        </p:nvSpPr>
        <p:spPr/>
        <p:txBody>
          <a:bodyPr/>
          <a:lstStyle/>
          <a:p>
            <a:fld id="{BEC0A12F-6A7D-8841-A5A4-6740CA763864}" type="datetimeFigureOut">
              <a:rPr lang="en-DE" smtClean="0"/>
              <a:t>27.06.25</a:t>
            </a:fld>
            <a:endParaRPr lang="en-DE"/>
          </a:p>
        </p:txBody>
      </p:sp>
      <p:sp>
        <p:nvSpPr>
          <p:cNvPr id="5" name="Footer Placeholder 4">
            <a:extLst>
              <a:ext uri="{FF2B5EF4-FFF2-40B4-BE49-F238E27FC236}">
                <a16:creationId xmlns:a16="http://schemas.microsoft.com/office/drawing/2014/main" id="{992D0961-DE29-89C7-0F0E-DB1EA5CCC2D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3689243-866B-7B94-9F49-BC991EF5B1D6}"/>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3697066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A6E0F-DE88-E270-AF5E-7FDF3393AD4C}"/>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5C11BA3B-AF45-1E7D-A19B-D9254466169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10D60929-EAFC-5A7E-90FD-F804C537B076}"/>
              </a:ext>
            </a:extLst>
          </p:cNvPr>
          <p:cNvSpPr>
            <a:spLocks noGrp="1"/>
          </p:cNvSpPr>
          <p:nvPr>
            <p:ph type="dt" sz="half" idx="10"/>
          </p:nvPr>
        </p:nvSpPr>
        <p:spPr/>
        <p:txBody>
          <a:bodyPr/>
          <a:lstStyle/>
          <a:p>
            <a:fld id="{BEC0A12F-6A7D-8841-A5A4-6740CA763864}" type="datetimeFigureOut">
              <a:rPr lang="en-DE" smtClean="0"/>
              <a:t>27.06.25</a:t>
            </a:fld>
            <a:endParaRPr lang="en-DE"/>
          </a:p>
        </p:txBody>
      </p:sp>
      <p:sp>
        <p:nvSpPr>
          <p:cNvPr id="5" name="Footer Placeholder 4">
            <a:extLst>
              <a:ext uri="{FF2B5EF4-FFF2-40B4-BE49-F238E27FC236}">
                <a16:creationId xmlns:a16="http://schemas.microsoft.com/office/drawing/2014/main" id="{1B815243-594E-7CA7-1A6F-4E90284DE7BD}"/>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19FE07C-3127-649E-D564-A2ABA5A7ADE0}"/>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837135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77284D-7963-1BAB-B916-99BE490C056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A3733AFD-0AA3-5565-88E3-65884943573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DBA60446-C276-F74E-9922-809472FACFF0}"/>
              </a:ext>
            </a:extLst>
          </p:cNvPr>
          <p:cNvSpPr>
            <a:spLocks noGrp="1"/>
          </p:cNvSpPr>
          <p:nvPr>
            <p:ph type="dt" sz="half" idx="10"/>
          </p:nvPr>
        </p:nvSpPr>
        <p:spPr/>
        <p:txBody>
          <a:bodyPr/>
          <a:lstStyle/>
          <a:p>
            <a:fld id="{BEC0A12F-6A7D-8841-A5A4-6740CA763864}" type="datetimeFigureOut">
              <a:rPr lang="en-DE" smtClean="0"/>
              <a:t>27.06.25</a:t>
            </a:fld>
            <a:endParaRPr lang="en-DE"/>
          </a:p>
        </p:txBody>
      </p:sp>
      <p:sp>
        <p:nvSpPr>
          <p:cNvPr id="5" name="Footer Placeholder 4">
            <a:extLst>
              <a:ext uri="{FF2B5EF4-FFF2-40B4-BE49-F238E27FC236}">
                <a16:creationId xmlns:a16="http://schemas.microsoft.com/office/drawing/2014/main" id="{20A72FDA-831C-3D3B-377C-80428ABAE7C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792A2100-D1DB-C6A6-7A3B-A1C690BE5FFB}"/>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868758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0D3B5-FCC1-8FED-A91D-F10685F2D23C}"/>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66BA66AE-718A-5107-F563-904B85189AD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284A759E-77D3-A674-EA51-83D0061C0AD2}"/>
              </a:ext>
            </a:extLst>
          </p:cNvPr>
          <p:cNvSpPr>
            <a:spLocks noGrp="1"/>
          </p:cNvSpPr>
          <p:nvPr>
            <p:ph type="dt" sz="half" idx="10"/>
          </p:nvPr>
        </p:nvSpPr>
        <p:spPr/>
        <p:txBody>
          <a:bodyPr/>
          <a:lstStyle/>
          <a:p>
            <a:fld id="{BEC0A12F-6A7D-8841-A5A4-6740CA763864}" type="datetimeFigureOut">
              <a:rPr lang="en-DE" smtClean="0"/>
              <a:t>27.06.25</a:t>
            </a:fld>
            <a:endParaRPr lang="en-DE"/>
          </a:p>
        </p:txBody>
      </p:sp>
      <p:sp>
        <p:nvSpPr>
          <p:cNvPr id="5" name="Footer Placeholder 4">
            <a:extLst>
              <a:ext uri="{FF2B5EF4-FFF2-40B4-BE49-F238E27FC236}">
                <a16:creationId xmlns:a16="http://schemas.microsoft.com/office/drawing/2014/main" id="{C0FFB674-3871-C8AB-1A20-4A1C01D3E3B5}"/>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885C4888-527A-423F-8885-5AD22854BB58}"/>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2719321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5C800-CCFF-9BE6-2851-4F7A334C3CE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D62F93FF-7B29-D40A-205D-99041253679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FF16DDF-07B6-0437-6565-780BB03E47F8}"/>
              </a:ext>
            </a:extLst>
          </p:cNvPr>
          <p:cNvSpPr>
            <a:spLocks noGrp="1"/>
          </p:cNvSpPr>
          <p:nvPr>
            <p:ph type="dt" sz="half" idx="10"/>
          </p:nvPr>
        </p:nvSpPr>
        <p:spPr/>
        <p:txBody>
          <a:bodyPr/>
          <a:lstStyle/>
          <a:p>
            <a:fld id="{BEC0A12F-6A7D-8841-A5A4-6740CA763864}" type="datetimeFigureOut">
              <a:rPr lang="en-DE" smtClean="0"/>
              <a:t>27.06.25</a:t>
            </a:fld>
            <a:endParaRPr lang="en-DE"/>
          </a:p>
        </p:txBody>
      </p:sp>
      <p:sp>
        <p:nvSpPr>
          <p:cNvPr id="5" name="Footer Placeholder 4">
            <a:extLst>
              <a:ext uri="{FF2B5EF4-FFF2-40B4-BE49-F238E27FC236}">
                <a16:creationId xmlns:a16="http://schemas.microsoft.com/office/drawing/2014/main" id="{62342B31-C8B5-1C2F-8D15-8934C0FFF33B}"/>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3DCC5CD9-F1C8-DE9A-0CC2-E0FDA12A8AD2}"/>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1607749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CD30-FB33-0E90-F8A1-FD39CEDDF088}"/>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7B8116D2-B22E-19AC-E9ED-8CB7C968E53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82A94A22-8C3C-D09F-7183-716932AC5E0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A6F636F2-9D8A-1B4E-4D2C-7238A60754EE}"/>
              </a:ext>
            </a:extLst>
          </p:cNvPr>
          <p:cNvSpPr>
            <a:spLocks noGrp="1"/>
          </p:cNvSpPr>
          <p:nvPr>
            <p:ph type="dt" sz="half" idx="10"/>
          </p:nvPr>
        </p:nvSpPr>
        <p:spPr/>
        <p:txBody>
          <a:bodyPr/>
          <a:lstStyle/>
          <a:p>
            <a:fld id="{BEC0A12F-6A7D-8841-A5A4-6740CA763864}" type="datetimeFigureOut">
              <a:rPr lang="en-DE" smtClean="0"/>
              <a:t>27.06.25</a:t>
            </a:fld>
            <a:endParaRPr lang="en-DE"/>
          </a:p>
        </p:txBody>
      </p:sp>
      <p:sp>
        <p:nvSpPr>
          <p:cNvPr id="6" name="Footer Placeholder 5">
            <a:extLst>
              <a:ext uri="{FF2B5EF4-FFF2-40B4-BE49-F238E27FC236}">
                <a16:creationId xmlns:a16="http://schemas.microsoft.com/office/drawing/2014/main" id="{9AE246BC-C505-3BA2-045E-B696BBB63932}"/>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F4B57607-B142-BA20-27D7-16B4593CA686}"/>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427439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2B71-63FC-7861-1497-890503D6F222}"/>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ECF287C4-5289-6249-43BF-04B31FA130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C2FBDEA-0C3E-93FF-09F5-00082FC267F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77BDA02C-F18B-5BA4-208E-0AA8F499AD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6B4F687-5D6C-9E8A-6E51-B82FCB0744C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A0CACD0D-B510-0149-221E-C7AC13715061}"/>
              </a:ext>
            </a:extLst>
          </p:cNvPr>
          <p:cNvSpPr>
            <a:spLocks noGrp="1"/>
          </p:cNvSpPr>
          <p:nvPr>
            <p:ph type="dt" sz="half" idx="10"/>
          </p:nvPr>
        </p:nvSpPr>
        <p:spPr/>
        <p:txBody>
          <a:bodyPr/>
          <a:lstStyle/>
          <a:p>
            <a:fld id="{BEC0A12F-6A7D-8841-A5A4-6740CA763864}" type="datetimeFigureOut">
              <a:rPr lang="en-DE" smtClean="0"/>
              <a:t>27.06.25</a:t>
            </a:fld>
            <a:endParaRPr lang="en-DE"/>
          </a:p>
        </p:txBody>
      </p:sp>
      <p:sp>
        <p:nvSpPr>
          <p:cNvPr id="8" name="Footer Placeholder 7">
            <a:extLst>
              <a:ext uri="{FF2B5EF4-FFF2-40B4-BE49-F238E27FC236}">
                <a16:creationId xmlns:a16="http://schemas.microsoft.com/office/drawing/2014/main" id="{DA5B0358-E806-4276-12A2-21359B9449D8}"/>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B76337C1-C197-DC2D-A17A-83F64AEFF5C4}"/>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543663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403AA-13DD-2A31-E601-AEBEA25C7F9C}"/>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25EC3A1B-3391-29AF-1A30-B6A352EAD233}"/>
              </a:ext>
            </a:extLst>
          </p:cNvPr>
          <p:cNvSpPr>
            <a:spLocks noGrp="1"/>
          </p:cNvSpPr>
          <p:nvPr>
            <p:ph type="dt" sz="half" idx="10"/>
          </p:nvPr>
        </p:nvSpPr>
        <p:spPr/>
        <p:txBody>
          <a:bodyPr/>
          <a:lstStyle/>
          <a:p>
            <a:fld id="{BEC0A12F-6A7D-8841-A5A4-6740CA763864}" type="datetimeFigureOut">
              <a:rPr lang="en-DE" smtClean="0"/>
              <a:t>27.06.25</a:t>
            </a:fld>
            <a:endParaRPr lang="en-DE"/>
          </a:p>
        </p:txBody>
      </p:sp>
      <p:sp>
        <p:nvSpPr>
          <p:cNvPr id="4" name="Footer Placeholder 3">
            <a:extLst>
              <a:ext uri="{FF2B5EF4-FFF2-40B4-BE49-F238E27FC236}">
                <a16:creationId xmlns:a16="http://schemas.microsoft.com/office/drawing/2014/main" id="{8704E881-9604-E1FB-E28A-203D43F6F4CE}"/>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769FAC3B-C4C9-4419-9FB1-12111F22FA71}"/>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2754283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92DF2E-C536-B0A3-9C0B-9D4388E7191F}"/>
              </a:ext>
            </a:extLst>
          </p:cNvPr>
          <p:cNvSpPr>
            <a:spLocks noGrp="1"/>
          </p:cNvSpPr>
          <p:nvPr>
            <p:ph type="dt" sz="half" idx="10"/>
          </p:nvPr>
        </p:nvSpPr>
        <p:spPr/>
        <p:txBody>
          <a:bodyPr/>
          <a:lstStyle/>
          <a:p>
            <a:fld id="{BEC0A12F-6A7D-8841-A5A4-6740CA763864}" type="datetimeFigureOut">
              <a:rPr lang="en-DE" smtClean="0"/>
              <a:t>27.06.25</a:t>
            </a:fld>
            <a:endParaRPr lang="en-DE"/>
          </a:p>
        </p:txBody>
      </p:sp>
      <p:sp>
        <p:nvSpPr>
          <p:cNvPr id="3" name="Footer Placeholder 2">
            <a:extLst>
              <a:ext uri="{FF2B5EF4-FFF2-40B4-BE49-F238E27FC236}">
                <a16:creationId xmlns:a16="http://schemas.microsoft.com/office/drawing/2014/main" id="{C592B624-82CA-4186-F550-962C80D69743}"/>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BC3FCBB5-B9DF-18B6-502C-33508601B54A}"/>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2993622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CBEB1-57A4-DB8D-7641-F95DE0938F7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111BDFA9-2158-4F29-FF2B-0CBDE31BD2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F1080A81-A037-DAEF-7B4C-99E072F9EB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E69EB85-09E3-5271-E37F-974FD5D3EF80}"/>
              </a:ext>
            </a:extLst>
          </p:cNvPr>
          <p:cNvSpPr>
            <a:spLocks noGrp="1"/>
          </p:cNvSpPr>
          <p:nvPr>
            <p:ph type="dt" sz="half" idx="10"/>
          </p:nvPr>
        </p:nvSpPr>
        <p:spPr/>
        <p:txBody>
          <a:bodyPr/>
          <a:lstStyle/>
          <a:p>
            <a:fld id="{BEC0A12F-6A7D-8841-A5A4-6740CA763864}" type="datetimeFigureOut">
              <a:rPr lang="en-DE" smtClean="0"/>
              <a:t>27.06.25</a:t>
            </a:fld>
            <a:endParaRPr lang="en-DE"/>
          </a:p>
        </p:txBody>
      </p:sp>
      <p:sp>
        <p:nvSpPr>
          <p:cNvPr id="6" name="Footer Placeholder 5">
            <a:extLst>
              <a:ext uri="{FF2B5EF4-FFF2-40B4-BE49-F238E27FC236}">
                <a16:creationId xmlns:a16="http://schemas.microsoft.com/office/drawing/2014/main" id="{A6CD0701-8067-C6BF-CFD3-B2922C0128E1}"/>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2E5C6C48-5DB4-B6F9-4400-D945FCC6092F}"/>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911356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BA661-7367-AE68-F907-BAA72DBB756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4D07C9F0-0187-02D8-AE7F-21D5F70DBF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CDD0496A-534A-3496-5173-6A2990521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C715580-1F1E-A368-2999-14A018FCC65B}"/>
              </a:ext>
            </a:extLst>
          </p:cNvPr>
          <p:cNvSpPr>
            <a:spLocks noGrp="1"/>
          </p:cNvSpPr>
          <p:nvPr>
            <p:ph type="dt" sz="half" idx="10"/>
          </p:nvPr>
        </p:nvSpPr>
        <p:spPr/>
        <p:txBody>
          <a:bodyPr/>
          <a:lstStyle/>
          <a:p>
            <a:fld id="{BEC0A12F-6A7D-8841-A5A4-6740CA763864}" type="datetimeFigureOut">
              <a:rPr lang="en-DE" smtClean="0"/>
              <a:t>27.06.25</a:t>
            </a:fld>
            <a:endParaRPr lang="en-DE"/>
          </a:p>
        </p:txBody>
      </p:sp>
      <p:sp>
        <p:nvSpPr>
          <p:cNvPr id="6" name="Footer Placeholder 5">
            <a:extLst>
              <a:ext uri="{FF2B5EF4-FFF2-40B4-BE49-F238E27FC236}">
                <a16:creationId xmlns:a16="http://schemas.microsoft.com/office/drawing/2014/main" id="{8159A1F5-2D57-64FF-31CF-54B8481869EE}"/>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E23AE3F3-B16E-4818-5F83-938C73E4672C}"/>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3502313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E8C22B-0B30-86EF-D2B6-F2F1964F1C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A7659A82-DBDB-943B-7C5A-95A14E680C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1D4F3528-224A-5A61-772F-949350622D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EC0A12F-6A7D-8841-A5A4-6740CA763864}" type="datetimeFigureOut">
              <a:rPr lang="en-DE" smtClean="0"/>
              <a:t>27.06.25</a:t>
            </a:fld>
            <a:endParaRPr lang="en-DE"/>
          </a:p>
        </p:txBody>
      </p:sp>
      <p:sp>
        <p:nvSpPr>
          <p:cNvPr id="5" name="Footer Placeholder 4">
            <a:extLst>
              <a:ext uri="{FF2B5EF4-FFF2-40B4-BE49-F238E27FC236}">
                <a16:creationId xmlns:a16="http://schemas.microsoft.com/office/drawing/2014/main" id="{B6010A6B-2B85-9D51-2B08-C5166848C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DE"/>
          </a:p>
        </p:txBody>
      </p:sp>
      <p:sp>
        <p:nvSpPr>
          <p:cNvPr id="6" name="Slide Number Placeholder 5">
            <a:extLst>
              <a:ext uri="{FF2B5EF4-FFF2-40B4-BE49-F238E27FC236}">
                <a16:creationId xmlns:a16="http://schemas.microsoft.com/office/drawing/2014/main" id="{C762FC1D-47C0-2520-EE42-F69F447C47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304D30C-128B-5449-AD8B-09F07771E88F}" type="slidenum">
              <a:rPr lang="en-DE" smtClean="0"/>
              <a:t>‹#›</a:t>
            </a:fld>
            <a:endParaRPr lang="en-DE"/>
          </a:p>
        </p:txBody>
      </p:sp>
    </p:spTree>
    <p:extLst>
      <p:ext uri="{BB962C8B-B14F-4D97-AF65-F5344CB8AC3E}">
        <p14:creationId xmlns:p14="http://schemas.microsoft.com/office/powerpoint/2010/main" val="2864141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0CB48-8531-8336-1C7D-9ECAD944D26B}"/>
              </a:ext>
            </a:extLst>
          </p:cNvPr>
          <p:cNvSpPr>
            <a:spLocks noGrp="1"/>
          </p:cNvSpPr>
          <p:nvPr>
            <p:ph type="ctrTitle"/>
          </p:nvPr>
        </p:nvSpPr>
        <p:spPr/>
        <p:txBody>
          <a:bodyPr/>
          <a:lstStyle/>
          <a:p>
            <a:r>
              <a:rPr lang="en-DE" dirty="0"/>
              <a:t>Fault Tolerant Flight Control</a:t>
            </a:r>
          </a:p>
        </p:txBody>
      </p:sp>
    </p:spTree>
    <p:extLst>
      <p:ext uri="{BB962C8B-B14F-4D97-AF65-F5344CB8AC3E}">
        <p14:creationId xmlns:p14="http://schemas.microsoft.com/office/powerpoint/2010/main" val="1697364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F9ED6-BCEE-83B3-184A-0FCD0DC3AE02}"/>
              </a:ext>
            </a:extLst>
          </p:cNvPr>
          <p:cNvSpPr>
            <a:spLocks noGrp="1"/>
          </p:cNvSpPr>
          <p:nvPr>
            <p:ph type="title"/>
          </p:nvPr>
        </p:nvSpPr>
        <p:spPr/>
        <p:txBody>
          <a:bodyPr/>
          <a:lstStyle/>
          <a:p>
            <a:r>
              <a:rPr lang="en-DE" dirty="0"/>
              <a:t>Specify System</a:t>
            </a:r>
          </a:p>
        </p:txBody>
      </p:sp>
      <p:graphicFrame>
        <p:nvGraphicFramePr>
          <p:cNvPr id="4" name="Content Placeholder 3">
            <a:extLst>
              <a:ext uri="{FF2B5EF4-FFF2-40B4-BE49-F238E27FC236}">
                <a16:creationId xmlns:a16="http://schemas.microsoft.com/office/drawing/2014/main" id="{32584C64-56BD-CB5C-E0C5-7CF53DED01AE}"/>
              </a:ext>
            </a:extLst>
          </p:cNvPr>
          <p:cNvGraphicFramePr>
            <a:graphicFrameLocks noGrp="1"/>
          </p:cNvGraphicFramePr>
          <p:nvPr>
            <p:ph idx="1"/>
          </p:nvPr>
        </p:nvGraphicFramePr>
        <p:xfrm>
          <a:off x="1190080" y="1803794"/>
          <a:ext cx="9811840" cy="4395000"/>
        </p:xfrm>
        <a:graphic>
          <a:graphicData uri="http://schemas.openxmlformats.org/drawingml/2006/table">
            <a:tbl>
              <a:tblPr/>
              <a:tblGrid>
                <a:gridCol w="4905920">
                  <a:extLst>
                    <a:ext uri="{9D8B030D-6E8A-4147-A177-3AD203B41FA5}">
                      <a16:colId xmlns:a16="http://schemas.microsoft.com/office/drawing/2014/main" val="1003003153"/>
                    </a:ext>
                  </a:extLst>
                </a:gridCol>
                <a:gridCol w="4905920">
                  <a:extLst>
                    <a:ext uri="{9D8B030D-6E8A-4147-A177-3AD203B41FA5}">
                      <a16:colId xmlns:a16="http://schemas.microsoft.com/office/drawing/2014/main" val="3570064956"/>
                    </a:ext>
                  </a:extLst>
                </a:gridCol>
              </a:tblGrid>
              <a:tr h="341281">
                <a:tc>
                  <a:txBody>
                    <a:bodyPr/>
                    <a:lstStyle/>
                    <a:p>
                      <a:r>
                        <a:rPr lang="en-GB" sz="1700"/>
                        <a:t>Domain Aspect</a:t>
                      </a:r>
                    </a:p>
                  </a:txBody>
                  <a:tcPr marL="85320" marR="85320" marT="42660" marB="42660" anchor="ctr">
                    <a:lnL>
                      <a:noFill/>
                    </a:lnL>
                    <a:lnR>
                      <a:noFill/>
                    </a:lnR>
                    <a:lnT>
                      <a:noFill/>
                    </a:lnT>
                    <a:lnB>
                      <a:noFill/>
                    </a:lnB>
                    <a:noFill/>
                  </a:tcPr>
                </a:tc>
                <a:tc>
                  <a:txBody>
                    <a:bodyPr/>
                    <a:lstStyle/>
                    <a:p>
                      <a:r>
                        <a:rPr lang="en-GB" sz="1700"/>
                        <a:t>Scope/Limitations</a:t>
                      </a:r>
                    </a:p>
                  </a:txBody>
                  <a:tcPr marL="85320" marR="85320" marT="42660" marB="42660" anchor="ctr">
                    <a:lnL>
                      <a:noFill/>
                    </a:lnL>
                    <a:lnR>
                      <a:noFill/>
                    </a:lnR>
                    <a:lnT>
                      <a:noFill/>
                    </a:lnT>
                    <a:lnB>
                      <a:noFill/>
                    </a:lnB>
                    <a:noFill/>
                  </a:tcPr>
                </a:tc>
                <a:extLst>
                  <a:ext uri="{0D108BD9-81ED-4DB2-BD59-A6C34878D82A}">
                    <a16:rowId xmlns:a16="http://schemas.microsoft.com/office/drawing/2014/main" val="4005018695"/>
                  </a:ext>
                </a:extLst>
              </a:tr>
              <a:tr h="597242">
                <a:tc>
                  <a:txBody>
                    <a:bodyPr/>
                    <a:lstStyle/>
                    <a:p>
                      <a:r>
                        <a:rPr lang="en-GB" sz="1700"/>
                        <a:t>Aircraft</a:t>
                      </a:r>
                    </a:p>
                  </a:txBody>
                  <a:tcPr marL="85320" marR="85320" marT="42660" marB="42660" anchor="ctr">
                    <a:lnL>
                      <a:noFill/>
                    </a:lnL>
                    <a:lnR>
                      <a:noFill/>
                    </a:lnR>
                    <a:lnT>
                      <a:noFill/>
                    </a:lnT>
                    <a:lnB>
                      <a:noFill/>
                    </a:lnB>
                    <a:noFill/>
                  </a:tcPr>
                </a:tc>
                <a:tc>
                  <a:txBody>
                    <a:bodyPr/>
                    <a:lstStyle/>
                    <a:p>
                      <a:r>
                        <a:rPr lang="en-GB" sz="1700"/>
                        <a:t>CS-25 jet, Cessna Citation 500/PH-LAB, clean configuration</a:t>
                      </a:r>
                    </a:p>
                  </a:txBody>
                  <a:tcPr marL="85320" marR="85320" marT="42660" marB="42660" anchor="ctr">
                    <a:lnL>
                      <a:noFill/>
                    </a:lnL>
                    <a:lnR>
                      <a:noFill/>
                    </a:lnR>
                    <a:lnT>
                      <a:noFill/>
                    </a:lnT>
                    <a:lnB>
                      <a:noFill/>
                    </a:lnB>
                    <a:noFill/>
                  </a:tcPr>
                </a:tc>
                <a:extLst>
                  <a:ext uri="{0D108BD9-81ED-4DB2-BD59-A6C34878D82A}">
                    <a16:rowId xmlns:a16="http://schemas.microsoft.com/office/drawing/2014/main" val="3071153814"/>
                  </a:ext>
                </a:extLst>
              </a:tr>
              <a:tr h="597242">
                <a:tc>
                  <a:txBody>
                    <a:bodyPr/>
                    <a:lstStyle/>
                    <a:p>
                      <a:r>
                        <a:rPr lang="en-GB" sz="1700"/>
                        <a:t>Flight Envelope</a:t>
                      </a:r>
                    </a:p>
                  </a:txBody>
                  <a:tcPr marL="85320" marR="85320" marT="42660" marB="42660" anchor="ctr">
                    <a:lnL>
                      <a:noFill/>
                    </a:lnL>
                    <a:lnR>
                      <a:noFill/>
                    </a:lnR>
                    <a:lnT>
                      <a:noFill/>
                    </a:lnT>
                    <a:lnB>
                      <a:noFill/>
                    </a:lnB>
                    <a:noFill/>
                  </a:tcPr>
                </a:tc>
                <a:tc>
                  <a:txBody>
                    <a:bodyPr/>
                    <a:lstStyle/>
                    <a:p>
                      <a:r>
                        <a:rPr lang="en-GB" sz="1700"/>
                        <a:t>2,000–5,000 m altitude; 90–140 m/s speed; typical maneuvers</a:t>
                      </a:r>
                    </a:p>
                  </a:txBody>
                  <a:tcPr marL="85320" marR="85320" marT="42660" marB="42660" anchor="ctr">
                    <a:lnL>
                      <a:noFill/>
                    </a:lnL>
                    <a:lnR>
                      <a:noFill/>
                    </a:lnR>
                    <a:lnT>
                      <a:noFill/>
                    </a:lnT>
                    <a:lnB>
                      <a:noFill/>
                    </a:lnB>
                    <a:noFill/>
                  </a:tcPr>
                </a:tc>
                <a:extLst>
                  <a:ext uri="{0D108BD9-81ED-4DB2-BD59-A6C34878D82A}">
                    <a16:rowId xmlns:a16="http://schemas.microsoft.com/office/drawing/2014/main" val="1406620855"/>
                  </a:ext>
                </a:extLst>
              </a:tr>
              <a:tr h="597242">
                <a:tc>
                  <a:txBody>
                    <a:bodyPr/>
                    <a:lstStyle/>
                    <a:p>
                      <a:r>
                        <a:rPr lang="en-GB" sz="1700"/>
                        <a:t>Failures</a:t>
                      </a:r>
                    </a:p>
                  </a:txBody>
                  <a:tcPr marL="85320" marR="85320" marT="42660" marB="42660" anchor="ctr">
                    <a:lnL>
                      <a:noFill/>
                    </a:lnL>
                    <a:lnR>
                      <a:noFill/>
                    </a:lnR>
                    <a:lnT>
                      <a:noFill/>
                    </a:lnT>
                    <a:lnB>
                      <a:noFill/>
                    </a:lnB>
                    <a:noFill/>
                  </a:tcPr>
                </a:tc>
                <a:tc>
                  <a:txBody>
                    <a:bodyPr/>
                    <a:lstStyle/>
                    <a:p>
                      <a:r>
                        <a:rPr lang="en-GB" sz="1700"/>
                        <a:t>Single surface jam, reduced effectiveness, icing, c.g. shift</a:t>
                      </a:r>
                    </a:p>
                  </a:txBody>
                  <a:tcPr marL="85320" marR="85320" marT="42660" marB="42660" anchor="ctr">
                    <a:lnL>
                      <a:noFill/>
                    </a:lnL>
                    <a:lnR>
                      <a:noFill/>
                    </a:lnR>
                    <a:lnT>
                      <a:noFill/>
                    </a:lnT>
                    <a:lnB>
                      <a:noFill/>
                    </a:lnB>
                    <a:noFill/>
                  </a:tcPr>
                </a:tc>
                <a:extLst>
                  <a:ext uri="{0D108BD9-81ED-4DB2-BD59-A6C34878D82A}">
                    <a16:rowId xmlns:a16="http://schemas.microsoft.com/office/drawing/2014/main" val="3379996329"/>
                  </a:ext>
                </a:extLst>
              </a:tr>
              <a:tr h="597242">
                <a:tc>
                  <a:txBody>
                    <a:bodyPr/>
                    <a:lstStyle/>
                    <a:p>
                      <a:r>
                        <a:rPr lang="en-GB" sz="1700"/>
                        <a:t>Disturbances</a:t>
                      </a:r>
                    </a:p>
                  </a:txBody>
                  <a:tcPr marL="85320" marR="85320" marT="42660" marB="42660" anchor="ctr">
                    <a:lnL>
                      <a:noFill/>
                    </a:lnL>
                    <a:lnR>
                      <a:noFill/>
                    </a:lnR>
                    <a:lnT>
                      <a:noFill/>
                    </a:lnT>
                    <a:lnB>
                      <a:noFill/>
                    </a:lnB>
                    <a:noFill/>
                  </a:tcPr>
                </a:tc>
                <a:tc>
                  <a:txBody>
                    <a:bodyPr/>
                    <a:lstStyle/>
                    <a:p>
                      <a:r>
                        <a:rPr lang="en-GB" sz="1700"/>
                        <a:t>Sensor noise/bias, discrete gusts (not severe/extreme weather)</a:t>
                      </a:r>
                    </a:p>
                  </a:txBody>
                  <a:tcPr marL="85320" marR="85320" marT="42660" marB="42660" anchor="ctr">
                    <a:lnL>
                      <a:noFill/>
                    </a:lnL>
                    <a:lnR>
                      <a:noFill/>
                    </a:lnR>
                    <a:lnT>
                      <a:noFill/>
                    </a:lnT>
                    <a:lnB>
                      <a:noFill/>
                    </a:lnB>
                    <a:noFill/>
                  </a:tcPr>
                </a:tc>
                <a:extLst>
                  <a:ext uri="{0D108BD9-81ED-4DB2-BD59-A6C34878D82A}">
                    <a16:rowId xmlns:a16="http://schemas.microsoft.com/office/drawing/2014/main" val="76815536"/>
                  </a:ext>
                </a:extLst>
              </a:tr>
              <a:tr h="341281">
                <a:tc>
                  <a:txBody>
                    <a:bodyPr/>
                    <a:lstStyle/>
                    <a:p>
                      <a:r>
                        <a:rPr lang="en-GB" sz="1700"/>
                        <a:t>Control Surfaces</a:t>
                      </a:r>
                    </a:p>
                  </a:txBody>
                  <a:tcPr marL="85320" marR="85320" marT="42660" marB="42660" anchor="ctr">
                    <a:lnL>
                      <a:noFill/>
                    </a:lnL>
                    <a:lnR>
                      <a:noFill/>
                    </a:lnR>
                    <a:lnT>
                      <a:noFill/>
                    </a:lnT>
                    <a:lnB>
                      <a:noFill/>
                    </a:lnB>
                    <a:noFill/>
                  </a:tcPr>
                </a:tc>
                <a:tc>
                  <a:txBody>
                    <a:bodyPr/>
                    <a:lstStyle/>
                    <a:p>
                      <a:r>
                        <a:rPr lang="en-GB" sz="1700"/>
                        <a:t>Elevator, aileron, rudder (no throttle control)</a:t>
                      </a:r>
                    </a:p>
                  </a:txBody>
                  <a:tcPr marL="85320" marR="85320" marT="42660" marB="42660" anchor="ctr">
                    <a:lnL>
                      <a:noFill/>
                    </a:lnL>
                    <a:lnR>
                      <a:noFill/>
                    </a:lnR>
                    <a:lnT>
                      <a:noFill/>
                    </a:lnT>
                    <a:lnB>
                      <a:noFill/>
                    </a:lnB>
                    <a:noFill/>
                  </a:tcPr>
                </a:tc>
                <a:extLst>
                  <a:ext uri="{0D108BD9-81ED-4DB2-BD59-A6C34878D82A}">
                    <a16:rowId xmlns:a16="http://schemas.microsoft.com/office/drawing/2014/main" val="3843203232"/>
                  </a:ext>
                </a:extLst>
              </a:tr>
              <a:tr h="341281">
                <a:tc>
                  <a:txBody>
                    <a:bodyPr/>
                    <a:lstStyle/>
                    <a:p>
                      <a:r>
                        <a:rPr lang="en-GB" sz="1700"/>
                        <a:t>Sensor Assumptions</a:t>
                      </a:r>
                    </a:p>
                  </a:txBody>
                  <a:tcPr marL="85320" marR="85320" marT="42660" marB="42660" anchor="ctr">
                    <a:lnL>
                      <a:noFill/>
                    </a:lnL>
                    <a:lnR>
                      <a:noFill/>
                    </a:lnR>
                    <a:lnT>
                      <a:noFill/>
                    </a:lnT>
                    <a:lnB>
                      <a:noFill/>
                    </a:lnB>
                    <a:noFill/>
                  </a:tcPr>
                </a:tc>
                <a:tc>
                  <a:txBody>
                    <a:bodyPr/>
                    <a:lstStyle/>
                    <a:p>
                      <a:r>
                        <a:rPr lang="en-GB" sz="1700"/>
                        <a:t>Realistic noise/bias, no total sensor loss</a:t>
                      </a:r>
                    </a:p>
                  </a:txBody>
                  <a:tcPr marL="85320" marR="85320" marT="42660" marB="42660" anchor="ctr">
                    <a:lnL>
                      <a:noFill/>
                    </a:lnL>
                    <a:lnR>
                      <a:noFill/>
                    </a:lnR>
                    <a:lnT>
                      <a:noFill/>
                    </a:lnT>
                    <a:lnB>
                      <a:noFill/>
                    </a:lnB>
                    <a:noFill/>
                  </a:tcPr>
                </a:tc>
                <a:extLst>
                  <a:ext uri="{0D108BD9-81ED-4DB2-BD59-A6C34878D82A}">
                    <a16:rowId xmlns:a16="http://schemas.microsoft.com/office/drawing/2014/main" val="937521289"/>
                  </a:ext>
                </a:extLst>
              </a:tr>
              <a:tr h="341281">
                <a:tc>
                  <a:txBody>
                    <a:bodyPr/>
                    <a:lstStyle/>
                    <a:p>
                      <a:r>
                        <a:rPr lang="en-GB" sz="1700"/>
                        <a:t>Update Rate</a:t>
                      </a:r>
                    </a:p>
                  </a:txBody>
                  <a:tcPr marL="85320" marR="85320" marT="42660" marB="42660" anchor="ctr">
                    <a:lnL>
                      <a:noFill/>
                    </a:lnL>
                    <a:lnR>
                      <a:noFill/>
                    </a:lnR>
                    <a:lnT>
                      <a:noFill/>
                    </a:lnT>
                    <a:lnB>
                      <a:noFill/>
                    </a:lnB>
                    <a:noFill/>
                  </a:tcPr>
                </a:tc>
                <a:tc>
                  <a:txBody>
                    <a:bodyPr/>
                    <a:lstStyle/>
                    <a:p>
                      <a:r>
                        <a:rPr lang="en-GB" sz="1700"/>
                        <a:t>100 Hz real-time</a:t>
                      </a:r>
                    </a:p>
                  </a:txBody>
                  <a:tcPr marL="85320" marR="85320" marT="42660" marB="42660" anchor="ctr">
                    <a:lnL>
                      <a:noFill/>
                    </a:lnL>
                    <a:lnR>
                      <a:noFill/>
                    </a:lnR>
                    <a:lnT>
                      <a:noFill/>
                    </a:lnT>
                    <a:lnB>
                      <a:noFill/>
                    </a:lnB>
                    <a:noFill/>
                  </a:tcPr>
                </a:tc>
                <a:extLst>
                  <a:ext uri="{0D108BD9-81ED-4DB2-BD59-A6C34878D82A}">
                    <a16:rowId xmlns:a16="http://schemas.microsoft.com/office/drawing/2014/main" val="609316168"/>
                  </a:ext>
                </a:extLst>
              </a:tr>
              <a:tr h="597242">
                <a:tc>
                  <a:txBody>
                    <a:bodyPr/>
                    <a:lstStyle/>
                    <a:p>
                      <a:r>
                        <a:rPr lang="en-GB" sz="1700"/>
                        <a:t>Excluded</a:t>
                      </a:r>
                    </a:p>
                  </a:txBody>
                  <a:tcPr marL="85320" marR="85320" marT="42660" marB="42660" anchor="ctr">
                    <a:lnL>
                      <a:noFill/>
                    </a:lnL>
                    <a:lnR>
                      <a:noFill/>
                    </a:lnR>
                    <a:lnT>
                      <a:noFill/>
                    </a:lnT>
                    <a:lnB>
                      <a:noFill/>
                    </a:lnB>
                    <a:noFill/>
                  </a:tcPr>
                </a:tc>
                <a:tc>
                  <a:txBody>
                    <a:bodyPr/>
                    <a:lstStyle/>
                    <a:p>
                      <a:r>
                        <a:rPr lang="en-GB" sz="1700" dirty="0"/>
                        <a:t>Severe failures, post-stall, engine-out, extreme environments</a:t>
                      </a:r>
                    </a:p>
                  </a:txBody>
                  <a:tcPr marL="85320" marR="85320" marT="42660" marB="42660" anchor="ctr">
                    <a:lnL>
                      <a:noFill/>
                    </a:lnL>
                    <a:lnR>
                      <a:noFill/>
                    </a:lnR>
                    <a:lnT>
                      <a:noFill/>
                    </a:lnT>
                    <a:lnB>
                      <a:noFill/>
                    </a:lnB>
                    <a:noFill/>
                  </a:tcPr>
                </a:tc>
                <a:extLst>
                  <a:ext uri="{0D108BD9-81ED-4DB2-BD59-A6C34878D82A}">
                    <a16:rowId xmlns:a16="http://schemas.microsoft.com/office/drawing/2014/main" val="814025566"/>
                  </a:ext>
                </a:extLst>
              </a:tr>
            </a:tbl>
          </a:graphicData>
        </a:graphic>
      </p:graphicFrame>
    </p:spTree>
    <p:extLst>
      <p:ext uri="{BB962C8B-B14F-4D97-AF65-F5344CB8AC3E}">
        <p14:creationId xmlns:p14="http://schemas.microsoft.com/office/powerpoint/2010/main" val="1072500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C657A-7B2F-00FF-0362-D6EC5E46E443}"/>
              </a:ext>
            </a:extLst>
          </p:cNvPr>
          <p:cNvSpPr>
            <a:spLocks noGrp="1"/>
          </p:cNvSpPr>
          <p:nvPr>
            <p:ph type="title"/>
          </p:nvPr>
        </p:nvSpPr>
        <p:spPr/>
        <p:txBody>
          <a:bodyPr/>
          <a:lstStyle/>
          <a:p>
            <a:r>
              <a:rPr lang="en-DE" dirty="0"/>
              <a:t>Specify System</a:t>
            </a:r>
          </a:p>
        </p:txBody>
      </p:sp>
      <p:sp>
        <p:nvSpPr>
          <p:cNvPr id="3" name="Content Placeholder 2">
            <a:extLst>
              <a:ext uri="{FF2B5EF4-FFF2-40B4-BE49-F238E27FC236}">
                <a16:creationId xmlns:a16="http://schemas.microsoft.com/office/drawing/2014/main" id="{9BF99268-9670-7103-39DB-43191691D41F}"/>
              </a:ext>
            </a:extLst>
          </p:cNvPr>
          <p:cNvSpPr>
            <a:spLocks noGrp="1"/>
          </p:cNvSpPr>
          <p:nvPr>
            <p:ph idx="1"/>
          </p:nvPr>
        </p:nvSpPr>
        <p:spPr/>
        <p:txBody>
          <a:bodyPr/>
          <a:lstStyle/>
          <a:p>
            <a:r>
              <a:rPr lang="en-DE" dirty="0"/>
              <a:t>Intent: In order to increase reliability of the Control System and help reduce the workload of the Flight Crew in high stress situations resulting from various failure modes, a fault tolerant flight system shall be integrated.</a:t>
            </a:r>
          </a:p>
        </p:txBody>
      </p:sp>
    </p:spTree>
    <p:extLst>
      <p:ext uri="{BB962C8B-B14F-4D97-AF65-F5344CB8AC3E}">
        <p14:creationId xmlns:p14="http://schemas.microsoft.com/office/powerpoint/2010/main" val="921602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D5D62-FF58-40D6-D258-9941181C13A9}"/>
              </a:ext>
            </a:extLst>
          </p:cNvPr>
          <p:cNvSpPr>
            <a:spLocks noGrp="1"/>
          </p:cNvSpPr>
          <p:nvPr>
            <p:ph type="title"/>
          </p:nvPr>
        </p:nvSpPr>
        <p:spPr/>
        <p:txBody>
          <a:bodyPr/>
          <a:lstStyle/>
          <a:p>
            <a:r>
              <a:rPr lang="en-DE" dirty="0"/>
              <a:t>Specify System</a:t>
            </a:r>
          </a:p>
        </p:txBody>
      </p:sp>
      <p:sp>
        <p:nvSpPr>
          <p:cNvPr id="3" name="Content Placeholder 2">
            <a:extLst>
              <a:ext uri="{FF2B5EF4-FFF2-40B4-BE49-F238E27FC236}">
                <a16:creationId xmlns:a16="http://schemas.microsoft.com/office/drawing/2014/main" id="{9CE43708-7545-3820-3387-E0ABDCF88F8B}"/>
              </a:ext>
            </a:extLst>
          </p:cNvPr>
          <p:cNvSpPr>
            <a:spLocks noGrp="1"/>
          </p:cNvSpPr>
          <p:nvPr>
            <p:ph idx="1"/>
          </p:nvPr>
        </p:nvSpPr>
        <p:spPr/>
        <p:txBody>
          <a:bodyPr/>
          <a:lstStyle/>
          <a:p>
            <a:r>
              <a:rPr lang="en-GB" b="1" dirty="0"/>
              <a:t>REQ1:</a:t>
            </a:r>
            <a:r>
              <a:rPr lang="en-GB" dirty="0"/>
              <a:t> The system shall provide fault-tolerant flight control by maintaining aircraft stability and command execution in the presence of multiple unexpected failure types, including actuator jams, reduced control effectiveness, structural failures, aerodynamic changes, and sensor noise.</a:t>
            </a:r>
            <a:endParaRPr lang="en-DE" dirty="0"/>
          </a:p>
        </p:txBody>
      </p:sp>
    </p:spTree>
    <p:extLst>
      <p:ext uri="{BB962C8B-B14F-4D97-AF65-F5344CB8AC3E}">
        <p14:creationId xmlns:p14="http://schemas.microsoft.com/office/powerpoint/2010/main" val="18011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22556-B033-08D6-0716-5C99C570B10D}"/>
              </a:ext>
            </a:extLst>
          </p:cNvPr>
          <p:cNvSpPr>
            <a:spLocks noGrp="1"/>
          </p:cNvSpPr>
          <p:nvPr>
            <p:ph type="title"/>
          </p:nvPr>
        </p:nvSpPr>
        <p:spPr/>
        <p:txBody>
          <a:bodyPr/>
          <a:lstStyle/>
          <a:p>
            <a:r>
              <a:rPr lang="en-DE" dirty="0"/>
              <a:t>Specify System</a:t>
            </a:r>
          </a:p>
        </p:txBody>
      </p:sp>
      <p:sp>
        <p:nvSpPr>
          <p:cNvPr id="3" name="Content Placeholder 2">
            <a:extLst>
              <a:ext uri="{FF2B5EF4-FFF2-40B4-BE49-F238E27FC236}">
                <a16:creationId xmlns:a16="http://schemas.microsoft.com/office/drawing/2014/main" id="{BC6C2332-EAB7-BF91-E8D4-39E102586D62}"/>
              </a:ext>
            </a:extLst>
          </p:cNvPr>
          <p:cNvSpPr>
            <a:spLocks noGrp="1"/>
          </p:cNvSpPr>
          <p:nvPr>
            <p:ph idx="1"/>
          </p:nvPr>
        </p:nvSpPr>
        <p:spPr/>
        <p:txBody>
          <a:bodyPr>
            <a:normAutofit/>
          </a:bodyPr>
          <a:lstStyle/>
          <a:p>
            <a:r>
              <a:rPr lang="en-GB" sz="1600" b="1" dirty="0"/>
              <a:t>REQ2:</a:t>
            </a:r>
            <a:r>
              <a:rPr lang="en-GB" sz="1600" dirty="0"/>
              <a:t> The system shall utilize a model-free, Deep Reinforcement Learning-based (Soft Actor-Critic) control architecture for both attitude and altitude control.</a:t>
            </a:r>
          </a:p>
          <a:p>
            <a:r>
              <a:rPr lang="en-GB" sz="1600" b="1" dirty="0"/>
              <a:t>REQ3:</a:t>
            </a:r>
            <a:r>
              <a:rPr lang="en-GB" sz="1600" dirty="0"/>
              <a:t> The system shall implement a cascaded controller structure, where an inner-loop controller manages attitude (pitch, roll, sideslip) and an outer-loop controller manages altitude tracking.</a:t>
            </a:r>
          </a:p>
          <a:p>
            <a:r>
              <a:rPr lang="en-GB" sz="1600" b="1" dirty="0"/>
              <a:t>REQ4:</a:t>
            </a:r>
            <a:r>
              <a:rPr lang="en-GB" sz="1600" dirty="0"/>
              <a:t> The system shall deliver robust flight performance under varying initial flight conditions, reference signal shapes, biased sensor noise, and atmospheric disturbances.</a:t>
            </a:r>
          </a:p>
          <a:p>
            <a:r>
              <a:rPr lang="en-GB" sz="1600" b="1" dirty="0"/>
              <a:t>REQ5:</a:t>
            </a:r>
            <a:r>
              <a:rPr lang="en-GB" sz="1600" dirty="0"/>
              <a:t> The system shall operate at a refresh rate of at least 100 Hz, generating smooth incremental control commands to the aircraft’s elevator, aileron, and rudder.</a:t>
            </a:r>
          </a:p>
          <a:p>
            <a:r>
              <a:rPr lang="en-GB" sz="1600" b="1" dirty="0"/>
              <a:t>REQ6:</a:t>
            </a:r>
            <a:r>
              <a:rPr lang="en-GB" sz="1600" dirty="0"/>
              <a:t> The system shall interface with existing aircraft navigation and auto-throttle systems, commanding only control surfaces while leaving airspeed control to external systems.</a:t>
            </a:r>
          </a:p>
          <a:p>
            <a:r>
              <a:rPr lang="en-GB" sz="1600" b="1" dirty="0"/>
              <a:t>REQ7:</a:t>
            </a:r>
            <a:r>
              <a:rPr lang="en-GB" sz="1600" dirty="0"/>
              <a:t> The system shall be trained offline on nominal aircraft dynamics and demonstrate robust, adaptive response to failures during online operation without the need for parameter retuning or retraining.</a:t>
            </a:r>
          </a:p>
          <a:p>
            <a:r>
              <a:rPr lang="en-GB" sz="1600" b="1" dirty="0"/>
              <a:t>REQ8:</a:t>
            </a:r>
            <a:r>
              <a:rPr lang="en-GB" sz="1600" dirty="0"/>
              <a:t> The system shall generalize its control policy to untrained scenarios, adapting to unmodeled disturbances and maintaining performance without explicit reconfiguration.</a:t>
            </a:r>
          </a:p>
          <a:p>
            <a:endParaRPr lang="en-DE" sz="1600" dirty="0"/>
          </a:p>
        </p:txBody>
      </p:sp>
    </p:spTree>
    <p:extLst>
      <p:ext uri="{BB962C8B-B14F-4D97-AF65-F5344CB8AC3E}">
        <p14:creationId xmlns:p14="http://schemas.microsoft.com/office/powerpoint/2010/main" val="2867327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215E2-1385-880A-2DE0-6E01438AE7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8DAAE9-22DF-A531-D8D9-BA5904371D49}"/>
              </a:ext>
            </a:extLst>
          </p:cNvPr>
          <p:cNvSpPr>
            <a:spLocks noGrp="1"/>
          </p:cNvSpPr>
          <p:nvPr>
            <p:ph type="title"/>
          </p:nvPr>
        </p:nvSpPr>
        <p:spPr/>
        <p:txBody>
          <a:bodyPr/>
          <a:lstStyle/>
          <a:p>
            <a:r>
              <a:rPr lang="en-DE" dirty="0"/>
              <a:t>Specify System</a:t>
            </a:r>
          </a:p>
        </p:txBody>
      </p:sp>
      <p:sp>
        <p:nvSpPr>
          <p:cNvPr id="3" name="Content Placeholder 2">
            <a:extLst>
              <a:ext uri="{FF2B5EF4-FFF2-40B4-BE49-F238E27FC236}">
                <a16:creationId xmlns:a16="http://schemas.microsoft.com/office/drawing/2014/main" id="{6EFE9D78-A5E5-8F0A-31A8-7F9754C55495}"/>
              </a:ext>
            </a:extLst>
          </p:cNvPr>
          <p:cNvSpPr>
            <a:spLocks noGrp="1"/>
          </p:cNvSpPr>
          <p:nvPr>
            <p:ph idx="1"/>
          </p:nvPr>
        </p:nvSpPr>
        <p:spPr/>
        <p:txBody>
          <a:bodyPr/>
          <a:lstStyle/>
          <a:p>
            <a:r>
              <a:rPr lang="en-DE" dirty="0"/>
              <a:t>Users:</a:t>
            </a:r>
          </a:p>
          <a:p>
            <a:pPr lvl="1"/>
            <a:r>
              <a:rPr lang="en-DE" dirty="0"/>
              <a:t>On board flight control computer/autopilot: </a:t>
            </a:r>
          </a:p>
          <a:p>
            <a:pPr lvl="2"/>
            <a:r>
              <a:rPr lang="en-DE" dirty="0"/>
              <a:t>executes algorithm</a:t>
            </a:r>
          </a:p>
          <a:p>
            <a:pPr lvl="1"/>
            <a:r>
              <a:rPr lang="en-GB" dirty="0"/>
              <a:t>F</a:t>
            </a:r>
            <a:r>
              <a:rPr lang="en-DE" dirty="0"/>
              <a:t>light crew:</a:t>
            </a:r>
          </a:p>
          <a:p>
            <a:pPr lvl="2"/>
            <a:r>
              <a:rPr lang="en-GB" dirty="0"/>
              <a:t>R</a:t>
            </a:r>
            <a:r>
              <a:rPr lang="en-DE" dirty="0"/>
              <a:t>eceives stable aircraft and can interact with cockpit control</a:t>
            </a:r>
          </a:p>
          <a:p>
            <a:pPr lvl="1"/>
            <a:r>
              <a:rPr lang="en-GB" dirty="0"/>
              <a:t>M</a:t>
            </a:r>
            <a:r>
              <a:rPr lang="en-DE" dirty="0"/>
              <a:t>aintenance and health management engineers:</a:t>
            </a:r>
          </a:p>
          <a:p>
            <a:pPr lvl="2"/>
            <a:r>
              <a:rPr lang="en-GB" dirty="0"/>
              <a:t>A</a:t>
            </a:r>
            <a:r>
              <a:rPr lang="en-DE" dirty="0"/>
              <a:t>nalyse logs</a:t>
            </a:r>
          </a:p>
          <a:p>
            <a:pPr lvl="1"/>
            <a:endParaRPr lang="en-DE" dirty="0"/>
          </a:p>
          <a:p>
            <a:pPr marL="0" indent="0">
              <a:buNone/>
            </a:pPr>
            <a:endParaRPr lang="en-DE" dirty="0"/>
          </a:p>
          <a:p>
            <a:endParaRPr lang="en-DE" dirty="0"/>
          </a:p>
        </p:txBody>
      </p:sp>
    </p:spTree>
    <p:extLst>
      <p:ext uri="{BB962C8B-B14F-4D97-AF65-F5344CB8AC3E}">
        <p14:creationId xmlns:p14="http://schemas.microsoft.com/office/powerpoint/2010/main" val="193631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93F7B2-11DC-647C-4F74-2F05E26B8F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D3E4AD-F549-52B8-DA7F-F358CBE16135}"/>
              </a:ext>
            </a:extLst>
          </p:cNvPr>
          <p:cNvSpPr>
            <a:spLocks noGrp="1"/>
          </p:cNvSpPr>
          <p:nvPr>
            <p:ph type="title"/>
          </p:nvPr>
        </p:nvSpPr>
        <p:spPr/>
        <p:txBody>
          <a:bodyPr/>
          <a:lstStyle/>
          <a:p>
            <a:r>
              <a:rPr lang="en-DE" dirty="0"/>
              <a:t>Specify System</a:t>
            </a:r>
          </a:p>
        </p:txBody>
      </p:sp>
      <p:sp>
        <p:nvSpPr>
          <p:cNvPr id="3" name="Content Placeholder 2">
            <a:extLst>
              <a:ext uri="{FF2B5EF4-FFF2-40B4-BE49-F238E27FC236}">
                <a16:creationId xmlns:a16="http://schemas.microsoft.com/office/drawing/2014/main" id="{70EF2658-AAAB-B71D-A242-E49D5C4BA2A0}"/>
              </a:ext>
            </a:extLst>
          </p:cNvPr>
          <p:cNvSpPr>
            <a:spLocks noGrp="1"/>
          </p:cNvSpPr>
          <p:nvPr>
            <p:ph idx="1"/>
          </p:nvPr>
        </p:nvSpPr>
        <p:spPr/>
        <p:txBody>
          <a:bodyPr/>
          <a:lstStyle/>
          <a:p>
            <a:pPr lvl="1"/>
            <a:r>
              <a:rPr lang="en-DE" dirty="0"/>
              <a:t>Inputs</a:t>
            </a:r>
          </a:p>
          <a:p>
            <a:pPr lvl="2"/>
            <a:r>
              <a:rPr lang="en-DE" dirty="0"/>
              <a:t>Aircraft state vector: </a:t>
            </a:r>
          </a:p>
          <a:p>
            <a:pPr lvl="3"/>
            <a:r>
              <a:rPr lang="en-GB" dirty="0" err="1"/>
              <a:t>p,q,r,V</a:t>
            </a:r>
            <a:r>
              <a:rPr lang="en-GB" dirty="0"/>
              <a:t>, alpha, beta, theta, phi, chi, h</a:t>
            </a:r>
          </a:p>
          <a:p>
            <a:pPr lvl="2"/>
            <a:r>
              <a:rPr lang="en-GB" dirty="0"/>
              <a:t>Control surface positions: elevator, rudder, aileron</a:t>
            </a:r>
          </a:p>
          <a:p>
            <a:pPr lvl="2"/>
            <a:r>
              <a:rPr lang="en-GB" dirty="0"/>
              <a:t>Guidance reference</a:t>
            </a:r>
            <a:r>
              <a:rPr lang="en-GB"/>
              <a:t>: h, </a:t>
            </a:r>
            <a:r>
              <a:rPr lang="en-GB" dirty="0"/>
              <a:t>phi, beta</a:t>
            </a:r>
          </a:p>
          <a:p>
            <a:pPr lvl="1"/>
            <a:r>
              <a:rPr lang="en-GB" dirty="0"/>
              <a:t>Outputs</a:t>
            </a:r>
          </a:p>
          <a:p>
            <a:pPr lvl="2"/>
            <a:r>
              <a:rPr lang="en-GB" dirty="0"/>
              <a:t>Inner loop attitude controller: delta(elevator, </a:t>
            </a:r>
            <a:r>
              <a:rPr lang="en-GB" dirty="0" err="1"/>
              <a:t>rudder,aileron</a:t>
            </a:r>
            <a:r>
              <a:rPr lang="en-GB" dirty="0"/>
              <a:t>)</a:t>
            </a:r>
          </a:p>
          <a:p>
            <a:pPr lvl="2"/>
            <a:r>
              <a:rPr lang="en-GB" dirty="0"/>
              <a:t>Outer loop altitude controller: delta theta</a:t>
            </a:r>
            <a:endParaRPr lang="en-DE" dirty="0"/>
          </a:p>
          <a:p>
            <a:endParaRPr lang="en-DE" dirty="0"/>
          </a:p>
        </p:txBody>
      </p:sp>
    </p:spTree>
    <p:extLst>
      <p:ext uri="{BB962C8B-B14F-4D97-AF65-F5344CB8AC3E}">
        <p14:creationId xmlns:p14="http://schemas.microsoft.com/office/powerpoint/2010/main" val="172774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B77489-BC1A-FEE2-CBC0-C5E6D50964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528F2F-83A2-7ED1-856D-57B95DC0E5A3}"/>
              </a:ext>
            </a:extLst>
          </p:cNvPr>
          <p:cNvSpPr>
            <a:spLocks noGrp="1"/>
          </p:cNvSpPr>
          <p:nvPr>
            <p:ph type="title"/>
          </p:nvPr>
        </p:nvSpPr>
        <p:spPr/>
        <p:txBody>
          <a:bodyPr/>
          <a:lstStyle/>
          <a:p>
            <a:r>
              <a:rPr lang="en-DE" dirty="0"/>
              <a:t>Specify System</a:t>
            </a:r>
          </a:p>
        </p:txBody>
      </p:sp>
      <p:sp>
        <p:nvSpPr>
          <p:cNvPr id="3" name="Content Placeholder 2">
            <a:extLst>
              <a:ext uri="{FF2B5EF4-FFF2-40B4-BE49-F238E27FC236}">
                <a16:creationId xmlns:a16="http://schemas.microsoft.com/office/drawing/2014/main" id="{D868DA5D-01BF-5EDB-91E3-2EC272E9BC11}"/>
              </a:ext>
            </a:extLst>
          </p:cNvPr>
          <p:cNvSpPr>
            <a:spLocks noGrp="1"/>
          </p:cNvSpPr>
          <p:nvPr>
            <p:ph idx="1"/>
          </p:nvPr>
        </p:nvSpPr>
        <p:spPr/>
        <p:txBody>
          <a:bodyPr>
            <a:normAutofit/>
          </a:bodyPr>
          <a:lstStyle/>
          <a:p>
            <a:r>
              <a:rPr lang="en-GB" dirty="0"/>
              <a:t>ML Constituents</a:t>
            </a:r>
          </a:p>
          <a:p>
            <a:pPr marL="0" indent="0">
              <a:buNone/>
            </a:pPr>
            <a:endParaRPr lang="en-GB" dirty="0"/>
          </a:p>
        </p:txBody>
      </p:sp>
      <p:pic>
        <p:nvPicPr>
          <p:cNvPr id="4" name="Picture 3">
            <a:extLst>
              <a:ext uri="{FF2B5EF4-FFF2-40B4-BE49-F238E27FC236}">
                <a16:creationId xmlns:a16="http://schemas.microsoft.com/office/drawing/2014/main" id="{D8307595-D263-0137-BF9F-01C351D8F8E5}"/>
              </a:ext>
            </a:extLst>
          </p:cNvPr>
          <p:cNvPicPr>
            <a:picLocks noChangeAspect="1"/>
          </p:cNvPicPr>
          <p:nvPr/>
        </p:nvPicPr>
        <p:blipFill>
          <a:blip r:embed="rId2"/>
          <a:stretch>
            <a:fillRect/>
          </a:stretch>
        </p:blipFill>
        <p:spPr>
          <a:xfrm>
            <a:off x="1153715" y="2395051"/>
            <a:ext cx="9884569" cy="3212485"/>
          </a:xfrm>
          <a:prstGeom prst="rect">
            <a:avLst/>
          </a:prstGeom>
        </p:spPr>
      </p:pic>
    </p:spTree>
    <p:extLst>
      <p:ext uri="{BB962C8B-B14F-4D97-AF65-F5344CB8AC3E}">
        <p14:creationId xmlns:p14="http://schemas.microsoft.com/office/powerpoint/2010/main" val="58488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13790-1F39-945B-B21E-5F54F0E0BB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8D582C-D2D7-2F0B-F250-0F2ABDF18DB6}"/>
              </a:ext>
            </a:extLst>
          </p:cNvPr>
          <p:cNvSpPr>
            <a:spLocks noGrp="1"/>
          </p:cNvSpPr>
          <p:nvPr>
            <p:ph type="title"/>
          </p:nvPr>
        </p:nvSpPr>
        <p:spPr/>
        <p:txBody>
          <a:bodyPr/>
          <a:lstStyle/>
          <a:p>
            <a:r>
              <a:rPr lang="en-DE" dirty="0"/>
              <a:t>Specify System</a:t>
            </a:r>
          </a:p>
        </p:txBody>
      </p:sp>
      <p:sp>
        <p:nvSpPr>
          <p:cNvPr id="3" name="Content Placeholder 2">
            <a:extLst>
              <a:ext uri="{FF2B5EF4-FFF2-40B4-BE49-F238E27FC236}">
                <a16:creationId xmlns:a16="http://schemas.microsoft.com/office/drawing/2014/main" id="{7FFA2099-54EB-D319-8EE4-2B99B7AB0B7A}"/>
              </a:ext>
            </a:extLst>
          </p:cNvPr>
          <p:cNvSpPr>
            <a:spLocks noGrp="1"/>
          </p:cNvSpPr>
          <p:nvPr>
            <p:ph idx="1"/>
          </p:nvPr>
        </p:nvSpPr>
        <p:spPr/>
        <p:txBody>
          <a:bodyPr>
            <a:normAutofit/>
          </a:bodyPr>
          <a:lstStyle/>
          <a:p>
            <a:r>
              <a:rPr lang="en-GB" dirty="0"/>
              <a:t>ML Constituents</a:t>
            </a:r>
          </a:p>
          <a:p>
            <a:r>
              <a:rPr lang="en-GB" dirty="0"/>
              <a:t>Algorithm: Soft Actor-Critic (SAC)</a:t>
            </a:r>
          </a:p>
          <a:p>
            <a:r>
              <a:rPr lang="en-GB" dirty="0"/>
              <a:t>Policy: Multivariate Gaussian with tanh squashing for bounded control</a:t>
            </a:r>
          </a:p>
          <a:p>
            <a:r>
              <a:rPr lang="en-GB" dirty="0"/>
              <a:t>Training: Offline on non-failed dynamics using high-fidelity simulation data</a:t>
            </a:r>
          </a:p>
          <a:p>
            <a:r>
              <a:rPr lang="en-GB" dirty="0"/>
              <a:t>Inputs: Weighted error vectors, angular rates, current control input</a:t>
            </a:r>
          </a:p>
          <a:p>
            <a:r>
              <a:rPr lang="en-GB" dirty="0"/>
              <a:t>Outputs: Control surface deflection increments or pitch angle reference</a:t>
            </a:r>
            <a:endParaRPr lang="en-DE" dirty="0"/>
          </a:p>
        </p:txBody>
      </p:sp>
    </p:spTree>
    <p:extLst>
      <p:ext uri="{BB962C8B-B14F-4D97-AF65-F5344CB8AC3E}">
        <p14:creationId xmlns:p14="http://schemas.microsoft.com/office/powerpoint/2010/main" val="474936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D4F798-3265-E6AA-3E87-FC541AF57B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334235-C78E-218D-1AD4-94FCD460E28D}"/>
              </a:ext>
            </a:extLst>
          </p:cNvPr>
          <p:cNvSpPr>
            <a:spLocks noGrp="1"/>
          </p:cNvSpPr>
          <p:nvPr>
            <p:ph type="title"/>
          </p:nvPr>
        </p:nvSpPr>
        <p:spPr/>
        <p:txBody>
          <a:bodyPr/>
          <a:lstStyle/>
          <a:p>
            <a:r>
              <a:rPr lang="en-DE" dirty="0"/>
              <a:t>Specify System</a:t>
            </a:r>
          </a:p>
        </p:txBody>
      </p:sp>
      <p:sp>
        <p:nvSpPr>
          <p:cNvPr id="3" name="Content Placeholder 2">
            <a:extLst>
              <a:ext uri="{FF2B5EF4-FFF2-40B4-BE49-F238E27FC236}">
                <a16:creationId xmlns:a16="http://schemas.microsoft.com/office/drawing/2014/main" id="{425FE65A-088E-02D2-AE6A-6E6FE65F1580}"/>
              </a:ext>
            </a:extLst>
          </p:cNvPr>
          <p:cNvSpPr>
            <a:spLocks noGrp="1"/>
          </p:cNvSpPr>
          <p:nvPr>
            <p:ph idx="1"/>
          </p:nvPr>
        </p:nvSpPr>
        <p:spPr/>
        <p:txBody>
          <a:bodyPr/>
          <a:lstStyle/>
          <a:p>
            <a:r>
              <a:rPr lang="en-DE" dirty="0"/>
              <a:t>OD: </a:t>
            </a:r>
            <a:r>
              <a:rPr lang="en-GB" dirty="0"/>
              <a:t>The operational domain is </a:t>
            </a:r>
            <a:r>
              <a:rPr lang="en-GB" b="1" dirty="0"/>
              <a:t>real-time, closed-loop flight control of a jet aircraft, during all phases of normal flight, under both nominal and multiple severe failure/disturbance scenarios, at a 100 Hz rate, using only control surface commands—validated in high-fidelity simulation, and intended for experimental research aircraft.</a:t>
            </a:r>
          </a:p>
        </p:txBody>
      </p:sp>
    </p:spTree>
    <p:extLst>
      <p:ext uri="{BB962C8B-B14F-4D97-AF65-F5344CB8AC3E}">
        <p14:creationId xmlns:p14="http://schemas.microsoft.com/office/powerpoint/2010/main" val="3285643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421</TotalTime>
  <Words>609</Words>
  <Application>Microsoft Macintosh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Fault Tolerant Flight Control</vt:lpstr>
      <vt:lpstr>Specify System</vt:lpstr>
      <vt:lpstr>Specify System</vt:lpstr>
      <vt:lpstr>Specify System</vt:lpstr>
      <vt:lpstr>Specify System</vt:lpstr>
      <vt:lpstr>Specify System</vt:lpstr>
      <vt:lpstr>Specify System</vt:lpstr>
      <vt:lpstr>Specify System</vt:lpstr>
      <vt:lpstr>Specify System</vt:lpstr>
      <vt:lpstr>Specify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Niels Liebchen</dc:creator>
  <cp:lastModifiedBy>Niels</cp:lastModifiedBy>
  <cp:revision>5</cp:revision>
  <dcterms:created xsi:type="dcterms:W3CDTF">2025-06-24T13:34:57Z</dcterms:created>
  <dcterms:modified xsi:type="dcterms:W3CDTF">2025-06-27T07:13:13Z</dcterms:modified>
</cp:coreProperties>
</file>