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63" r:id="rId5"/>
    <p:sldId id="258" r:id="rId6"/>
    <p:sldId id="261" r:id="rId7"/>
    <p:sldId id="262" r:id="rId8"/>
    <p:sldId id="264" r:id="rId9"/>
    <p:sldId id="259" r:id="rId1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6"/>
    <p:restoredTop sz="94658"/>
  </p:normalViewPr>
  <p:slideViewPr>
    <p:cSldViewPr snapToGrid="0">
      <p:cViewPr>
        <p:scale>
          <a:sx n="70" d="100"/>
          <a:sy n="70" d="100"/>
        </p:scale>
        <p:origin x="8" y="1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EC0A12F-6A7D-8841-A5A4-6740CA763864}" type="datetimeFigureOut">
              <a:rPr lang="en-DE" smtClean="0"/>
              <a:t>24.06.25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C0A12F-6A7D-8841-A5A4-6740CA763864}" type="datetimeFigureOut">
              <a:rPr lang="en-DE" smtClean="0"/>
              <a:t>24.06.25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6A31-35E5-32B3-4B49-AA671ECB1193}"/>
              </a:ext>
            </a:extLst>
          </p:cNvPr>
          <p:cNvSpPr>
            <a:spLocks noGrp="1"/>
          </p:cNvSpPr>
          <p:nvPr>
            <p:ph type="title"/>
          </p:nvPr>
        </p:nvSpPr>
        <p:spPr/>
        <p:txBody>
          <a:bodyPr/>
          <a:lstStyle/>
          <a:p>
            <a:r>
              <a:rPr lang="en-DE" dirty="0"/>
              <a:t>Documentation</a:t>
            </a:r>
          </a:p>
        </p:txBody>
      </p:sp>
      <p:sp>
        <p:nvSpPr>
          <p:cNvPr id="3" name="Content Placeholder 2">
            <a:extLst>
              <a:ext uri="{FF2B5EF4-FFF2-40B4-BE49-F238E27FC236}">
                <a16:creationId xmlns:a16="http://schemas.microsoft.com/office/drawing/2014/main" id="{D3BA9E24-2CAB-F49D-99A5-87D0C2C0D9B3}"/>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45626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DE" dirty="0"/>
              <a:t>Elicitation</a:t>
            </a:r>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Tree>
    <p:extLst>
      <p:ext uri="{BB962C8B-B14F-4D97-AF65-F5344CB8AC3E}">
        <p14:creationId xmlns:p14="http://schemas.microsoft.com/office/powerpoint/2010/main" val="18011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1600" b="1" dirty="0"/>
              <a:t>REQ2:</a:t>
            </a:r>
            <a:r>
              <a:rPr lang="en-GB" sz="1600" dirty="0"/>
              <a:t> The system shall utilize a model-free, Deep Reinforcement Learning-based (Soft Actor-Critic) control architecture for both attitude and altitude control.</a:t>
            </a:r>
          </a:p>
          <a:p>
            <a:r>
              <a:rPr lang="en-GB" sz="1600" b="1" dirty="0"/>
              <a:t>REQ3:</a:t>
            </a:r>
            <a:r>
              <a:rPr lang="en-GB" sz="1600" dirty="0"/>
              <a:t> The system shall implement a cascaded controller structure, where an inner-loop controller manages attitude (pitch, roll, sideslip) and an outer-loop controller manages altitude tracking.</a:t>
            </a:r>
          </a:p>
          <a:p>
            <a:r>
              <a:rPr lang="en-GB" sz="1600" b="1" dirty="0"/>
              <a:t>REQ4:</a:t>
            </a:r>
            <a:r>
              <a:rPr lang="en-GB" sz="1600" dirty="0"/>
              <a:t> The system shall deliver robust flight performance under varying initial flight conditions, reference signal shapes, biased sensor noise, and atmospheric disturbances.</a:t>
            </a:r>
          </a:p>
          <a:p>
            <a:r>
              <a:rPr lang="en-GB" sz="1600" b="1" dirty="0"/>
              <a:t>REQ5:</a:t>
            </a:r>
            <a:r>
              <a:rPr lang="en-GB" sz="1600" dirty="0"/>
              <a:t> The system shall operate at a refresh rate of at least 100 Hz, generating smooth incremental control commands to the aircraft’s elevator, aileron, and rudder.</a:t>
            </a:r>
          </a:p>
          <a:p>
            <a:r>
              <a:rPr lang="en-GB" sz="1600" b="1" dirty="0"/>
              <a:t>REQ6:</a:t>
            </a:r>
            <a:r>
              <a:rPr lang="en-GB" sz="1600" dirty="0"/>
              <a:t> The system shall interface with existing aircraft navigation and auto-throttle systems, commanding only control surfaces while leaving airspeed control to external systems.</a:t>
            </a:r>
          </a:p>
          <a:p>
            <a:r>
              <a:rPr lang="en-GB" sz="1600" b="1" dirty="0"/>
              <a:t>REQ7:</a:t>
            </a:r>
            <a:r>
              <a:rPr lang="en-GB" sz="1600" dirty="0"/>
              <a:t> The system shall be trained offline on nominal aircraft dynamics and demonstrate robust, adaptive response to failures during online operation without the need for parameter retuning or retraining.</a:t>
            </a:r>
          </a:p>
          <a:p>
            <a:r>
              <a:rPr lang="en-GB" sz="1600" b="1" dirty="0"/>
              <a:t>REQ8:</a:t>
            </a:r>
            <a:r>
              <a:rPr lang="en-GB" sz="1600" dirty="0"/>
              <a:t> The system shall generalize its control policy to untrained scenarios, adapting to unmodeled disturbances and maintaining performance without explicit reconfiguration.</a:t>
            </a:r>
          </a:p>
          <a:p>
            <a:endParaRPr lang="en-DE" sz="1600" dirty="0"/>
          </a:p>
        </p:txBody>
      </p:sp>
    </p:spTree>
    <p:extLst>
      <p:ext uri="{BB962C8B-B14F-4D97-AF65-F5344CB8AC3E}">
        <p14:creationId xmlns:p14="http://schemas.microsoft.com/office/powerpoint/2010/main" val="28673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r>
              <a:rPr lang="en-DE" dirty="0"/>
              <a:t>Intent: In order to increase reliability of the Control System and help reduce the workload of the Flight Crew in high stress situations resulting from various failure modes, a fault tolerant flight system shall be integrated.</a:t>
            </a:r>
          </a:p>
        </p:txBody>
      </p:sp>
    </p:spTree>
    <p:extLst>
      <p:ext uri="{BB962C8B-B14F-4D97-AF65-F5344CB8AC3E}">
        <p14:creationId xmlns:p14="http://schemas.microsoft.com/office/powerpoint/2010/main" val="92160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lstStyle/>
          <a:p>
            <a:r>
              <a:rPr lang="en-DE" dirty="0"/>
              <a:t>ML Constituent: The AI controller shall generalize the different controll states</a:t>
            </a:r>
          </a:p>
        </p:txBody>
      </p:sp>
    </p:spTree>
    <p:extLst>
      <p:ext uri="{BB962C8B-B14F-4D97-AF65-F5344CB8AC3E}">
        <p14:creationId xmlns:p14="http://schemas.microsoft.com/office/powerpoint/2010/main" val="47493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DE" dirty="0"/>
              <a:t>OD: </a:t>
            </a:r>
            <a:r>
              <a:rPr lang="en-GB" dirty="0"/>
              <a:t>The operational domain is </a:t>
            </a:r>
            <a:r>
              <a:rPr lang="en-GB" b="1" dirty="0"/>
              <a:t>real-time, closed-loop flight control of a jet aircraft, during all phases of normal flight, under both nominal and multiple severe failure/disturbance scenarios, at a 100 Hz rate, using only control surface commands—validated in high-fidelity simulation, and intended for experimental research aircraft.</a:t>
            </a:r>
          </a:p>
        </p:txBody>
      </p:sp>
    </p:spTree>
    <p:extLst>
      <p:ext uri="{BB962C8B-B14F-4D97-AF65-F5344CB8AC3E}">
        <p14:creationId xmlns:p14="http://schemas.microsoft.com/office/powerpoint/2010/main" val="328564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Specify System</a:t>
            </a:r>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nvPr>
        </p:nvGraphicFramePr>
        <p:xfrm>
          <a:off x="1190080" y="1803794"/>
          <a:ext cx="9811840" cy="4395000"/>
        </p:xfrm>
        <a:graphic>
          <a:graphicData uri="http://schemas.openxmlformats.org/drawingml/2006/table">
            <a:tbl>
              <a:tblPr/>
              <a:tblGrid>
                <a:gridCol w="4905920">
                  <a:extLst>
                    <a:ext uri="{9D8B030D-6E8A-4147-A177-3AD203B41FA5}">
                      <a16:colId xmlns:a16="http://schemas.microsoft.com/office/drawing/2014/main" val="1003003153"/>
                    </a:ext>
                  </a:extLst>
                </a:gridCol>
                <a:gridCol w="4905920">
                  <a:extLst>
                    <a:ext uri="{9D8B030D-6E8A-4147-A177-3AD203B41FA5}">
                      <a16:colId xmlns:a16="http://schemas.microsoft.com/office/drawing/2014/main" val="3570064956"/>
                    </a:ext>
                  </a:extLst>
                </a:gridCol>
              </a:tblGrid>
              <a:tr h="341281">
                <a:tc>
                  <a:txBody>
                    <a:bodyPr/>
                    <a:lstStyle/>
                    <a:p>
                      <a:r>
                        <a:rPr lang="en-GB" sz="1700"/>
                        <a:t>Domain Aspect</a:t>
                      </a:r>
                    </a:p>
                  </a:txBody>
                  <a:tcPr marL="85320" marR="85320" marT="42660" marB="42660" anchor="ctr">
                    <a:lnL>
                      <a:noFill/>
                    </a:lnL>
                    <a:lnR>
                      <a:noFill/>
                    </a:lnR>
                    <a:lnT>
                      <a:noFill/>
                    </a:lnT>
                    <a:lnB>
                      <a:noFill/>
                    </a:lnB>
                    <a:noFill/>
                  </a:tcPr>
                </a:tc>
                <a:tc>
                  <a:txBody>
                    <a:bodyPr/>
                    <a:lstStyle/>
                    <a:p>
                      <a:r>
                        <a:rPr lang="en-GB" sz="170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597242">
                <a:tc>
                  <a:txBody>
                    <a:bodyPr/>
                    <a:lstStyle/>
                    <a:p>
                      <a:r>
                        <a:rPr lang="en-GB" sz="1700"/>
                        <a:t>Aircraft</a:t>
                      </a:r>
                    </a:p>
                  </a:txBody>
                  <a:tcPr marL="85320" marR="85320" marT="42660" marB="42660" anchor="ctr">
                    <a:lnL>
                      <a:noFill/>
                    </a:lnL>
                    <a:lnR>
                      <a:noFill/>
                    </a:lnR>
                    <a:lnT>
                      <a:noFill/>
                    </a:lnT>
                    <a:lnB>
                      <a:noFill/>
                    </a:lnB>
                    <a:noFill/>
                  </a:tcPr>
                </a:tc>
                <a:tc>
                  <a:txBody>
                    <a:bodyPr/>
                    <a:lstStyle/>
                    <a:p>
                      <a:r>
                        <a:rPr lang="en-GB" sz="17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597242">
                <a:tc>
                  <a:txBody>
                    <a:bodyPr/>
                    <a:lstStyle/>
                    <a:p>
                      <a:r>
                        <a:rPr lang="en-GB" sz="1700"/>
                        <a:t>Flight Envelope</a:t>
                      </a:r>
                    </a:p>
                  </a:txBody>
                  <a:tcPr marL="85320" marR="85320" marT="42660" marB="42660" anchor="ctr">
                    <a:lnL>
                      <a:noFill/>
                    </a:lnL>
                    <a:lnR>
                      <a:noFill/>
                    </a:lnR>
                    <a:lnT>
                      <a:noFill/>
                    </a:lnT>
                    <a:lnB>
                      <a:noFill/>
                    </a:lnB>
                    <a:noFill/>
                  </a:tcPr>
                </a:tc>
                <a:tc>
                  <a:txBody>
                    <a:bodyPr/>
                    <a:lstStyle/>
                    <a:p>
                      <a:r>
                        <a:rPr lang="en-GB" sz="1700"/>
                        <a:t>2,000–5,000 m altitude; 90–140 m/s speed; typical maneuvers</a:t>
                      </a:r>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597242">
                <a:tc>
                  <a:txBody>
                    <a:bodyPr/>
                    <a:lstStyle/>
                    <a:p>
                      <a:r>
                        <a:rPr lang="en-GB" sz="1700"/>
                        <a:t>Failures</a:t>
                      </a:r>
                    </a:p>
                  </a:txBody>
                  <a:tcPr marL="85320" marR="85320" marT="42660" marB="42660" anchor="ctr">
                    <a:lnL>
                      <a:noFill/>
                    </a:lnL>
                    <a:lnR>
                      <a:noFill/>
                    </a:lnR>
                    <a:lnT>
                      <a:noFill/>
                    </a:lnT>
                    <a:lnB>
                      <a:noFill/>
                    </a:lnB>
                    <a:noFill/>
                  </a:tcPr>
                </a:tc>
                <a:tc>
                  <a:txBody>
                    <a:bodyPr/>
                    <a:lstStyle/>
                    <a:p>
                      <a:r>
                        <a:rPr lang="en-GB" sz="17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597242">
                <a:tc>
                  <a:txBody>
                    <a:bodyPr/>
                    <a:lstStyle/>
                    <a:p>
                      <a:r>
                        <a:rPr lang="en-GB" sz="1700"/>
                        <a:t>Disturbances</a:t>
                      </a:r>
                    </a:p>
                  </a:txBody>
                  <a:tcPr marL="85320" marR="85320" marT="42660" marB="42660" anchor="ctr">
                    <a:lnL>
                      <a:noFill/>
                    </a:lnL>
                    <a:lnR>
                      <a:noFill/>
                    </a:lnR>
                    <a:lnT>
                      <a:noFill/>
                    </a:lnT>
                    <a:lnB>
                      <a:noFill/>
                    </a:lnB>
                    <a:noFill/>
                  </a:tcPr>
                </a:tc>
                <a:tc>
                  <a:txBody>
                    <a:bodyPr/>
                    <a:lstStyle/>
                    <a:p>
                      <a:r>
                        <a:rPr lang="en-GB" sz="170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41281">
                <a:tc>
                  <a:txBody>
                    <a:bodyPr/>
                    <a:lstStyle/>
                    <a:p>
                      <a:r>
                        <a:rPr lang="en-GB" sz="1700"/>
                        <a:t>Control Surfaces</a:t>
                      </a:r>
                    </a:p>
                  </a:txBody>
                  <a:tcPr marL="85320" marR="85320" marT="42660" marB="42660" anchor="ctr">
                    <a:lnL>
                      <a:noFill/>
                    </a:lnL>
                    <a:lnR>
                      <a:noFill/>
                    </a:lnR>
                    <a:lnT>
                      <a:noFill/>
                    </a:lnT>
                    <a:lnB>
                      <a:noFill/>
                    </a:lnB>
                    <a:noFill/>
                  </a:tcPr>
                </a:tc>
                <a:tc>
                  <a:txBody>
                    <a:bodyPr/>
                    <a:lstStyle/>
                    <a:p>
                      <a:r>
                        <a:rPr lang="en-GB" sz="170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41281">
                <a:tc>
                  <a:txBody>
                    <a:bodyPr/>
                    <a:lstStyle/>
                    <a:p>
                      <a:r>
                        <a:rPr lang="en-GB" sz="1700"/>
                        <a:t>Sensor Assumptions</a:t>
                      </a:r>
                    </a:p>
                  </a:txBody>
                  <a:tcPr marL="85320" marR="85320" marT="42660" marB="42660" anchor="ctr">
                    <a:lnL>
                      <a:noFill/>
                    </a:lnL>
                    <a:lnR>
                      <a:noFill/>
                    </a:lnR>
                    <a:lnT>
                      <a:noFill/>
                    </a:lnT>
                    <a:lnB>
                      <a:noFill/>
                    </a:lnB>
                    <a:noFill/>
                  </a:tcPr>
                </a:tc>
                <a:tc>
                  <a:txBody>
                    <a:bodyPr/>
                    <a:lstStyle/>
                    <a:p>
                      <a:r>
                        <a:rPr lang="en-GB" sz="17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41281">
                <a:tc>
                  <a:txBody>
                    <a:bodyPr/>
                    <a:lstStyle/>
                    <a:p>
                      <a:r>
                        <a:rPr lang="en-GB" sz="1700"/>
                        <a:t>Update Rate</a:t>
                      </a:r>
                    </a:p>
                  </a:txBody>
                  <a:tcPr marL="85320" marR="85320" marT="42660" marB="42660" anchor="ctr">
                    <a:lnL>
                      <a:noFill/>
                    </a:lnL>
                    <a:lnR>
                      <a:noFill/>
                    </a:lnR>
                    <a:lnT>
                      <a:noFill/>
                    </a:lnT>
                    <a:lnB>
                      <a:noFill/>
                    </a:lnB>
                    <a:noFill/>
                  </a:tcPr>
                </a:tc>
                <a:tc>
                  <a:txBody>
                    <a:bodyPr/>
                    <a:lstStyle/>
                    <a:p>
                      <a:r>
                        <a:rPr lang="en-GB" sz="17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597242">
                <a:tc>
                  <a:txBody>
                    <a:bodyPr/>
                    <a:lstStyle/>
                    <a:p>
                      <a:r>
                        <a:rPr lang="en-GB" sz="1700"/>
                        <a:t>Excluded</a:t>
                      </a:r>
                    </a:p>
                  </a:txBody>
                  <a:tcPr marL="85320" marR="85320" marT="42660" marB="42660" anchor="ctr">
                    <a:lnL>
                      <a:noFill/>
                    </a:lnL>
                    <a:lnR>
                      <a:noFill/>
                    </a:lnR>
                    <a:lnT>
                      <a:noFill/>
                    </a:lnT>
                    <a:lnB>
                      <a:noFill/>
                    </a:lnB>
                    <a:noFill/>
                  </a:tcPr>
                </a:tc>
                <a:tc>
                  <a:txBody>
                    <a:bodyPr/>
                    <a:lstStyle/>
                    <a:p>
                      <a:r>
                        <a:rPr lang="en-GB" sz="17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Tree>
    <p:extLst>
      <p:ext uri="{BB962C8B-B14F-4D97-AF65-F5344CB8AC3E}">
        <p14:creationId xmlns:p14="http://schemas.microsoft.com/office/powerpoint/2010/main" val="1072500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B0CC-4DDF-0EEB-CA54-AB73E24B8CC2}"/>
              </a:ext>
            </a:extLst>
          </p:cNvPr>
          <p:cNvSpPr>
            <a:spLocks noGrp="1"/>
          </p:cNvSpPr>
          <p:nvPr>
            <p:ph type="title"/>
          </p:nvPr>
        </p:nvSpPr>
        <p:spPr/>
        <p:txBody>
          <a:bodyPr/>
          <a:lstStyle/>
          <a:p>
            <a:r>
              <a:rPr lang="en-DE" dirty="0"/>
              <a:t>OD &amp; ODD</a:t>
            </a:r>
          </a:p>
        </p:txBody>
      </p:sp>
      <p:sp>
        <p:nvSpPr>
          <p:cNvPr id="3" name="Content Placeholder 2">
            <a:extLst>
              <a:ext uri="{FF2B5EF4-FFF2-40B4-BE49-F238E27FC236}">
                <a16:creationId xmlns:a16="http://schemas.microsoft.com/office/drawing/2014/main" id="{BD3D5F7C-EFE7-53F6-0D22-C4A09884A5AA}"/>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385256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TotalTime>
  <Words>467</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Fault Tolerant Flight Control</vt:lpstr>
      <vt:lpstr>Documentation</vt:lpstr>
      <vt:lpstr>Elicitation</vt:lpstr>
      <vt:lpstr>Specify System</vt:lpstr>
      <vt:lpstr>Specify System</vt:lpstr>
      <vt:lpstr>Specify System</vt:lpstr>
      <vt:lpstr>Specify System</vt:lpstr>
      <vt:lpstr>Specify System</vt:lpstr>
      <vt:lpstr>OD &amp; ODD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Niels Liebchen</cp:lastModifiedBy>
  <cp:revision>1</cp:revision>
  <dcterms:created xsi:type="dcterms:W3CDTF">2025-06-24T13:34:57Z</dcterms:created>
  <dcterms:modified xsi:type="dcterms:W3CDTF">2025-06-24T14:50:58Z</dcterms:modified>
</cp:coreProperties>
</file>