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58" r:id="rId3"/>
    <p:sldId id="266" r:id="rId4"/>
    <p:sldId id="268" r:id="rId5"/>
    <p:sldId id="261" r:id="rId6"/>
    <p:sldId id="267" r:id="rId7"/>
    <p:sldId id="257" r:id="rId8"/>
    <p:sldId id="263" r:id="rId9"/>
    <p:sldId id="269" r:id="rId10"/>
    <p:sldId id="262" r:id="rId11"/>
    <p:sldId id="264" r:id="rId12"/>
    <p:sldId id="278" r:id="rId13"/>
    <p:sldId id="281" r:id="rId14"/>
    <p:sldId id="282" r:id="rId15"/>
    <p:sldId id="274" r:id="rId16"/>
    <p:sldId id="277" r:id="rId17"/>
    <p:sldId id="271" r:id="rId18"/>
    <p:sldId id="275" r:id="rId19"/>
    <p:sldId id="280" r:id="rId20"/>
    <p:sldId id="279" r:id="rId21"/>
    <p:sldId id="270" r:id="rId2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94" autoAdjust="0"/>
    <p:restoredTop sz="94634"/>
  </p:normalViewPr>
  <p:slideViewPr>
    <p:cSldViewPr snapToGrid="0">
      <p:cViewPr varScale="1">
        <p:scale>
          <a:sx n="131" d="100"/>
          <a:sy n="131" d="100"/>
        </p:scale>
        <p:origin x="1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2F394E-72D6-7D0F-8EB5-204864F5B5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B6E2582F-D71A-3D2B-E8F4-DCE5A4BB09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39018D-A317-C04D-B99E-48A66FACBC92}" type="datetimeFigureOut">
              <a:rPr lang="en-DE" smtClean="0"/>
              <a:t>03.07.25</a:t>
            </a:fld>
            <a:endParaRPr lang="en-DE"/>
          </a:p>
        </p:txBody>
      </p:sp>
      <p:sp>
        <p:nvSpPr>
          <p:cNvPr id="4" name="Footer Placeholder 3">
            <a:extLst>
              <a:ext uri="{FF2B5EF4-FFF2-40B4-BE49-F238E27FC236}">
                <a16:creationId xmlns:a16="http://schemas.microsoft.com/office/drawing/2014/main" id="{72E38986-CEB3-8E98-EFA6-B2830BB6C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F46564A8-4E41-5DE1-3D15-910A892015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3C920-9E93-B84A-B55E-01B8DDC9AA10}" type="slidenum">
              <a:rPr lang="en-DE" smtClean="0"/>
              <a:t>‹#›</a:t>
            </a:fld>
            <a:endParaRPr lang="en-DE"/>
          </a:p>
        </p:txBody>
      </p:sp>
    </p:spTree>
    <p:extLst>
      <p:ext uri="{BB962C8B-B14F-4D97-AF65-F5344CB8AC3E}">
        <p14:creationId xmlns:p14="http://schemas.microsoft.com/office/powerpoint/2010/main" val="17967390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E14E6-C7FD-8B49-A90C-B75C5C97C32B}" type="datetimeFigureOut">
              <a:rPr lang="en-DE" smtClean="0"/>
              <a:t>03.07.25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EACA-5388-5440-B860-9D763C00107F}" type="slidenum">
              <a:rPr lang="en-DE" smtClean="0"/>
              <a:t>‹#›</a:t>
            </a:fld>
            <a:endParaRPr lang="en-DE"/>
          </a:p>
        </p:txBody>
      </p:sp>
    </p:spTree>
    <p:extLst>
      <p:ext uri="{BB962C8B-B14F-4D97-AF65-F5344CB8AC3E}">
        <p14:creationId xmlns:p14="http://schemas.microsoft.com/office/powerpoint/2010/main" val="177694010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8C2-0863-BA3F-A03E-B596A79FE0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CF50A67-41A9-57F3-FD2C-7E46BD8C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4CBF86B-54B8-4315-41B4-C1904E04F01B}"/>
              </a:ext>
            </a:extLst>
          </p:cNvPr>
          <p:cNvSpPr>
            <a:spLocks noGrp="1"/>
          </p:cNvSpPr>
          <p:nvPr>
            <p:ph type="dt" sz="half" idx="10"/>
          </p:nvPr>
        </p:nvSpPr>
        <p:spPr/>
        <p:txBody>
          <a:bodyPr/>
          <a:lstStyle/>
          <a:p>
            <a:fld id="{6A1E63F1-93EF-1D4C-BA80-9F3EE571779D}" type="datetime1">
              <a:rPr lang="de-DE" smtClean="0"/>
              <a:t>03.07.25</a:t>
            </a:fld>
            <a:endParaRPr lang="en-DE"/>
          </a:p>
        </p:txBody>
      </p:sp>
      <p:sp>
        <p:nvSpPr>
          <p:cNvPr id="5" name="Footer Placeholder 4">
            <a:extLst>
              <a:ext uri="{FF2B5EF4-FFF2-40B4-BE49-F238E27FC236}">
                <a16:creationId xmlns:a16="http://schemas.microsoft.com/office/drawing/2014/main" id="{992D0961-DE29-89C7-0F0E-DB1EA5CCC2D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689243-866B-7B94-9F49-BC991EF5B1D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6970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E0F-DE88-E270-AF5E-7FDF3393AD4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C11BA3B-AF45-1E7D-A19B-D92544661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0D60929-EAFC-5A7E-90FD-F804C537B076}"/>
              </a:ext>
            </a:extLst>
          </p:cNvPr>
          <p:cNvSpPr>
            <a:spLocks noGrp="1"/>
          </p:cNvSpPr>
          <p:nvPr>
            <p:ph type="dt" sz="half" idx="10"/>
          </p:nvPr>
        </p:nvSpPr>
        <p:spPr/>
        <p:txBody>
          <a:bodyPr/>
          <a:lstStyle/>
          <a:p>
            <a:fld id="{C7B69A63-EEBF-544D-A247-B09D9DDC343C}" type="datetime1">
              <a:rPr lang="de-DE" smtClean="0"/>
              <a:t>03.07.25</a:t>
            </a:fld>
            <a:endParaRPr lang="en-DE"/>
          </a:p>
        </p:txBody>
      </p:sp>
      <p:sp>
        <p:nvSpPr>
          <p:cNvPr id="5" name="Footer Placeholder 4">
            <a:extLst>
              <a:ext uri="{FF2B5EF4-FFF2-40B4-BE49-F238E27FC236}">
                <a16:creationId xmlns:a16="http://schemas.microsoft.com/office/drawing/2014/main" id="{1B815243-594E-7CA7-1A6F-4E90284DE7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FE07C-3127-649E-D564-A2ABA5A7ADE0}"/>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371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7284D-7963-1BAB-B916-99BE490C05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3733AFD-0AA3-5565-88E3-6588494357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BA60446-C276-F74E-9922-809472FACFF0}"/>
              </a:ext>
            </a:extLst>
          </p:cNvPr>
          <p:cNvSpPr>
            <a:spLocks noGrp="1"/>
          </p:cNvSpPr>
          <p:nvPr>
            <p:ph type="dt" sz="half" idx="10"/>
          </p:nvPr>
        </p:nvSpPr>
        <p:spPr/>
        <p:txBody>
          <a:bodyPr/>
          <a:lstStyle/>
          <a:p>
            <a:fld id="{C82F8C64-388C-334A-AE52-80ADC9242FD6}" type="datetime1">
              <a:rPr lang="de-DE" smtClean="0"/>
              <a:t>03.07.25</a:t>
            </a:fld>
            <a:endParaRPr lang="en-DE"/>
          </a:p>
        </p:txBody>
      </p:sp>
      <p:sp>
        <p:nvSpPr>
          <p:cNvPr id="5" name="Footer Placeholder 4">
            <a:extLst>
              <a:ext uri="{FF2B5EF4-FFF2-40B4-BE49-F238E27FC236}">
                <a16:creationId xmlns:a16="http://schemas.microsoft.com/office/drawing/2014/main" id="{20A72FDA-831C-3D3B-377C-80428ABAE7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2A2100-D1DB-C6A6-7A3B-A1C690BE5FFB}"/>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687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D3B5-FCC1-8FED-A91D-F10685F2D23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6BA66AE-718A-5107-F563-904B85189A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4A759E-77D3-A674-EA51-83D0061C0AD2}"/>
              </a:ext>
            </a:extLst>
          </p:cNvPr>
          <p:cNvSpPr>
            <a:spLocks noGrp="1"/>
          </p:cNvSpPr>
          <p:nvPr>
            <p:ph type="dt" sz="half" idx="10"/>
          </p:nvPr>
        </p:nvSpPr>
        <p:spPr/>
        <p:txBody>
          <a:bodyPr/>
          <a:lstStyle/>
          <a:p>
            <a:fld id="{DA06A27E-C183-734E-B0D5-3186C980F094}" type="datetime1">
              <a:rPr lang="de-DE" smtClean="0"/>
              <a:t>03.07.25</a:t>
            </a:fld>
            <a:endParaRPr lang="en-DE"/>
          </a:p>
        </p:txBody>
      </p:sp>
      <p:sp>
        <p:nvSpPr>
          <p:cNvPr id="5" name="Footer Placeholder 4">
            <a:extLst>
              <a:ext uri="{FF2B5EF4-FFF2-40B4-BE49-F238E27FC236}">
                <a16:creationId xmlns:a16="http://schemas.microsoft.com/office/drawing/2014/main" id="{C0FFB674-3871-C8AB-1A20-4A1C01D3E3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5C4888-527A-423F-8885-5AD22854BB58}"/>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193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800-CCFF-9BE6-2851-4F7A334C3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D62F93FF-7B29-D40A-205D-990412536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16DDF-07B6-0437-6565-780BB03E47F8}"/>
              </a:ext>
            </a:extLst>
          </p:cNvPr>
          <p:cNvSpPr>
            <a:spLocks noGrp="1"/>
          </p:cNvSpPr>
          <p:nvPr>
            <p:ph type="dt" sz="half" idx="10"/>
          </p:nvPr>
        </p:nvSpPr>
        <p:spPr/>
        <p:txBody>
          <a:bodyPr/>
          <a:lstStyle/>
          <a:p>
            <a:fld id="{02783D50-2615-6E4E-B60B-F9C704903F56}" type="datetime1">
              <a:rPr lang="de-DE" smtClean="0"/>
              <a:t>03.07.25</a:t>
            </a:fld>
            <a:endParaRPr lang="en-DE"/>
          </a:p>
        </p:txBody>
      </p:sp>
      <p:sp>
        <p:nvSpPr>
          <p:cNvPr id="5" name="Footer Placeholder 4">
            <a:extLst>
              <a:ext uri="{FF2B5EF4-FFF2-40B4-BE49-F238E27FC236}">
                <a16:creationId xmlns:a16="http://schemas.microsoft.com/office/drawing/2014/main" id="{62342B31-C8B5-1C2F-8D15-8934C0FFF33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CC5CD9-F1C8-DE9A-0CC2-E0FDA12A8AD2}"/>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16077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CD30-FB33-0E90-F8A1-FD39CEDDF08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8116D2-B22E-19AC-E9ED-8CB7C968E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A94A22-8C3C-D09F-7183-716932AC5E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6F636F2-9D8A-1B4E-4D2C-7238A60754EE}"/>
              </a:ext>
            </a:extLst>
          </p:cNvPr>
          <p:cNvSpPr>
            <a:spLocks noGrp="1"/>
          </p:cNvSpPr>
          <p:nvPr>
            <p:ph type="dt" sz="half" idx="10"/>
          </p:nvPr>
        </p:nvSpPr>
        <p:spPr/>
        <p:txBody>
          <a:bodyPr/>
          <a:lstStyle/>
          <a:p>
            <a:fld id="{9F33C7B8-C40B-4145-BAE3-02EE296DB8E7}" type="datetime1">
              <a:rPr lang="de-DE" smtClean="0"/>
              <a:t>03.07.25</a:t>
            </a:fld>
            <a:endParaRPr lang="en-DE"/>
          </a:p>
        </p:txBody>
      </p:sp>
      <p:sp>
        <p:nvSpPr>
          <p:cNvPr id="6" name="Footer Placeholder 5">
            <a:extLst>
              <a:ext uri="{FF2B5EF4-FFF2-40B4-BE49-F238E27FC236}">
                <a16:creationId xmlns:a16="http://schemas.microsoft.com/office/drawing/2014/main" id="{9AE246BC-C505-3BA2-045E-B696BBB6393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4B57607-B142-BA20-27D7-16B4593CA68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4274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B71-63FC-7861-1497-890503D6F22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CF287C4-5289-6249-43BF-04B31FA1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2FBDEA-0C3E-93FF-09F5-00082FC26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BDA02C-F18B-5BA4-208E-0AA8F499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B4F687-5D6C-9E8A-6E51-B82FCB074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0CACD0D-B510-0149-221E-C7AC13715061}"/>
              </a:ext>
            </a:extLst>
          </p:cNvPr>
          <p:cNvSpPr>
            <a:spLocks noGrp="1"/>
          </p:cNvSpPr>
          <p:nvPr>
            <p:ph type="dt" sz="half" idx="10"/>
          </p:nvPr>
        </p:nvSpPr>
        <p:spPr/>
        <p:txBody>
          <a:bodyPr/>
          <a:lstStyle/>
          <a:p>
            <a:fld id="{7BD3B36C-5640-1744-B1A8-327346FCB165}" type="datetime1">
              <a:rPr lang="de-DE" smtClean="0"/>
              <a:t>03.07.25</a:t>
            </a:fld>
            <a:endParaRPr lang="en-DE"/>
          </a:p>
        </p:txBody>
      </p:sp>
      <p:sp>
        <p:nvSpPr>
          <p:cNvPr id="8" name="Footer Placeholder 7">
            <a:extLst>
              <a:ext uri="{FF2B5EF4-FFF2-40B4-BE49-F238E27FC236}">
                <a16:creationId xmlns:a16="http://schemas.microsoft.com/office/drawing/2014/main" id="{DA5B0358-E806-4276-12A2-21359B9449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6337C1-C197-DC2D-A17A-83F64AEFF5C4}"/>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54366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3AA-13DD-2A31-E601-AEBEA25C7F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25EC3A1B-3391-29AF-1A30-B6A352EAD233}"/>
              </a:ext>
            </a:extLst>
          </p:cNvPr>
          <p:cNvSpPr>
            <a:spLocks noGrp="1"/>
          </p:cNvSpPr>
          <p:nvPr>
            <p:ph type="dt" sz="half" idx="10"/>
          </p:nvPr>
        </p:nvSpPr>
        <p:spPr/>
        <p:txBody>
          <a:bodyPr/>
          <a:lstStyle/>
          <a:p>
            <a:fld id="{BB1F278C-B7E0-BD4B-BD9D-55BB70E2CC05}" type="datetime1">
              <a:rPr lang="de-DE" smtClean="0"/>
              <a:t>03.07.25</a:t>
            </a:fld>
            <a:endParaRPr lang="en-DE"/>
          </a:p>
        </p:txBody>
      </p:sp>
      <p:sp>
        <p:nvSpPr>
          <p:cNvPr id="4" name="Footer Placeholder 3">
            <a:extLst>
              <a:ext uri="{FF2B5EF4-FFF2-40B4-BE49-F238E27FC236}">
                <a16:creationId xmlns:a16="http://schemas.microsoft.com/office/drawing/2014/main" id="{8704E881-9604-E1FB-E28A-203D43F6F4C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69FAC3B-C4C9-4419-9FB1-12111F22FA71}"/>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542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2DF2E-C536-B0A3-9C0B-9D4388E7191F}"/>
              </a:ext>
            </a:extLst>
          </p:cNvPr>
          <p:cNvSpPr>
            <a:spLocks noGrp="1"/>
          </p:cNvSpPr>
          <p:nvPr>
            <p:ph type="dt" sz="half" idx="10"/>
          </p:nvPr>
        </p:nvSpPr>
        <p:spPr/>
        <p:txBody>
          <a:bodyPr/>
          <a:lstStyle/>
          <a:p>
            <a:fld id="{84927301-0BFD-4B4E-B482-54E9D1986662}" type="datetime1">
              <a:rPr lang="de-DE" smtClean="0"/>
              <a:t>03.07.25</a:t>
            </a:fld>
            <a:endParaRPr lang="en-DE"/>
          </a:p>
        </p:txBody>
      </p:sp>
      <p:sp>
        <p:nvSpPr>
          <p:cNvPr id="3" name="Footer Placeholder 2">
            <a:extLst>
              <a:ext uri="{FF2B5EF4-FFF2-40B4-BE49-F238E27FC236}">
                <a16:creationId xmlns:a16="http://schemas.microsoft.com/office/drawing/2014/main" id="{C592B624-82CA-4186-F550-962C80D6974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C3FCBB5-B9DF-18B6-502C-33508601B54A}"/>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99362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BEB1-57A4-DB8D-7641-F95DE0938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11BDFA9-2158-4F29-FF2B-0CBDE31B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1080A81-A037-DAEF-7B4C-99E072F9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9EB85-09E3-5271-E37F-974FD5D3EF80}"/>
              </a:ext>
            </a:extLst>
          </p:cNvPr>
          <p:cNvSpPr>
            <a:spLocks noGrp="1"/>
          </p:cNvSpPr>
          <p:nvPr>
            <p:ph type="dt" sz="half" idx="10"/>
          </p:nvPr>
        </p:nvSpPr>
        <p:spPr/>
        <p:txBody>
          <a:bodyPr/>
          <a:lstStyle/>
          <a:p>
            <a:fld id="{DBFD9E6A-B0A7-AC48-83BE-553508071EB2}" type="datetime1">
              <a:rPr lang="de-DE" smtClean="0"/>
              <a:t>03.07.25</a:t>
            </a:fld>
            <a:endParaRPr lang="en-DE"/>
          </a:p>
        </p:txBody>
      </p:sp>
      <p:sp>
        <p:nvSpPr>
          <p:cNvPr id="6" name="Footer Placeholder 5">
            <a:extLst>
              <a:ext uri="{FF2B5EF4-FFF2-40B4-BE49-F238E27FC236}">
                <a16:creationId xmlns:a16="http://schemas.microsoft.com/office/drawing/2014/main" id="{A6CD0701-8067-C6BF-CFD3-B2922C0128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5C6C48-5DB4-B6F9-4400-D945FCC6092F}"/>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9113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661-7367-AE68-F907-BAA72DBB75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D07C9F0-0187-02D8-AE7F-21D5F70D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DD0496A-534A-3496-5173-6A2990521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715580-1F1E-A368-2999-14A018FCC65B}"/>
              </a:ext>
            </a:extLst>
          </p:cNvPr>
          <p:cNvSpPr>
            <a:spLocks noGrp="1"/>
          </p:cNvSpPr>
          <p:nvPr>
            <p:ph type="dt" sz="half" idx="10"/>
          </p:nvPr>
        </p:nvSpPr>
        <p:spPr/>
        <p:txBody>
          <a:bodyPr/>
          <a:lstStyle/>
          <a:p>
            <a:fld id="{B69AFFC8-BD8E-4D41-866D-EE2FD1CD1A97}" type="datetime1">
              <a:rPr lang="de-DE" smtClean="0"/>
              <a:t>03.07.25</a:t>
            </a:fld>
            <a:endParaRPr lang="en-DE"/>
          </a:p>
        </p:txBody>
      </p:sp>
      <p:sp>
        <p:nvSpPr>
          <p:cNvPr id="6" name="Footer Placeholder 5">
            <a:extLst>
              <a:ext uri="{FF2B5EF4-FFF2-40B4-BE49-F238E27FC236}">
                <a16:creationId xmlns:a16="http://schemas.microsoft.com/office/drawing/2014/main" id="{8159A1F5-2D57-64FF-31CF-54B8481869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23AE3F3-B16E-4818-5F83-938C73E4672C}"/>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50231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C22B-0B30-86EF-D2B6-F2F1964F1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7659A82-DBDB-943B-7C5A-95A14E680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D4F3528-224A-5A61-772F-949350622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203B1D-0B29-724F-B9C5-A9F5F63C7BF4}" type="datetime1">
              <a:rPr lang="de-DE" smtClean="0"/>
              <a:t>03.07.25</a:t>
            </a:fld>
            <a:endParaRPr lang="en-DE"/>
          </a:p>
        </p:txBody>
      </p:sp>
      <p:sp>
        <p:nvSpPr>
          <p:cNvPr id="5" name="Footer Placeholder 4">
            <a:extLst>
              <a:ext uri="{FF2B5EF4-FFF2-40B4-BE49-F238E27FC236}">
                <a16:creationId xmlns:a16="http://schemas.microsoft.com/office/drawing/2014/main" id="{B6010A6B-2B85-9D51-2B08-C5166848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C762FC1D-47C0-2520-EE42-F69F447C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4D30C-128B-5449-AD8B-09F07771E88F}" type="slidenum">
              <a:rPr lang="en-DE" smtClean="0"/>
              <a:t>‹#›</a:t>
            </a:fld>
            <a:endParaRPr lang="en-DE"/>
          </a:p>
        </p:txBody>
      </p:sp>
    </p:spTree>
    <p:extLst>
      <p:ext uri="{BB962C8B-B14F-4D97-AF65-F5344CB8AC3E}">
        <p14:creationId xmlns:p14="http://schemas.microsoft.com/office/powerpoint/2010/main" val="286414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B48-8531-8336-1C7D-9ECAD944D26B}"/>
              </a:ext>
            </a:extLst>
          </p:cNvPr>
          <p:cNvSpPr>
            <a:spLocks noGrp="1"/>
          </p:cNvSpPr>
          <p:nvPr>
            <p:ph type="ctrTitle"/>
          </p:nvPr>
        </p:nvSpPr>
        <p:spPr/>
        <p:txBody>
          <a:bodyPr/>
          <a:lstStyle/>
          <a:p>
            <a:r>
              <a:rPr lang="en-DE" dirty="0"/>
              <a:t>Fault Tolerant Flight Control</a:t>
            </a:r>
          </a:p>
        </p:txBody>
      </p:sp>
    </p:spTree>
    <p:extLst>
      <p:ext uri="{BB962C8B-B14F-4D97-AF65-F5344CB8AC3E}">
        <p14:creationId xmlns:p14="http://schemas.microsoft.com/office/powerpoint/2010/main" val="169736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F798-3265-E6AA-3E87-FC541AF57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34235-C78E-218D-1AD4-94FCD460E28D}"/>
              </a:ext>
            </a:extLst>
          </p:cNvPr>
          <p:cNvSpPr>
            <a:spLocks noGrp="1"/>
          </p:cNvSpPr>
          <p:nvPr>
            <p:ph type="title"/>
          </p:nvPr>
        </p:nvSpPr>
        <p:spPr/>
        <p:txBody>
          <a:bodyPr/>
          <a:lstStyle/>
          <a:p>
            <a:r>
              <a:rPr lang="en-DE" dirty="0"/>
              <a:t>O</a:t>
            </a:r>
            <a:r>
              <a:rPr lang="en-GB" dirty="0" err="1"/>
              <a:t>perational</a:t>
            </a:r>
            <a:r>
              <a:rPr lang="en-GB" dirty="0"/>
              <a:t> </a:t>
            </a:r>
            <a:r>
              <a:rPr lang="en-DE" dirty="0"/>
              <a:t>D</a:t>
            </a:r>
            <a:r>
              <a:rPr lang="en-GB" dirty="0" err="1"/>
              <a:t>omain</a:t>
            </a:r>
            <a:endParaRPr lang="en-DE" dirty="0"/>
          </a:p>
        </p:txBody>
      </p:sp>
      <p:sp>
        <p:nvSpPr>
          <p:cNvPr id="3" name="Content Placeholder 2">
            <a:extLst>
              <a:ext uri="{FF2B5EF4-FFF2-40B4-BE49-F238E27FC236}">
                <a16:creationId xmlns:a16="http://schemas.microsoft.com/office/drawing/2014/main" id="{425FE65A-088E-02D2-AE6A-6E6FE65F1580}"/>
              </a:ext>
            </a:extLst>
          </p:cNvPr>
          <p:cNvSpPr>
            <a:spLocks noGrp="1"/>
          </p:cNvSpPr>
          <p:nvPr>
            <p:ph idx="1"/>
          </p:nvPr>
        </p:nvSpPr>
        <p:spPr/>
        <p:txBody>
          <a:bodyPr/>
          <a:lstStyle/>
          <a:p>
            <a:r>
              <a:rPr lang="en-GB" dirty="0"/>
              <a:t>real-time, closed-loop flight control of a jet aircraft</a:t>
            </a:r>
          </a:p>
          <a:p>
            <a:r>
              <a:rPr lang="en-GB" dirty="0"/>
              <a:t>all phases of normal flight</a:t>
            </a:r>
          </a:p>
          <a:p>
            <a:r>
              <a:rPr lang="en-GB" dirty="0"/>
              <a:t>under both nominal and multiple severe failure/disturbance scenarios</a:t>
            </a:r>
          </a:p>
          <a:p>
            <a:r>
              <a:rPr lang="en-GB" dirty="0"/>
              <a:t>using only control surface commands</a:t>
            </a:r>
          </a:p>
          <a:p>
            <a:r>
              <a:rPr lang="en-GB" dirty="0"/>
              <a:t>tested in high-fidelity simulation </a:t>
            </a:r>
          </a:p>
          <a:p>
            <a:r>
              <a:rPr lang="en-GB" dirty="0"/>
              <a:t>intended for experimental research aircraft</a:t>
            </a:r>
          </a:p>
        </p:txBody>
      </p:sp>
      <p:sp>
        <p:nvSpPr>
          <p:cNvPr id="4" name="Slide Number Placeholder 3">
            <a:extLst>
              <a:ext uri="{FF2B5EF4-FFF2-40B4-BE49-F238E27FC236}">
                <a16:creationId xmlns:a16="http://schemas.microsoft.com/office/drawing/2014/main" id="{BB04EDCF-0CC6-695A-7B11-9D2B14637DAD}"/>
              </a:ext>
            </a:extLst>
          </p:cNvPr>
          <p:cNvSpPr>
            <a:spLocks noGrp="1"/>
          </p:cNvSpPr>
          <p:nvPr>
            <p:ph type="sldNum" sz="quarter" idx="12"/>
          </p:nvPr>
        </p:nvSpPr>
        <p:spPr/>
        <p:txBody>
          <a:bodyPr/>
          <a:lstStyle/>
          <a:p>
            <a:fld id="{B304D30C-128B-5449-AD8B-09F07771E88F}" type="slidenum">
              <a:rPr lang="en-DE" smtClean="0"/>
              <a:t>10</a:t>
            </a:fld>
            <a:endParaRPr lang="en-DE"/>
          </a:p>
        </p:txBody>
      </p:sp>
    </p:spTree>
    <p:extLst>
      <p:ext uri="{BB962C8B-B14F-4D97-AF65-F5344CB8AC3E}">
        <p14:creationId xmlns:p14="http://schemas.microsoft.com/office/powerpoint/2010/main" val="32856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9ED6-BCEE-83B3-184A-0FCD0DC3AE02}"/>
              </a:ext>
            </a:extLst>
          </p:cNvPr>
          <p:cNvSpPr>
            <a:spLocks noGrp="1"/>
          </p:cNvSpPr>
          <p:nvPr>
            <p:ph type="title"/>
          </p:nvPr>
        </p:nvSpPr>
        <p:spPr/>
        <p:txBody>
          <a:bodyPr/>
          <a:lstStyle/>
          <a:p>
            <a:r>
              <a:rPr lang="en-DE" dirty="0"/>
              <a:t>O</a:t>
            </a:r>
            <a:r>
              <a:rPr lang="en-GB" dirty="0" err="1"/>
              <a:t>perational</a:t>
            </a:r>
            <a:r>
              <a:rPr lang="en-GB" dirty="0"/>
              <a:t> Design Domain</a:t>
            </a:r>
            <a:endParaRPr lang="en-DE" dirty="0"/>
          </a:p>
        </p:txBody>
      </p:sp>
      <p:graphicFrame>
        <p:nvGraphicFramePr>
          <p:cNvPr id="4" name="Content Placeholder 3">
            <a:extLst>
              <a:ext uri="{FF2B5EF4-FFF2-40B4-BE49-F238E27FC236}">
                <a16:creationId xmlns:a16="http://schemas.microsoft.com/office/drawing/2014/main" id="{32584C64-56BD-CB5C-E0C5-7CF53DED01AE}"/>
              </a:ext>
            </a:extLst>
          </p:cNvPr>
          <p:cNvGraphicFramePr>
            <a:graphicFrameLocks noGrp="1"/>
          </p:cNvGraphicFramePr>
          <p:nvPr>
            <p:ph idx="1"/>
            <p:extLst>
              <p:ext uri="{D42A27DB-BD31-4B8C-83A1-F6EECF244321}">
                <p14:modId xmlns:p14="http://schemas.microsoft.com/office/powerpoint/2010/main" val="1219815952"/>
              </p:ext>
            </p:extLst>
          </p:nvPr>
        </p:nvGraphicFramePr>
        <p:xfrm>
          <a:off x="1190080" y="1803794"/>
          <a:ext cx="9811840" cy="3815880"/>
        </p:xfrm>
        <a:graphic>
          <a:graphicData uri="http://schemas.openxmlformats.org/drawingml/2006/table">
            <a:tbl>
              <a:tblPr/>
              <a:tblGrid>
                <a:gridCol w="2436258">
                  <a:extLst>
                    <a:ext uri="{9D8B030D-6E8A-4147-A177-3AD203B41FA5}">
                      <a16:colId xmlns:a16="http://schemas.microsoft.com/office/drawing/2014/main" val="1003003153"/>
                    </a:ext>
                  </a:extLst>
                </a:gridCol>
                <a:gridCol w="7375582">
                  <a:extLst>
                    <a:ext uri="{9D8B030D-6E8A-4147-A177-3AD203B41FA5}">
                      <a16:colId xmlns:a16="http://schemas.microsoft.com/office/drawing/2014/main" val="3570064956"/>
                    </a:ext>
                  </a:extLst>
                </a:gridCol>
              </a:tblGrid>
              <a:tr h="360000">
                <a:tc>
                  <a:txBody>
                    <a:bodyPr/>
                    <a:lstStyle/>
                    <a:p>
                      <a:r>
                        <a:rPr lang="en-GB" sz="2000"/>
                        <a:t>Domain Aspect</a:t>
                      </a:r>
                    </a:p>
                  </a:txBody>
                  <a:tcPr marL="85320" marR="85320" marT="42660" marB="42660" anchor="ctr">
                    <a:lnL>
                      <a:noFill/>
                    </a:lnL>
                    <a:lnR>
                      <a:noFill/>
                    </a:lnR>
                    <a:lnT>
                      <a:noFill/>
                    </a:lnT>
                    <a:lnB>
                      <a:noFill/>
                    </a:lnB>
                    <a:noFill/>
                  </a:tcPr>
                </a:tc>
                <a:tc>
                  <a:txBody>
                    <a:bodyPr/>
                    <a:lstStyle/>
                    <a:p>
                      <a:r>
                        <a:rPr lang="en-GB" sz="2000" dirty="0"/>
                        <a:t>Scope/Limitations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4005018695"/>
                  </a:ext>
                </a:extLst>
              </a:tr>
              <a:tr h="360000">
                <a:tc>
                  <a:txBody>
                    <a:bodyPr/>
                    <a:lstStyle/>
                    <a:p>
                      <a:r>
                        <a:rPr lang="en-GB" sz="2000"/>
                        <a:t>Aircraft</a:t>
                      </a:r>
                    </a:p>
                  </a:txBody>
                  <a:tcPr marL="85320" marR="85320" marT="42660" marB="42660" anchor="ctr">
                    <a:lnL>
                      <a:noFill/>
                    </a:lnL>
                    <a:lnR>
                      <a:noFill/>
                    </a:lnR>
                    <a:lnT>
                      <a:noFill/>
                    </a:lnT>
                    <a:lnB>
                      <a:noFill/>
                    </a:lnB>
                    <a:noFill/>
                  </a:tcPr>
                </a:tc>
                <a:tc>
                  <a:txBody>
                    <a:bodyPr/>
                    <a:lstStyle/>
                    <a:p>
                      <a:r>
                        <a:rPr lang="en-GB" sz="2000"/>
                        <a:t>CS-25 jet, Cessna Citation 500/PH-LAB, clean configuration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071153814"/>
                  </a:ext>
                </a:extLst>
              </a:tr>
              <a:tr h="360000">
                <a:tc>
                  <a:txBody>
                    <a:bodyPr/>
                    <a:lstStyle/>
                    <a:p>
                      <a:r>
                        <a:rPr lang="en-GB" sz="2000"/>
                        <a:t>Flight Envelope</a:t>
                      </a:r>
                    </a:p>
                  </a:txBody>
                  <a:tcPr marL="85320" marR="85320" marT="42660" marB="42660" anchor="ctr">
                    <a:lnL>
                      <a:noFill/>
                    </a:lnL>
                    <a:lnR>
                      <a:noFill/>
                    </a:lnR>
                    <a:lnT>
                      <a:noFill/>
                    </a:lnT>
                    <a:lnB>
                      <a:noFill/>
                    </a:lnB>
                    <a:noFill/>
                  </a:tcPr>
                </a:tc>
                <a:tc>
                  <a:txBody>
                    <a:bodyPr/>
                    <a:lstStyle/>
                    <a:p>
                      <a:r>
                        <a:rPr lang="en-GB" sz="2000" dirty="0"/>
                        <a:t>2,000–5,000 m altitude; 90–140 m/s speed; typical </a:t>
                      </a:r>
                      <a:r>
                        <a:rPr lang="en-GB" sz="2000" dirty="0" err="1"/>
                        <a:t>maneuvers</a:t>
                      </a:r>
                      <a:endParaRPr lang="en-GB" sz="2000" dirty="0"/>
                    </a:p>
                  </a:txBody>
                  <a:tcPr marL="85320" marR="85320" marT="42660" marB="42660" anchor="ctr">
                    <a:lnL>
                      <a:noFill/>
                    </a:lnL>
                    <a:lnR>
                      <a:noFill/>
                    </a:lnR>
                    <a:lnT>
                      <a:noFill/>
                    </a:lnT>
                    <a:lnB>
                      <a:noFill/>
                    </a:lnB>
                    <a:noFill/>
                  </a:tcPr>
                </a:tc>
                <a:extLst>
                  <a:ext uri="{0D108BD9-81ED-4DB2-BD59-A6C34878D82A}">
                    <a16:rowId xmlns:a16="http://schemas.microsoft.com/office/drawing/2014/main" val="1406620855"/>
                  </a:ext>
                </a:extLst>
              </a:tr>
              <a:tr h="360000">
                <a:tc>
                  <a:txBody>
                    <a:bodyPr/>
                    <a:lstStyle/>
                    <a:p>
                      <a:r>
                        <a:rPr lang="en-GB" sz="2000"/>
                        <a:t>Failures</a:t>
                      </a:r>
                    </a:p>
                  </a:txBody>
                  <a:tcPr marL="85320" marR="85320" marT="42660" marB="42660" anchor="ctr">
                    <a:lnL>
                      <a:noFill/>
                    </a:lnL>
                    <a:lnR>
                      <a:noFill/>
                    </a:lnR>
                    <a:lnT>
                      <a:noFill/>
                    </a:lnT>
                    <a:lnB>
                      <a:noFill/>
                    </a:lnB>
                    <a:noFill/>
                  </a:tcPr>
                </a:tc>
                <a:tc>
                  <a:txBody>
                    <a:bodyPr/>
                    <a:lstStyle/>
                    <a:p>
                      <a:r>
                        <a:rPr lang="en-GB" sz="2000"/>
                        <a:t>Single surface jam, reduced effectiveness, icing, c.g. shift</a:t>
                      </a:r>
                    </a:p>
                  </a:txBody>
                  <a:tcPr marL="85320" marR="85320" marT="42660" marB="42660" anchor="ctr">
                    <a:lnL>
                      <a:noFill/>
                    </a:lnL>
                    <a:lnR>
                      <a:noFill/>
                    </a:lnR>
                    <a:lnT>
                      <a:noFill/>
                    </a:lnT>
                    <a:lnB>
                      <a:noFill/>
                    </a:lnB>
                    <a:noFill/>
                  </a:tcPr>
                </a:tc>
                <a:extLst>
                  <a:ext uri="{0D108BD9-81ED-4DB2-BD59-A6C34878D82A}">
                    <a16:rowId xmlns:a16="http://schemas.microsoft.com/office/drawing/2014/main" val="3379996329"/>
                  </a:ext>
                </a:extLst>
              </a:tr>
              <a:tr h="360000">
                <a:tc>
                  <a:txBody>
                    <a:bodyPr/>
                    <a:lstStyle/>
                    <a:p>
                      <a:r>
                        <a:rPr lang="en-GB" sz="2000" dirty="0"/>
                        <a:t>Disturbances</a:t>
                      </a:r>
                    </a:p>
                  </a:txBody>
                  <a:tcPr marL="85320" marR="85320" marT="42660" marB="42660" anchor="ctr">
                    <a:lnL>
                      <a:noFill/>
                    </a:lnL>
                    <a:lnR>
                      <a:noFill/>
                    </a:lnR>
                    <a:lnT>
                      <a:noFill/>
                    </a:lnT>
                    <a:lnB>
                      <a:noFill/>
                    </a:lnB>
                    <a:noFill/>
                  </a:tcPr>
                </a:tc>
                <a:tc>
                  <a:txBody>
                    <a:bodyPr/>
                    <a:lstStyle/>
                    <a:p>
                      <a:r>
                        <a:rPr lang="en-GB" sz="2000" dirty="0"/>
                        <a:t>Sensor noise/bias, discrete gusts (not severe/extreme weather)</a:t>
                      </a:r>
                    </a:p>
                  </a:txBody>
                  <a:tcPr marL="85320" marR="85320" marT="42660" marB="42660" anchor="ctr">
                    <a:lnL>
                      <a:noFill/>
                    </a:lnL>
                    <a:lnR>
                      <a:noFill/>
                    </a:lnR>
                    <a:lnT>
                      <a:noFill/>
                    </a:lnT>
                    <a:lnB>
                      <a:noFill/>
                    </a:lnB>
                    <a:noFill/>
                  </a:tcPr>
                </a:tc>
                <a:extLst>
                  <a:ext uri="{0D108BD9-81ED-4DB2-BD59-A6C34878D82A}">
                    <a16:rowId xmlns:a16="http://schemas.microsoft.com/office/drawing/2014/main" val="76815536"/>
                  </a:ext>
                </a:extLst>
              </a:tr>
              <a:tr h="360000">
                <a:tc>
                  <a:txBody>
                    <a:bodyPr/>
                    <a:lstStyle/>
                    <a:p>
                      <a:r>
                        <a:rPr lang="en-GB" sz="2000"/>
                        <a:t>Control Surfaces</a:t>
                      </a:r>
                    </a:p>
                  </a:txBody>
                  <a:tcPr marL="85320" marR="85320" marT="42660" marB="42660" anchor="ctr">
                    <a:lnL>
                      <a:noFill/>
                    </a:lnL>
                    <a:lnR>
                      <a:noFill/>
                    </a:lnR>
                    <a:lnT>
                      <a:noFill/>
                    </a:lnT>
                    <a:lnB>
                      <a:noFill/>
                    </a:lnB>
                    <a:noFill/>
                  </a:tcPr>
                </a:tc>
                <a:tc>
                  <a:txBody>
                    <a:bodyPr/>
                    <a:lstStyle/>
                    <a:p>
                      <a:r>
                        <a:rPr lang="en-GB" sz="2000" dirty="0"/>
                        <a:t>Elevator, aileron, rudder (no throttle control)</a:t>
                      </a:r>
                    </a:p>
                  </a:txBody>
                  <a:tcPr marL="85320" marR="85320" marT="42660" marB="42660" anchor="ctr">
                    <a:lnL>
                      <a:noFill/>
                    </a:lnL>
                    <a:lnR>
                      <a:noFill/>
                    </a:lnR>
                    <a:lnT>
                      <a:noFill/>
                    </a:lnT>
                    <a:lnB>
                      <a:noFill/>
                    </a:lnB>
                    <a:noFill/>
                  </a:tcPr>
                </a:tc>
                <a:extLst>
                  <a:ext uri="{0D108BD9-81ED-4DB2-BD59-A6C34878D82A}">
                    <a16:rowId xmlns:a16="http://schemas.microsoft.com/office/drawing/2014/main" val="3843203232"/>
                  </a:ext>
                </a:extLst>
              </a:tr>
              <a:tr h="360000">
                <a:tc>
                  <a:txBody>
                    <a:bodyPr/>
                    <a:lstStyle/>
                    <a:p>
                      <a:r>
                        <a:rPr lang="en-GB" sz="2000"/>
                        <a:t>Sensor Assumptions</a:t>
                      </a:r>
                    </a:p>
                  </a:txBody>
                  <a:tcPr marL="85320" marR="85320" marT="42660" marB="42660" anchor="ctr">
                    <a:lnL>
                      <a:noFill/>
                    </a:lnL>
                    <a:lnR>
                      <a:noFill/>
                    </a:lnR>
                    <a:lnT>
                      <a:noFill/>
                    </a:lnT>
                    <a:lnB>
                      <a:noFill/>
                    </a:lnB>
                    <a:noFill/>
                  </a:tcPr>
                </a:tc>
                <a:tc>
                  <a:txBody>
                    <a:bodyPr/>
                    <a:lstStyle/>
                    <a:p>
                      <a:r>
                        <a:rPr lang="en-GB" sz="2000"/>
                        <a:t>Realistic noise/bias, no total sensor loss</a:t>
                      </a:r>
                    </a:p>
                  </a:txBody>
                  <a:tcPr marL="85320" marR="85320" marT="42660" marB="42660" anchor="ctr">
                    <a:lnL>
                      <a:noFill/>
                    </a:lnL>
                    <a:lnR>
                      <a:noFill/>
                    </a:lnR>
                    <a:lnT>
                      <a:noFill/>
                    </a:lnT>
                    <a:lnB>
                      <a:noFill/>
                    </a:lnB>
                    <a:noFill/>
                  </a:tcPr>
                </a:tc>
                <a:extLst>
                  <a:ext uri="{0D108BD9-81ED-4DB2-BD59-A6C34878D82A}">
                    <a16:rowId xmlns:a16="http://schemas.microsoft.com/office/drawing/2014/main" val="937521289"/>
                  </a:ext>
                </a:extLst>
              </a:tr>
              <a:tr h="360000">
                <a:tc>
                  <a:txBody>
                    <a:bodyPr/>
                    <a:lstStyle/>
                    <a:p>
                      <a:r>
                        <a:rPr lang="en-GB" sz="2000"/>
                        <a:t>Update Rate</a:t>
                      </a:r>
                    </a:p>
                  </a:txBody>
                  <a:tcPr marL="85320" marR="85320" marT="42660" marB="42660" anchor="ctr">
                    <a:lnL>
                      <a:noFill/>
                    </a:lnL>
                    <a:lnR>
                      <a:noFill/>
                    </a:lnR>
                    <a:lnT>
                      <a:noFill/>
                    </a:lnT>
                    <a:lnB>
                      <a:noFill/>
                    </a:lnB>
                    <a:noFill/>
                  </a:tcPr>
                </a:tc>
                <a:tc>
                  <a:txBody>
                    <a:bodyPr/>
                    <a:lstStyle/>
                    <a:p>
                      <a:r>
                        <a:rPr lang="en-GB" sz="2000"/>
                        <a:t>100 Hz real-time</a:t>
                      </a:r>
                    </a:p>
                  </a:txBody>
                  <a:tcPr marL="85320" marR="85320" marT="42660" marB="42660" anchor="ctr">
                    <a:lnL>
                      <a:noFill/>
                    </a:lnL>
                    <a:lnR>
                      <a:noFill/>
                    </a:lnR>
                    <a:lnT>
                      <a:noFill/>
                    </a:lnT>
                    <a:lnB>
                      <a:noFill/>
                    </a:lnB>
                    <a:noFill/>
                  </a:tcPr>
                </a:tc>
                <a:extLst>
                  <a:ext uri="{0D108BD9-81ED-4DB2-BD59-A6C34878D82A}">
                    <a16:rowId xmlns:a16="http://schemas.microsoft.com/office/drawing/2014/main" val="609316168"/>
                  </a:ext>
                </a:extLst>
              </a:tr>
              <a:tr h="360000">
                <a:tc>
                  <a:txBody>
                    <a:bodyPr/>
                    <a:lstStyle/>
                    <a:p>
                      <a:r>
                        <a:rPr lang="en-GB" sz="2000"/>
                        <a:t>Excluded</a:t>
                      </a:r>
                    </a:p>
                  </a:txBody>
                  <a:tcPr marL="85320" marR="85320" marT="42660" marB="42660" anchor="ctr">
                    <a:lnL>
                      <a:noFill/>
                    </a:lnL>
                    <a:lnR>
                      <a:noFill/>
                    </a:lnR>
                    <a:lnT>
                      <a:noFill/>
                    </a:lnT>
                    <a:lnB>
                      <a:noFill/>
                    </a:lnB>
                    <a:noFill/>
                  </a:tcPr>
                </a:tc>
                <a:tc>
                  <a:txBody>
                    <a:bodyPr/>
                    <a:lstStyle/>
                    <a:p>
                      <a:r>
                        <a:rPr lang="en-GB" sz="2000" dirty="0"/>
                        <a:t>Severe failures, post-stall, engine-out, extreme environments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14025566"/>
                  </a:ext>
                </a:extLst>
              </a:tr>
            </a:tbl>
          </a:graphicData>
        </a:graphic>
      </p:graphicFrame>
      <p:sp>
        <p:nvSpPr>
          <p:cNvPr id="3" name="Slide Number Placeholder 2">
            <a:extLst>
              <a:ext uri="{FF2B5EF4-FFF2-40B4-BE49-F238E27FC236}">
                <a16:creationId xmlns:a16="http://schemas.microsoft.com/office/drawing/2014/main" id="{B9A46734-C67E-9AA2-3375-F6E0C7202EAB}"/>
              </a:ext>
            </a:extLst>
          </p:cNvPr>
          <p:cNvSpPr>
            <a:spLocks noGrp="1"/>
          </p:cNvSpPr>
          <p:nvPr>
            <p:ph type="sldNum" sz="quarter" idx="12"/>
          </p:nvPr>
        </p:nvSpPr>
        <p:spPr/>
        <p:txBody>
          <a:bodyPr/>
          <a:lstStyle/>
          <a:p>
            <a:fld id="{B304D30C-128B-5449-AD8B-09F07771E88F}" type="slidenum">
              <a:rPr lang="en-DE" smtClean="0"/>
              <a:t>11</a:t>
            </a:fld>
            <a:endParaRPr lang="en-DE"/>
          </a:p>
        </p:txBody>
      </p:sp>
    </p:spTree>
    <p:extLst>
      <p:ext uri="{BB962C8B-B14F-4D97-AF65-F5344CB8AC3E}">
        <p14:creationId xmlns:p14="http://schemas.microsoft.com/office/powerpoint/2010/main" val="107250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B5475-0839-D5AC-A2A5-D27BA8C7A0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F75F2-A581-3CF1-5ED2-0929306C20B4}"/>
              </a:ext>
            </a:extLst>
          </p:cNvPr>
          <p:cNvSpPr>
            <a:spLocks noGrp="1"/>
          </p:cNvSpPr>
          <p:nvPr>
            <p:ph type="title"/>
          </p:nvPr>
        </p:nvSpPr>
        <p:spPr/>
        <p:txBody>
          <a:bodyPr/>
          <a:lstStyle/>
          <a:p>
            <a:r>
              <a:rPr lang="de-DE" dirty="0"/>
              <a:t>EASA AI Levels</a:t>
            </a:r>
            <a:endParaRPr lang="en-DE" dirty="0"/>
          </a:p>
        </p:txBody>
      </p:sp>
      <p:sp>
        <p:nvSpPr>
          <p:cNvPr id="10" name="Slide Number Placeholder 9">
            <a:extLst>
              <a:ext uri="{FF2B5EF4-FFF2-40B4-BE49-F238E27FC236}">
                <a16:creationId xmlns:a16="http://schemas.microsoft.com/office/drawing/2014/main" id="{786E64F7-C2E4-F208-7BF3-AE3425DE408E}"/>
              </a:ext>
            </a:extLst>
          </p:cNvPr>
          <p:cNvSpPr>
            <a:spLocks noGrp="1"/>
          </p:cNvSpPr>
          <p:nvPr>
            <p:ph type="sldNum" sz="quarter" idx="12"/>
          </p:nvPr>
        </p:nvSpPr>
        <p:spPr/>
        <p:txBody>
          <a:bodyPr/>
          <a:lstStyle/>
          <a:p>
            <a:fld id="{B304D30C-128B-5449-AD8B-09F07771E88F}" type="slidenum">
              <a:rPr lang="en-DE" smtClean="0"/>
              <a:t>12</a:t>
            </a:fld>
            <a:endParaRPr lang="en-DE"/>
          </a:p>
        </p:txBody>
      </p:sp>
    </p:spTree>
    <p:extLst>
      <p:ext uri="{BB962C8B-B14F-4D97-AF65-F5344CB8AC3E}">
        <p14:creationId xmlns:p14="http://schemas.microsoft.com/office/powerpoint/2010/main" val="70372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3C3DD-2133-6A93-6508-C090DD4B1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A1B24-0157-BD7A-15A7-D22EA0E41D42}"/>
              </a:ext>
            </a:extLst>
          </p:cNvPr>
          <p:cNvSpPr>
            <a:spLocks noGrp="1"/>
          </p:cNvSpPr>
          <p:nvPr>
            <p:ph type="title"/>
          </p:nvPr>
        </p:nvSpPr>
        <p:spPr/>
        <p:txBody>
          <a:bodyPr/>
          <a:lstStyle/>
          <a:p>
            <a:r>
              <a:rPr lang="de-DE" dirty="0"/>
              <a:t>EASA AI Levels</a:t>
            </a:r>
            <a:endParaRPr lang="en-DE" dirty="0"/>
          </a:p>
        </p:txBody>
      </p:sp>
      <p:sp>
        <p:nvSpPr>
          <p:cNvPr id="10" name="Slide Number Placeholder 9">
            <a:extLst>
              <a:ext uri="{FF2B5EF4-FFF2-40B4-BE49-F238E27FC236}">
                <a16:creationId xmlns:a16="http://schemas.microsoft.com/office/drawing/2014/main" id="{1AF7C427-6CEF-0D92-FB59-7C009C9343D2}"/>
              </a:ext>
            </a:extLst>
          </p:cNvPr>
          <p:cNvSpPr>
            <a:spLocks noGrp="1"/>
          </p:cNvSpPr>
          <p:nvPr>
            <p:ph type="sldNum" sz="quarter" idx="12"/>
          </p:nvPr>
        </p:nvSpPr>
        <p:spPr/>
        <p:txBody>
          <a:bodyPr/>
          <a:lstStyle/>
          <a:p>
            <a:fld id="{B304D30C-128B-5449-AD8B-09F07771E88F}" type="slidenum">
              <a:rPr lang="en-DE" smtClean="0"/>
              <a:t>13</a:t>
            </a:fld>
            <a:endParaRPr lang="en-DE"/>
          </a:p>
        </p:txBody>
      </p:sp>
    </p:spTree>
    <p:extLst>
      <p:ext uri="{BB962C8B-B14F-4D97-AF65-F5344CB8AC3E}">
        <p14:creationId xmlns:p14="http://schemas.microsoft.com/office/powerpoint/2010/main" val="29207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F926C-9418-9B1E-87C5-9D815F5D9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FCE949-8A62-CDAC-9EC2-CF00F67BCFD2}"/>
              </a:ext>
            </a:extLst>
          </p:cNvPr>
          <p:cNvSpPr>
            <a:spLocks noGrp="1"/>
          </p:cNvSpPr>
          <p:nvPr>
            <p:ph type="title"/>
          </p:nvPr>
        </p:nvSpPr>
        <p:spPr/>
        <p:txBody>
          <a:bodyPr/>
          <a:lstStyle/>
          <a:p>
            <a:r>
              <a:rPr lang="de-DE" dirty="0"/>
              <a:t>EASA AI Levels</a:t>
            </a:r>
            <a:endParaRPr lang="en-DE" dirty="0"/>
          </a:p>
        </p:txBody>
      </p:sp>
      <p:sp>
        <p:nvSpPr>
          <p:cNvPr id="3" name="Slide Number Placeholder 2">
            <a:extLst>
              <a:ext uri="{FF2B5EF4-FFF2-40B4-BE49-F238E27FC236}">
                <a16:creationId xmlns:a16="http://schemas.microsoft.com/office/drawing/2014/main" id="{E6A1F4F8-0C88-D7DC-7F88-A3A243FC033B}"/>
              </a:ext>
            </a:extLst>
          </p:cNvPr>
          <p:cNvSpPr>
            <a:spLocks noGrp="1"/>
          </p:cNvSpPr>
          <p:nvPr>
            <p:ph type="sldNum" sz="quarter" idx="12"/>
          </p:nvPr>
        </p:nvSpPr>
        <p:spPr/>
        <p:txBody>
          <a:bodyPr/>
          <a:lstStyle/>
          <a:p>
            <a:fld id="{B304D30C-128B-5449-AD8B-09F07771E88F}" type="slidenum">
              <a:rPr lang="en-DE" smtClean="0"/>
              <a:t>14</a:t>
            </a:fld>
            <a:endParaRPr lang="en-DE"/>
          </a:p>
        </p:txBody>
      </p:sp>
      <p:graphicFrame>
        <p:nvGraphicFramePr>
          <p:cNvPr id="4" name="Content Placeholder 3">
            <a:extLst>
              <a:ext uri="{FF2B5EF4-FFF2-40B4-BE49-F238E27FC236}">
                <a16:creationId xmlns:a16="http://schemas.microsoft.com/office/drawing/2014/main" id="{F186AB3B-F542-1300-A6E5-CF7E66A1A353}"/>
              </a:ext>
            </a:extLst>
          </p:cNvPr>
          <p:cNvGraphicFramePr>
            <a:graphicFrameLocks noGrp="1"/>
          </p:cNvGraphicFramePr>
          <p:nvPr>
            <p:ph idx="1"/>
            <p:extLst>
              <p:ext uri="{D42A27DB-BD31-4B8C-83A1-F6EECF244321}">
                <p14:modId xmlns:p14="http://schemas.microsoft.com/office/powerpoint/2010/main" val="705826559"/>
              </p:ext>
            </p:extLst>
          </p:nvPr>
        </p:nvGraphicFramePr>
        <p:xfrm>
          <a:off x="838200" y="1690688"/>
          <a:ext cx="10515600" cy="440980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58460373"/>
                    </a:ext>
                  </a:extLst>
                </a:gridCol>
                <a:gridCol w="5257800">
                  <a:extLst>
                    <a:ext uri="{9D8B030D-6E8A-4147-A177-3AD203B41FA5}">
                      <a16:colId xmlns:a16="http://schemas.microsoft.com/office/drawing/2014/main" val="3368442779"/>
                    </a:ext>
                  </a:extLst>
                </a:gridCol>
              </a:tblGrid>
              <a:tr h="1042318">
                <a:tc gridSpan="2">
                  <a:txBody>
                    <a:bodyPr/>
                    <a:lstStyle/>
                    <a:p>
                      <a:r>
                        <a:rPr lang="en-GB" sz="1800" b="1" kern="1200" dirty="0">
                          <a:solidFill>
                            <a:schemeClr val="lt1"/>
                          </a:solidFill>
                          <a:effectLst/>
                          <a:latin typeface="+mn-lt"/>
                          <a:ea typeface="+mn-ea"/>
                          <a:cs typeface="+mn-cs"/>
                        </a:rPr>
                        <a:t>Level 3A Supervised Automation</a:t>
                      </a:r>
                    </a:p>
                    <a:p>
                      <a:endParaRPr lang="en-DE" dirty="0"/>
                    </a:p>
                  </a:txBody>
                  <a:tcPr/>
                </a:tc>
                <a:tc hMerge="1">
                  <a:txBody>
                    <a:bodyPr/>
                    <a:lstStyle/>
                    <a:p>
                      <a:endParaRPr lang="en-DE" dirty="0"/>
                    </a:p>
                  </a:txBody>
                  <a:tcPr/>
                </a:tc>
                <a:extLst>
                  <a:ext uri="{0D108BD9-81ED-4DB2-BD59-A6C34878D82A}">
                    <a16:rowId xmlns:a16="http://schemas.microsoft.com/office/drawing/2014/main" val="1060518884"/>
                  </a:ext>
                </a:extLst>
              </a:tr>
              <a:tr h="1042318">
                <a:tc>
                  <a:txBody>
                    <a:bodyPr/>
                    <a:lstStyle/>
                    <a:p>
                      <a:r>
                        <a:rPr lang="en-GB" sz="1800" kern="1200" dirty="0">
                          <a:solidFill>
                            <a:schemeClr val="dk1"/>
                          </a:solidFill>
                          <a:effectLst/>
                          <a:latin typeface="+mn-lt"/>
                          <a:ea typeface="+mn-ea"/>
                          <a:cs typeface="+mn-cs"/>
                        </a:rPr>
                        <a:t>Human oversight ensures safety.</a:t>
                      </a:r>
                    </a:p>
                    <a:p>
                      <a:endParaRPr lang="en-DE" dirty="0"/>
                    </a:p>
                  </a:txBody>
                  <a:tcPr/>
                </a:tc>
                <a:tc>
                  <a:txBody>
                    <a:bodyPr/>
                    <a:lstStyle/>
                    <a:p>
                      <a:r>
                        <a:rPr lang="en-DE" dirty="0"/>
                        <a:t>Pilot has to monitor system, system will alert in case of deviation from classical controller</a:t>
                      </a:r>
                    </a:p>
                  </a:txBody>
                  <a:tcPr/>
                </a:tc>
                <a:extLst>
                  <a:ext uri="{0D108BD9-81ED-4DB2-BD59-A6C34878D82A}">
                    <a16:rowId xmlns:a16="http://schemas.microsoft.com/office/drawing/2014/main" val="1378951959"/>
                  </a:ext>
                </a:extLst>
              </a:tr>
              <a:tr h="1282852">
                <a:tc>
                  <a:txBody>
                    <a:bodyPr/>
                    <a:lstStyle/>
                    <a:p>
                      <a:pPr algn="l"/>
                      <a:r>
                        <a:rPr lang="en-GB" sz="1800" kern="1200" dirty="0">
                          <a:solidFill>
                            <a:schemeClr val="dk1"/>
                          </a:solidFill>
                          <a:effectLst/>
                          <a:latin typeface="+mn-lt"/>
                          <a:ea typeface="+mn-ea"/>
                          <a:cs typeface="+mn-cs"/>
                        </a:rPr>
                        <a:t>Significant shift to AI autonomy with user overrides.</a:t>
                      </a:r>
                    </a:p>
                    <a:p>
                      <a:endParaRPr lang="en-DE" dirty="0"/>
                    </a:p>
                  </a:txBody>
                  <a:tcPr/>
                </a:tc>
                <a:tc>
                  <a:txBody>
                    <a:bodyPr/>
                    <a:lstStyle/>
                    <a:p>
                      <a:r>
                        <a:rPr lang="en-DE" dirty="0"/>
                        <a:t>SAC can fly autonomously in predefined scenarios</a:t>
                      </a:r>
                    </a:p>
                  </a:txBody>
                  <a:tcPr/>
                </a:tc>
                <a:extLst>
                  <a:ext uri="{0D108BD9-81ED-4DB2-BD59-A6C34878D82A}">
                    <a16:rowId xmlns:a16="http://schemas.microsoft.com/office/drawing/2014/main" val="475331706"/>
                  </a:ext>
                </a:extLst>
              </a:tr>
              <a:tr h="1042318">
                <a:tc>
                  <a:txBody>
                    <a:bodyPr/>
                    <a:lstStyle/>
                    <a:p>
                      <a:r>
                        <a:rPr lang="en-GB" sz="1800" kern="1200" dirty="0">
                          <a:solidFill>
                            <a:schemeClr val="dk1"/>
                          </a:solidFill>
                          <a:effectLst/>
                          <a:latin typeface="+mn-lt"/>
                          <a:ea typeface="+mn-ea"/>
                          <a:cs typeface="+mn-cs"/>
                        </a:rPr>
                        <a:t>High need for </a:t>
                      </a:r>
                      <a:r>
                        <a:rPr lang="en-GB" sz="1800" kern="1200">
                          <a:solidFill>
                            <a:schemeClr val="dk1"/>
                          </a:solidFill>
                          <a:effectLst/>
                          <a:latin typeface="+mn-lt"/>
                          <a:ea typeface="+mn-ea"/>
                          <a:cs typeface="+mn-cs"/>
                        </a:rPr>
                        <a:t>explainability for user </a:t>
                      </a:r>
                      <a:r>
                        <a:rPr lang="en-GB" sz="1800" kern="1200" dirty="0">
                          <a:solidFill>
                            <a:schemeClr val="dk1"/>
                          </a:solidFill>
                          <a:effectLst/>
                          <a:latin typeface="+mn-lt"/>
                          <a:ea typeface="+mn-ea"/>
                          <a:cs typeface="+mn-cs"/>
                        </a:rPr>
                        <a:t>overrides.</a:t>
                      </a:r>
                    </a:p>
                    <a:p>
                      <a:endParaRPr lang="en-DE" dirty="0"/>
                    </a:p>
                  </a:txBody>
                  <a:tcPr/>
                </a:tc>
                <a:tc>
                  <a:txBody>
                    <a:bodyPr/>
                    <a:lstStyle/>
                    <a:p>
                      <a:r>
                        <a:rPr lang="en-DE" dirty="0"/>
                        <a:t>System outputs must deviate significantly from classical controller for alert -&gt; Pilot Override</a:t>
                      </a:r>
                    </a:p>
                  </a:txBody>
                  <a:tcPr/>
                </a:tc>
                <a:extLst>
                  <a:ext uri="{0D108BD9-81ED-4DB2-BD59-A6C34878D82A}">
                    <a16:rowId xmlns:a16="http://schemas.microsoft.com/office/drawing/2014/main" val="1048487355"/>
                  </a:ext>
                </a:extLst>
              </a:tr>
            </a:tbl>
          </a:graphicData>
        </a:graphic>
      </p:graphicFrame>
    </p:spTree>
    <p:extLst>
      <p:ext uri="{BB962C8B-B14F-4D97-AF65-F5344CB8AC3E}">
        <p14:creationId xmlns:p14="http://schemas.microsoft.com/office/powerpoint/2010/main" val="427511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5AECE-23E8-F228-A5E5-EB15C2AF1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CC66A-8860-C1AC-8195-C8687B887AED}"/>
              </a:ext>
            </a:extLst>
          </p:cNvPr>
          <p:cNvSpPr>
            <a:spLocks noGrp="1"/>
          </p:cNvSpPr>
          <p:nvPr>
            <p:ph type="title"/>
          </p:nvPr>
        </p:nvSpPr>
        <p:spPr/>
        <p:txBody>
          <a:bodyPr/>
          <a:lstStyle/>
          <a:p>
            <a:r>
              <a:rPr lang="de-DE" dirty="0" err="1"/>
              <a:t>Functional</a:t>
            </a:r>
            <a:r>
              <a:rPr lang="de-DE" dirty="0"/>
              <a:t> Hazard Assessment</a:t>
            </a:r>
            <a:endParaRPr lang="en-DE" dirty="0"/>
          </a:p>
        </p:txBody>
      </p:sp>
      <p:sp>
        <p:nvSpPr>
          <p:cNvPr id="3" name="Slide Number Placeholder 2">
            <a:extLst>
              <a:ext uri="{FF2B5EF4-FFF2-40B4-BE49-F238E27FC236}">
                <a16:creationId xmlns:a16="http://schemas.microsoft.com/office/drawing/2014/main" id="{E7A678EA-FF2A-3974-0555-A33BE3EE397B}"/>
              </a:ext>
            </a:extLst>
          </p:cNvPr>
          <p:cNvSpPr>
            <a:spLocks noGrp="1"/>
          </p:cNvSpPr>
          <p:nvPr>
            <p:ph type="sldNum" sz="quarter" idx="12"/>
          </p:nvPr>
        </p:nvSpPr>
        <p:spPr/>
        <p:txBody>
          <a:bodyPr/>
          <a:lstStyle/>
          <a:p>
            <a:fld id="{B304D30C-128B-5449-AD8B-09F07771E88F}" type="slidenum">
              <a:rPr lang="en-DE" smtClean="0"/>
              <a:t>15</a:t>
            </a:fld>
            <a:endParaRPr lang="en-DE"/>
          </a:p>
        </p:txBody>
      </p:sp>
      <p:graphicFrame>
        <p:nvGraphicFramePr>
          <p:cNvPr id="10" name="Content Placeholder 9">
            <a:extLst>
              <a:ext uri="{FF2B5EF4-FFF2-40B4-BE49-F238E27FC236}">
                <a16:creationId xmlns:a16="http://schemas.microsoft.com/office/drawing/2014/main" id="{ABFC1FCC-32DE-103D-794C-010E3F6A7ED3}"/>
              </a:ext>
            </a:extLst>
          </p:cNvPr>
          <p:cNvGraphicFramePr>
            <a:graphicFrameLocks noGrp="1"/>
          </p:cNvGraphicFramePr>
          <p:nvPr>
            <p:ph idx="1"/>
            <p:extLst>
              <p:ext uri="{D42A27DB-BD31-4B8C-83A1-F6EECF244321}">
                <p14:modId xmlns:p14="http://schemas.microsoft.com/office/powerpoint/2010/main" val="3319598457"/>
              </p:ext>
            </p:extLst>
          </p:nvPr>
        </p:nvGraphicFramePr>
        <p:xfrm>
          <a:off x="441306" y="1690688"/>
          <a:ext cx="11075832" cy="4340582"/>
        </p:xfrm>
        <a:graphic>
          <a:graphicData uri="http://schemas.openxmlformats.org/drawingml/2006/table">
            <a:tbl>
              <a:tblPr/>
              <a:tblGrid>
                <a:gridCol w="2768958">
                  <a:extLst>
                    <a:ext uri="{9D8B030D-6E8A-4147-A177-3AD203B41FA5}">
                      <a16:colId xmlns:a16="http://schemas.microsoft.com/office/drawing/2014/main" val="2550614472"/>
                    </a:ext>
                  </a:extLst>
                </a:gridCol>
                <a:gridCol w="2768958">
                  <a:extLst>
                    <a:ext uri="{9D8B030D-6E8A-4147-A177-3AD203B41FA5}">
                      <a16:colId xmlns:a16="http://schemas.microsoft.com/office/drawing/2014/main" val="3652472109"/>
                    </a:ext>
                  </a:extLst>
                </a:gridCol>
                <a:gridCol w="2768958">
                  <a:extLst>
                    <a:ext uri="{9D8B030D-6E8A-4147-A177-3AD203B41FA5}">
                      <a16:colId xmlns:a16="http://schemas.microsoft.com/office/drawing/2014/main" val="2715499835"/>
                    </a:ext>
                  </a:extLst>
                </a:gridCol>
                <a:gridCol w="2768958">
                  <a:extLst>
                    <a:ext uri="{9D8B030D-6E8A-4147-A177-3AD203B41FA5}">
                      <a16:colId xmlns:a16="http://schemas.microsoft.com/office/drawing/2014/main" val="3837899192"/>
                    </a:ext>
                  </a:extLst>
                </a:gridCol>
              </a:tblGrid>
              <a:tr h="230970">
                <a:tc>
                  <a:txBody>
                    <a:bodyPr/>
                    <a:lstStyle/>
                    <a:p>
                      <a:r>
                        <a:rPr lang="en-GB" sz="1400" dirty="0"/>
                        <a:t>Function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400" dirty="0"/>
                        <a:t>Failure Condition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400" dirty="0"/>
                        <a:t>Failure Effect</a:t>
                      </a:r>
                    </a:p>
                  </a:txBody>
                  <a:tcPr marL="31305" marR="31305" marT="15652" marB="15652" anchor="ctr">
                    <a:lnL>
                      <a:noFill/>
                    </a:lnL>
                    <a:lnR>
                      <a:noFill/>
                    </a:lnR>
                    <a:lnT>
                      <a:noFill/>
                    </a:lnT>
                    <a:lnB>
                      <a:noFill/>
                    </a:lnB>
                    <a:solidFill>
                      <a:schemeClr val="bg2">
                        <a:lumMod val="90000"/>
                      </a:schemeClr>
                    </a:solidFill>
                  </a:tcPr>
                </a:tc>
                <a:tc>
                  <a:txBody>
                    <a:bodyPr/>
                    <a:lstStyle/>
                    <a:p>
                      <a:r>
                        <a:rPr lang="en-GB" sz="1400" dirty="0"/>
                        <a:t>Severity</a:t>
                      </a:r>
                    </a:p>
                  </a:txBody>
                  <a:tcPr marL="31305" marR="31305" marT="15652" marB="15652" anchor="ctr">
                    <a:lnL>
                      <a:noFill/>
                    </a:lnL>
                    <a:lnR>
                      <a:noFill/>
                    </a:lnR>
                    <a:lnT>
                      <a:noFill/>
                    </a:lnT>
                    <a:lnB>
                      <a:noFill/>
                    </a:lnB>
                    <a:solidFill>
                      <a:schemeClr val="bg2">
                        <a:lumMod val="90000"/>
                      </a:schemeClr>
                    </a:solidFill>
                  </a:tcPr>
                </a:tc>
                <a:extLst>
                  <a:ext uri="{0D108BD9-81ED-4DB2-BD59-A6C34878D82A}">
                    <a16:rowId xmlns:a16="http://schemas.microsoft.com/office/drawing/2014/main" val="843777992"/>
                  </a:ext>
                </a:extLst>
              </a:tr>
              <a:tr h="910203">
                <a:tc>
                  <a:txBody>
                    <a:bodyPr/>
                    <a:lstStyle/>
                    <a:p>
                      <a:r>
                        <a:rPr lang="en-GB" sz="1200" b="1" dirty="0"/>
                        <a:t>Maintain Cruise Altitude</a:t>
                      </a:r>
                      <a:endParaRPr lang="en-GB" sz="1200" dirty="0"/>
                    </a:p>
                  </a:txBody>
                  <a:tcPr marL="31305" marR="31305" marT="15652" marB="15652" anchor="ctr">
                    <a:lnL>
                      <a:noFill/>
                    </a:lnL>
                    <a:lnR>
                      <a:noFill/>
                    </a:lnR>
                    <a:lnT>
                      <a:noFill/>
                    </a:lnT>
                    <a:lnB>
                      <a:noFill/>
                    </a:lnB>
                    <a:noFill/>
                  </a:tcPr>
                </a:tc>
                <a:tc>
                  <a:txBody>
                    <a:bodyPr/>
                    <a:lstStyle/>
                    <a:p>
                      <a:r>
                        <a:rPr lang="en-GB" sz="1200" dirty="0"/>
                        <a:t>Loss of Function</a:t>
                      </a:r>
                    </a:p>
                  </a:txBody>
                  <a:tcPr marL="31305" marR="31305" marT="15652" marB="15652" anchor="ctr">
                    <a:lnL>
                      <a:noFill/>
                    </a:lnL>
                    <a:lnR>
                      <a:noFill/>
                    </a:lnR>
                    <a:lnT>
                      <a:noFill/>
                    </a:lnT>
                    <a:lnB>
                      <a:noFill/>
                    </a:lnB>
                    <a:noFill/>
                  </a:tcPr>
                </a:tc>
                <a:tc>
                  <a:txBody>
                    <a:bodyPr/>
                    <a:lstStyle/>
                    <a:p>
                      <a:r>
                        <a:rPr lang="en-GB" sz="1200" dirty="0"/>
                        <a:t>Aircraft drifts from assigned altitude; potential loss of separation or controlled flight into terrain</a:t>
                      </a:r>
                    </a:p>
                  </a:txBody>
                  <a:tcPr marL="31305" marR="31305" marT="15652" marB="15652" anchor="ctr">
                    <a:lnL>
                      <a:noFill/>
                    </a:lnL>
                    <a:lnR>
                      <a:noFill/>
                    </a:lnR>
                    <a:lnT>
                      <a:noFill/>
                    </a:lnT>
                    <a:lnB>
                      <a:noFill/>
                    </a:lnB>
                    <a:noFill/>
                  </a:tcPr>
                </a:tc>
                <a:tc>
                  <a:txBody>
                    <a:bodyPr/>
                    <a:lstStyle/>
                    <a:p>
                      <a:r>
                        <a:rPr lang="en-GB" sz="1200" dirty="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4215929046"/>
                  </a:ext>
                </a:extLst>
              </a:tr>
              <a:tr h="568877">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err="1"/>
                        <a:t>Unannunciated</a:t>
                      </a:r>
                      <a:r>
                        <a:rPr lang="en-GB" sz="1200" dirty="0"/>
                        <a:t> Loss</a:t>
                      </a:r>
                    </a:p>
                  </a:txBody>
                  <a:tcPr marL="31305" marR="31305" marT="15652" marB="15652" anchor="ctr">
                    <a:lnL>
                      <a:noFill/>
                    </a:lnL>
                    <a:lnR>
                      <a:noFill/>
                    </a:lnR>
                    <a:lnT>
                      <a:noFill/>
                    </a:lnT>
                    <a:lnB>
                      <a:noFill/>
                    </a:lnB>
                    <a:noFill/>
                  </a:tcPr>
                </a:tc>
                <a:tc>
                  <a:txBody>
                    <a:bodyPr/>
                    <a:lstStyle/>
                    <a:p>
                      <a:r>
                        <a:rPr lang="en-GB" sz="1200"/>
                        <a:t>Crew unaware altitude hold has failed; delayed recovery action</a:t>
                      </a:r>
                    </a:p>
                  </a:txBody>
                  <a:tcPr marL="31305" marR="31305" marT="15652" marB="15652" anchor="ctr">
                    <a:lnL>
                      <a:noFill/>
                    </a:lnL>
                    <a:lnR>
                      <a:noFill/>
                    </a:lnR>
                    <a:lnT>
                      <a:noFill/>
                    </a:lnT>
                    <a:lnB>
                      <a:noFill/>
                    </a:lnB>
                    <a:noFill/>
                  </a:tcPr>
                </a:tc>
                <a:tc>
                  <a:txBody>
                    <a:bodyPr/>
                    <a:lstStyle/>
                    <a:p>
                      <a:r>
                        <a:rPr lang="en-GB" sz="1200"/>
                        <a:t>Hazardous</a:t>
                      </a:r>
                    </a:p>
                  </a:txBody>
                  <a:tcPr marL="31305" marR="31305" marT="15652" marB="15652" anchor="ctr">
                    <a:lnL>
                      <a:noFill/>
                    </a:lnL>
                    <a:lnR>
                      <a:noFill/>
                    </a:lnR>
                    <a:lnT>
                      <a:noFill/>
                    </a:lnT>
                    <a:lnB>
                      <a:noFill/>
                    </a:lnB>
                    <a:noFill/>
                  </a:tcPr>
                </a:tc>
                <a:extLst>
                  <a:ext uri="{0D108BD9-81ED-4DB2-BD59-A6C34878D82A}">
                    <a16:rowId xmlns:a16="http://schemas.microsoft.com/office/drawing/2014/main" val="2867444570"/>
                  </a:ext>
                </a:extLst>
              </a:tr>
              <a:tr h="568877">
                <a:tc>
                  <a:txBody>
                    <a:bodyPr/>
                    <a:lstStyle/>
                    <a:p>
                      <a:endParaRPr lang="en-DE" sz="1200"/>
                    </a:p>
                  </a:txBody>
                  <a:tcPr marL="31305" marR="31305" marT="15652" marB="15652" anchor="ctr">
                    <a:lnL>
                      <a:noFill/>
                    </a:lnL>
                    <a:lnR>
                      <a:noFill/>
                    </a:lnR>
                    <a:lnT>
                      <a:noFill/>
                    </a:lnT>
                    <a:lnB>
                      <a:noFill/>
                    </a:lnB>
                    <a:noFill/>
                  </a:tcPr>
                </a:tc>
                <a:tc>
                  <a:txBody>
                    <a:bodyPr/>
                    <a:lstStyle/>
                    <a:p>
                      <a:r>
                        <a:rPr lang="en-GB" sz="1200"/>
                        <a:t>Erroneous Output (over/undershoot)</a:t>
                      </a:r>
                    </a:p>
                  </a:txBody>
                  <a:tcPr marL="31305" marR="31305" marT="15652" marB="15652" anchor="ctr">
                    <a:lnL>
                      <a:noFill/>
                    </a:lnL>
                    <a:lnR>
                      <a:noFill/>
                    </a:lnR>
                    <a:lnT>
                      <a:noFill/>
                    </a:lnT>
                    <a:lnB>
                      <a:noFill/>
                    </a:lnB>
                    <a:noFill/>
                  </a:tcPr>
                </a:tc>
                <a:tc>
                  <a:txBody>
                    <a:bodyPr/>
                    <a:lstStyle/>
                    <a:p>
                      <a:r>
                        <a:rPr lang="en-GB" sz="1200"/>
                        <a:t>Oscillatory altitude deviations, increased pilot workload</a:t>
                      </a:r>
                    </a:p>
                  </a:txBody>
                  <a:tcPr marL="31305" marR="31305" marT="15652" marB="15652" anchor="ctr">
                    <a:lnL>
                      <a:noFill/>
                    </a:lnL>
                    <a:lnR>
                      <a:noFill/>
                    </a:lnR>
                    <a:lnT>
                      <a:noFill/>
                    </a:lnT>
                    <a:lnB>
                      <a:noFill/>
                    </a:lnB>
                    <a:noFill/>
                  </a:tcPr>
                </a:tc>
                <a:tc>
                  <a:txBody>
                    <a:bodyPr/>
                    <a:lstStyle/>
                    <a:p>
                      <a:r>
                        <a:rPr lang="en-GB" sz="120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3919697028"/>
                  </a:ext>
                </a:extLst>
              </a:tr>
              <a:tr h="568877">
                <a:tc>
                  <a:txBody>
                    <a:bodyPr/>
                    <a:lstStyle/>
                    <a:p>
                      <a:r>
                        <a:rPr lang="en-GB" sz="1200" b="1"/>
                        <a:t>Maintain Cruise Speed</a:t>
                      </a:r>
                      <a:endParaRPr lang="en-GB" sz="1200"/>
                    </a:p>
                  </a:txBody>
                  <a:tcPr marL="31305" marR="31305" marT="15652" marB="15652" anchor="ctr">
                    <a:lnL>
                      <a:noFill/>
                    </a:lnL>
                    <a:lnR>
                      <a:noFill/>
                    </a:lnR>
                    <a:lnT>
                      <a:noFill/>
                    </a:lnT>
                    <a:lnB>
                      <a:noFill/>
                    </a:lnB>
                    <a:noFill/>
                  </a:tcPr>
                </a:tc>
                <a:tc>
                  <a:txBody>
                    <a:bodyPr/>
                    <a:lstStyle/>
                    <a:p>
                      <a:r>
                        <a:rPr lang="en-GB" sz="1200"/>
                        <a:t>Loss of Function</a:t>
                      </a:r>
                    </a:p>
                  </a:txBody>
                  <a:tcPr marL="31305" marR="31305" marT="15652" marB="15652" anchor="ctr">
                    <a:lnL>
                      <a:noFill/>
                    </a:lnL>
                    <a:lnR>
                      <a:noFill/>
                    </a:lnR>
                    <a:lnT>
                      <a:noFill/>
                    </a:lnT>
                    <a:lnB>
                      <a:noFill/>
                    </a:lnB>
                    <a:noFill/>
                  </a:tcPr>
                </a:tc>
                <a:tc>
                  <a:txBody>
                    <a:bodyPr/>
                    <a:lstStyle/>
                    <a:p>
                      <a:r>
                        <a:rPr lang="en-GB" sz="1200"/>
                        <a:t>Airspeed decays or overspeeds; risk of stall or structural overstress</a:t>
                      </a:r>
                    </a:p>
                  </a:txBody>
                  <a:tcPr marL="31305" marR="31305" marT="15652" marB="15652" anchor="ctr">
                    <a:lnL>
                      <a:noFill/>
                    </a:lnL>
                    <a:lnR>
                      <a:noFill/>
                    </a:lnR>
                    <a:lnT>
                      <a:noFill/>
                    </a:lnT>
                    <a:lnB>
                      <a:noFill/>
                    </a:lnB>
                    <a:noFill/>
                  </a:tcPr>
                </a:tc>
                <a:tc>
                  <a:txBody>
                    <a:bodyPr/>
                    <a:lstStyle/>
                    <a:p>
                      <a:r>
                        <a:rPr lang="en-GB" sz="120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2355052602"/>
                  </a:ext>
                </a:extLst>
              </a:tr>
              <a:tr h="739542">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err="1"/>
                        <a:t>Unannunciated</a:t>
                      </a:r>
                      <a:r>
                        <a:rPr lang="en-GB" sz="1200" dirty="0"/>
                        <a:t> Loss</a:t>
                      </a:r>
                    </a:p>
                  </a:txBody>
                  <a:tcPr marL="31305" marR="31305" marT="15652" marB="15652" anchor="ctr">
                    <a:lnL>
                      <a:noFill/>
                    </a:lnL>
                    <a:lnR>
                      <a:noFill/>
                    </a:lnR>
                    <a:lnT>
                      <a:noFill/>
                    </a:lnT>
                    <a:lnB>
                      <a:noFill/>
                    </a:lnB>
                    <a:noFill/>
                  </a:tcPr>
                </a:tc>
                <a:tc>
                  <a:txBody>
                    <a:bodyPr/>
                    <a:lstStyle/>
                    <a:p>
                      <a:r>
                        <a:rPr lang="en-GB" sz="1200" dirty="0"/>
                        <a:t>Crew unaware of airspeed control failure; delayed throttle intervention</a:t>
                      </a:r>
                    </a:p>
                  </a:txBody>
                  <a:tcPr marL="31305" marR="31305" marT="15652" marB="15652" anchor="ctr">
                    <a:lnL>
                      <a:noFill/>
                    </a:lnL>
                    <a:lnR>
                      <a:noFill/>
                    </a:lnR>
                    <a:lnT>
                      <a:noFill/>
                    </a:lnT>
                    <a:lnB>
                      <a:noFill/>
                    </a:lnB>
                    <a:noFill/>
                  </a:tcPr>
                </a:tc>
                <a:tc>
                  <a:txBody>
                    <a:bodyPr/>
                    <a:lstStyle/>
                    <a:p>
                      <a:r>
                        <a:rPr lang="en-GB" sz="1200"/>
                        <a:t>Hazardous</a:t>
                      </a:r>
                    </a:p>
                  </a:txBody>
                  <a:tcPr marL="31305" marR="31305" marT="15652" marB="15652" anchor="ctr">
                    <a:lnL>
                      <a:noFill/>
                    </a:lnL>
                    <a:lnR>
                      <a:noFill/>
                    </a:lnR>
                    <a:lnT>
                      <a:noFill/>
                    </a:lnT>
                    <a:lnB>
                      <a:noFill/>
                    </a:lnB>
                    <a:noFill/>
                  </a:tcPr>
                </a:tc>
                <a:extLst>
                  <a:ext uri="{0D108BD9-81ED-4DB2-BD59-A6C34878D82A}">
                    <a16:rowId xmlns:a16="http://schemas.microsoft.com/office/drawing/2014/main" val="4071350997"/>
                  </a:ext>
                </a:extLst>
              </a:tr>
              <a:tr h="739542">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a:t>Erroneous Output (throttle oscillation)</a:t>
                      </a:r>
                    </a:p>
                  </a:txBody>
                  <a:tcPr marL="31305" marR="31305" marT="15652" marB="15652" anchor="ctr">
                    <a:lnL>
                      <a:noFill/>
                    </a:lnL>
                    <a:lnR>
                      <a:noFill/>
                    </a:lnR>
                    <a:lnT>
                      <a:noFill/>
                    </a:lnT>
                    <a:lnB>
                      <a:noFill/>
                    </a:lnB>
                    <a:noFill/>
                  </a:tcPr>
                </a:tc>
                <a:tc>
                  <a:txBody>
                    <a:bodyPr/>
                    <a:lstStyle/>
                    <a:p>
                      <a:r>
                        <a:rPr lang="en-GB" sz="1200"/>
                        <a:t>Speed hunting, increased pilot workload, passenger discomfort</a:t>
                      </a:r>
                    </a:p>
                  </a:txBody>
                  <a:tcPr marL="31305" marR="31305" marT="15652" marB="15652" anchor="ctr">
                    <a:lnL>
                      <a:noFill/>
                    </a:lnL>
                    <a:lnR>
                      <a:noFill/>
                    </a:lnR>
                    <a:lnT>
                      <a:noFill/>
                    </a:lnT>
                    <a:lnB>
                      <a:noFill/>
                    </a:lnB>
                    <a:noFill/>
                  </a:tcPr>
                </a:tc>
                <a:tc>
                  <a:txBody>
                    <a:bodyPr/>
                    <a:lstStyle/>
                    <a:p>
                      <a:r>
                        <a:rPr lang="en-GB" sz="1200" dirty="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2357205851"/>
                  </a:ext>
                </a:extLst>
              </a:tr>
            </a:tbl>
          </a:graphicData>
        </a:graphic>
      </p:graphicFrame>
    </p:spTree>
    <p:extLst>
      <p:ext uri="{BB962C8B-B14F-4D97-AF65-F5344CB8AC3E}">
        <p14:creationId xmlns:p14="http://schemas.microsoft.com/office/powerpoint/2010/main" val="24515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00021-5C60-F807-3D77-83267ADCE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67762-DC1F-2BB4-4236-3704C6CDDC4C}"/>
              </a:ext>
            </a:extLst>
          </p:cNvPr>
          <p:cNvSpPr>
            <a:spLocks noGrp="1"/>
          </p:cNvSpPr>
          <p:nvPr>
            <p:ph type="title"/>
          </p:nvPr>
        </p:nvSpPr>
        <p:spPr/>
        <p:txBody>
          <a:bodyPr/>
          <a:lstStyle/>
          <a:p>
            <a:r>
              <a:rPr lang="de-DE" dirty="0" err="1"/>
              <a:t>Functional</a:t>
            </a:r>
            <a:r>
              <a:rPr lang="de-DE" dirty="0"/>
              <a:t> Hazard Assessment</a:t>
            </a:r>
            <a:endParaRPr lang="en-DE" dirty="0"/>
          </a:p>
        </p:txBody>
      </p:sp>
      <p:sp>
        <p:nvSpPr>
          <p:cNvPr id="3" name="Slide Number Placeholder 2">
            <a:extLst>
              <a:ext uri="{FF2B5EF4-FFF2-40B4-BE49-F238E27FC236}">
                <a16:creationId xmlns:a16="http://schemas.microsoft.com/office/drawing/2014/main" id="{DC995895-190D-9155-7309-E10E74F035D5}"/>
              </a:ext>
            </a:extLst>
          </p:cNvPr>
          <p:cNvSpPr>
            <a:spLocks noGrp="1"/>
          </p:cNvSpPr>
          <p:nvPr>
            <p:ph type="sldNum" sz="quarter" idx="12"/>
          </p:nvPr>
        </p:nvSpPr>
        <p:spPr/>
        <p:txBody>
          <a:bodyPr/>
          <a:lstStyle/>
          <a:p>
            <a:fld id="{B304D30C-128B-5449-AD8B-09F07771E88F}" type="slidenum">
              <a:rPr lang="en-DE" smtClean="0"/>
              <a:t>16</a:t>
            </a:fld>
            <a:endParaRPr lang="en-DE"/>
          </a:p>
        </p:txBody>
      </p:sp>
      <p:graphicFrame>
        <p:nvGraphicFramePr>
          <p:cNvPr id="6" name="Content Placeholder 5">
            <a:extLst>
              <a:ext uri="{FF2B5EF4-FFF2-40B4-BE49-F238E27FC236}">
                <a16:creationId xmlns:a16="http://schemas.microsoft.com/office/drawing/2014/main" id="{547E3357-8BD8-F10D-FEAE-4942480B6E57}"/>
              </a:ext>
            </a:extLst>
          </p:cNvPr>
          <p:cNvGraphicFramePr>
            <a:graphicFrameLocks noGrp="1"/>
          </p:cNvGraphicFramePr>
          <p:nvPr>
            <p:ph idx="1"/>
            <p:extLst>
              <p:ext uri="{D42A27DB-BD31-4B8C-83A1-F6EECF244321}">
                <p14:modId xmlns:p14="http://schemas.microsoft.com/office/powerpoint/2010/main" val="3985763867"/>
              </p:ext>
            </p:extLst>
          </p:nvPr>
        </p:nvGraphicFramePr>
        <p:xfrm>
          <a:off x="180304" y="1891665"/>
          <a:ext cx="11500836" cy="4353491"/>
        </p:xfrm>
        <a:graphic>
          <a:graphicData uri="http://schemas.openxmlformats.org/drawingml/2006/table">
            <a:tbl>
              <a:tblPr/>
              <a:tblGrid>
                <a:gridCol w="2875209">
                  <a:extLst>
                    <a:ext uri="{9D8B030D-6E8A-4147-A177-3AD203B41FA5}">
                      <a16:colId xmlns:a16="http://schemas.microsoft.com/office/drawing/2014/main" val="3546182547"/>
                    </a:ext>
                  </a:extLst>
                </a:gridCol>
                <a:gridCol w="2875209">
                  <a:extLst>
                    <a:ext uri="{9D8B030D-6E8A-4147-A177-3AD203B41FA5}">
                      <a16:colId xmlns:a16="http://schemas.microsoft.com/office/drawing/2014/main" val="3450273686"/>
                    </a:ext>
                  </a:extLst>
                </a:gridCol>
                <a:gridCol w="2875209">
                  <a:extLst>
                    <a:ext uri="{9D8B030D-6E8A-4147-A177-3AD203B41FA5}">
                      <a16:colId xmlns:a16="http://schemas.microsoft.com/office/drawing/2014/main" val="1953087648"/>
                    </a:ext>
                  </a:extLst>
                </a:gridCol>
                <a:gridCol w="2875209">
                  <a:extLst>
                    <a:ext uri="{9D8B030D-6E8A-4147-A177-3AD203B41FA5}">
                      <a16:colId xmlns:a16="http://schemas.microsoft.com/office/drawing/2014/main" val="476421427"/>
                    </a:ext>
                  </a:extLst>
                </a:gridCol>
              </a:tblGrid>
              <a:tr h="334289">
                <a:tc>
                  <a:txBody>
                    <a:bodyPr/>
                    <a:lstStyle/>
                    <a:p>
                      <a:r>
                        <a:rPr lang="en-GB" sz="1200" dirty="0"/>
                        <a:t>Function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Failure Condition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Failure Effect</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Severity</a:t>
                      </a:r>
                    </a:p>
                  </a:txBody>
                  <a:tcPr marL="31305" marR="31305" marT="15652" marB="15652" anchor="ctr">
                    <a:lnL>
                      <a:noFill/>
                    </a:lnL>
                    <a:lnR>
                      <a:noFill/>
                    </a:lnR>
                    <a:lnT>
                      <a:noFill/>
                    </a:lnT>
                    <a:lnB>
                      <a:noFill/>
                    </a:lnB>
                    <a:solidFill>
                      <a:schemeClr val="bg2">
                        <a:lumMod val="90000"/>
                      </a:schemeClr>
                    </a:solidFill>
                  </a:tcPr>
                </a:tc>
                <a:extLst>
                  <a:ext uri="{0D108BD9-81ED-4DB2-BD59-A6C34878D82A}">
                    <a16:rowId xmlns:a16="http://schemas.microsoft.com/office/drawing/2014/main" val="1751098977"/>
                  </a:ext>
                </a:extLst>
              </a:tr>
              <a:tr h="619721">
                <a:tc>
                  <a:txBody>
                    <a:bodyPr/>
                    <a:lstStyle/>
                    <a:p>
                      <a:r>
                        <a:rPr lang="en-GB" sz="1200" b="1"/>
                        <a:t>Maintain Cruise Heading</a:t>
                      </a:r>
                      <a:endParaRPr lang="en-GB" sz="1200"/>
                    </a:p>
                  </a:txBody>
                  <a:tcPr marL="31305" marR="31305" marT="15652" marB="15652" anchor="ctr">
                    <a:lnL>
                      <a:noFill/>
                    </a:lnL>
                    <a:lnR>
                      <a:noFill/>
                    </a:lnR>
                    <a:lnT>
                      <a:noFill/>
                    </a:lnT>
                    <a:lnB>
                      <a:noFill/>
                    </a:lnB>
                    <a:noFill/>
                  </a:tcPr>
                </a:tc>
                <a:tc>
                  <a:txBody>
                    <a:bodyPr/>
                    <a:lstStyle/>
                    <a:p>
                      <a:r>
                        <a:rPr lang="en-GB" sz="1200" dirty="0"/>
                        <a:t>Loss of Function</a:t>
                      </a:r>
                    </a:p>
                  </a:txBody>
                  <a:tcPr marL="31305" marR="31305" marT="15652" marB="15652" anchor="ctr">
                    <a:lnL>
                      <a:noFill/>
                    </a:lnL>
                    <a:lnR>
                      <a:noFill/>
                    </a:lnR>
                    <a:lnT>
                      <a:noFill/>
                    </a:lnT>
                    <a:lnB>
                      <a:noFill/>
                    </a:lnB>
                    <a:noFill/>
                  </a:tcPr>
                </a:tc>
                <a:tc>
                  <a:txBody>
                    <a:bodyPr/>
                    <a:lstStyle/>
                    <a:p>
                      <a:r>
                        <a:rPr lang="en-GB" sz="1200"/>
                        <a:t>Aircraft drifts off course; potential separation loss</a:t>
                      </a:r>
                    </a:p>
                  </a:txBody>
                  <a:tcPr marL="31305" marR="31305" marT="15652" marB="15652" anchor="ctr">
                    <a:lnL>
                      <a:noFill/>
                    </a:lnL>
                    <a:lnR>
                      <a:noFill/>
                    </a:lnR>
                    <a:lnT>
                      <a:noFill/>
                    </a:lnT>
                    <a:lnB>
                      <a:noFill/>
                    </a:lnB>
                    <a:noFill/>
                  </a:tcPr>
                </a:tc>
                <a:tc>
                  <a:txBody>
                    <a:bodyPr/>
                    <a:lstStyle/>
                    <a:p>
                      <a:r>
                        <a:rPr lang="en-GB" sz="1200" dirty="0"/>
                        <a:t>Hazardous</a:t>
                      </a:r>
                    </a:p>
                  </a:txBody>
                  <a:tcPr marL="31305" marR="31305" marT="15652" marB="15652" anchor="ctr">
                    <a:lnL>
                      <a:noFill/>
                    </a:lnL>
                    <a:lnR>
                      <a:noFill/>
                    </a:lnR>
                    <a:lnT>
                      <a:noFill/>
                    </a:lnT>
                    <a:lnB>
                      <a:noFill/>
                    </a:lnB>
                    <a:noFill/>
                  </a:tcPr>
                </a:tc>
                <a:extLst>
                  <a:ext uri="{0D108BD9-81ED-4DB2-BD59-A6C34878D82A}">
                    <a16:rowId xmlns:a16="http://schemas.microsoft.com/office/drawing/2014/main" val="16621418"/>
                  </a:ext>
                </a:extLst>
              </a:tr>
              <a:tr h="619721">
                <a:tc>
                  <a:txBody>
                    <a:bodyPr/>
                    <a:lstStyle/>
                    <a:p>
                      <a:endParaRPr lang="en-DE" sz="1200"/>
                    </a:p>
                  </a:txBody>
                  <a:tcPr marL="31305" marR="31305" marT="15652" marB="15652" anchor="ctr">
                    <a:lnL>
                      <a:noFill/>
                    </a:lnL>
                    <a:lnR>
                      <a:noFill/>
                    </a:lnR>
                    <a:lnT>
                      <a:noFill/>
                    </a:lnT>
                    <a:lnB>
                      <a:noFill/>
                    </a:lnB>
                    <a:noFill/>
                  </a:tcPr>
                </a:tc>
                <a:tc>
                  <a:txBody>
                    <a:bodyPr/>
                    <a:lstStyle/>
                    <a:p>
                      <a:r>
                        <a:rPr lang="en-GB" sz="1200"/>
                        <a:t>Unannunciated Loss</a:t>
                      </a:r>
                    </a:p>
                  </a:txBody>
                  <a:tcPr marL="31305" marR="31305" marT="15652" marB="15652" anchor="ctr">
                    <a:lnL>
                      <a:noFill/>
                    </a:lnL>
                    <a:lnR>
                      <a:noFill/>
                    </a:lnR>
                    <a:lnT>
                      <a:noFill/>
                    </a:lnT>
                    <a:lnB>
                      <a:noFill/>
                    </a:lnB>
                    <a:noFill/>
                  </a:tcPr>
                </a:tc>
                <a:tc>
                  <a:txBody>
                    <a:bodyPr/>
                    <a:lstStyle/>
                    <a:p>
                      <a:r>
                        <a:rPr lang="en-GB" sz="1200"/>
                        <a:t>Undetected heading drift; increased ATC workload</a:t>
                      </a:r>
                    </a:p>
                  </a:txBody>
                  <a:tcPr marL="31305" marR="31305" marT="15652" marB="15652" anchor="ctr">
                    <a:lnL>
                      <a:noFill/>
                    </a:lnL>
                    <a:lnR>
                      <a:noFill/>
                    </a:lnR>
                    <a:lnT>
                      <a:noFill/>
                    </a:lnT>
                    <a:lnB>
                      <a:noFill/>
                    </a:lnB>
                    <a:noFill/>
                  </a:tcPr>
                </a:tc>
                <a:tc>
                  <a:txBody>
                    <a:bodyPr/>
                    <a:lstStyle/>
                    <a:p>
                      <a:r>
                        <a:rPr lang="en-GB" sz="120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591850643"/>
                  </a:ext>
                </a:extLst>
              </a:tr>
              <a:tr h="619721">
                <a:tc>
                  <a:txBody>
                    <a:bodyPr/>
                    <a:lstStyle/>
                    <a:p>
                      <a:endParaRPr lang="en-DE" sz="1200"/>
                    </a:p>
                  </a:txBody>
                  <a:tcPr marL="31305" marR="31305" marT="15652" marB="15652" anchor="ctr">
                    <a:lnL>
                      <a:noFill/>
                    </a:lnL>
                    <a:lnR>
                      <a:noFill/>
                    </a:lnR>
                    <a:lnT>
                      <a:noFill/>
                    </a:lnT>
                    <a:lnB>
                      <a:noFill/>
                    </a:lnB>
                    <a:noFill/>
                  </a:tcPr>
                </a:tc>
                <a:tc>
                  <a:txBody>
                    <a:bodyPr/>
                    <a:lstStyle/>
                    <a:p>
                      <a:r>
                        <a:rPr lang="en-GB" sz="1200"/>
                        <a:t>Erroneous Output (zig‐zag)</a:t>
                      </a:r>
                    </a:p>
                  </a:txBody>
                  <a:tcPr marL="31305" marR="31305" marT="15652" marB="15652" anchor="ctr">
                    <a:lnL>
                      <a:noFill/>
                    </a:lnL>
                    <a:lnR>
                      <a:noFill/>
                    </a:lnR>
                    <a:lnT>
                      <a:noFill/>
                    </a:lnT>
                    <a:lnB>
                      <a:noFill/>
                    </a:lnB>
                    <a:noFill/>
                  </a:tcPr>
                </a:tc>
                <a:tc>
                  <a:txBody>
                    <a:bodyPr/>
                    <a:lstStyle/>
                    <a:p>
                      <a:r>
                        <a:rPr lang="en-GB" sz="1200"/>
                        <a:t>Oscillatory heading deviations; increased crew workload</a:t>
                      </a:r>
                    </a:p>
                  </a:txBody>
                  <a:tcPr marL="31305" marR="31305" marT="15652" marB="15652" anchor="ctr">
                    <a:lnL>
                      <a:noFill/>
                    </a:lnL>
                    <a:lnR>
                      <a:noFill/>
                    </a:lnR>
                    <a:lnT>
                      <a:noFill/>
                    </a:lnT>
                    <a:lnB>
                      <a:noFill/>
                    </a:lnB>
                    <a:noFill/>
                  </a:tcPr>
                </a:tc>
                <a:tc>
                  <a:txBody>
                    <a:bodyPr/>
                    <a:lstStyle/>
                    <a:p>
                      <a:r>
                        <a:rPr lang="en-GB" sz="1200"/>
                        <a:t>Minor</a:t>
                      </a:r>
                    </a:p>
                  </a:txBody>
                  <a:tcPr marL="31305" marR="31305" marT="15652" marB="15652" anchor="ctr">
                    <a:lnL>
                      <a:noFill/>
                    </a:lnL>
                    <a:lnR>
                      <a:noFill/>
                    </a:lnR>
                    <a:lnT>
                      <a:noFill/>
                    </a:lnT>
                    <a:lnB>
                      <a:noFill/>
                    </a:lnB>
                    <a:noFill/>
                  </a:tcPr>
                </a:tc>
                <a:extLst>
                  <a:ext uri="{0D108BD9-81ED-4DB2-BD59-A6C34878D82A}">
                    <a16:rowId xmlns:a16="http://schemas.microsoft.com/office/drawing/2014/main" val="2535416607"/>
                  </a:ext>
                </a:extLst>
              </a:tr>
              <a:tr h="905152">
                <a:tc>
                  <a:txBody>
                    <a:bodyPr/>
                    <a:lstStyle/>
                    <a:p>
                      <a:r>
                        <a:rPr lang="en-GB" sz="1200" b="1"/>
                        <a:t>Hallucination Detection &amp; Classical‐Controller Override</a:t>
                      </a:r>
                      <a:endParaRPr lang="en-GB" sz="1200"/>
                    </a:p>
                  </a:txBody>
                  <a:tcPr marL="31305" marR="31305" marT="15652" marB="15652" anchor="ctr">
                    <a:lnL>
                      <a:noFill/>
                    </a:lnL>
                    <a:lnR>
                      <a:noFill/>
                    </a:lnR>
                    <a:lnT>
                      <a:noFill/>
                    </a:lnT>
                    <a:lnB>
                      <a:noFill/>
                    </a:lnB>
                    <a:noFill/>
                  </a:tcPr>
                </a:tc>
                <a:tc>
                  <a:txBody>
                    <a:bodyPr/>
                    <a:lstStyle/>
                    <a:p>
                      <a:r>
                        <a:rPr lang="en-GB" sz="1200"/>
                        <a:t>Failure to Detect ML Hallucination</a:t>
                      </a:r>
                    </a:p>
                  </a:txBody>
                  <a:tcPr marL="31305" marR="31305" marT="15652" marB="15652" anchor="ctr">
                    <a:lnL>
                      <a:noFill/>
                    </a:lnL>
                    <a:lnR>
                      <a:noFill/>
                    </a:lnR>
                    <a:lnT>
                      <a:noFill/>
                    </a:lnT>
                    <a:lnB>
                      <a:noFill/>
                    </a:lnB>
                    <a:noFill/>
                  </a:tcPr>
                </a:tc>
                <a:tc>
                  <a:txBody>
                    <a:bodyPr/>
                    <a:lstStyle/>
                    <a:p>
                      <a:r>
                        <a:rPr lang="en-GB" sz="1200"/>
                        <a:t>Erroneous ML commands executed unchecked; could lead into unsafe flight regime</a:t>
                      </a:r>
                    </a:p>
                  </a:txBody>
                  <a:tcPr marL="31305" marR="31305" marT="15652" marB="15652" anchor="ctr">
                    <a:lnL>
                      <a:noFill/>
                    </a:lnL>
                    <a:lnR>
                      <a:noFill/>
                    </a:lnR>
                    <a:lnT>
                      <a:noFill/>
                    </a:lnT>
                    <a:lnB>
                      <a:noFill/>
                    </a:lnB>
                    <a:noFill/>
                  </a:tcPr>
                </a:tc>
                <a:tc>
                  <a:txBody>
                    <a:bodyPr/>
                    <a:lstStyle/>
                    <a:p>
                      <a:r>
                        <a:rPr lang="en-GB" sz="120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1586116310"/>
                  </a:ext>
                </a:extLst>
              </a:tr>
              <a:tr h="635166">
                <a:tc>
                  <a:txBody>
                    <a:bodyPr/>
                    <a:lstStyle/>
                    <a:p>
                      <a:endParaRPr lang="en-DE" sz="1200"/>
                    </a:p>
                  </a:txBody>
                  <a:tcPr marL="31305" marR="31305" marT="15652" marB="15652" anchor="ctr">
                    <a:lnL>
                      <a:noFill/>
                    </a:lnL>
                    <a:lnR>
                      <a:noFill/>
                    </a:lnR>
                    <a:lnT>
                      <a:noFill/>
                    </a:lnT>
                    <a:lnB>
                      <a:noFill/>
                    </a:lnB>
                    <a:noFill/>
                  </a:tcPr>
                </a:tc>
                <a:tc>
                  <a:txBody>
                    <a:bodyPr/>
                    <a:lstStyle/>
                    <a:p>
                      <a:r>
                        <a:rPr lang="en-GB" sz="1200"/>
                        <a:t>False Positive Override</a:t>
                      </a:r>
                    </a:p>
                  </a:txBody>
                  <a:tcPr marL="31305" marR="31305" marT="15652" marB="15652" anchor="ctr">
                    <a:lnL>
                      <a:noFill/>
                    </a:lnL>
                    <a:lnR>
                      <a:noFill/>
                    </a:lnR>
                    <a:lnT>
                      <a:noFill/>
                    </a:lnT>
                    <a:lnB>
                      <a:noFill/>
                    </a:lnB>
                    <a:noFill/>
                  </a:tcPr>
                </a:tc>
                <a:tc>
                  <a:txBody>
                    <a:bodyPr/>
                    <a:lstStyle/>
                    <a:p>
                      <a:r>
                        <a:rPr lang="en-GB" sz="1200"/>
                        <a:t>Unnecessary switch to classical controller; degraded performance but safe</a:t>
                      </a:r>
                    </a:p>
                  </a:txBody>
                  <a:tcPr marL="31305" marR="31305" marT="15652" marB="15652" anchor="ctr">
                    <a:lnL>
                      <a:noFill/>
                    </a:lnL>
                    <a:lnR>
                      <a:noFill/>
                    </a:lnR>
                    <a:lnT>
                      <a:noFill/>
                    </a:lnT>
                    <a:lnB>
                      <a:noFill/>
                    </a:lnB>
                    <a:noFill/>
                  </a:tcPr>
                </a:tc>
                <a:tc>
                  <a:txBody>
                    <a:bodyPr/>
                    <a:lstStyle/>
                    <a:p>
                      <a:r>
                        <a:rPr lang="en-GB" sz="120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3394091437"/>
                  </a:ext>
                </a:extLst>
              </a:tr>
              <a:tr h="619721">
                <a:tc>
                  <a:txBody>
                    <a:bodyPr/>
                    <a:lstStyle/>
                    <a:p>
                      <a:endParaRPr lang="en-DE" sz="1200" dirty="0"/>
                    </a:p>
                  </a:txBody>
                  <a:tcPr marL="31305" marR="31305" marT="15652" marB="15652" anchor="ctr">
                    <a:lnL>
                      <a:noFill/>
                    </a:lnL>
                    <a:lnR>
                      <a:noFill/>
                    </a:lnR>
                    <a:lnT>
                      <a:noFill/>
                    </a:lnT>
                    <a:lnB>
                      <a:noFill/>
                    </a:lnB>
                    <a:noFill/>
                  </a:tcPr>
                </a:tc>
                <a:tc>
                  <a:txBody>
                    <a:bodyPr/>
                    <a:lstStyle/>
                    <a:p>
                      <a:r>
                        <a:rPr lang="en-GB" sz="1200"/>
                        <a:t>False Negative (Missed Detection)</a:t>
                      </a:r>
                    </a:p>
                  </a:txBody>
                  <a:tcPr marL="31305" marR="31305" marT="15652" marB="15652" anchor="ctr">
                    <a:lnL>
                      <a:noFill/>
                    </a:lnL>
                    <a:lnR>
                      <a:noFill/>
                    </a:lnR>
                    <a:lnT>
                      <a:noFill/>
                    </a:lnT>
                    <a:lnB>
                      <a:noFill/>
                    </a:lnB>
                    <a:noFill/>
                  </a:tcPr>
                </a:tc>
                <a:tc>
                  <a:txBody>
                    <a:bodyPr/>
                    <a:lstStyle/>
                    <a:p>
                      <a:r>
                        <a:rPr lang="en-GB" sz="1200"/>
                        <a:t>ML hallucination unmitigated; unsafe command applied</a:t>
                      </a:r>
                    </a:p>
                  </a:txBody>
                  <a:tcPr marL="31305" marR="31305" marT="15652" marB="15652" anchor="ctr">
                    <a:lnL>
                      <a:noFill/>
                    </a:lnL>
                    <a:lnR>
                      <a:noFill/>
                    </a:lnR>
                    <a:lnT>
                      <a:noFill/>
                    </a:lnT>
                    <a:lnB>
                      <a:noFill/>
                    </a:lnB>
                    <a:noFill/>
                  </a:tcPr>
                </a:tc>
                <a:tc>
                  <a:txBody>
                    <a:bodyPr/>
                    <a:lstStyle/>
                    <a:p>
                      <a:r>
                        <a:rPr lang="en-GB" sz="1200" dirty="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4174833316"/>
                  </a:ext>
                </a:extLst>
              </a:tr>
            </a:tbl>
          </a:graphicData>
        </a:graphic>
      </p:graphicFrame>
    </p:spTree>
    <p:extLst>
      <p:ext uri="{BB962C8B-B14F-4D97-AF65-F5344CB8AC3E}">
        <p14:creationId xmlns:p14="http://schemas.microsoft.com/office/powerpoint/2010/main" val="374202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CF9F3-5EF9-28CB-C11B-3B5BF09C5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6B7BC-13EC-EACC-1CFE-8D6FAA379AC4}"/>
              </a:ext>
            </a:extLst>
          </p:cNvPr>
          <p:cNvSpPr>
            <a:spLocks noGrp="1"/>
          </p:cNvSpPr>
          <p:nvPr>
            <p:ph type="title"/>
          </p:nvPr>
        </p:nvSpPr>
        <p:spPr/>
        <p:txBody>
          <a:bodyPr/>
          <a:lstStyle/>
          <a:p>
            <a:r>
              <a:rPr lang="de-DE" dirty="0"/>
              <a:t>System Architecture</a:t>
            </a:r>
            <a:endParaRPr lang="en-DE" dirty="0"/>
          </a:p>
        </p:txBody>
      </p:sp>
      <p:sp>
        <p:nvSpPr>
          <p:cNvPr id="10" name="Slide Number Placeholder 9">
            <a:extLst>
              <a:ext uri="{FF2B5EF4-FFF2-40B4-BE49-F238E27FC236}">
                <a16:creationId xmlns:a16="http://schemas.microsoft.com/office/drawing/2014/main" id="{FAFAD91A-7394-BEF2-447E-0870037B831B}"/>
              </a:ext>
            </a:extLst>
          </p:cNvPr>
          <p:cNvSpPr>
            <a:spLocks noGrp="1"/>
          </p:cNvSpPr>
          <p:nvPr>
            <p:ph type="sldNum" sz="quarter" idx="12"/>
          </p:nvPr>
        </p:nvSpPr>
        <p:spPr/>
        <p:txBody>
          <a:bodyPr/>
          <a:lstStyle/>
          <a:p>
            <a:fld id="{B304D30C-128B-5449-AD8B-09F07771E88F}" type="slidenum">
              <a:rPr lang="en-DE" smtClean="0"/>
              <a:t>17</a:t>
            </a:fld>
            <a:endParaRPr lang="en-DE"/>
          </a:p>
        </p:txBody>
      </p:sp>
      <p:pic>
        <p:nvPicPr>
          <p:cNvPr id="12" name="Graphic 11">
            <a:extLst>
              <a:ext uri="{FF2B5EF4-FFF2-40B4-BE49-F238E27FC236}">
                <a16:creationId xmlns:a16="http://schemas.microsoft.com/office/drawing/2014/main" id="{A6568037-71AD-CD67-56A6-52A481D1FB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9800" y="2053205"/>
            <a:ext cx="7772400" cy="3940628"/>
          </a:xfrm>
          <a:prstGeom prst="rect">
            <a:avLst/>
          </a:prstGeom>
        </p:spPr>
      </p:pic>
    </p:spTree>
    <p:extLst>
      <p:ext uri="{BB962C8B-B14F-4D97-AF65-F5344CB8AC3E}">
        <p14:creationId xmlns:p14="http://schemas.microsoft.com/office/powerpoint/2010/main" val="3189545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24D55-D6A4-A381-353B-59F00600C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EA955-0DA9-F2F7-1C2E-8ACD4964EB06}"/>
              </a:ext>
            </a:extLst>
          </p:cNvPr>
          <p:cNvSpPr>
            <a:spLocks noGrp="1"/>
          </p:cNvSpPr>
          <p:nvPr>
            <p:ph type="title"/>
          </p:nvPr>
        </p:nvSpPr>
        <p:spPr/>
        <p:txBody>
          <a:bodyPr/>
          <a:lstStyle/>
          <a:p>
            <a:r>
              <a:rPr lang="de-DE" dirty="0" err="1"/>
              <a:t>Safety</a:t>
            </a:r>
            <a:r>
              <a:rPr lang="de-DE" dirty="0"/>
              <a:t> Assessment</a:t>
            </a:r>
            <a:endParaRPr lang="en-DE" dirty="0"/>
          </a:p>
        </p:txBody>
      </p:sp>
      <p:sp>
        <p:nvSpPr>
          <p:cNvPr id="3" name="Slide Number Placeholder 2">
            <a:extLst>
              <a:ext uri="{FF2B5EF4-FFF2-40B4-BE49-F238E27FC236}">
                <a16:creationId xmlns:a16="http://schemas.microsoft.com/office/drawing/2014/main" id="{8EBB8D0B-DE0D-7BCE-9648-C166C59A0338}"/>
              </a:ext>
            </a:extLst>
          </p:cNvPr>
          <p:cNvSpPr>
            <a:spLocks noGrp="1"/>
          </p:cNvSpPr>
          <p:nvPr>
            <p:ph type="sldNum" sz="quarter" idx="12"/>
          </p:nvPr>
        </p:nvSpPr>
        <p:spPr/>
        <p:txBody>
          <a:bodyPr/>
          <a:lstStyle/>
          <a:p>
            <a:fld id="{B304D30C-128B-5449-AD8B-09F07771E88F}" type="slidenum">
              <a:rPr lang="en-DE" smtClean="0"/>
              <a:t>18</a:t>
            </a:fld>
            <a:endParaRPr lang="en-DE"/>
          </a:p>
        </p:txBody>
      </p:sp>
      <p:sp>
        <p:nvSpPr>
          <p:cNvPr id="6" name="Content Placeholder 5">
            <a:extLst>
              <a:ext uri="{FF2B5EF4-FFF2-40B4-BE49-F238E27FC236}">
                <a16:creationId xmlns:a16="http://schemas.microsoft.com/office/drawing/2014/main" id="{0590812F-2726-CA06-D9F2-5F75EA4DB45A}"/>
              </a:ext>
            </a:extLst>
          </p:cNvPr>
          <p:cNvSpPr>
            <a:spLocks noGrp="1"/>
          </p:cNvSpPr>
          <p:nvPr>
            <p:ph idx="1"/>
          </p:nvPr>
        </p:nvSpPr>
        <p:spPr/>
        <p:txBody>
          <a:bodyPr/>
          <a:lstStyle/>
          <a:p>
            <a:pPr marL="514350" indent="-514350">
              <a:buFont typeface="+mj-lt"/>
              <a:buAutoNum type="arabicPeriod"/>
            </a:pPr>
            <a:endParaRPr lang="en-DE" dirty="0"/>
          </a:p>
        </p:txBody>
      </p:sp>
    </p:spTree>
    <p:extLst>
      <p:ext uri="{BB962C8B-B14F-4D97-AF65-F5344CB8AC3E}">
        <p14:creationId xmlns:p14="http://schemas.microsoft.com/office/powerpoint/2010/main" val="331823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94753-3627-E137-C3E3-EB064BF29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D0A04-4C5C-1BA8-B2FF-4FEE6FF6FF94}"/>
              </a:ext>
            </a:extLst>
          </p:cNvPr>
          <p:cNvSpPr>
            <a:spLocks noGrp="1"/>
          </p:cNvSpPr>
          <p:nvPr>
            <p:ph type="title"/>
          </p:nvPr>
        </p:nvSpPr>
        <p:spPr/>
        <p:txBody>
          <a:bodyPr/>
          <a:lstStyle/>
          <a:p>
            <a:r>
              <a:rPr lang="de-DE" dirty="0"/>
              <a:t>Potential </a:t>
            </a:r>
            <a:r>
              <a:rPr lang="de-DE" dirty="0" err="1"/>
              <a:t>Hazardous</a:t>
            </a:r>
            <a:r>
              <a:rPr lang="de-DE" dirty="0"/>
              <a:t> Scenarios</a:t>
            </a:r>
            <a:endParaRPr lang="en-DE" dirty="0"/>
          </a:p>
        </p:txBody>
      </p:sp>
      <p:sp>
        <p:nvSpPr>
          <p:cNvPr id="3" name="Slide Number Placeholder 2">
            <a:extLst>
              <a:ext uri="{FF2B5EF4-FFF2-40B4-BE49-F238E27FC236}">
                <a16:creationId xmlns:a16="http://schemas.microsoft.com/office/drawing/2014/main" id="{57226F23-FADE-B2F6-AA87-74E7969AA949}"/>
              </a:ext>
            </a:extLst>
          </p:cNvPr>
          <p:cNvSpPr>
            <a:spLocks noGrp="1"/>
          </p:cNvSpPr>
          <p:nvPr>
            <p:ph type="sldNum" sz="quarter" idx="12"/>
          </p:nvPr>
        </p:nvSpPr>
        <p:spPr/>
        <p:txBody>
          <a:bodyPr/>
          <a:lstStyle/>
          <a:p>
            <a:fld id="{B304D30C-128B-5449-AD8B-09F07771E88F}" type="slidenum">
              <a:rPr lang="en-DE" smtClean="0"/>
              <a:t>19</a:t>
            </a:fld>
            <a:endParaRPr lang="en-DE"/>
          </a:p>
        </p:txBody>
      </p:sp>
      <p:sp>
        <p:nvSpPr>
          <p:cNvPr id="6" name="Content Placeholder 5">
            <a:extLst>
              <a:ext uri="{FF2B5EF4-FFF2-40B4-BE49-F238E27FC236}">
                <a16:creationId xmlns:a16="http://schemas.microsoft.com/office/drawing/2014/main" id="{A9A76335-86E5-0978-C9DC-B4A1D1340CF0}"/>
              </a:ext>
            </a:extLst>
          </p:cNvPr>
          <p:cNvSpPr>
            <a:spLocks noGrp="1"/>
          </p:cNvSpPr>
          <p:nvPr>
            <p:ph idx="1"/>
          </p:nvPr>
        </p:nvSpPr>
        <p:spPr/>
        <p:txBody>
          <a:bodyPr/>
          <a:lstStyle/>
          <a:p>
            <a:pPr marL="514350" indent="-514350">
              <a:buFont typeface="+mj-lt"/>
              <a:buAutoNum type="arabicPeriod"/>
            </a:pPr>
            <a:r>
              <a:rPr lang="en-DE" dirty="0"/>
              <a:t>Function fails to deactivate due to Hardware failure</a:t>
            </a:r>
          </a:p>
          <a:p>
            <a:pPr marL="514350" indent="-514350">
              <a:buFont typeface="+mj-lt"/>
              <a:buAutoNum type="arabicPeriod"/>
            </a:pPr>
            <a:r>
              <a:rPr lang="en-DE" dirty="0"/>
              <a:t>Soft Actor Critic (SAC) hallucinates and comparison system fails to detect</a:t>
            </a:r>
          </a:p>
          <a:p>
            <a:pPr marL="514350" indent="-514350">
              <a:buFont typeface="+mj-lt"/>
              <a:buAutoNum type="arabicPeriod"/>
            </a:pPr>
            <a:r>
              <a:rPr lang="en-DE" dirty="0"/>
              <a:t>Pilots fail to switch off SAC when deviation from classic control</a:t>
            </a:r>
          </a:p>
          <a:p>
            <a:pPr marL="514350" indent="-514350">
              <a:buFont typeface="+mj-lt"/>
              <a:buAutoNum type="arabicPeriod"/>
            </a:pPr>
            <a:r>
              <a:rPr lang="en-DE" dirty="0"/>
              <a:t>Deactivating SAC in a potentially unstable flight condition</a:t>
            </a:r>
          </a:p>
          <a:p>
            <a:pPr marL="514350" indent="-514350">
              <a:buFont typeface="+mj-lt"/>
              <a:buAutoNum type="arabicPeriod"/>
            </a:pPr>
            <a:r>
              <a:rPr lang="en-GB" dirty="0"/>
              <a:t>I</a:t>
            </a:r>
            <a:r>
              <a:rPr lang="en-DE" dirty="0"/>
              <a:t>n unstable flight condition SAC fails</a:t>
            </a:r>
          </a:p>
          <a:p>
            <a:pPr marL="514350" indent="-514350">
              <a:buFont typeface="+mj-lt"/>
              <a:buAutoNum type="arabicPeriod"/>
            </a:pPr>
            <a:endParaRPr lang="en-DE" dirty="0"/>
          </a:p>
        </p:txBody>
      </p:sp>
    </p:spTree>
    <p:extLst>
      <p:ext uri="{BB962C8B-B14F-4D97-AF65-F5344CB8AC3E}">
        <p14:creationId xmlns:p14="http://schemas.microsoft.com/office/powerpoint/2010/main" val="133435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657A-7B2F-00FF-0362-D6EC5E46E443}"/>
              </a:ext>
            </a:extLst>
          </p:cNvPr>
          <p:cNvSpPr>
            <a:spLocks noGrp="1"/>
          </p:cNvSpPr>
          <p:nvPr>
            <p:ph type="title"/>
          </p:nvPr>
        </p:nvSpPr>
        <p:spPr/>
        <p:txBody>
          <a:bodyPr/>
          <a:lstStyle/>
          <a:p>
            <a:r>
              <a:rPr lang="en-GB" dirty="0"/>
              <a:t>Intent</a:t>
            </a:r>
            <a:endParaRPr lang="en-DE" dirty="0"/>
          </a:p>
        </p:txBody>
      </p:sp>
      <p:sp>
        <p:nvSpPr>
          <p:cNvPr id="3" name="Content Placeholder 2">
            <a:extLst>
              <a:ext uri="{FF2B5EF4-FFF2-40B4-BE49-F238E27FC236}">
                <a16:creationId xmlns:a16="http://schemas.microsoft.com/office/drawing/2014/main" id="{9BF99268-9670-7103-39DB-43191691D41F}"/>
              </a:ext>
            </a:extLst>
          </p:cNvPr>
          <p:cNvSpPr>
            <a:spLocks noGrp="1"/>
          </p:cNvSpPr>
          <p:nvPr>
            <p:ph idx="1"/>
          </p:nvPr>
        </p:nvSpPr>
        <p:spPr/>
        <p:txBody>
          <a:bodyPr/>
          <a:lstStyle/>
          <a:p>
            <a:pPr marL="0" indent="0">
              <a:buNone/>
            </a:pPr>
            <a:r>
              <a:rPr lang="en-GB" dirty="0"/>
              <a:t>A</a:t>
            </a:r>
            <a:r>
              <a:rPr lang="en-DE" dirty="0"/>
              <a:t> fault tolerant flight</a:t>
            </a:r>
            <a:r>
              <a:rPr lang="en-GB" dirty="0"/>
              <a:t> control</a:t>
            </a:r>
            <a:r>
              <a:rPr lang="en-DE" dirty="0"/>
              <a:t> system shall be integrated</a:t>
            </a:r>
            <a:r>
              <a:rPr lang="en-GB" dirty="0"/>
              <a:t> </a:t>
            </a:r>
            <a:r>
              <a:rPr lang="en-GB" dirty="0" err="1"/>
              <a:t>i</a:t>
            </a:r>
            <a:r>
              <a:rPr lang="en-DE" dirty="0"/>
              <a:t>n order to increase reliability of the Control System and help reduce the workload of the Flight Crew in high stress situations resulting from various failure modes</a:t>
            </a:r>
            <a:r>
              <a:rPr lang="en-GB" dirty="0"/>
              <a:t>.</a:t>
            </a:r>
            <a:endParaRPr lang="en-DE" dirty="0"/>
          </a:p>
        </p:txBody>
      </p:sp>
      <p:sp>
        <p:nvSpPr>
          <p:cNvPr id="4" name="Slide Number Placeholder 3">
            <a:extLst>
              <a:ext uri="{FF2B5EF4-FFF2-40B4-BE49-F238E27FC236}">
                <a16:creationId xmlns:a16="http://schemas.microsoft.com/office/drawing/2014/main" id="{753FD723-F5F5-4820-09FA-AA237D7656CB}"/>
              </a:ext>
            </a:extLst>
          </p:cNvPr>
          <p:cNvSpPr>
            <a:spLocks noGrp="1"/>
          </p:cNvSpPr>
          <p:nvPr>
            <p:ph type="sldNum" sz="quarter" idx="12"/>
          </p:nvPr>
        </p:nvSpPr>
        <p:spPr/>
        <p:txBody>
          <a:bodyPr/>
          <a:lstStyle/>
          <a:p>
            <a:fld id="{B304D30C-128B-5449-AD8B-09F07771E88F}" type="slidenum">
              <a:rPr lang="en-DE" smtClean="0"/>
              <a:t>2</a:t>
            </a:fld>
            <a:endParaRPr lang="en-DE"/>
          </a:p>
        </p:txBody>
      </p:sp>
    </p:spTree>
    <p:extLst>
      <p:ext uri="{BB962C8B-B14F-4D97-AF65-F5344CB8AC3E}">
        <p14:creationId xmlns:p14="http://schemas.microsoft.com/office/powerpoint/2010/main" val="92160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C32B7-A80E-9391-C016-E091E025D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85C97-ED7C-65DF-B8AD-BA85E5D37D68}"/>
              </a:ext>
            </a:extLst>
          </p:cNvPr>
          <p:cNvSpPr>
            <a:spLocks noGrp="1"/>
          </p:cNvSpPr>
          <p:nvPr>
            <p:ph type="title"/>
          </p:nvPr>
        </p:nvSpPr>
        <p:spPr/>
        <p:txBody>
          <a:bodyPr/>
          <a:lstStyle/>
          <a:p>
            <a:r>
              <a:rPr lang="de-DE" dirty="0"/>
              <a:t>Potential </a:t>
            </a:r>
            <a:r>
              <a:rPr lang="de-DE" dirty="0" err="1"/>
              <a:t>Hazardous</a:t>
            </a:r>
            <a:r>
              <a:rPr lang="de-DE" dirty="0"/>
              <a:t> Scenarios</a:t>
            </a:r>
            <a:endParaRPr lang="en-DE" dirty="0"/>
          </a:p>
        </p:txBody>
      </p:sp>
      <p:sp>
        <p:nvSpPr>
          <p:cNvPr id="3" name="Slide Number Placeholder 2">
            <a:extLst>
              <a:ext uri="{FF2B5EF4-FFF2-40B4-BE49-F238E27FC236}">
                <a16:creationId xmlns:a16="http://schemas.microsoft.com/office/drawing/2014/main" id="{83A87A40-F0CF-ECB7-8891-2CFF15DE6B18}"/>
              </a:ext>
            </a:extLst>
          </p:cNvPr>
          <p:cNvSpPr>
            <a:spLocks noGrp="1"/>
          </p:cNvSpPr>
          <p:nvPr>
            <p:ph type="sldNum" sz="quarter" idx="12"/>
          </p:nvPr>
        </p:nvSpPr>
        <p:spPr/>
        <p:txBody>
          <a:bodyPr/>
          <a:lstStyle/>
          <a:p>
            <a:fld id="{B304D30C-128B-5449-AD8B-09F07771E88F}" type="slidenum">
              <a:rPr lang="en-DE" smtClean="0"/>
              <a:t>20</a:t>
            </a:fld>
            <a:endParaRPr lang="en-DE"/>
          </a:p>
        </p:txBody>
      </p:sp>
      <p:sp>
        <p:nvSpPr>
          <p:cNvPr id="6" name="Content Placeholder 5">
            <a:extLst>
              <a:ext uri="{FF2B5EF4-FFF2-40B4-BE49-F238E27FC236}">
                <a16:creationId xmlns:a16="http://schemas.microsoft.com/office/drawing/2014/main" id="{4395921B-B53E-6B84-0EE2-577FFD7B225E}"/>
              </a:ext>
            </a:extLst>
          </p:cNvPr>
          <p:cNvSpPr>
            <a:spLocks noGrp="1"/>
          </p:cNvSpPr>
          <p:nvPr>
            <p:ph idx="1"/>
          </p:nvPr>
        </p:nvSpPr>
        <p:spPr/>
        <p:txBody>
          <a:bodyPr/>
          <a:lstStyle/>
          <a:p>
            <a:pPr marL="514350" indent="-514350">
              <a:buFont typeface="+mj-lt"/>
              <a:buAutoNum type="arabicPeriod"/>
            </a:pPr>
            <a:r>
              <a:rPr lang="en-DE" dirty="0"/>
              <a:t>Function fails to deactivate due to Hardware failure</a:t>
            </a:r>
          </a:p>
          <a:p>
            <a:pPr marL="514350" indent="-514350">
              <a:buFont typeface="+mj-lt"/>
              <a:buAutoNum type="arabicPeriod"/>
            </a:pPr>
            <a:r>
              <a:rPr lang="en-DE" dirty="0"/>
              <a:t>Soft Actor Critic (SAC) hallucinates and comparison system fails to detect</a:t>
            </a:r>
          </a:p>
          <a:p>
            <a:pPr marL="514350" indent="-514350">
              <a:buFont typeface="+mj-lt"/>
              <a:buAutoNum type="arabicPeriod"/>
            </a:pPr>
            <a:r>
              <a:rPr lang="en-DE" dirty="0"/>
              <a:t>Pilots fail to switch off SAC when deviation from classic control</a:t>
            </a:r>
          </a:p>
          <a:p>
            <a:pPr marL="514350" indent="-514350">
              <a:buFont typeface="+mj-lt"/>
              <a:buAutoNum type="arabicPeriod"/>
            </a:pPr>
            <a:r>
              <a:rPr lang="en-DE" dirty="0"/>
              <a:t>Deactivating SAC in a potentially unstable flight condition</a:t>
            </a:r>
          </a:p>
          <a:p>
            <a:pPr marL="514350" indent="-514350">
              <a:buFont typeface="+mj-lt"/>
              <a:buAutoNum type="arabicPeriod"/>
            </a:pPr>
            <a:r>
              <a:rPr lang="en-GB" dirty="0"/>
              <a:t>I</a:t>
            </a:r>
            <a:r>
              <a:rPr lang="en-DE" dirty="0"/>
              <a:t>n unstable flight condition SAC fails</a:t>
            </a:r>
          </a:p>
          <a:p>
            <a:pPr marL="514350" indent="-514350">
              <a:buFont typeface="+mj-lt"/>
              <a:buAutoNum type="arabicPeriod"/>
            </a:pPr>
            <a:endParaRPr lang="en-DE" dirty="0"/>
          </a:p>
        </p:txBody>
      </p:sp>
    </p:spTree>
    <p:extLst>
      <p:ext uri="{BB962C8B-B14F-4D97-AF65-F5344CB8AC3E}">
        <p14:creationId xmlns:p14="http://schemas.microsoft.com/office/powerpoint/2010/main" val="1695921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3249-147A-643B-A4DD-84A1807651CB}"/>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DF503E86-3C1F-F022-32E3-9358EA34FF94}"/>
              </a:ext>
            </a:extLst>
          </p:cNvPr>
          <p:cNvSpPr>
            <a:spLocks noGrp="1"/>
          </p:cNvSpPr>
          <p:nvPr>
            <p:ph idx="1"/>
          </p:nvPr>
        </p:nvSpPr>
        <p:spPr/>
        <p:txBody>
          <a:bodyPr/>
          <a:lstStyle/>
          <a:p>
            <a:endParaRPr lang="en-DE"/>
          </a:p>
        </p:txBody>
      </p:sp>
      <p:sp>
        <p:nvSpPr>
          <p:cNvPr id="4" name="Slide Number Placeholder 3">
            <a:extLst>
              <a:ext uri="{FF2B5EF4-FFF2-40B4-BE49-F238E27FC236}">
                <a16:creationId xmlns:a16="http://schemas.microsoft.com/office/drawing/2014/main" id="{9DCA8013-08BB-29F9-1848-C3D81F106FBC}"/>
              </a:ext>
            </a:extLst>
          </p:cNvPr>
          <p:cNvSpPr>
            <a:spLocks noGrp="1"/>
          </p:cNvSpPr>
          <p:nvPr>
            <p:ph type="sldNum" sz="quarter" idx="12"/>
          </p:nvPr>
        </p:nvSpPr>
        <p:spPr/>
        <p:txBody>
          <a:bodyPr/>
          <a:lstStyle/>
          <a:p>
            <a:fld id="{B304D30C-128B-5449-AD8B-09F07771E88F}" type="slidenum">
              <a:rPr lang="en-DE" smtClean="0"/>
              <a:t>21</a:t>
            </a:fld>
            <a:endParaRPr lang="en-DE"/>
          </a:p>
        </p:txBody>
      </p:sp>
    </p:spTree>
    <p:extLst>
      <p:ext uri="{BB962C8B-B14F-4D97-AF65-F5344CB8AC3E}">
        <p14:creationId xmlns:p14="http://schemas.microsoft.com/office/powerpoint/2010/main" val="327672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215E2-1385-880A-2DE0-6E01438AE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DAAE9-22DF-A531-D8D9-BA5904371D49}"/>
              </a:ext>
            </a:extLst>
          </p:cNvPr>
          <p:cNvSpPr>
            <a:spLocks noGrp="1"/>
          </p:cNvSpPr>
          <p:nvPr>
            <p:ph type="title"/>
          </p:nvPr>
        </p:nvSpPr>
        <p:spPr/>
        <p:txBody>
          <a:bodyPr/>
          <a:lstStyle/>
          <a:p>
            <a:r>
              <a:rPr lang="en-GB" dirty="0"/>
              <a:t>Users</a:t>
            </a:r>
            <a:endParaRPr lang="en-DE" dirty="0"/>
          </a:p>
        </p:txBody>
      </p:sp>
      <p:sp>
        <p:nvSpPr>
          <p:cNvPr id="3" name="Content Placeholder 2">
            <a:extLst>
              <a:ext uri="{FF2B5EF4-FFF2-40B4-BE49-F238E27FC236}">
                <a16:creationId xmlns:a16="http://schemas.microsoft.com/office/drawing/2014/main" id="{6EFE9D78-A5E5-8F0A-31A8-7F9754C55495}"/>
              </a:ext>
            </a:extLst>
          </p:cNvPr>
          <p:cNvSpPr>
            <a:spLocks noGrp="1"/>
          </p:cNvSpPr>
          <p:nvPr>
            <p:ph idx="1"/>
          </p:nvPr>
        </p:nvSpPr>
        <p:spPr/>
        <p:txBody>
          <a:bodyPr/>
          <a:lstStyle/>
          <a:p>
            <a:pPr lvl="1"/>
            <a:r>
              <a:rPr lang="en-DE" dirty="0"/>
              <a:t>On board flight control computer/autopilot: </a:t>
            </a:r>
          </a:p>
          <a:p>
            <a:pPr lvl="2"/>
            <a:r>
              <a:rPr lang="en-DE" sz="2400" dirty="0"/>
              <a:t>executes algorithm</a:t>
            </a:r>
          </a:p>
          <a:p>
            <a:pPr lvl="1"/>
            <a:r>
              <a:rPr lang="en-GB" dirty="0"/>
              <a:t>F</a:t>
            </a:r>
            <a:r>
              <a:rPr lang="en-DE" dirty="0"/>
              <a:t>light crew:</a:t>
            </a:r>
          </a:p>
          <a:p>
            <a:pPr lvl="2"/>
            <a:r>
              <a:rPr lang="en-GB" sz="2400" dirty="0"/>
              <a:t>R</a:t>
            </a:r>
            <a:r>
              <a:rPr lang="en-DE" sz="2400" dirty="0"/>
              <a:t>eceives stable aircraft and can interact with cockpit control</a:t>
            </a:r>
          </a:p>
          <a:p>
            <a:pPr lvl="1"/>
            <a:r>
              <a:rPr lang="en-GB" dirty="0"/>
              <a:t>M</a:t>
            </a:r>
            <a:r>
              <a:rPr lang="en-DE" dirty="0"/>
              <a:t>aintenance and health management engineers:</a:t>
            </a:r>
          </a:p>
          <a:p>
            <a:pPr lvl="2"/>
            <a:r>
              <a:rPr lang="en-GB" sz="2400" dirty="0"/>
              <a:t>A</a:t>
            </a:r>
            <a:r>
              <a:rPr lang="en-DE" sz="2400" dirty="0"/>
              <a:t>nalyse logs</a:t>
            </a:r>
          </a:p>
          <a:p>
            <a:pPr lvl="1"/>
            <a:endParaRPr lang="en-DE" dirty="0"/>
          </a:p>
          <a:p>
            <a:pPr marL="0" indent="0">
              <a:buNone/>
            </a:pPr>
            <a:endParaRPr lang="en-DE" dirty="0"/>
          </a:p>
          <a:p>
            <a:endParaRPr lang="en-DE" dirty="0"/>
          </a:p>
        </p:txBody>
      </p:sp>
      <p:sp>
        <p:nvSpPr>
          <p:cNvPr id="4" name="Slide Number Placeholder 3">
            <a:extLst>
              <a:ext uri="{FF2B5EF4-FFF2-40B4-BE49-F238E27FC236}">
                <a16:creationId xmlns:a16="http://schemas.microsoft.com/office/drawing/2014/main" id="{13DDEE43-1E22-4AE0-4704-141B32773C10}"/>
              </a:ext>
            </a:extLst>
          </p:cNvPr>
          <p:cNvSpPr>
            <a:spLocks noGrp="1"/>
          </p:cNvSpPr>
          <p:nvPr>
            <p:ph type="sldNum" sz="quarter" idx="12"/>
          </p:nvPr>
        </p:nvSpPr>
        <p:spPr/>
        <p:txBody>
          <a:bodyPr/>
          <a:lstStyle/>
          <a:p>
            <a:fld id="{B304D30C-128B-5449-AD8B-09F07771E88F}" type="slidenum">
              <a:rPr lang="en-DE" smtClean="0"/>
              <a:t>3</a:t>
            </a:fld>
            <a:endParaRPr lang="en-DE"/>
          </a:p>
        </p:txBody>
      </p:sp>
    </p:spTree>
    <p:extLst>
      <p:ext uri="{BB962C8B-B14F-4D97-AF65-F5344CB8AC3E}">
        <p14:creationId xmlns:p14="http://schemas.microsoft.com/office/powerpoint/2010/main" val="1936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77489-BC1A-FEE2-CBC0-C5E6D5096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28F2F-83A2-7ED1-856D-57B95DC0E5A3}"/>
              </a:ext>
            </a:extLst>
          </p:cNvPr>
          <p:cNvSpPr>
            <a:spLocks noGrp="1"/>
          </p:cNvSpPr>
          <p:nvPr>
            <p:ph type="title"/>
          </p:nvPr>
        </p:nvSpPr>
        <p:spPr/>
        <p:txBody>
          <a:bodyPr/>
          <a:lstStyle/>
          <a:p>
            <a:r>
              <a:rPr lang="en-GB" dirty="0"/>
              <a:t>ML Constituents</a:t>
            </a:r>
          </a:p>
        </p:txBody>
      </p:sp>
      <p:sp>
        <p:nvSpPr>
          <p:cNvPr id="3" name="Content Placeholder 2">
            <a:extLst>
              <a:ext uri="{FF2B5EF4-FFF2-40B4-BE49-F238E27FC236}">
                <a16:creationId xmlns:a16="http://schemas.microsoft.com/office/drawing/2014/main" id="{D868DA5D-01BF-5EDB-91E3-2EC272E9BC11}"/>
              </a:ext>
            </a:extLst>
          </p:cNvPr>
          <p:cNvSpPr>
            <a:spLocks noGrp="1"/>
          </p:cNvSpPr>
          <p:nvPr>
            <p:ph idx="1"/>
          </p:nvPr>
        </p:nvSpPr>
        <p:spPr/>
        <p:txBody>
          <a:bodyPr>
            <a:normAutofit/>
          </a:bodyPr>
          <a:lstStyle/>
          <a:p>
            <a:pPr marL="0" indent="0">
              <a:buNone/>
            </a:pPr>
            <a:endParaRPr lang="en-GB" dirty="0"/>
          </a:p>
        </p:txBody>
      </p:sp>
      <p:pic>
        <p:nvPicPr>
          <p:cNvPr id="4" name="Picture 3">
            <a:extLst>
              <a:ext uri="{FF2B5EF4-FFF2-40B4-BE49-F238E27FC236}">
                <a16:creationId xmlns:a16="http://schemas.microsoft.com/office/drawing/2014/main" id="{D8307595-D263-0137-BF9F-01C351D8F8E5}"/>
              </a:ext>
            </a:extLst>
          </p:cNvPr>
          <p:cNvPicPr>
            <a:picLocks noChangeAspect="1"/>
          </p:cNvPicPr>
          <p:nvPr/>
        </p:nvPicPr>
        <p:blipFill>
          <a:blip r:embed="rId2"/>
          <a:stretch>
            <a:fillRect/>
          </a:stretch>
        </p:blipFill>
        <p:spPr>
          <a:xfrm>
            <a:off x="1153715" y="2395051"/>
            <a:ext cx="9884569" cy="3212485"/>
          </a:xfrm>
          <a:prstGeom prst="rect">
            <a:avLst/>
          </a:prstGeom>
        </p:spPr>
      </p:pic>
      <p:sp>
        <p:nvSpPr>
          <p:cNvPr id="5" name="Slide Number Placeholder 4">
            <a:extLst>
              <a:ext uri="{FF2B5EF4-FFF2-40B4-BE49-F238E27FC236}">
                <a16:creationId xmlns:a16="http://schemas.microsoft.com/office/drawing/2014/main" id="{6EB04F95-4433-B05B-7A35-4979B00D3341}"/>
              </a:ext>
            </a:extLst>
          </p:cNvPr>
          <p:cNvSpPr>
            <a:spLocks noGrp="1"/>
          </p:cNvSpPr>
          <p:nvPr>
            <p:ph type="sldNum" sz="quarter" idx="12"/>
          </p:nvPr>
        </p:nvSpPr>
        <p:spPr/>
        <p:txBody>
          <a:bodyPr/>
          <a:lstStyle/>
          <a:p>
            <a:fld id="{B304D30C-128B-5449-AD8B-09F07771E88F}" type="slidenum">
              <a:rPr lang="en-DE" smtClean="0"/>
              <a:t>4</a:t>
            </a:fld>
            <a:endParaRPr lang="en-DE"/>
          </a:p>
        </p:txBody>
      </p:sp>
    </p:spTree>
    <p:extLst>
      <p:ext uri="{BB962C8B-B14F-4D97-AF65-F5344CB8AC3E}">
        <p14:creationId xmlns:p14="http://schemas.microsoft.com/office/powerpoint/2010/main" val="5848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3790-1F39-945B-B21E-5F54F0E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D582C-D2D7-2F0B-F250-0F2ABDF18DB6}"/>
              </a:ext>
            </a:extLst>
          </p:cNvPr>
          <p:cNvSpPr>
            <a:spLocks noGrp="1"/>
          </p:cNvSpPr>
          <p:nvPr>
            <p:ph type="title"/>
          </p:nvPr>
        </p:nvSpPr>
        <p:spPr/>
        <p:txBody>
          <a:bodyPr/>
          <a:lstStyle/>
          <a:p>
            <a:r>
              <a:rPr lang="en-GB" dirty="0"/>
              <a:t>ML Constituents</a:t>
            </a:r>
          </a:p>
        </p:txBody>
      </p:sp>
      <p:sp>
        <p:nvSpPr>
          <p:cNvPr id="3" name="Content Placeholder 2">
            <a:extLst>
              <a:ext uri="{FF2B5EF4-FFF2-40B4-BE49-F238E27FC236}">
                <a16:creationId xmlns:a16="http://schemas.microsoft.com/office/drawing/2014/main" id="{7FFA2099-54EB-D319-8EE4-2B99B7AB0B7A}"/>
              </a:ext>
            </a:extLst>
          </p:cNvPr>
          <p:cNvSpPr>
            <a:spLocks noGrp="1"/>
          </p:cNvSpPr>
          <p:nvPr>
            <p:ph idx="1"/>
          </p:nvPr>
        </p:nvSpPr>
        <p:spPr/>
        <p:txBody>
          <a:bodyPr>
            <a:normAutofit/>
          </a:bodyPr>
          <a:lstStyle/>
          <a:p>
            <a:r>
              <a:rPr lang="en-GB" dirty="0"/>
              <a:t>Algorithm: Soft Actor-Critic (SAC)</a:t>
            </a:r>
          </a:p>
          <a:p>
            <a:r>
              <a:rPr lang="en-GB" dirty="0"/>
              <a:t>Policy: Multivariate Gaussian with tanh squashing for bounded control</a:t>
            </a:r>
          </a:p>
          <a:p>
            <a:r>
              <a:rPr lang="en-GB" dirty="0"/>
              <a:t>Training: Offline on non-failed dynamics using high-fidelity simulation data</a:t>
            </a:r>
          </a:p>
        </p:txBody>
      </p:sp>
      <p:sp>
        <p:nvSpPr>
          <p:cNvPr id="4" name="Slide Number Placeholder 3">
            <a:extLst>
              <a:ext uri="{FF2B5EF4-FFF2-40B4-BE49-F238E27FC236}">
                <a16:creationId xmlns:a16="http://schemas.microsoft.com/office/drawing/2014/main" id="{5E34E79C-8603-A4B2-8090-C1D8CFD4F7F7}"/>
              </a:ext>
            </a:extLst>
          </p:cNvPr>
          <p:cNvSpPr>
            <a:spLocks noGrp="1"/>
          </p:cNvSpPr>
          <p:nvPr>
            <p:ph type="sldNum" sz="quarter" idx="12"/>
          </p:nvPr>
        </p:nvSpPr>
        <p:spPr/>
        <p:txBody>
          <a:bodyPr/>
          <a:lstStyle/>
          <a:p>
            <a:fld id="{B304D30C-128B-5449-AD8B-09F07771E88F}" type="slidenum">
              <a:rPr lang="en-DE" smtClean="0"/>
              <a:t>5</a:t>
            </a:fld>
            <a:endParaRPr lang="en-DE"/>
          </a:p>
        </p:txBody>
      </p:sp>
    </p:spTree>
    <p:extLst>
      <p:ext uri="{BB962C8B-B14F-4D97-AF65-F5344CB8AC3E}">
        <p14:creationId xmlns:p14="http://schemas.microsoft.com/office/powerpoint/2010/main" val="47493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3F7B2-11DC-647C-4F74-2F05E26B8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3E4AD-F549-52B8-DA7F-F358CBE16135}"/>
              </a:ext>
            </a:extLst>
          </p:cNvPr>
          <p:cNvSpPr>
            <a:spLocks noGrp="1"/>
          </p:cNvSpPr>
          <p:nvPr>
            <p:ph type="title"/>
          </p:nvPr>
        </p:nvSpPr>
        <p:spPr/>
        <p:txBody>
          <a:bodyPr/>
          <a:lstStyle/>
          <a:p>
            <a:r>
              <a:rPr lang="en-GB" dirty="0"/>
              <a:t>ML Constituents</a:t>
            </a:r>
            <a:endParaRPr lang="en-DE" dirty="0"/>
          </a:p>
        </p:txBody>
      </p:sp>
      <p:sp>
        <p:nvSpPr>
          <p:cNvPr id="3" name="Content Placeholder 2">
            <a:extLst>
              <a:ext uri="{FF2B5EF4-FFF2-40B4-BE49-F238E27FC236}">
                <a16:creationId xmlns:a16="http://schemas.microsoft.com/office/drawing/2014/main" id="{70EF2658-AAAB-B71D-A242-E49D5C4BA2A0}"/>
              </a:ext>
            </a:extLst>
          </p:cNvPr>
          <p:cNvSpPr>
            <a:spLocks noGrp="1"/>
          </p:cNvSpPr>
          <p:nvPr>
            <p:ph idx="1"/>
          </p:nvPr>
        </p:nvSpPr>
        <p:spPr/>
        <p:txBody>
          <a:bodyPr/>
          <a:lstStyle/>
          <a:p>
            <a:pPr lvl="1"/>
            <a:r>
              <a:rPr lang="en-DE" dirty="0"/>
              <a:t>Inputs</a:t>
            </a:r>
          </a:p>
          <a:p>
            <a:pPr lvl="2"/>
            <a:r>
              <a:rPr lang="en-DE" dirty="0"/>
              <a:t>Aircraft state vector: </a:t>
            </a:r>
          </a:p>
          <a:p>
            <a:pPr lvl="3"/>
            <a:r>
              <a:rPr lang="en-GB" dirty="0" err="1"/>
              <a:t>p,q,r,V</a:t>
            </a:r>
            <a:r>
              <a:rPr lang="en-GB" dirty="0"/>
              <a:t>, alpha, beta, theta, phi, chi, h</a:t>
            </a:r>
          </a:p>
          <a:p>
            <a:pPr lvl="2"/>
            <a:r>
              <a:rPr lang="en-GB" dirty="0"/>
              <a:t>Control surface positions: elevator, rudder, aileron</a:t>
            </a:r>
          </a:p>
          <a:p>
            <a:pPr lvl="2"/>
            <a:r>
              <a:rPr lang="en-GB" dirty="0"/>
              <a:t>Guidance reference: h, phi, beta</a:t>
            </a:r>
          </a:p>
          <a:p>
            <a:pPr lvl="1"/>
            <a:r>
              <a:rPr lang="en-GB" dirty="0"/>
              <a:t>Outputs</a:t>
            </a:r>
          </a:p>
          <a:p>
            <a:pPr lvl="2"/>
            <a:r>
              <a:rPr lang="en-GB" dirty="0"/>
              <a:t>Inner loop attitude controller: delta(elevator, rudder, aileron)</a:t>
            </a:r>
          </a:p>
          <a:p>
            <a:pPr lvl="2"/>
            <a:r>
              <a:rPr lang="en-GB" dirty="0"/>
              <a:t>Outer loop altitude controller: delta theta</a:t>
            </a:r>
          </a:p>
          <a:p>
            <a:pPr lvl="2"/>
            <a:r>
              <a:rPr lang="en-GB" dirty="0"/>
              <a:t>Reliability estimate? (not included in the paper)</a:t>
            </a:r>
            <a:endParaRPr lang="en-DE" dirty="0"/>
          </a:p>
          <a:p>
            <a:endParaRPr lang="en-DE" dirty="0"/>
          </a:p>
        </p:txBody>
      </p:sp>
      <p:sp>
        <p:nvSpPr>
          <p:cNvPr id="4" name="Slide Number Placeholder 3">
            <a:extLst>
              <a:ext uri="{FF2B5EF4-FFF2-40B4-BE49-F238E27FC236}">
                <a16:creationId xmlns:a16="http://schemas.microsoft.com/office/drawing/2014/main" id="{E3DCA6A6-15D3-4835-1ABA-5F9F87D764B7}"/>
              </a:ext>
            </a:extLst>
          </p:cNvPr>
          <p:cNvSpPr>
            <a:spLocks noGrp="1"/>
          </p:cNvSpPr>
          <p:nvPr>
            <p:ph type="sldNum" sz="quarter" idx="12"/>
          </p:nvPr>
        </p:nvSpPr>
        <p:spPr/>
        <p:txBody>
          <a:bodyPr/>
          <a:lstStyle/>
          <a:p>
            <a:fld id="{B304D30C-128B-5449-AD8B-09F07771E88F}" type="slidenum">
              <a:rPr lang="en-DE" smtClean="0"/>
              <a:t>6</a:t>
            </a:fld>
            <a:endParaRPr lang="en-DE"/>
          </a:p>
        </p:txBody>
      </p:sp>
    </p:spTree>
    <p:extLst>
      <p:ext uri="{BB962C8B-B14F-4D97-AF65-F5344CB8AC3E}">
        <p14:creationId xmlns:p14="http://schemas.microsoft.com/office/powerpoint/2010/main" val="17277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5D62-FF58-40D6-D258-9941181C13A9}"/>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9CE43708-7545-3820-3387-E0ABDCF88F8B}"/>
              </a:ext>
            </a:extLst>
          </p:cNvPr>
          <p:cNvSpPr>
            <a:spLocks noGrp="1"/>
          </p:cNvSpPr>
          <p:nvPr>
            <p:ph idx="1"/>
          </p:nvPr>
        </p:nvSpPr>
        <p:spPr/>
        <p:txBody>
          <a:bodyPr/>
          <a:lstStyle/>
          <a:p>
            <a:r>
              <a:rPr lang="en-GB" b="1" dirty="0"/>
              <a:t>REQ1:</a:t>
            </a:r>
            <a:r>
              <a:rPr lang="en-GB" dirty="0"/>
              <a:t> The system shall provide fault-tolerant flight control by maintaining aircraft stability and command execution in the presence of multiple unexpected failure types, including actuator jams, reduced control effectiveness, structural failures, aerodynamic changes, and sensor noise.</a:t>
            </a:r>
            <a:endParaRPr lang="en-DE" dirty="0"/>
          </a:p>
        </p:txBody>
      </p:sp>
      <p:sp>
        <p:nvSpPr>
          <p:cNvPr id="4" name="Slide Number Placeholder 3">
            <a:extLst>
              <a:ext uri="{FF2B5EF4-FFF2-40B4-BE49-F238E27FC236}">
                <a16:creationId xmlns:a16="http://schemas.microsoft.com/office/drawing/2014/main" id="{36E503DD-426D-50FF-0785-06E202A8DADD}"/>
              </a:ext>
            </a:extLst>
          </p:cNvPr>
          <p:cNvSpPr>
            <a:spLocks noGrp="1"/>
          </p:cNvSpPr>
          <p:nvPr>
            <p:ph type="sldNum" sz="quarter" idx="12"/>
          </p:nvPr>
        </p:nvSpPr>
        <p:spPr/>
        <p:txBody>
          <a:bodyPr/>
          <a:lstStyle/>
          <a:p>
            <a:fld id="{B304D30C-128B-5449-AD8B-09F07771E88F}" type="slidenum">
              <a:rPr lang="en-DE" smtClean="0"/>
              <a:t>7</a:t>
            </a:fld>
            <a:endParaRPr lang="en-DE"/>
          </a:p>
        </p:txBody>
      </p:sp>
    </p:spTree>
    <p:extLst>
      <p:ext uri="{BB962C8B-B14F-4D97-AF65-F5344CB8AC3E}">
        <p14:creationId xmlns:p14="http://schemas.microsoft.com/office/powerpoint/2010/main" val="18011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556-B033-08D6-0716-5C99C570B10D}"/>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BC6C2332-EAB7-BF91-E8D4-39E102586D62}"/>
              </a:ext>
            </a:extLst>
          </p:cNvPr>
          <p:cNvSpPr>
            <a:spLocks noGrp="1"/>
          </p:cNvSpPr>
          <p:nvPr>
            <p:ph idx="1"/>
          </p:nvPr>
        </p:nvSpPr>
        <p:spPr/>
        <p:txBody>
          <a:bodyPr>
            <a:normAutofit/>
          </a:bodyPr>
          <a:lstStyle/>
          <a:p>
            <a:r>
              <a:rPr lang="en-GB" sz="2000" b="1" dirty="0"/>
              <a:t>REQ1.1:</a:t>
            </a:r>
            <a:r>
              <a:rPr lang="en-GB" sz="2000" dirty="0"/>
              <a:t> The system shall utilize a model-free, Deep Reinforcement Learning-based (Soft Actor-Critic) control architecture for both attitude and altitude control.</a:t>
            </a:r>
          </a:p>
          <a:p>
            <a:r>
              <a:rPr lang="en-GB" sz="2000" b="1" dirty="0"/>
              <a:t>REQ1.2:</a:t>
            </a:r>
            <a:r>
              <a:rPr lang="en-GB" sz="2000" dirty="0"/>
              <a:t> The system shall implement a cascaded controller structure, where an inner-loop controller manages attitude (pitch, roll, sideslip) and an outer-loop controller manages altitude tracking.</a:t>
            </a:r>
          </a:p>
          <a:p>
            <a:r>
              <a:rPr lang="en-GB" sz="2000" b="1" dirty="0"/>
              <a:t>REQ1.3:</a:t>
            </a:r>
            <a:r>
              <a:rPr lang="en-GB" sz="2000" dirty="0"/>
              <a:t> The system shall deliver robust flight performance under varying initial flight conditions, reference signal shapes, biased sensor noise, and atmospheric disturbances.</a:t>
            </a:r>
          </a:p>
          <a:p>
            <a:pPr marL="0" indent="0">
              <a:buNone/>
            </a:pPr>
            <a:endParaRPr lang="en-DE" sz="2000" dirty="0"/>
          </a:p>
        </p:txBody>
      </p:sp>
      <p:sp>
        <p:nvSpPr>
          <p:cNvPr id="4" name="Slide Number Placeholder 3">
            <a:extLst>
              <a:ext uri="{FF2B5EF4-FFF2-40B4-BE49-F238E27FC236}">
                <a16:creationId xmlns:a16="http://schemas.microsoft.com/office/drawing/2014/main" id="{913678B2-5F15-E1AE-19FD-73140DA1F05A}"/>
              </a:ext>
            </a:extLst>
          </p:cNvPr>
          <p:cNvSpPr>
            <a:spLocks noGrp="1"/>
          </p:cNvSpPr>
          <p:nvPr>
            <p:ph type="sldNum" sz="quarter" idx="12"/>
          </p:nvPr>
        </p:nvSpPr>
        <p:spPr/>
        <p:txBody>
          <a:bodyPr/>
          <a:lstStyle/>
          <a:p>
            <a:fld id="{B304D30C-128B-5449-AD8B-09F07771E88F}" type="slidenum">
              <a:rPr lang="en-DE" smtClean="0"/>
              <a:t>8</a:t>
            </a:fld>
            <a:endParaRPr lang="en-DE"/>
          </a:p>
        </p:txBody>
      </p:sp>
    </p:spTree>
    <p:extLst>
      <p:ext uri="{BB962C8B-B14F-4D97-AF65-F5344CB8AC3E}">
        <p14:creationId xmlns:p14="http://schemas.microsoft.com/office/powerpoint/2010/main" val="286732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4CC16-AC59-FAFF-21F7-AB8A2C682D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EE17A-DA19-63E7-4E24-26E8BF421C02}"/>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62FD0678-9E67-0A22-DA75-3FC5D47149CD}"/>
              </a:ext>
            </a:extLst>
          </p:cNvPr>
          <p:cNvSpPr>
            <a:spLocks noGrp="1"/>
          </p:cNvSpPr>
          <p:nvPr>
            <p:ph idx="1"/>
          </p:nvPr>
        </p:nvSpPr>
        <p:spPr/>
        <p:txBody>
          <a:bodyPr>
            <a:normAutofit/>
          </a:bodyPr>
          <a:lstStyle/>
          <a:p>
            <a:r>
              <a:rPr lang="en-GB" sz="2000" b="1" dirty="0"/>
              <a:t>REQ1.4:</a:t>
            </a:r>
            <a:r>
              <a:rPr lang="en-GB" sz="2000" dirty="0"/>
              <a:t> The system shall operate at a sufficiently high rate, generating smooth incremental control commands to the aircraft’s elevator, aileron, and rudder.</a:t>
            </a:r>
          </a:p>
          <a:p>
            <a:r>
              <a:rPr lang="en-GB" sz="2000" b="1" dirty="0"/>
              <a:t>REQ1.5:</a:t>
            </a:r>
            <a:r>
              <a:rPr lang="en-GB" sz="2000" dirty="0"/>
              <a:t> The system shall interface with existing aircraft navigation and auto-throttle systems, commanding only control surfaces while leaving airspeed control to external systems.</a:t>
            </a:r>
          </a:p>
          <a:p>
            <a:r>
              <a:rPr lang="en-GB" sz="2000" b="1" dirty="0"/>
              <a:t>REQ1.6:</a:t>
            </a:r>
            <a:r>
              <a:rPr lang="en-GB" sz="2000" dirty="0"/>
              <a:t> The system shall be trained offline on nominal aircraft dynamics and demonstrate robust, adaptive response to failures during online operation without the need for parameter retuning or retraining.</a:t>
            </a:r>
          </a:p>
          <a:p>
            <a:r>
              <a:rPr lang="en-GB" sz="2000" b="1" dirty="0"/>
              <a:t>REQ1.7:</a:t>
            </a:r>
            <a:r>
              <a:rPr lang="en-GB" sz="2000" dirty="0"/>
              <a:t> The system shall generalize its control policy to untrained scenarios, adapting to unmodeled disturbances and maintaining performance without explicit reconfiguration.</a:t>
            </a:r>
          </a:p>
          <a:p>
            <a:endParaRPr lang="en-DE" sz="2000" dirty="0"/>
          </a:p>
        </p:txBody>
      </p:sp>
      <p:sp>
        <p:nvSpPr>
          <p:cNvPr id="4" name="Slide Number Placeholder 3">
            <a:extLst>
              <a:ext uri="{FF2B5EF4-FFF2-40B4-BE49-F238E27FC236}">
                <a16:creationId xmlns:a16="http://schemas.microsoft.com/office/drawing/2014/main" id="{3E658877-0659-0740-46A9-12201977697D}"/>
              </a:ext>
            </a:extLst>
          </p:cNvPr>
          <p:cNvSpPr>
            <a:spLocks noGrp="1"/>
          </p:cNvSpPr>
          <p:nvPr>
            <p:ph type="sldNum" sz="quarter" idx="12"/>
          </p:nvPr>
        </p:nvSpPr>
        <p:spPr/>
        <p:txBody>
          <a:bodyPr/>
          <a:lstStyle/>
          <a:p>
            <a:fld id="{B304D30C-128B-5449-AD8B-09F07771E88F}" type="slidenum">
              <a:rPr lang="en-DE" smtClean="0"/>
              <a:t>9</a:t>
            </a:fld>
            <a:endParaRPr lang="en-DE"/>
          </a:p>
        </p:txBody>
      </p:sp>
    </p:spTree>
    <p:extLst>
      <p:ext uri="{BB962C8B-B14F-4D97-AF65-F5344CB8AC3E}">
        <p14:creationId xmlns:p14="http://schemas.microsoft.com/office/powerpoint/2010/main" val="176262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TotalTime>
  <Words>970</Words>
  <Application>Microsoft Macintosh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Fault Tolerant Flight Control</vt:lpstr>
      <vt:lpstr>Intent</vt:lpstr>
      <vt:lpstr>Users</vt:lpstr>
      <vt:lpstr>ML Constituents</vt:lpstr>
      <vt:lpstr>ML Constituents</vt:lpstr>
      <vt:lpstr>ML Constituents</vt:lpstr>
      <vt:lpstr>Requirements</vt:lpstr>
      <vt:lpstr>Requirements</vt:lpstr>
      <vt:lpstr>Requirements</vt:lpstr>
      <vt:lpstr>Operational Domain</vt:lpstr>
      <vt:lpstr>Operational Design Domain</vt:lpstr>
      <vt:lpstr>EASA AI Levels</vt:lpstr>
      <vt:lpstr>EASA AI Levels</vt:lpstr>
      <vt:lpstr>EASA AI Levels</vt:lpstr>
      <vt:lpstr>Functional Hazard Assessment</vt:lpstr>
      <vt:lpstr>Functional Hazard Assessment</vt:lpstr>
      <vt:lpstr>System Architecture</vt:lpstr>
      <vt:lpstr>Safety Assessment</vt:lpstr>
      <vt:lpstr>Potential Hazardous Scenarios</vt:lpstr>
      <vt:lpstr>Potential Hazardous Scenarios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Niels Liebchen</dc:creator>
  <cp:lastModifiedBy>Niels Liebchen</cp:lastModifiedBy>
  <cp:revision>32</cp:revision>
  <dcterms:created xsi:type="dcterms:W3CDTF">2025-06-24T13:34:57Z</dcterms:created>
  <dcterms:modified xsi:type="dcterms:W3CDTF">2025-07-03T17:30:50Z</dcterms:modified>
</cp:coreProperties>
</file>