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9" r:id="rId4"/>
    <p:sldId id="263" r:id="rId5"/>
    <p:sldId id="264" r:id="rId6"/>
    <p:sldId id="266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756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83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55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24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0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01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62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87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27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How to Play Minesweeper with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 AI approach using Deep Q-Learning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Minesweeper_game_v1.PY</a:t>
            </a:r>
            <a:br>
              <a:rPr lang="de-DE" sz="3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sz="3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Game Environment</a:t>
            </a:r>
            <a:endParaRPr lang="de-D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6" y="2638045"/>
            <a:ext cx="2965954" cy="310198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 is to open every field and avoid the mines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Reward Structure: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+1.0 for winning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+0.3 for choosing a field with at least one opened neighbor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- 0.3 for picking random</a:t>
            </a:r>
          </a:p>
          <a:p>
            <a:pPr lvl="1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-1.0 for picking a mine</a:t>
            </a:r>
          </a:p>
        </p:txBody>
      </p:sp>
      <p:pic>
        <p:nvPicPr>
          <p:cNvPr id="11" name="Picture 1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7F31391-8E98-AEB7-5E16-B809E0722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819" y="2411089"/>
            <a:ext cx="3117145" cy="3577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Agent.Py</a:t>
            </a: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Agent Implementation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 agent observes the game, makes a move, and collects rewards.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Stores observations to learn from past games. (</a:t>
            </a:r>
            <a:r>
              <a:rPr lang="en-US" dirty="0">
                <a:highlight>
                  <a:srgbClr val="C0C0C0"/>
                </a:highlight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state, action, reward, next state, done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 an exploration-exploitation tradeoff (random vs. learned moves)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E42D1-360F-6CB2-6BC8-B8D68801F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07D0-5B18-2C11-8F5A-F1937103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Deep-Q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Neural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Network</a:t>
            </a: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77EF73E-3216-2B32-C334-55AD6E7270B1}"/>
              </a:ext>
            </a:extLst>
          </p:cNvPr>
          <p:cNvGrpSpPr/>
          <p:nvPr/>
        </p:nvGrpSpPr>
        <p:grpSpPr>
          <a:xfrm>
            <a:off x="5151481" y="2638045"/>
            <a:ext cx="3115340" cy="3665508"/>
            <a:chOff x="5295012" y="2638045"/>
            <a:chExt cx="3115340" cy="366550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111553F-AA4C-7864-D7AC-194C4DC3B78F}"/>
                </a:ext>
              </a:extLst>
            </p:cNvPr>
            <p:cNvSpPr/>
            <p:nvPr/>
          </p:nvSpPr>
          <p:spPr>
            <a:xfrm>
              <a:off x="5295013" y="2638045"/>
              <a:ext cx="3115339" cy="5635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Input State (Board State)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D5D669E3-8568-A4FE-EED7-08FBCC8BD851}"/>
                </a:ext>
              </a:extLst>
            </p:cNvPr>
            <p:cNvSpPr/>
            <p:nvPr/>
          </p:nvSpPr>
          <p:spPr>
            <a:xfrm>
              <a:off x="5295012" y="3429000"/>
              <a:ext cx="3115339" cy="5635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Convolutional Layer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137E6F9-230D-2BA3-6759-B72D753B80C0}"/>
                </a:ext>
              </a:extLst>
            </p:cNvPr>
            <p:cNvSpPr/>
            <p:nvPr/>
          </p:nvSpPr>
          <p:spPr>
            <a:xfrm>
              <a:off x="5295012" y="4195395"/>
              <a:ext cx="3115339" cy="5635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Flattening Layer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FF6F0BA-5631-D4C9-6D6F-441BAA7AF59D}"/>
                </a:ext>
              </a:extLst>
            </p:cNvPr>
            <p:cNvSpPr/>
            <p:nvPr/>
          </p:nvSpPr>
          <p:spPr>
            <a:xfrm>
              <a:off x="5295012" y="4961790"/>
              <a:ext cx="3115339" cy="5635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Fully Connected Layer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2B1391F-3815-2C86-0455-14A5F9318C84}"/>
                </a:ext>
              </a:extLst>
            </p:cNvPr>
            <p:cNvSpPr/>
            <p:nvPr/>
          </p:nvSpPr>
          <p:spPr>
            <a:xfrm>
              <a:off x="5295012" y="5740028"/>
              <a:ext cx="3115339" cy="563525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Output Q-Value for each Action</a:t>
              </a:r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F4378ED5-4DFF-5B4E-B422-1ADA43F0270A}"/>
                </a:ext>
              </a:extLst>
            </p:cNvPr>
            <p:cNvSpPr/>
            <p:nvPr/>
          </p:nvSpPr>
          <p:spPr>
            <a:xfrm>
              <a:off x="6597499" y="3214287"/>
              <a:ext cx="510363" cy="214713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own Arrow 10">
              <a:extLst>
                <a:ext uri="{FF2B5EF4-FFF2-40B4-BE49-F238E27FC236}">
                  <a16:creationId xmlns:a16="http://schemas.microsoft.com/office/drawing/2014/main" id="{C9C13862-516B-4F97-E177-6C04C1BF935E}"/>
                </a:ext>
              </a:extLst>
            </p:cNvPr>
            <p:cNvSpPr/>
            <p:nvPr/>
          </p:nvSpPr>
          <p:spPr>
            <a:xfrm>
              <a:off x="6597497" y="3993938"/>
              <a:ext cx="510363" cy="214713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Down Arrow 11">
              <a:extLst>
                <a:ext uri="{FF2B5EF4-FFF2-40B4-BE49-F238E27FC236}">
                  <a16:creationId xmlns:a16="http://schemas.microsoft.com/office/drawing/2014/main" id="{3B72A632-F8E3-3823-0E5F-2B09AEB87F64}"/>
                </a:ext>
              </a:extLst>
            </p:cNvPr>
            <p:cNvSpPr/>
            <p:nvPr/>
          </p:nvSpPr>
          <p:spPr>
            <a:xfrm>
              <a:off x="6597498" y="4773589"/>
              <a:ext cx="510363" cy="214713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wn Arrow 12">
              <a:extLst>
                <a:ext uri="{FF2B5EF4-FFF2-40B4-BE49-F238E27FC236}">
                  <a16:creationId xmlns:a16="http://schemas.microsoft.com/office/drawing/2014/main" id="{3A97CF70-E905-ACED-1441-00CF70A23E7E}"/>
                </a:ext>
              </a:extLst>
            </p:cNvPr>
            <p:cNvSpPr/>
            <p:nvPr/>
          </p:nvSpPr>
          <p:spPr>
            <a:xfrm>
              <a:off x="6597498" y="5538571"/>
              <a:ext cx="510363" cy="214713"/>
            </a:xfrm>
            <a:prstGeom prst="downArrow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25DEA57-9618-3CBF-6D6B-7E93C2F7A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9" y="2638045"/>
            <a:ext cx="3665508" cy="36655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CEA7232-BB29-EB41-078C-63CCEE92C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9" y="2638045"/>
            <a:ext cx="3677275" cy="366550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F16B7EB-1436-D2FB-5706-AAF75674C514}"/>
              </a:ext>
            </a:extLst>
          </p:cNvPr>
          <p:cNvSpPr/>
          <p:nvPr/>
        </p:nvSpPr>
        <p:spPr>
          <a:xfrm>
            <a:off x="564080" y="2638045"/>
            <a:ext cx="3665508" cy="3665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Converts 2D spatial structure into 1D vector for Neural Network</a:t>
            </a:r>
          </a:p>
        </p:txBody>
      </p:sp>
      <p:pic>
        <p:nvPicPr>
          <p:cNvPr id="23" name="Picture 22" descr="A network diagram with blue circles and black lines&#10;&#10;AI-generated content may be incorrect.">
            <a:extLst>
              <a:ext uri="{FF2B5EF4-FFF2-40B4-BE49-F238E27FC236}">
                <a16:creationId xmlns:a16="http://schemas.microsoft.com/office/drawing/2014/main" id="{E9005ADB-007B-8601-5E0B-2948C6F46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86" y="3317357"/>
            <a:ext cx="3566989" cy="225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0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B334-F135-396F-9554-8FF67B810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5D189-D4A4-FBC7-1090-23459AC48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Different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Architectures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Results</a:t>
            </a:r>
            <a:endParaRPr lang="de-D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4AB14-A27B-CF65-4F42-021C676C8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16 Convolutional Layer Size – 3 &amp; 5 Kernels x 1 &amp; 3 Convolutions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64 Convolutional Layer Size – 3 &amp; 5 Kernels x 1 &amp; 3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Convoluitons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128 Convolutional Layer Size – 3 Kernels x 4 Convolutions</a:t>
            </a:r>
          </a:p>
        </p:txBody>
      </p:sp>
    </p:spTree>
    <p:extLst>
      <p:ext uri="{BB962C8B-B14F-4D97-AF65-F5344CB8AC3E}">
        <p14:creationId xmlns:p14="http://schemas.microsoft.com/office/powerpoint/2010/main" val="2585629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A9139-F058-1064-78CE-ED9B07719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DF984-EE72-9F6E-9A66-D174A0EB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sz="3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Model.py</a:t>
            </a: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Different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Architectures</a:t>
            </a:r>
            <a:r>
              <a:rPr lang="de-DE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 </a:t>
            </a:r>
            <a:r>
              <a:rPr lang="de-DE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Results</a:t>
            </a:r>
            <a:endParaRPr lang="de-DE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5" name="Content Placeholder 4" descr="A graph of rewards and numbers&#10;&#10;AI-generated content may be incorrect.">
            <a:extLst>
              <a:ext uri="{FF2B5EF4-FFF2-40B4-BE49-F238E27FC236}">
                <a16:creationId xmlns:a16="http://schemas.microsoft.com/office/drawing/2014/main" id="{1C6FEC8C-8DF7-D2B7-D91D-9B2DA5770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728" y="2786303"/>
            <a:ext cx="8140543" cy="3107005"/>
          </a:xfrm>
        </p:spPr>
      </p:pic>
    </p:spTree>
    <p:extLst>
      <p:ext uri="{BB962C8B-B14F-4D97-AF65-F5344CB8AC3E}">
        <p14:creationId xmlns:p14="http://schemas.microsoft.com/office/powerpoint/2010/main" val="1144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767EF-B520-BD5E-F7AA-BE9847AC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D9CF-A545-13D4-9A4A-9391907C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Visualisation_pygame_RL.py</a:t>
            </a:r>
            <a:br>
              <a:rPr lang="de-DE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198EB3FB-F9EA-32C0-CA75-3CC74FFAD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68" y="2469443"/>
            <a:ext cx="3981955" cy="3981955"/>
          </a:xfrm>
          <a:prstGeom prst="rect">
            <a:avLst/>
          </a:prstGeom>
        </p:spPr>
      </p:pic>
      <p:pic>
        <p:nvPicPr>
          <p:cNvPr id="9" name="Picture 8" descr="A screenshot of a game&#10;&#10;AI-generated content may be incorrect.">
            <a:extLst>
              <a:ext uri="{FF2B5EF4-FFF2-40B4-BE49-F238E27FC236}">
                <a16:creationId xmlns:a16="http://schemas.microsoft.com/office/drawing/2014/main" id="{B189344A-FCC3-05AC-F749-77B0671E9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7778" y="2469443"/>
            <a:ext cx="3981954" cy="398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7620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263</TotalTime>
  <Words>216</Words>
  <Application>Microsoft Macintosh PowerPoint</Application>
  <PresentationFormat>On-screen Show (4:3)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Menlo</vt:lpstr>
      <vt:lpstr>Parcel</vt:lpstr>
      <vt:lpstr>How to Play Minesweeper with Reinforcement Learning</vt:lpstr>
      <vt:lpstr>Minesweeper_game_v1.PY  Game Environment</vt:lpstr>
      <vt:lpstr>Agent.Py  Agent Implementation</vt:lpstr>
      <vt:lpstr>Model.py  Deep-Q Neural Network</vt:lpstr>
      <vt:lpstr>Model.py  Different Architectures &amp; Results</vt:lpstr>
      <vt:lpstr>Model.py  Different Architectures &amp; Results</vt:lpstr>
      <vt:lpstr>Visualisation_pygame_RL.py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Niels Liebchen</cp:lastModifiedBy>
  <cp:revision>6</cp:revision>
  <dcterms:created xsi:type="dcterms:W3CDTF">2013-01-27T09:14:16Z</dcterms:created>
  <dcterms:modified xsi:type="dcterms:W3CDTF">2025-02-10T12:53:32Z</dcterms:modified>
  <cp:category/>
</cp:coreProperties>
</file>