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7"/>
  </p:notesMasterIdLst>
  <p:sldIdLst>
    <p:sldId id="256" r:id="rId2"/>
    <p:sldId id="257" r:id="rId3"/>
    <p:sldId id="266" r:id="rId4"/>
    <p:sldId id="265" r:id="rId5"/>
    <p:sldId id="267" r:id="rId6"/>
    <p:sldId id="268" r:id="rId7"/>
    <p:sldId id="258" r:id="rId8"/>
    <p:sldId id="269" r:id="rId9"/>
    <p:sldId id="259" r:id="rId10"/>
    <p:sldId id="287" r:id="rId11"/>
    <p:sldId id="260" r:id="rId12"/>
    <p:sldId id="261" r:id="rId13"/>
    <p:sldId id="285" r:id="rId14"/>
    <p:sldId id="286" r:id="rId15"/>
    <p:sldId id="264" r:id="rId16"/>
    <p:sldId id="263" r:id="rId17"/>
    <p:sldId id="270" r:id="rId18"/>
    <p:sldId id="272" r:id="rId19"/>
    <p:sldId id="273" r:id="rId20"/>
    <p:sldId id="274" r:id="rId21"/>
    <p:sldId id="275" r:id="rId22"/>
    <p:sldId id="279" r:id="rId23"/>
    <p:sldId id="278" r:id="rId24"/>
    <p:sldId id="276" r:id="rId25"/>
    <p:sldId id="277" r:id="rId26"/>
    <p:sldId id="280" r:id="rId27"/>
    <p:sldId id="282" r:id="rId28"/>
    <p:sldId id="281" r:id="rId29"/>
    <p:sldId id="283" r:id="rId30"/>
    <p:sldId id="284" r:id="rId31"/>
    <p:sldId id="292" r:id="rId32"/>
    <p:sldId id="289" r:id="rId33"/>
    <p:sldId id="290" r:id="rId34"/>
    <p:sldId id="288"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els Harbo" initials="NH" lastIdx="1" clrIdx="0">
    <p:extLst>
      <p:ext uri="{19B8F6BF-5375-455C-9EA6-DF929625EA0E}">
        <p15:presenceInfo xmlns:p15="http://schemas.microsoft.com/office/powerpoint/2012/main" userId="S::nha@rts.dk::173b1e10-e180-4afc-825f-92266353c2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74F03-E53C-5613-E518-E4FBEAC94DAC}" v="1447" dt="2019-10-05T13:06:45.197"/>
    <p1510:client id="{1C37B287-49D3-37C3-A02A-3430101CE188}" v="4336" dt="2019-10-02T13:01:22.190"/>
    <p1510:client id="{272979E4-965A-7822-646A-775D6399E359}" v="2796" dt="2019-10-01T11:47:15.618"/>
    <p1510:client id="{3B97C982-5BD8-B4F1-E310-19537FF2FEEE}" v="31" dt="2019-10-18T07:15:27.095"/>
    <p1510:client id="{AB9D975A-28C9-F905-EE50-074125F3A918}" v="473" dt="2019-10-04T09:31:22.323"/>
    <p1510:client id="{ACA9B2F1-BFCF-0F77-9194-2D564BA79F61}" v="4782" dt="2019-10-03T12:47:15.746"/>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yst layout 2 - Markerin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D2488-FCBD-4553-B543-57D163287CFE}" type="datetimeFigureOut">
              <a:rPr lang="da-DK"/>
              <a:t>18-10-2019</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C8BBA-E5D8-46E3-AEC0-54494D149A20}" type="slidenum">
              <a:rPr lang="da-DK"/>
              <a:t>‹nr.›</a:t>
            </a:fld>
            <a:endParaRPr lang="da-DK"/>
          </a:p>
        </p:txBody>
      </p:sp>
    </p:spTree>
    <p:extLst>
      <p:ext uri="{BB962C8B-B14F-4D97-AF65-F5344CB8AC3E}">
        <p14:creationId xmlns:p14="http://schemas.microsoft.com/office/powerpoint/2010/main" val="335198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t>On Page SEO er alt det vi gør for at optimere kvaliteten af vores indhold for:</a:t>
            </a:r>
            <a:endParaRPr lang="da-DK"/>
          </a:p>
          <a:p>
            <a:r>
              <a:rPr lang="en-US"/>
              <a:t>1. At gøre det så præcist og forståeligt for søgemaskiner som muligt.</a:t>
            </a:r>
            <a:endParaRPr lang="da-DK"/>
          </a:p>
          <a:p>
            <a:r>
              <a:rPr lang="en-US"/>
              <a:t>2. At gøre oplevelsen for besøgende så optimal som muligt i håb om at generere trafik, links og delinger.</a:t>
            </a:r>
          </a:p>
        </p:txBody>
      </p:sp>
      <p:sp>
        <p:nvSpPr>
          <p:cNvPr id="4" name="Pladsholder til slidenummer 3"/>
          <p:cNvSpPr>
            <a:spLocks noGrp="1"/>
          </p:cNvSpPr>
          <p:nvPr>
            <p:ph type="sldNum" sz="quarter" idx="5"/>
          </p:nvPr>
        </p:nvSpPr>
        <p:spPr/>
        <p:txBody>
          <a:bodyPr/>
          <a:lstStyle/>
          <a:p>
            <a:fld id="{2C6C8BBA-E5D8-46E3-AEC0-54494D149A20}" type="slidenum">
              <a:rPr lang="da-DK"/>
              <a:t>3</a:t>
            </a:fld>
            <a:endParaRPr lang="da-DK"/>
          </a:p>
        </p:txBody>
      </p:sp>
    </p:spTree>
    <p:extLst>
      <p:ext uri="{BB962C8B-B14F-4D97-AF65-F5344CB8AC3E}">
        <p14:creationId xmlns:p14="http://schemas.microsoft.com/office/powerpoint/2010/main" val="2498890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73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extLst>
      <p:ext uri="{BB962C8B-B14F-4D97-AF65-F5344CB8AC3E}">
        <p14:creationId xmlns:p14="http://schemas.microsoft.com/office/powerpoint/2010/main" val="285498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1846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311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extLst>
      <p:ext uri="{BB962C8B-B14F-4D97-AF65-F5344CB8AC3E}">
        <p14:creationId xmlns:p14="http://schemas.microsoft.com/office/powerpoint/2010/main" val="2867155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800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431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852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2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‹nr.›</a:t>
            </a:fld>
            <a:endParaRPr lang="en-US" dirty="0"/>
          </a:p>
        </p:txBody>
      </p:sp>
    </p:spTree>
    <p:extLst>
      <p:ext uri="{BB962C8B-B14F-4D97-AF65-F5344CB8AC3E}">
        <p14:creationId xmlns:p14="http://schemas.microsoft.com/office/powerpoint/2010/main" val="271550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79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extLst>
      <p:ext uri="{BB962C8B-B14F-4D97-AF65-F5344CB8AC3E}">
        <p14:creationId xmlns:p14="http://schemas.microsoft.com/office/powerpoint/2010/main" val="336478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768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10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extLst>
      <p:ext uri="{BB962C8B-B14F-4D97-AF65-F5344CB8AC3E}">
        <p14:creationId xmlns:p14="http://schemas.microsoft.com/office/powerpoint/2010/main" val="160055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83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extLst>
      <p:ext uri="{BB962C8B-B14F-4D97-AF65-F5344CB8AC3E}">
        <p14:creationId xmlns:p14="http://schemas.microsoft.com/office/powerpoint/2010/main" val="348752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extLst>
      <p:ext uri="{BB962C8B-B14F-4D97-AF65-F5344CB8AC3E}">
        <p14:creationId xmlns:p14="http://schemas.microsoft.com/office/powerpoint/2010/main" val="387249399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mysite.com/?page=home&amp;la=en" TargetMode="External"/><Relationship Id="rId13" Type="http://schemas.openxmlformats.org/officeDocument/2006/relationships/hyperlink" Target="https://www.mysite.com/?la=en&amp;page=home#main" TargetMode="External"/><Relationship Id="rId3" Type="http://schemas.openxmlformats.org/officeDocument/2006/relationships/hyperlink" Target="https://mysite.com/?page=home&amp;la=en" TargetMode="External"/><Relationship Id="rId7" Type="http://schemas.openxmlformats.org/officeDocument/2006/relationships/hyperlink" Target="https://mysite.com/?la=en&amp;page=home#main" TargetMode="External"/><Relationship Id="rId12" Type="http://schemas.openxmlformats.org/officeDocument/2006/relationships/hyperlink" Target="http://www.mysite.com/?la=en&amp;page=home#main" TargetMode="External"/><Relationship Id="rId2" Type="http://schemas.openxmlformats.org/officeDocument/2006/relationships/hyperlink" Target="http://mysite.com/?page=home&amp;la=en" TargetMode="External"/><Relationship Id="rId1" Type="http://schemas.openxmlformats.org/officeDocument/2006/relationships/slideLayout" Target="../slideLayouts/slideLayout2.xml"/><Relationship Id="rId6" Type="http://schemas.openxmlformats.org/officeDocument/2006/relationships/hyperlink" Target="http://mysite.com/?la=en&amp;page=home#main" TargetMode="External"/><Relationship Id="rId11" Type="http://schemas.openxmlformats.org/officeDocument/2006/relationships/hyperlink" Target="https://www.mysite.com/?la=en&amp;page=home" TargetMode="External"/><Relationship Id="rId5" Type="http://schemas.openxmlformats.org/officeDocument/2006/relationships/hyperlink" Target="https://mysite.com/?la=en&amp;page=home" TargetMode="External"/><Relationship Id="rId10" Type="http://schemas.openxmlformats.org/officeDocument/2006/relationships/hyperlink" Target="http://www.mysite.com/?la=en&amp;page=home" TargetMode="External"/><Relationship Id="rId4" Type="http://schemas.openxmlformats.org/officeDocument/2006/relationships/hyperlink" Target="http://mysite.com/?la=en&amp;page=home" TargetMode="External"/><Relationship Id="rId9" Type="http://schemas.openxmlformats.org/officeDocument/2006/relationships/hyperlink" Target="https://www.mysite.com/?page=home&amp;la=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hema.org/Pers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search.google.com/structured-data/testing-too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oogle.com/webmasters/markup-help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qars.dk/find-os/qars-vejle" TargetMode="External"/><Relationship Id="rId2" Type="http://schemas.openxmlformats.org/officeDocument/2006/relationships/hyperlink" Target="http://frknielsen.com/" TargetMode="External"/><Relationship Id="rId1" Type="http://schemas.openxmlformats.org/officeDocument/2006/relationships/slideLayout" Target="../slideLayouts/slideLayout2.xml"/><Relationship Id="rId4" Type="http://schemas.openxmlformats.org/officeDocument/2006/relationships/hyperlink" Target="http://tyra.d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F1F6E2E-E2E7-4689-9E5D-51F37CB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B728A18-FF26-43E9-AF31-9608EBA3D5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12" name="Picture 11">
              <a:extLst>
                <a:ext uri="{FF2B5EF4-FFF2-40B4-BE49-F238E27FC236}">
                  <a16:creationId xmlns:a16="http://schemas.microsoft.com/office/drawing/2014/main" id="{D418D479-7A49-4E09-A270-87C36ABE505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55AC523-B142-409D-BB68-747EDDCE6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8FD6A06-A68E-49C5-8F1D-8945DD8C00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A6794A3D-A7E9-4DC9-98E4-02104E24AC3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el 1"/>
          <p:cNvSpPr>
            <a:spLocks noGrp="1"/>
          </p:cNvSpPr>
          <p:nvPr>
            <p:ph type="ctrTitle"/>
          </p:nvPr>
        </p:nvSpPr>
        <p:spPr>
          <a:xfrm>
            <a:off x="6553770" y="1041401"/>
            <a:ext cx="4538526" cy="2345264"/>
          </a:xfrm>
        </p:spPr>
        <p:txBody>
          <a:bodyPr>
            <a:normAutofit/>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On Page SEO</a:t>
            </a:r>
            <a:endParaRPr lang="en-US"/>
          </a:p>
        </p:txBody>
      </p:sp>
      <p:sp>
        <p:nvSpPr>
          <p:cNvPr id="3" name="Undertitel 2"/>
          <p:cNvSpPr>
            <a:spLocks noGrp="1"/>
          </p:cNvSpPr>
          <p:nvPr>
            <p:ph type="subTitle" idx="1"/>
          </p:nvPr>
        </p:nvSpPr>
        <p:spPr>
          <a:xfrm>
            <a:off x="6579045" y="3657596"/>
            <a:ext cx="4513252" cy="1933463"/>
          </a:xfrm>
        </p:spPr>
        <p:txBody>
          <a:bodyPr>
            <a:normAutofit/>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WU HF</a:t>
            </a:r>
          </a:p>
          <a:p>
            <a:r>
              <a:rPr lang="en-US">
                <a:ln>
                  <a:solidFill>
                    <a:srgbClr val="000000">
                      <a:lumMod val="75000"/>
                      <a:lumOff val="25000"/>
                      <a:alpha val="10000"/>
                    </a:srgbClr>
                  </a:solidFill>
                </a:ln>
                <a:effectLst>
                  <a:outerShdw blurRad="9525" dist="25400" dir="14640000" algn="tl" rotWithShape="0">
                    <a:srgbClr val="000000">
                      <a:alpha val="30000"/>
                    </a:srgbClr>
                  </a:outerShdw>
                </a:effectLst>
              </a:rPr>
              <a:t>Niels </a:t>
            </a:r>
            <a:r>
              <a:rPr lang="en-US" err="1">
                <a:ln>
                  <a:solidFill>
                    <a:srgbClr val="000000">
                      <a:lumMod val="75000"/>
                      <a:lumOff val="25000"/>
                      <a:alpha val="10000"/>
                    </a:srgbClr>
                  </a:solidFill>
                </a:ln>
                <a:effectLst>
                  <a:outerShdw blurRad="9525" dist="25400" dir="14640000" algn="tl" rotWithShape="0">
                    <a:srgbClr val="000000">
                      <a:alpha val="30000"/>
                    </a:srgbClr>
                  </a:outerShdw>
                </a:effectLst>
              </a:rPr>
              <a:t>Harbo</a:t>
            </a:r>
            <a:r>
              <a:rPr lang="en-US">
                <a:ln>
                  <a:solidFill>
                    <a:srgbClr val="000000">
                      <a:lumMod val="75000"/>
                      <a:lumOff val="25000"/>
                      <a:alpha val="10000"/>
                    </a:srgbClr>
                  </a:solidFill>
                </a:ln>
                <a:effectLst>
                  <a:outerShdw blurRad="9525" dist="25400" dir="14640000" algn="tl" rotWithShape="0">
                    <a:srgbClr val="000000">
                      <a:alpha val="30000"/>
                    </a:srgbClr>
                  </a:outerShdw>
                </a:effectLst>
              </a:rPr>
              <a:t> 2019</a:t>
            </a:r>
          </a:p>
        </p:txBody>
      </p:sp>
      <p:sp>
        <p:nvSpPr>
          <p:cNvPr id="17" name="Rectangle 16">
            <a:extLst>
              <a:ext uri="{FF2B5EF4-FFF2-40B4-BE49-F238E27FC236}">
                <a16:creationId xmlns:a16="http://schemas.microsoft.com/office/drawing/2014/main" id="{7731DD8B-7A0A-47A0-BF6B-EBB4F970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8FC83F-B6BF-4248-91E0-E96578A6B408}"/>
              </a:ext>
            </a:extLst>
          </p:cNvPr>
          <p:cNvPicPr>
            <a:picLocks noChangeAspect="1"/>
          </p:cNvPicPr>
          <p:nvPr/>
        </p:nvPicPr>
        <p:blipFill rotWithShape="1">
          <a:blip r:embed="rId5"/>
          <a:srcRect t="11271" r="-3" b="-3"/>
          <a:stretch/>
        </p:blipFill>
        <p:spPr>
          <a:xfrm>
            <a:off x="1412683" y="1410208"/>
            <a:ext cx="4348925" cy="3858780"/>
          </a:xfrm>
          <a:prstGeom prst="rect">
            <a:avLst/>
          </a:prstGeom>
        </p:spPr>
      </p:pic>
      <p:cxnSp>
        <p:nvCxnSpPr>
          <p:cNvPr id="19" name="Straight Connector 18">
            <a:extLst>
              <a:ext uri="{FF2B5EF4-FFF2-40B4-BE49-F238E27FC236}">
                <a16:creationId xmlns:a16="http://schemas.microsoft.com/office/drawing/2014/main" id="{10A370BF-9768-4FA0-8887-C3777F3A9C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94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78D25-3C9D-4AC3-B75B-0FE211A9B422}"/>
              </a:ext>
            </a:extLst>
          </p:cNvPr>
          <p:cNvSpPr>
            <a:spLocks noGrp="1"/>
          </p:cNvSpPr>
          <p:nvPr>
            <p:ph type="title"/>
          </p:nvPr>
        </p:nvSpPr>
        <p:spPr/>
        <p:txBody>
          <a:bodyPr/>
          <a:lstStyle/>
          <a:p>
            <a:r>
              <a:rPr lang="da-DK"/>
              <a:t>Basal Formatering – Udelad ALDRIG:</a:t>
            </a:r>
            <a:endParaRPr lang="da-DK" dirty="0"/>
          </a:p>
        </p:txBody>
      </p:sp>
      <p:sp>
        <p:nvSpPr>
          <p:cNvPr id="3" name="Pladsholder til indhold 2">
            <a:extLst>
              <a:ext uri="{FF2B5EF4-FFF2-40B4-BE49-F238E27FC236}">
                <a16:creationId xmlns:a16="http://schemas.microsoft.com/office/drawing/2014/main" id="{A49430D0-01CA-4657-867E-8E265CF49ED3}"/>
              </a:ext>
            </a:extLst>
          </p:cNvPr>
          <p:cNvSpPr>
            <a:spLocks noGrp="1"/>
          </p:cNvSpPr>
          <p:nvPr>
            <p:ph idx="1"/>
          </p:nvPr>
        </p:nvSpPr>
        <p:spPr/>
        <p:txBody>
          <a:bodyPr>
            <a:normAutofit/>
          </a:bodyPr>
          <a:lstStyle/>
          <a:p>
            <a:pPr marL="342900" indent="-342900"/>
            <a:r>
              <a:rPr lang="da-DK" dirty="0">
                <a:ea typeface="+mn-lt"/>
                <a:cs typeface="+mn-lt"/>
              </a:rPr>
              <a:t>Title tag i head elementet</a:t>
            </a:r>
            <a:endParaRPr lang="da-DK" dirty="0"/>
          </a:p>
          <a:p>
            <a:pPr marL="342900" indent="-342900"/>
            <a:r>
              <a:rPr lang="da-DK" dirty="0">
                <a:ea typeface="+mn-lt"/>
                <a:cs typeface="+mn-lt"/>
              </a:rPr>
              <a:t>H1 element</a:t>
            </a:r>
          </a:p>
          <a:p>
            <a:pPr marL="342900" indent="-342900"/>
            <a:r>
              <a:rPr lang="da-DK" dirty="0"/>
              <a:t>Doctype deklaration</a:t>
            </a:r>
          </a:p>
          <a:p>
            <a:pPr marL="342900" indent="-342900"/>
            <a:r>
              <a:rPr lang="da-DK" dirty="0"/>
              <a:t>Tegnsæt deklaration</a:t>
            </a:r>
          </a:p>
          <a:p>
            <a:pPr marL="342900" indent="-342900"/>
            <a:r>
              <a:rPr lang="da-DK" dirty="0"/>
              <a:t>Korrekt lang attribut på html elementet</a:t>
            </a:r>
          </a:p>
          <a:p>
            <a:pPr marL="342900" indent="-342900"/>
            <a:r>
              <a:rPr lang="da-DK" dirty="0"/>
              <a:t>Viewport </a:t>
            </a:r>
            <a:r>
              <a:rPr lang="da-DK" dirty="0" err="1"/>
              <a:t>meta</a:t>
            </a:r>
            <a:r>
              <a:rPr lang="da-DK" dirty="0"/>
              <a:t> tag</a:t>
            </a:r>
          </a:p>
        </p:txBody>
      </p:sp>
    </p:spTree>
    <p:extLst>
      <p:ext uri="{BB962C8B-B14F-4D97-AF65-F5344CB8AC3E}">
        <p14:creationId xmlns:p14="http://schemas.microsoft.com/office/powerpoint/2010/main" val="15312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A3FA4D-C831-4950-95B9-8E9B6977481D}"/>
              </a:ext>
            </a:extLst>
          </p:cNvPr>
          <p:cNvSpPr>
            <a:spLocks noGrp="1"/>
          </p:cNvSpPr>
          <p:nvPr>
            <p:ph type="title"/>
          </p:nvPr>
        </p:nvSpPr>
        <p:spPr/>
        <p:txBody>
          <a:bodyPr>
            <a:normAutofit fontScale="90000"/>
          </a:bodyPr>
          <a:lstStyle/>
          <a:p>
            <a:r>
              <a:rPr lang="da-DK" dirty="0"/>
              <a:t>Regelmæssige opdateringer og gode </a:t>
            </a:r>
            <a:r>
              <a:rPr lang="da-DK" dirty="0" err="1"/>
              <a:t>keywords</a:t>
            </a:r>
          </a:p>
        </p:txBody>
      </p:sp>
      <p:sp>
        <p:nvSpPr>
          <p:cNvPr id="3" name="Pladsholder til indhold 2">
            <a:extLst>
              <a:ext uri="{FF2B5EF4-FFF2-40B4-BE49-F238E27FC236}">
                <a16:creationId xmlns:a16="http://schemas.microsoft.com/office/drawing/2014/main" id="{EFBC768A-0886-48F0-96B5-C727413F06FF}"/>
              </a:ext>
            </a:extLst>
          </p:cNvPr>
          <p:cNvSpPr>
            <a:spLocks noGrp="1"/>
          </p:cNvSpPr>
          <p:nvPr>
            <p:ph idx="1"/>
          </p:nvPr>
        </p:nvSpPr>
        <p:spPr/>
        <p:txBody>
          <a:bodyPr/>
          <a:lstStyle/>
          <a:p>
            <a:r>
              <a:rPr lang="da-DK" dirty="0" err="1"/>
              <a:t>SERPs</a:t>
            </a:r>
            <a:r>
              <a:rPr lang="da-DK" dirty="0"/>
              <a:t> er dynamiske så en god </a:t>
            </a:r>
            <a:r>
              <a:rPr lang="da-DK" dirty="0" err="1"/>
              <a:t>ranking</a:t>
            </a:r>
            <a:r>
              <a:rPr lang="da-DK" dirty="0"/>
              <a:t> kan hurtigt ændre sig hvis indholdet aldrig opdateres</a:t>
            </a:r>
          </a:p>
          <a:p>
            <a:r>
              <a:rPr lang="da-DK" dirty="0"/>
              <a:t>Analyse af </a:t>
            </a:r>
            <a:r>
              <a:rPr lang="da-DK" dirty="0" err="1"/>
              <a:t>keywords</a:t>
            </a:r>
            <a:r>
              <a:rPr lang="da-DK" dirty="0"/>
              <a:t>. Populære søgetermer er måske ikke altid bedst, hvis der er meget konkurrence kan man med fordel bruge mindre populære </a:t>
            </a:r>
            <a:r>
              <a:rPr lang="da-DK" dirty="0" err="1"/>
              <a:t>keywords</a:t>
            </a:r>
            <a:r>
              <a:rPr lang="da-DK" dirty="0"/>
              <a:t>.</a:t>
            </a:r>
          </a:p>
          <a:p>
            <a:r>
              <a:rPr lang="da-DK" dirty="0"/>
              <a:t>Ønsker man fyldestgørende, langsigtede analyser kan man med fordel </a:t>
            </a:r>
            <a:r>
              <a:rPr lang="da-DK" dirty="0" err="1"/>
              <a:t>embedde</a:t>
            </a:r>
            <a:r>
              <a:rPr lang="da-DK" dirty="0"/>
              <a:t> et google </a:t>
            </a:r>
            <a:r>
              <a:rPr lang="da-DK" dirty="0" err="1"/>
              <a:t>analytics</a:t>
            </a:r>
            <a:r>
              <a:rPr lang="da-DK" dirty="0"/>
              <a:t> script på sit site.</a:t>
            </a:r>
          </a:p>
        </p:txBody>
      </p:sp>
    </p:spTree>
    <p:extLst>
      <p:ext uri="{BB962C8B-B14F-4D97-AF65-F5344CB8AC3E}">
        <p14:creationId xmlns:p14="http://schemas.microsoft.com/office/powerpoint/2010/main" val="67005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4A7CA-7E0A-4AB5-92E9-D96ADF0C7092}"/>
              </a:ext>
            </a:extLst>
          </p:cNvPr>
          <p:cNvSpPr>
            <a:spLocks noGrp="1"/>
          </p:cNvSpPr>
          <p:nvPr>
            <p:ph type="title"/>
          </p:nvPr>
        </p:nvSpPr>
        <p:spPr/>
        <p:txBody>
          <a:bodyPr/>
          <a:lstStyle/>
          <a:p>
            <a:r>
              <a:rPr lang="da-DK" dirty="0" err="1">
                <a:ea typeface="+mj-lt"/>
                <a:cs typeface="+mj-lt"/>
              </a:rPr>
              <a:t>Kvalites</a:t>
            </a:r>
            <a:r>
              <a:rPr lang="da-DK" dirty="0">
                <a:ea typeface="+mj-lt"/>
                <a:cs typeface="+mj-lt"/>
              </a:rPr>
              <a:t> </a:t>
            </a:r>
            <a:r>
              <a:rPr lang="da-DK" dirty="0" err="1">
                <a:ea typeface="+mj-lt"/>
                <a:cs typeface="+mj-lt"/>
              </a:rPr>
              <a:t>URLs</a:t>
            </a:r>
            <a:endParaRPr lang="da-DK" dirty="0" err="1"/>
          </a:p>
        </p:txBody>
      </p:sp>
      <p:sp>
        <p:nvSpPr>
          <p:cNvPr id="3" name="Pladsholder til indhold 2">
            <a:extLst>
              <a:ext uri="{FF2B5EF4-FFF2-40B4-BE49-F238E27FC236}">
                <a16:creationId xmlns:a16="http://schemas.microsoft.com/office/drawing/2014/main" id="{27273257-1563-477F-BA2E-575E06A0AA65}"/>
              </a:ext>
            </a:extLst>
          </p:cNvPr>
          <p:cNvSpPr>
            <a:spLocks noGrp="1"/>
          </p:cNvSpPr>
          <p:nvPr>
            <p:ph idx="1"/>
          </p:nvPr>
        </p:nvSpPr>
        <p:spPr/>
        <p:txBody>
          <a:bodyPr/>
          <a:lstStyle/>
          <a:p>
            <a:r>
              <a:rPr lang="da-DK" dirty="0"/>
              <a:t>SSL-certificering burde egentlig ikke påvirke </a:t>
            </a:r>
            <a:r>
              <a:rPr lang="da-DK" dirty="0" err="1"/>
              <a:t>ranking</a:t>
            </a:r>
            <a:r>
              <a:rPr lang="da-DK" dirty="0"/>
              <a:t>, men det gør det i praksis da, andre sites typisk er mere tilbøjelige til at linke til HTTPS sider.</a:t>
            </a:r>
          </a:p>
          <a:p>
            <a:r>
              <a:rPr lang="da-DK" dirty="0"/>
              <a:t>Brug </a:t>
            </a:r>
            <a:r>
              <a:rPr lang="da-DK" err="1"/>
              <a:t>pretty</a:t>
            </a:r>
            <a:r>
              <a:rPr lang="da-DK" dirty="0"/>
              <a:t> </a:t>
            </a:r>
            <a:r>
              <a:rPr lang="da-DK" err="1"/>
              <a:t>URLs</a:t>
            </a:r>
            <a:r>
              <a:rPr lang="da-DK"/>
              <a:t> (hvis muligt) i stedet for parametre, af samme grund som overfor, brugere er mere tilbøjelige til at trafikere brugervenlige urls.</a:t>
            </a:r>
            <a:br>
              <a:rPr lang="da-DK" dirty="0"/>
            </a:br>
            <a:br>
              <a:rPr lang="da-DK" dirty="0"/>
            </a:br>
            <a:r>
              <a:rPr lang="da-DK" b="1" i="1">
                <a:latin typeface="Arial"/>
                <a:cs typeface="Arial"/>
              </a:rPr>
              <a:t>mysite.com/artikler/learn-on-page-seo</a:t>
            </a:r>
            <a:r>
              <a:rPr lang="da-DK" dirty="0"/>
              <a:t> </a:t>
            </a:r>
            <a:br>
              <a:rPr lang="da-DK" dirty="0"/>
            </a:br>
            <a:r>
              <a:rPr lang="da-DK"/>
              <a:t>I stedet for:</a:t>
            </a:r>
            <a:br>
              <a:rPr lang="da-DK" dirty="0"/>
            </a:br>
            <a:r>
              <a:rPr lang="da-DK" b="1" i="1">
                <a:latin typeface="Arial"/>
                <a:cs typeface="Arial"/>
              </a:rPr>
              <a:t>mysite.com?postype=article&amp;post-id=1153</a:t>
            </a:r>
          </a:p>
        </p:txBody>
      </p:sp>
    </p:spTree>
    <p:extLst>
      <p:ext uri="{BB962C8B-B14F-4D97-AF65-F5344CB8AC3E}">
        <p14:creationId xmlns:p14="http://schemas.microsoft.com/office/powerpoint/2010/main" val="57930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4A7CA-7E0A-4AB5-92E9-D96ADF0C7092}"/>
              </a:ext>
            </a:extLst>
          </p:cNvPr>
          <p:cNvSpPr>
            <a:spLocks noGrp="1"/>
          </p:cNvSpPr>
          <p:nvPr>
            <p:ph type="title"/>
          </p:nvPr>
        </p:nvSpPr>
        <p:spPr/>
        <p:txBody>
          <a:bodyPr/>
          <a:lstStyle/>
          <a:p>
            <a:r>
              <a:rPr lang="da-DK" err="1">
                <a:ea typeface="+mj-lt"/>
                <a:cs typeface="+mj-lt"/>
              </a:rPr>
              <a:t>Kvalites</a:t>
            </a:r>
            <a:r>
              <a:rPr lang="da-DK" dirty="0">
                <a:ea typeface="+mj-lt"/>
                <a:cs typeface="+mj-lt"/>
              </a:rPr>
              <a:t> </a:t>
            </a:r>
            <a:r>
              <a:rPr lang="da-DK">
                <a:ea typeface="+mj-lt"/>
                <a:cs typeface="+mj-lt"/>
              </a:rPr>
              <a:t>URLs (Canonical links)</a:t>
            </a:r>
            <a:endParaRPr lang="da-DK" dirty="0" err="1"/>
          </a:p>
        </p:txBody>
      </p:sp>
      <p:sp>
        <p:nvSpPr>
          <p:cNvPr id="3" name="Pladsholder til indhold 2">
            <a:extLst>
              <a:ext uri="{FF2B5EF4-FFF2-40B4-BE49-F238E27FC236}">
                <a16:creationId xmlns:a16="http://schemas.microsoft.com/office/drawing/2014/main" id="{27273257-1563-477F-BA2E-575E06A0AA65}"/>
              </a:ext>
            </a:extLst>
          </p:cNvPr>
          <p:cNvSpPr>
            <a:spLocks noGrp="1"/>
          </p:cNvSpPr>
          <p:nvPr>
            <p:ph idx="1"/>
          </p:nvPr>
        </p:nvSpPr>
        <p:spPr>
          <a:xfrm>
            <a:off x="1295401" y="2105748"/>
            <a:ext cx="9601196" cy="3770120"/>
          </a:xfrm>
        </p:spPr>
        <p:txBody>
          <a:bodyPr>
            <a:normAutofit fontScale="62500" lnSpcReduction="20000"/>
          </a:bodyPr>
          <a:lstStyle/>
          <a:p>
            <a:pPr marL="0" indent="0">
              <a:buNone/>
            </a:pPr>
            <a:r>
              <a:rPr lang="da-DK" dirty="0"/>
              <a:t>Angiv et </a:t>
            </a:r>
            <a:r>
              <a:rPr lang="da-DK" dirty="0" err="1"/>
              <a:t>canonical</a:t>
            </a:r>
            <a:r>
              <a:rPr lang="da-DK" dirty="0"/>
              <a:t> link hvis en url har mange kombinationsmuligheder</a:t>
            </a:r>
            <a:br>
              <a:rPr lang="da-DK" dirty="0"/>
            </a:br>
            <a:endParaRPr lang="da-DK">
              <a:latin typeface="Garamond"/>
              <a:cs typeface="Arial"/>
            </a:endParaRPr>
          </a:p>
          <a:p>
            <a:pPr marL="0" indent="0">
              <a:buNone/>
            </a:pPr>
            <a:r>
              <a:rPr lang="da-DK" b="1" i="1" dirty="0">
                <a:latin typeface="Arial"/>
                <a:cs typeface="Arial"/>
                <a:hlinkClick r:id="rId2"/>
              </a:rPr>
              <a:t>http://mysite.com/?page=home&amp;la=en</a:t>
            </a:r>
            <a:br>
              <a:rPr lang="da-DK" b="1" i="1" dirty="0">
                <a:latin typeface="Arial"/>
                <a:cs typeface="Arial"/>
              </a:rPr>
            </a:br>
            <a:r>
              <a:rPr lang="da-DK" b="1" i="1" dirty="0">
                <a:latin typeface="Arial"/>
                <a:cs typeface="Arial"/>
                <a:hlinkClick r:id="rId3"/>
              </a:rPr>
              <a:t>https://mysite.com/?page=home&amp;la=en</a:t>
            </a:r>
            <a:br>
              <a:rPr lang="da-DK" b="1" i="1" dirty="0">
                <a:latin typeface="Arial"/>
                <a:cs typeface="Arial"/>
              </a:rPr>
            </a:br>
            <a:r>
              <a:rPr lang="da-DK" b="1" i="1" dirty="0">
                <a:latin typeface="Arial"/>
                <a:cs typeface="Arial"/>
                <a:hlinkClick r:id="rId4"/>
              </a:rPr>
              <a:t>http://mysite.com/?la=en&amp;page=home</a:t>
            </a:r>
            <a:br>
              <a:rPr lang="da-DK" b="1" i="1" dirty="0">
                <a:latin typeface="Arial"/>
                <a:cs typeface="Arial"/>
              </a:rPr>
            </a:br>
            <a:r>
              <a:rPr lang="da-DK" b="1" i="1" dirty="0">
                <a:latin typeface="Arial"/>
                <a:cs typeface="Arial"/>
                <a:hlinkClick r:id="rId5"/>
              </a:rPr>
              <a:t>https://mysite.com/?la=en&amp;page=home</a:t>
            </a:r>
            <a:br>
              <a:rPr lang="da-DK" b="1" i="1" dirty="0">
                <a:latin typeface="Arial"/>
                <a:cs typeface="Arial"/>
              </a:rPr>
            </a:br>
            <a:r>
              <a:rPr lang="da-DK" b="1" i="1" dirty="0">
                <a:latin typeface="Arial"/>
                <a:cs typeface="Arial"/>
                <a:hlinkClick r:id="rId6"/>
              </a:rPr>
              <a:t>http://mysite.com/?la=en&amp;page=home#main</a:t>
            </a:r>
            <a:br>
              <a:rPr lang="da-DK" b="1" i="1" dirty="0">
                <a:latin typeface="Arial"/>
                <a:cs typeface="Arial"/>
              </a:rPr>
            </a:br>
            <a:r>
              <a:rPr lang="da-DK" b="1" i="1" dirty="0">
                <a:latin typeface="Arial"/>
                <a:cs typeface="Arial"/>
                <a:hlinkClick r:id="rId7"/>
              </a:rPr>
              <a:t>https://mysite.com/?la=en&amp;page=home#main</a:t>
            </a:r>
            <a:br>
              <a:rPr lang="da-DK" b="1" i="1" dirty="0">
                <a:latin typeface="Arial"/>
                <a:cs typeface="Arial"/>
              </a:rPr>
            </a:br>
            <a:r>
              <a:rPr lang="da-DK" b="1" i="1" dirty="0">
                <a:latin typeface="Arial"/>
                <a:cs typeface="Arial"/>
                <a:hlinkClick r:id="rId8"/>
              </a:rPr>
              <a:t>http://www.mysite.com/?page=home&amp;la=en</a:t>
            </a:r>
            <a:br>
              <a:rPr lang="da-DK" b="1" i="1" dirty="0">
                <a:latin typeface="Arial"/>
                <a:cs typeface="Arial"/>
              </a:rPr>
            </a:br>
            <a:r>
              <a:rPr lang="da-DK" b="1" i="1" dirty="0">
                <a:latin typeface="Arial"/>
                <a:cs typeface="Arial"/>
                <a:hlinkClick r:id="rId9"/>
              </a:rPr>
              <a:t>https://www.mysite.com/?page=home&amp;la=en</a:t>
            </a:r>
            <a:br>
              <a:rPr lang="da-DK" b="1" i="1" dirty="0">
                <a:latin typeface="Arial"/>
                <a:cs typeface="Arial"/>
              </a:rPr>
            </a:br>
            <a:r>
              <a:rPr lang="da-DK" b="1" i="1" dirty="0">
                <a:latin typeface="Arial"/>
                <a:cs typeface="Arial"/>
                <a:hlinkClick r:id="rId10"/>
              </a:rPr>
              <a:t>http://www.mysite.com/?la=en&amp;page=home</a:t>
            </a:r>
            <a:br>
              <a:rPr lang="da-DK" b="1" i="1" dirty="0">
                <a:latin typeface="Arial"/>
                <a:cs typeface="Arial"/>
              </a:rPr>
            </a:br>
            <a:r>
              <a:rPr lang="da-DK" b="1" i="1" dirty="0">
                <a:latin typeface="Arial"/>
                <a:cs typeface="Arial"/>
                <a:hlinkClick r:id="rId11"/>
              </a:rPr>
              <a:t>https://www.mysite.com/?la=en&amp;page=home</a:t>
            </a:r>
            <a:br>
              <a:rPr lang="da-DK" b="1" i="1" dirty="0">
                <a:latin typeface="Arial"/>
                <a:cs typeface="Arial"/>
              </a:rPr>
            </a:br>
            <a:r>
              <a:rPr lang="da-DK" b="1" i="1" dirty="0">
                <a:latin typeface="Arial"/>
                <a:cs typeface="Arial"/>
                <a:hlinkClick r:id="rId12"/>
              </a:rPr>
              <a:t>http://www.mysite.com/?la=en&amp;page=home#main</a:t>
            </a:r>
            <a:br>
              <a:rPr lang="da-DK" b="1" i="1" dirty="0">
                <a:latin typeface="Arial"/>
                <a:cs typeface="Arial"/>
              </a:rPr>
            </a:br>
            <a:r>
              <a:rPr lang="da-DK" b="1" i="1" dirty="0">
                <a:latin typeface="Arial"/>
                <a:cs typeface="Arial"/>
                <a:hlinkClick r:id="rId13"/>
              </a:rPr>
              <a:t>https://www.mysite.com/?la=en&amp;page=home#main</a:t>
            </a:r>
            <a:br>
              <a:rPr lang="da-DK" b="1" i="1" dirty="0">
                <a:latin typeface="Arial"/>
                <a:cs typeface="Arial"/>
              </a:rPr>
            </a:br>
            <a:br>
              <a:rPr lang="da-DK" dirty="0"/>
            </a:br>
            <a:br>
              <a:rPr lang="da-DK" dirty="0"/>
            </a:br>
            <a:r>
              <a:rPr lang="da-DK" b="1" i="1">
                <a:latin typeface="Arial"/>
                <a:cs typeface="Arial"/>
              </a:rPr>
              <a:t>Alle disse URLs vil i reglen generere det samme indhold, Dvs. vi i teorien har mindst 12 sider med </a:t>
            </a:r>
            <a:r>
              <a:rPr lang="da-DK" b="1" i="1" err="1">
                <a:latin typeface="Arial"/>
                <a:cs typeface="Arial"/>
              </a:rPr>
              <a:t>duplicate</a:t>
            </a:r>
            <a:r>
              <a:rPr lang="da-DK" b="1" i="1" dirty="0">
                <a:latin typeface="Arial"/>
                <a:cs typeface="Arial"/>
              </a:rPr>
              <a:t> content</a:t>
            </a:r>
            <a:endParaRPr lang="da-DK" dirty="0">
              <a:cs typeface="Arial"/>
            </a:endParaRPr>
          </a:p>
        </p:txBody>
      </p:sp>
    </p:spTree>
    <p:extLst>
      <p:ext uri="{BB962C8B-B14F-4D97-AF65-F5344CB8AC3E}">
        <p14:creationId xmlns:p14="http://schemas.microsoft.com/office/powerpoint/2010/main" val="121979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4A7CA-7E0A-4AB5-92E9-D96ADF0C7092}"/>
              </a:ext>
            </a:extLst>
          </p:cNvPr>
          <p:cNvSpPr>
            <a:spLocks noGrp="1"/>
          </p:cNvSpPr>
          <p:nvPr>
            <p:ph type="title"/>
          </p:nvPr>
        </p:nvSpPr>
        <p:spPr/>
        <p:txBody>
          <a:bodyPr/>
          <a:lstStyle/>
          <a:p>
            <a:r>
              <a:rPr lang="da-DK" err="1">
                <a:ea typeface="+mj-lt"/>
                <a:cs typeface="+mj-lt"/>
              </a:rPr>
              <a:t>Kvalites</a:t>
            </a:r>
            <a:r>
              <a:rPr lang="da-DK" dirty="0">
                <a:ea typeface="+mj-lt"/>
                <a:cs typeface="+mj-lt"/>
              </a:rPr>
              <a:t> </a:t>
            </a:r>
            <a:r>
              <a:rPr lang="da-DK">
                <a:ea typeface="+mj-lt"/>
                <a:cs typeface="+mj-lt"/>
              </a:rPr>
              <a:t>URLs (Canonical links)</a:t>
            </a:r>
            <a:endParaRPr lang="da-DK" dirty="0" err="1"/>
          </a:p>
        </p:txBody>
      </p:sp>
      <p:sp>
        <p:nvSpPr>
          <p:cNvPr id="3" name="Pladsholder til indhold 2">
            <a:extLst>
              <a:ext uri="{FF2B5EF4-FFF2-40B4-BE49-F238E27FC236}">
                <a16:creationId xmlns:a16="http://schemas.microsoft.com/office/drawing/2014/main" id="{27273257-1563-477F-BA2E-575E06A0AA65}"/>
              </a:ext>
            </a:extLst>
          </p:cNvPr>
          <p:cNvSpPr>
            <a:spLocks noGrp="1"/>
          </p:cNvSpPr>
          <p:nvPr>
            <p:ph idx="1"/>
          </p:nvPr>
        </p:nvSpPr>
        <p:spPr/>
        <p:txBody>
          <a:bodyPr>
            <a:normAutofit/>
          </a:bodyPr>
          <a:lstStyle/>
          <a:p>
            <a:pPr marL="0" indent="0">
              <a:buNone/>
            </a:pPr>
            <a:r>
              <a:rPr lang="da-DK" dirty="0">
                <a:latin typeface="Garamond"/>
                <a:cs typeface="Arial"/>
              </a:rPr>
              <a:t>&lt;</a:t>
            </a:r>
            <a:r>
              <a:rPr lang="da-DK" dirty="0">
                <a:ea typeface="+mn-lt"/>
                <a:cs typeface="+mn-lt"/>
              </a:rPr>
              <a:t>link </a:t>
            </a:r>
            <a:r>
              <a:rPr lang="da-DK" dirty="0" err="1">
                <a:ea typeface="+mn-lt"/>
                <a:cs typeface="+mn-lt"/>
              </a:rPr>
              <a:t>rel</a:t>
            </a:r>
            <a:r>
              <a:rPr lang="da-DK" dirty="0">
                <a:ea typeface="+mn-lt"/>
                <a:cs typeface="+mn-lt"/>
              </a:rPr>
              <a:t>="</a:t>
            </a:r>
            <a:r>
              <a:rPr lang="da-DK" dirty="0" err="1">
                <a:ea typeface="+mn-lt"/>
                <a:cs typeface="+mn-lt"/>
              </a:rPr>
              <a:t>canonical</a:t>
            </a:r>
            <a:r>
              <a:rPr lang="da-DK" dirty="0">
                <a:ea typeface="+mn-lt"/>
                <a:cs typeface="+mn-lt"/>
              </a:rPr>
              <a:t>" </a:t>
            </a:r>
            <a:r>
              <a:rPr lang="da-DK" dirty="0" err="1">
                <a:ea typeface="+mn-lt"/>
                <a:cs typeface="+mn-lt"/>
              </a:rPr>
              <a:t>href</a:t>
            </a:r>
            <a:r>
              <a:rPr lang="da-DK" dirty="0">
                <a:ea typeface="+mn-lt"/>
                <a:cs typeface="+mn-lt"/>
              </a:rPr>
              <a:t>="</a:t>
            </a:r>
            <a:r>
              <a:rPr lang="da-DK" dirty="0" err="1">
                <a:ea typeface="+mn-lt"/>
                <a:cs typeface="+mn-lt"/>
              </a:rPr>
              <a:t>https</a:t>
            </a:r>
            <a:r>
              <a:rPr lang="da-DK" dirty="0">
                <a:ea typeface="+mn-lt"/>
                <a:cs typeface="+mn-lt"/>
              </a:rPr>
              <a:t>://mysite.com"&gt;</a:t>
            </a:r>
          </a:p>
          <a:p>
            <a:pPr marL="0" indent="0">
              <a:buNone/>
            </a:pPr>
            <a:endParaRPr lang="da-DK" dirty="0">
              <a:latin typeface="Garamond"/>
              <a:cs typeface="Arial"/>
            </a:endParaRPr>
          </a:p>
          <a:p>
            <a:pPr marL="0" indent="0">
              <a:buNone/>
            </a:pPr>
            <a:r>
              <a:rPr lang="da-DK">
                <a:latin typeface="Garamond"/>
                <a:cs typeface="Arial"/>
              </a:rPr>
              <a:t>Canonical links forklarer søgemaskiner hvilket af de mange URLs der er den </a:t>
            </a:r>
            <a:r>
              <a:rPr lang="da-DK" dirty="0">
                <a:latin typeface="Garamond"/>
                <a:cs typeface="Arial"/>
              </a:rPr>
              <a:t>foretrukne.</a:t>
            </a:r>
          </a:p>
        </p:txBody>
      </p:sp>
    </p:spTree>
    <p:extLst>
      <p:ext uri="{BB962C8B-B14F-4D97-AF65-F5344CB8AC3E}">
        <p14:creationId xmlns:p14="http://schemas.microsoft.com/office/powerpoint/2010/main" val="349671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E1B4C9-D7AE-4A11-9AAB-DFB255169336}"/>
              </a:ext>
            </a:extLst>
          </p:cNvPr>
          <p:cNvSpPr>
            <a:spLocks noGrp="1"/>
          </p:cNvSpPr>
          <p:nvPr>
            <p:ph type="title"/>
          </p:nvPr>
        </p:nvSpPr>
        <p:spPr/>
        <p:txBody>
          <a:bodyPr/>
          <a:lstStyle/>
          <a:p>
            <a:r>
              <a:rPr lang="da-DK" dirty="0"/>
              <a:t>UI/ UX</a:t>
            </a:r>
          </a:p>
        </p:txBody>
      </p:sp>
      <p:sp>
        <p:nvSpPr>
          <p:cNvPr id="3" name="Pladsholder til indhold 2">
            <a:extLst>
              <a:ext uri="{FF2B5EF4-FFF2-40B4-BE49-F238E27FC236}">
                <a16:creationId xmlns:a16="http://schemas.microsoft.com/office/drawing/2014/main" id="{8EE6005F-604C-4DA8-85D5-C90ECE028DCB}"/>
              </a:ext>
            </a:extLst>
          </p:cNvPr>
          <p:cNvSpPr>
            <a:spLocks noGrp="1"/>
          </p:cNvSpPr>
          <p:nvPr>
            <p:ph idx="1"/>
          </p:nvPr>
        </p:nvSpPr>
        <p:spPr/>
        <p:txBody>
          <a:bodyPr/>
          <a:lstStyle/>
          <a:p>
            <a:pPr marL="0" indent="0">
              <a:buNone/>
            </a:pPr>
            <a:r>
              <a:rPr lang="da-DK" b="1" dirty="0"/>
              <a:t>Søgemaskiner ranker sider ned, med dårlig </a:t>
            </a:r>
            <a:r>
              <a:rPr lang="da-DK" b="1"/>
              <a:t>accessibility</a:t>
            </a:r>
            <a:r>
              <a:rPr lang="da-DK" b="1" dirty="0"/>
              <a:t>.</a:t>
            </a:r>
          </a:p>
          <a:p>
            <a:pPr marL="0" indent="0">
              <a:buNone/>
            </a:pPr>
            <a:endParaRPr lang="da-DK" dirty="0"/>
          </a:p>
        </p:txBody>
      </p:sp>
    </p:spTree>
    <p:extLst>
      <p:ext uri="{BB962C8B-B14F-4D97-AF65-F5344CB8AC3E}">
        <p14:creationId xmlns:p14="http://schemas.microsoft.com/office/powerpoint/2010/main" val="559163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7219A-BA0C-458A-9EDB-E64BB7A36006}"/>
              </a:ext>
            </a:extLst>
          </p:cNvPr>
          <p:cNvSpPr>
            <a:spLocks noGrp="1"/>
          </p:cNvSpPr>
          <p:nvPr>
            <p:ph type="title"/>
          </p:nvPr>
        </p:nvSpPr>
        <p:spPr/>
        <p:txBody>
          <a:bodyPr/>
          <a:lstStyle/>
          <a:p>
            <a:r>
              <a:rPr lang="da-DK"/>
              <a:t>Accessibility</a:t>
            </a:r>
            <a:r>
              <a:rPr lang="da-DK" dirty="0"/>
              <a:t> - Eksempler</a:t>
            </a:r>
          </a:p>
        </p:txBody>
      </p:sp>
      <p:sp>
        <p:nvSpPr>
          <p:cNvPr id="3" name="Pladsholder til indhold 2">
            <a:extLst>
              <a:ext uri="{FF2B5EF4-FFF2-40B4-BE49-F238E27FC236}">
                <a16:creationId xmlns:a16="http://schemas.microsoft.com/office/drawing/2014/main" id="{4B66ADE7-746D-4776-ACA0-AB504FC44527}"/>
              </a:ext>
            </a:extLst>
          </p:cNvPr>
          <p:cNvSpPr>
            <a:spLocks noGrp="1"/>
          </p:cNvSpPr>
          <p:nvPr>
            <p:ph idx="1"/>
          </p:nvPr>
        </p:nvSpPr>
        <p:spPr/>
        <p:txBody>
          <a:bodyPr/>
          <a:lstStyle/>
          <a:p>
            <a:r>
              <a:rPr lang="da-DK" dirty="0"/>
              <a:t>Klikbare elementer der er meget tæt på hinanden rankes ned på søgninger foretaget på mobile enheder.</a:t>
            </a:r>
          </a:p>
          <a:p>
            <a:r>
              <a:rPr lang="da-DK" dirty="0"/>
              <a:t>Skip to content links for skærmlæsere er et andet eksempel på god praksis for </a:t>
            </a:r>
            <a:r>
              <a:rPr lang="da-DK"/>
              <a:t>accessibility.</a:t>
            </a:r>
          </a:p>
          <a:p>
            <a:pPr marL="0" indent="0">
              <a:buNone/>
            </a:pPr>
            <a:endParaRPr lang="da-DK" dirty="0"/>
          </a:p>
        </p:txBody>
      </p:sp>
    </p:spTree>
    <p:extLst>
      <p:ext uri="{BB962C8B-B14F-4D97-AF65-F5344CB8AC3E}">
        <p14:creationId xmlns:p14="http://schemas.microsoft.com/office/powerpoint/2010/main" val="74955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81C7CB74-7559-441F-A024-DDB9BCDC4020}"/>
              </a:ext>
            </a:extLst>
          </p:cNvPr>
          <p:cNvSpPr>
            <a:spLocks noGrp="1"/>
          </p:cNvSpPr>
          <p:nvPr>
            <p:ph idx="4294967295"/>
          </p:nvPr>
        </p:nvSpPr>
        <p:spPr>
          <a:xfrm>
            <a:off x="7018420" y="662741"/>
            <a:ext cx="4267201" cy="5633702"/>
          </a:xfrm>
        </p:spPr>
        <p:txBody>
          <a:bodyPr vert="horz" lIns="91440" tIns="45720" rIns="91440" bIns="45720" rtlCol="0" anchor="t">
            <a:noAutofit/>
          </a:bodyPr>
          <a:lstStyle/>
          <a:p>
            <a:pPr>
              <a:buNone/>
            </a:pPr>
            <a:r>
              <a:rPr lang="da-DK" sz="1200">
                <a:ea typeface="+mn-lt"/>
                <a:cs typeface="+mn-lt"/>
              </a:rPr>
              <a:t>.skip {</a:t>
            </a:r>
            <a:endParaRPr lang="da-DK" sz="1200" dirty="0"/>
          </a:p>
          <a:p>
            <a:pPr>
              <a:buNone/>
            </a:pPr>
            <a:r>
              <a:rPr lang="da-DK" sz="1200">
                <a:ea typeface="+mn-lt"/>
                <a:cs typeface="+mn-lt"/>
              </a:rPr>
              <a:t>    position: absolute;</a:t>
            </a:r>
            <a:endParaRPr lang="da-DK" sz="1200" dirty="0"/>
          </a:p>
          <a:p>
            <a:pPr>
              <a:buNone/>
            </a:pPr>
            <a:r>
              <a:rPr lang="da-DK" sz="1200">
                <a:ea typeface="+mn-lt"/>
                <a:cs typeface="+mn-lt"/>
              </a:rPr>
              <a:t>    top: -1000px;</a:t>
            </a:r>
            <a:endParaRPr lang="da-DK" sz="1200" dirty="0"/>
          </a:p>
          <a:p>
            <a:pPr>
              <a:buNone/>
            </a:pPr>
            <a:r>
              <a:rPr lang="da-DK" sz="1200">
                <a:ea typeface="+mn-lt"/>
                <a:cs typeface="+mn-lt"/>
              </a:rPr>
              <a:t>    left: -1000px;</a:t>
            </a:r>
            <a:endParaRPr lang="da-DK" sz="1200" dirty="0"/>
          </a:p>
          <a:p>
            <a:pPr>
              <a:buNone/>
            </a:pPr>
            <a:r>
              <a:rPr lang="da-DK" sz="1200">
                <a:ea typeface="+mn-lt"/>
                <a:cs typeface="+mn-lt"/>
              </a:rPr>
              <a:t>    height: 1px;</a:t>
            </a:r>
            <a:endParaRPr lang="da-DK" sz="1200" dirty="0"/>
          </a:p>
          <a:p>
            <a:pPr>
              <a:buNone/>
            </a:pPr>
            <a:r>
              <a:rPr lang="da-DK" sz="1200">
                <a:ea typeface="+mn-lt"/>
                <a:cs typeface="+mn-lt"/>
              </a:rPr>
              <a:t>    width: 1px;</a:t>
            </a:r>
            <a:endParaRPr lang="da-DK" sz="1200" dirty="0"/>
          </a:p>
          <a:p>
            <a:pPr>
              <a:buNone/>
            </a:pPr>
            <a:r>
              <a:rPr lang="da-DK" sz="1200">
                <a:ea typeface="+mn-lt"/>
                <a:cs typeface="+mn-lt"/>
              </a:rPr>
              <a:t>    text-align: left;</a:t>
            </a:r>
            <a:endParaRPr lang="da-DK" sz="1200" dirty="0"/>
          </a:p>
          <a:p>
            <a:pPr>
              <a:buNone/>
            </a:pPr>
            <a:r>
              <a:rPr lang="da-DK" sz="1200">
                <a:ea typeface="+mn-lt"/>
                <a:cs typeface="+mn-lt"/>
              </a:rPr>
              <a:t>    overflow: hidden</a:t>
            </a:r>
            <a:endParaRPr lang="da-DK" sz="1200" dirty="0"/>
          </a:p>
          <a:p>
            <a:pPr>
              <a:buNone/>
            </a:pPr>
            <a:r>
              <a:rPr lang="da-DK" sz="1200">
                <a:ea typeface="+mn-lt"/>
                <a:cs typeface="+mn-lt"/>
              </a:rPr>
              <a:t>}</a:t>
            </a:r>
            <a:endParaRPr lang="da-DK" sz="1200" dirty="0"/>
          </a:p>
          <a:p>
            <a:pPr>
              <a:buNone/>
            </a:pPr>
            <a:r>
              <a:rPr lang="da-DK" sz="1200">
                <a:ea typeface="+mn-lt"/>
                <a:cs typeface="+mn-lt"/>
              </a:rPr>
              <a:t>a.skip:active, a.skip:focus, a.skip:hover {</a:t>
            </a:r>
            <a:endParaRPr lang="da-DK" sz="1200" dirty="0"/>
          </a:p>
          <a:p>
            <a:pPr>
              <a:buNone/>
            </a:pPr>
            <a:r>
              <a:rPr lang="da-DK" sz="1200">
                <a:ea typeface="+mn-lt"/>
                <a:cs typeface="+mn-lt"/>
              </a:rPr>
              <a:t>    left: 0;</a:t>
            </a:r>
            <a:endParaRPr lang="da-DK" sz="1200" dirty="0"/>
          </a:p>
          <a:p>
            <a:pPr>
              <a:buNone/>
            </a:pPr>
            <a:r>
              <a:rPr lang="da-DK" sz="1200">
                <a:ea typeface="+mn-lt"/>
                <a:cs typeface="+mn-lt"/>
              </a:rPr>
              <a:t>    top: 0;</a:t>
            </a:r>
            <a:endParaRPr lang="da-DK" sz="1200" dirty="0"/>
          </a:p>
          <a:p>
            <a:pPr>
              <a:buNone/>
            </a:pPr>
            <a:r>
              <a:rPr lang="da-DK" sz="1200">
                <a:ea typeface="+mn-lt"/>
                <a:cs typeface="+mn-lt"/>
              </a:rPr>
              <a:t>    width: auto;</a:t>
            </a:r>
            <a:endParaRPr lang="da-DK" sz="1200" dirty="0"/>
          </a:p>
          <a:p>
            <a:pPr>
              <a:buNone/>
            </a:pPr>
            <a:r>
              <a:rPr lang="da-DK" sz="1200">
                <a:ea typeface="+mn-lt"/>
                <a:cs typeface="+mn-lt"/>
              </a:rPr>
              <a:t>    height: auto;</a:t>
            </a:r>
            <a:endParaRPr lang="da-DK" sz="1200" dirty="0"/>
          </a:p>
          <a:p>
            <a:pPr>
              <a:buNone/>
            </a:pPr>
            <a:r>
              <a:rPr lang="da-DK" sz="1200">
                <a:ea typeface="+mn-lt"/>
                <a:cs typeface="+mn-lt"/>
              </a:rPr>
              <a:t>    overflow: visible;</a:t>
            </a:r>
            <a:endParaRPr lang="da-DK" sz="1200" dirty="0"/>
          </a:p>
          <a:p>
            <a:pPr>
              <a:buNone/>
            </a:pPr>
            <a:r>
              <a:rPr lang="da-DK" sz="1200">
                <a:ea typeface="+mn-lt"/>
                <a:cs typeface="+mn-lt"/>
              </a:rPr>
              <a:t>    color: #fff;</a:t>
            </a:r>
            <a:endParaRPr lang="da-DK" sz="1200" dirty="0"/>
          </a:p>
          <a:p>
            <a:pPr>
              <a:buNone/>
            </a:pPr>
            <a:r>
              <a:rPr lang="da-DK" sz="1200">
                <a:ea typeface="+mn-lt"/>
                <a:cs typeface="+mn-lt"/>
              </a:rPr>
              <a:t>    background: #000;</a:t>
            </a:r>
            <a:endParaRPr lang="da-DK" sz="1200" dirty="0"/>
          </a:p>
          <a:p>
            <a:pPr>
              <a:buNone/>
            </a:pPr>
            <a:r>
              <a:rPr lang="da-DK" sz="1200">
                <a:ea typeface="+mn-lt"/>
                <a:cs typeface="+mn-lt"/>
              </a:rPr>
              <a:t>    padding: 1rem</a:t>
            </a:r>
            <a:endParaRPr lang="da-DK" sz="1200" dirty="0"/>
          </a:p>
          <a:p>
            <a:pPr>
              <a:buNone/>
            </a:pPr>
            <a:r>
              <a:rPr lang="da-DK" sz="1200">
                <a:ea typeface="+mn-lt"/>
                <a:cs typeface="+mn-lt"/>
              </a:rPr>
              <a:t>}</a:t>
            </a:r>
            <a:endParaRPr lang="da-DK" sz="1200" dirty="0"/>
          </a:p>
          <a:p>
            <a:pPr marL="0" indent="0">
              <a:buNone/>
            </a:pPr>
            <a:endParaRPr lang="da-DK" sz="1200" dirty="0"/>
          </a:p>
        </p:txBody>
      </p:sp>
      <p:sp>
        <p:nvSpPr>
          <p:cNvPr id="6" name="Tekstfelt 5">
            <a:extLst>
              <a:ext uri="{FF2B5EF4-FFF2-40B4-BE49-F238E27FC236}">
                <a16:creationId xmlns:a16="http://schemas.microsoft.com/office/drawing/2014/main" id="{FC5C2342-47C3-4288-B40B-24B1CE595E84}"/>
              </a:ext>
            </a:extLst>
          </p:cNvPr>
          <p:cNvSpPr txBox="1"/>
          <p:nvPr/>
        </p:nvSpPr>
        <p:spPr>
          <a:xfrm>
            <a:off x="1004637" y="854242"/>
            <a:ext cx="601177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a-DK" sz="2000" b="1"/>
              <a:t>&lt;a class="skip" href="#content" tabindex="0"&gt;</a:t>
            </a:r>
            <a:endParaRPr lang="da-DK" sz="2000"/>
          </a:p>
          <a:p>
            <a:r>
              <a:rPr lang="da-DK" sz="2000" b="1"/>
              <a:t>  Spring til indholdet</a:t>
            </a:r>
            <a:endParaRPr lang="da-DK" sz="2000"/>
          </a:p>
          <a:p>
            <a:r>
              <a:rPr lang="da-DK" sz="2000" b="1"/>
              <a:t>&lt;/a&gt;</a:t>
            </a:r>
          </a:p>
          <a:p>
            <a:endParaRPr lang="da-DK" sz="2000" b="1" dirty="0"/>
          </a:p>
        </p:txBody>
      </p:sp>
      <p:pic>
        <p:nvPicPr>
          <p:cNvPr id="7" name="Billede 7" descr="Et billede, der indeholder tastatur&#10;&#10;Beskrivelse, der er oprettet med højt tillidsniveau">
            <a:extLst>
              <a:ext uri="{FF2B5EF4-FFF2-40B4-BE49-F238E27FC236}">
                <a16:creationId xmlns:a16="http://schemas.microsoft.com/office/drawing/2014/main" id="{C043C0D8-F99A-468A-9DFA-B4C77602224E}"/>
              </a:ext>
            </a:extLst>
          </p:cNvPr>
          <p:cNvPicPr>
            <a:picLocks noChangeAspect="1"/>
          </p:cNvPicPr>
          <p:nvPr/>
        </p:nvPicPr>
        <p:blipFill>
          <a:blip r:embed="rId2"/>
          <a:stretch>
            <a:fillRect/>
          </a:stretch>
        </p:blipFill>
        <p:spPr>
          <a:xfrm>
            <a:off x="1859882" y="2975309"/>
            <a:ext cx="3368842" cy="2301039"/>
          </a:xfrm>
          <a:prstGeom prst="rect">
            <a:avLst/>
          </a:prstGeom>
        </p:spPr>
      </p:pic>
    </p:spTree>
    <p:extLst>
      <p:ext uri="{BB962C8B-B14F-4D97-AF65-F5344CB8AC3E}">
        <p14:creationId xmlns:p14="http://schemas.microsoft.com/office/powerpoint/2010/main" val="192987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7219A-BA0C-458A-9EDB-E64BB7A36006}"/>
              </a:ext>
            </a:extLst>
          </p:cNvPr>
          <p:cNvSpPr>
            <a:spLocks noGrp="1"/>
          </p:cNvSpPr>
          <p:nvPr>
            <p:ph type="title"/>
          </p:nvPr>
        </p:nvSpPr>
        <p:spPr/>
        <p:txBody>
          <a:bodyPr/>
          <a:lstStyle/>
          <a:p>
            <a:r>
              <a:rPr lang="da-DK"/>
              <a:t>Hastighed</a:t>
            </a:r>
            <a:endParaRPr lang="da-DK" dirty="0"/>
          </a:p>
        </p:txBody>
      </p:sp>
      <p:sp>
        <p:nvSpPr>
          <p:cNvPr id="3" name="Pladsholder til indhold 2">
            <a:extLst>
              <a:ext uri="{FF2B5EF4-FFF2-40B4-BE49-F238E27FC236}">
                <a16:creationId xmlns:a16="http://schemas.microsoft.com/office/drawing/2014/main" id="{4B66ADE7-746D-4776-ACA0-AB504FC44527}"/>
              </a:ext>
            </a:extLst>
          </p:cNvPr>
          <p:cNvSpPr>
            <a:spLocks noGrp="1"/>
          </p:cNvSpPr>
          <p:nvPr>
            <p:ph idx="1"/>
          </p:nvPr>
        </p:nvSpPr>
        <p:spPr/>
        <p:txBody>
          <a:bodyPr/>
          <a:lstStyle/>
          <a:p>
            <a:pPr marL="0" indent="0">
              <a:buNone/>
            </a:pPr>
            <a:r>
              <a:rPr lang="da-DK"/>
              <a:t>Et website der svarer hurtigt og har lave bouncerates, ranker helt naturligt op pga. brugergenereret trafik, søgninger delinger osv. Men søgemaskiner kan også selv beslutte at et site er af lav kvalitet hvis det er langsomt.</a:t>
            </a:r>
            <a:endParaRPr lang="da-DK" dirty="0"/>
          </a:p>
          <a:p>
            <a:pPr marL="0" indent="0">
              <a:buNone/>
            </a:pPr>
            <a:r>
              <a:rPr lang="da-DK"/>
              <a:t>Hastighed og svartid kan optimeres både på backend og frontend</a:t>
            </a:r>
          </a:p>
          <a:p>
            <a:pPr marL="0" indent="0">
              <a:buNone/>
            </a:pPr>
            <a:endParaRPr lang="da-DK" dirty="0"/>
          </a:p>
        </p:txBody>
      </p:sp>
    </p:spTree>
    <p:extLst>
      <p:ext uri="{BB962C8B-B14F-4D97-AF65-F5344CB8AC3E}">
        <p14:creationId xmlns:p14="http://schemas.microsoft.com/office/powerpoint/2010/main" val="135212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7219A-BA0C-458A-9EDB-E64BB7A36006}"/>
              </a:ext>
            </a:extLst>
          </p:cNvPr>
          <p:cNvSpPr>
            <a:spLocks noGrp="1"/>
          </p:cNvSpPr>
          <p:nvPr>
            <p:ph type="title"/>
          </p:nvPr>
        </p:nvSpPr>
        <p:spPr/>
        <p:txBody>
          <a:bodyPr/>
          <a:lstStyle/>
          <a:p>
            <a:r>
              <a:rPr lang="da-DK"/>
              <a:t>Hastighed - Backend</a:t>
            </a:r>
            <a:endParaRPr lang="da-DK" dirty="0"/>
          </a:p>
        </p:txBody>
      </p:sp>
      <p:sp>
        <p:nvSpPr>
          <p:cNvPr id="3" name="Pladsholder til indhold 2">
            <a:extLst>
              <a:ext uri="{FF2B5EF4-FFF2-40B4-BE49-F238E27FC236}">
                <a16:creationId xmlns:a16="http://schemas.microsoft.com/office/drawing/2014/main" id="{4B66ADE7-746D-4776-ACA0-AB504FC44527}"/>
              </a:ext>
            </a:extLst>
          </p:cNvPr>
          <p:cNvSpPr>
            <a:spLocks noGrp="1"/>
          </p:cNvSpPr>
          <p:nvPr>
            <p:ph idx="1"/>
          </p:nvPr>
        </p:nvSpPr>
        <p:spPr/>
        <p:txBody>
          <a:bodyPr/>
          <a:lstStyle/>
          <a:p>
            <a:pPr marL="342900" indent="-342900"/>
            <a:r>
              <a:rPr lang="da-DK"/>
              <a:t>Optimering/normalisering af databaser</a:t>
            </a:r>
          </a:p>
          <a:p>
            <a:pPr marL="342900" indent="-342900"/>
            <a:r>
              <a:rPr lang="da-DK"/>
              <a:t>Server caching og cronjobs der genererer statisk HTML i stedet for databasekald ved </a:t>
            </a:r>
            <a:r>
              <a:rPr lang="da-DK" dirty="0"/>
              <a:t>hvert besøg.</a:t>
            </a:r>
          </a:p>
          <a:p>
            <a:pPr marL="342900" indent="-342900"/>
            <a:r>
              <a:rPr lang="da-DK"/>
              <a:t>Kompilering af backend kodefiler</a:t>
            </a:r>
            <a:endParaRPr lang="da-DK" dirty="0"/>
          </a:p>
        </p:txBody>
      </p:sp>
    </p:spTree>
    <p:extLst>
      <p:ext uri="{BB962C8B-B14F-4D97-AF65-F5344CB8AC3E}">
        <p14:creationId xmlns:p14="http://schemas.microsoft.com/office/powerpoint/2010/main" val="38359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2">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el 1">
            <a:extLst>
              <a:ext uri="{FF2B5EF4-FFF2-40B4-BE49-F238E27FC236}">
                <a16:creationId xmlns:a16="http://schemas.microsoft.com/office/drawing/2014/main" id="{F53BEFD2-0897-4682-92AB-6E85E6C03325}"/>
              </a:ext>
            </a:extLst>
          </p:cNvPr>
          <p:cNvSpPr>
            <a:spLocks noGrp="1"/>
          </p:cNvSpPr>
          <p:nvPr>
            <p:ph type="title"/>
          </p:nvPr>
        </p:nvSpPr>
        <p:spPr>
          <a:xfrm>
            <a:off x="1295402" y="982132"/>
            <a:ext cx="9601196" cy="1303867"/>
          </a:xfrm>
        </p:spPr>
        <p:txBody>
          <a:bodyPr>
            <a:normAutofit/>
          </a:bodyPr>
          <a:lstStyle/>
          <a:p>
            <a:r>
              <a:rPr lang="da-DK" dirty="0">
                <a:solidFill>
                  <a:srgbClr val="262626"/>
                </a:solidFill>
              </a:rPr>
              <a:t>Hvad er On Page SEO?</a:t>
            </a:r>
          </a:p>
        </p:txBody>
      </p:sp>
      <p:pic>
        <p:nvPicPr>
          <p:cNvPr id="18" name="Billede 18">
            <a:extLst>
              <a:ext uri="{FF2B5EF4-FFF2-40B4-BE49-F238E27FC236}">
                <a16:creationId xmlns:a16="http://schemas.microsoft.com/office/drawing/2014/main" id="{1A303612-ABAF-445A-8BAC-CC2EB8A7BF7E}"/>
              </a:ext>
            </a:extLst>
          </p:cNvPr>
          <p:cNvPicPr>
            <a:picLocks noGrp="1" noChangeAspect="1"/>
          </p:cNvPicPr>
          <p:nvPr>
            <p:ph idx="1"/>
          </p:nvPr>
        </p:nvPicPr>
        <p:blipFill>
          <a:blip r:embed="rId5"/>
          <a:stretch>
            <a:fillRect/>
          </a:stretch>
        </p:blipFill>
        <p:spPr>
          <a:xfrm>
            <a:off x="4652961" y="2773362"/>
            <a:ext cx="2886075" cy="2886075"/>
          </a:xfrm>
          <a:prstGeom prst="rect">
            <a:avLst/>
          </a:prstGeom>
        </p:spPr>
      </p:pic>
    </p:spTree>
    <p:extLst>
      <p:ext uri="{BB962C8B-B14F-4D97-AF65-F5344CB8AC3E}">
        <p14:creationId xmlns:p14="http://schemas.microsoft.com/office/powerpoint/2010/main" val="420152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7219A-BA0C-458A-9EDB-E64BB7A36006}"/>
              </a:ext>
            </a:extLst>
          </p:cNvPr>
          <p:cNvSpPr>
            <a:spLocks noGrp="1"/>
          </p:cNvSpPr>
          <p:nvPr>
            <p:ph type="title"/>
          </p:nvPr>
        </p:nvSpPr>
        <p:spPr/>
        <p:txBody>
          <a:bodyPr/>
          <a:lstStyle/>
          <a:p>
            <a:r>
              <a:rPr lang="da-DK"/>
              <a:t>Hastighed - Frontend</a:t>
            </a:r>
            <a:endParaRPr lang="da-DK" dirty="0"/>
          </a:p>
        </p:txBody>
      </p:sp>
      <p:sp>
        <p:nvSpPr>
          <p:cNvPr id="3" name="Pladsholder til indhold 2">
            <a:extLst>
              <a:ext uri="{FF2B5EF4-FFF2-40B4-BE49-F238E27FC236}">
                <a16:creationId xmlns:a16="http://schemas.microsoft.com/office/drawing/2014/main" id="{4B66ADE7-746D-4776-ACA0-AB504FC44527}"/>
              </a:ext>
            </a:extLst>
          </p:cNvPr>
          <p:cNvSpPr>
            <a:spLocks noGrp="1"/>
          </p:cNvSpPr>
          <p:nvPr>
            <p:ph idx="1"/>
          </p:nvPr>
        </p:nvSpPr>
        <p:spPr/>
        <p:txBody>
          <a:bodyPr/>
          <a:lstStyle/>
          <a:p>
            <a:pPr marL="342900" indent="-342900"/>
            <a:r>
              <a:rPr lang="da-DK" dirty="0" err="1"/>
              <a:t>Minify</a:t>
            </a:r>
            <a:r>
              <a:rPr lang="da-DK" dirty="0"/>
              <a:t> og </a:t>
            </a:r>
            <a:r>
              <a:rPr lang="da-DK" dirty="0" err="1"/>
              <a:t>bundle</a:t>
            </a:r>
            <a:r>
              <a:rPr lang="da-DK" dirty="0"/>
              <a:t> af kodefiler (reducerer både datamængden og antal af HTTP </a:t>
            </a:r>
            <a:r>
              <a:rPr lang="da-DK" dirty="0" err="1"/>
              <a:t>requests</a:t>
            </a:r>
            <a:r>
              <a:rPr lang="da-DK" dirty="0"/>
              <a:t> </a:t>
            </a:r>
          </a:p>
          <a:p>
            <a:pPr marL="342900" indent="-342900"/>
            <a:r>
              <a:rPr lang="da-DK" dirty="0"/>
              <a:t>Brug af CDN (Content Delivery Network) til biblioteker, fonte mm. </a:t>
            </a:r>
            <a:br>
              <a:rPr lang="da-DK" dirty="0"/>
            </a:br>
            <a:r>
              <a:rPr lang="da-DK" dirty="0"/>
              <a:t>Data fra populære </a:t>
            </a:r>
            <a:r>
              <a:rPr lang="da-DK" dirty="0" err="1"/>
              <a:t>CDNs</a:t>
            </a:r>
            <a:r>
              <a:rPr lang="da-DK" dirty="0"/>
              <a:t> er ofte allerede lagret i brugerens browser cache.</a:t>
            </a:r>
          </a:p>
          <a:p>
            <a:pPr marL="342900" indent="-342900"/>
            <a:r>
              <a:rPr lang="da-DK" dirty="0"/>
              <a:t>Komprimering af billeder/ mediefiler</a:t>
            </a:r>
          </a:p>
          <a:p>
            <a:pPr marL="342900" indent="-342900"/>
            <a:r>
              <a:rPr lang="da-DK" err="1"/>
              <a:t>Lazy</a:t>
            </a:r>
            <a:r>
              <a:rPr lang="da-DK" dirty="0"/>
              <a:t> load/ Asynkron load af </a:t>
            </a:r>
            <a:r>
              <a:rPr lang="da-DK"/>
              <a:t>ressourcer</a:t>
            </a:r>
            <a:endParaRPr lang="da-DK" dirty="0"/>
          </a:p>
          <a:p>
            <a:pPr marL="342900" indent="-342900"/>
            <a:endParaRPr lang="da-DK" dirty="0"/>
          </a:p>
        </p:txBody>
      </p:sp>
    </p:spTree>
    <p:extLst>
      <p:ext uri="{BB962C8B-B14F-4D97-AF65-F5344CB8AC3E}">
        <p14:creationId xmlns:p14="http://schemas.microsoft.com/office/powerpoint/2010/main" val="429310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4">
            <a:extLst>
              <a:ext uri="{FF2B5EF4-FFF2-40B4-BE49-F238E27FC236}">
                <a16:creationId xmlns:a16="http://schemas.microsoft.com/office/drawing/2014/main" id="{8595D63B-4B82-4AE5-99E2-62F237498154}"/>
              </a:ext>
            </a:extLst>
          </p:cNvPr>
          <p:cNvPicPr>
            <a:picLocks noChangeAspect="1"/>
          </p:cNvPicPr>
          <p:nvPr/>
        </p:nvPicPr>
        <p:blipFill>
          <a:blip r:embed="rId2"/>
          <a:stretch>
            <a:fillRect/>
          </a:stretch>
        </p:blipFill>
        <p:spPr>
          <a:xfrm>
            <a:off x="3551321" y="3013241"/>
            <a:ext cx="5089357" cy="831519"/>
          </a:xfrm>
          <a:prstGeom prst="rect">
            <a:avLst/>
          </a:prstGeom>
        </p:spPr>
      </p:pic>
      <p:sp>
        <p:nvSpPr>
          <p:cNvPr id="6" name="Tekstfelt 5">
            <a:extLst>
              <a:ext uri="{FF2B5EF4-FFF2-40B4-BE49-F238E27FC236}">
                <a16:creationId xmlns:a16="http://schemas.microsoft.com/office/drawing/2014/main" id="{C8BABA45-CE47-4002-89FB-1C46521A86A3}"/>
              </a:ext>
            </a:extLst>
          </p:cNvPr>
          <p:cNvSpPr txBox="1"/>
          <p:nvPr/>
        </p:nvSpPr>
        <p:spPr>
          <a:xfrm>
            <a:off x="3280611" y="4774532"/>
            <a:ext cx="5630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a-DK" dirty="0">
                <a:ea typeface="+mn-lt"/>
                <a:cs typeface="+mn-lt"/>
                <a:hlinkClick r:id="rId3"/>
              </a:rPr>
              <a:t>https://developers.google.com/speed/pagespeed/insights/</a:t>
            </a:r>
            <a:endParaRPr lang="da-DK"/>
          </a:p>
        </p:txBody>
      </p:sp>
      <p:sp>
        <p:nvSpPr>
          <p:cNvPr id="2" name="Tekstfelt 1">
            <a:extLst>
              <a:ext uri="{FF2B5EF4-FFF2-40B4-BE49-F238E27FC236}">
                <a16:creationId xmlns:a16="http://schemas.microsoft.com/office/drawing/2014/main" id="{F97E3101-EAD3-45F4-9D27-AEC0860D681E}"/>
              </a:ext>
            </a:extLst>
          </p:cNvPr>
          <p:cNvSpPr txBox="1"/>
          <p:nvPr/>
        </p:nvSpPr>
        <p:spPr>
          <a:xfrm>
            <a:off x="2719137" y="1385637"/>
            <a:ext cx="69743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a-DK" sz="2400" b="1"/>
              <a:t>Få anbefalinger til hastighedsoptimeringer her:</a:t>
            </a:r>
          </a:p>
        </p:txBody>
      </p:sp>
    </p:spTree>
    <p:extLst>
      <p:ext uri="{BB962C8B-B14F-4D97-AF65-F5344CB8AC3E}">
        <p14:creationId xmlns:p14="http://schemas.microsoft.com/office/powerpoint/2010/main" val="405783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2277B-94DD-4D4E-8C3B-DDB59ED99ECC}"/>
              </a:ext>
            </a:extLst>
          </p:cNvPr>
          <p:cNvSpPr>
            <a:spLocks noGrp="1"/>
          </p:cNvSpPr>
          <p:nvPr>
            <p:ph type="title"/>
          </p:nvPr>
        </p:nvSpPr>
        <p:spPr/>
        <p:txBody>
          <a:bodyPr/>
          <a:lstStyle/>
          <a:p>
            <a:r>
              <a:rPr lang="da-DK"/>
              <a:t>Google Search Console</a:t>
            </a:r>
          </a:p>
        </p:txBody>
      </p:sp>
      <p:sp>
        <p:nvSpPr>
          <p:cNvPr id="3" name="Pladsholder til indhold 2">
            <a:extLst>
              <a:ext uri="{FF2B5EF4-FFF2-40B4-BE49-F238E27FC236}">
                <a16:creationId xmlns:a16="http://schemas.microsoft.com/office/drawing/2014/main" id="{327B8B0E-B5DA-481F-9E34-8A71A507C0D4}"/>
              </a:ext>
            </a:extLst>
          </p:cNvPr>
          <p:cNvSpPr>
            <a:spLocks noGrp="1"/>
          </p:cNvSpPr>
          <p:nvPr>
            <p:ph idx="1"/>
          </p:nvPr>
        </p:nvSpPr>
        <p:spPr/>
        <p:txBody>
          <a:bodyPr/>
          <a:lstStyle/>
          <a:p>
            <a:r>
              <a:rPr lang="da-DK"/>
              <a:t>På </a:t>
            </a:r>
            <a:r>
              <a:rPr lang="da-DK">
                <a:ea typeface="+mn-lt"/>
                <a:cs typeface="+mn-lt"/>
              </a:rPr>
              <a:t>Google Search Console</a:t>
            </a:r>
            <a:r>
              <a:rPr lang="da-DK"/>
              <a:t> kan man monitorere om der er problemer med indexeringen af nogen sider. Man kan også angive om den primære url er med eller uden www prefix.</a:t>
            </a:r>
          </a:p>
        </p:txBody>
      </p:sp>
    </p:spTree>
    <p:extLst>
      <p:ext uri="{BB962C8B-B14F-4D97-AF65-F5344CB8AC3E}">
        <p14:creationId xmlns:p14="http://schemas.microsoft.com/office/powerpoint/2010/main" val="2354299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6D9F17-0C96-4D4B-AF03-E7D603E5EE07}"/>
              </a:ext>
            </a:extLst>
          </p:cNvPr>
          <p:cNvSpPr>
            <a:spLocks noGrp="1"/>
          </p:cNvSpPr>
          <p:nvPr>
            <p:ph type="title"/>
          </p:nvPr>
        </p:nvSpPr>
        <p:spPr/>
        <p:txBody>
          <a:bodyPr/>
          <a:lstStyle/>
          <a:p>
            <a:r>
              <a:rPr lang="da-DK"/>
              <a:t>XML sitemap</a:t>
            </a:r>
          </a:p>
        </p:txBody>
      </p:sp>
      <p:sp>
        <p:nvSpPr>
          <p:cNvPr id="3" name="Pladsholder til indhold 2">
            <a:extLst>
              <a:ext uri="{FF2B5EF4-FFF2-40B4-BE49-F238E27FC236}">
                <a16:creationId xmlns:a16="http://schemas.microsoft.com/office/drawing/2014/main" id="{8DA8B9C0-F9F2-4445-AFC0-A1C7624A31AC}"/>
              </a:ext>
            </a:extLst>
          </p:cNvPr>
          <p:cNvSpPr>
            <a:spLocks noGrp="1"/>
          </p:cNvSpPr>
          <p:nvPr>
            <p:ph idx="1"/>
          </p:nvPr>
        </p:nvSpPr>
        <p:spPr/>
        <p:txBody>
          <a:bodyPr/>
          <a:lstStyle/>
          <a:p>
            <a:r>
              <a:rPr lang="da-DK"/>
              <a:t>Ved at submitte et sitemap til Google Search Console (Bing har en lign. funktion) kan man fortælle hvilke sider der skal indexeres, hvor ofte de forventes opdateret og hvor høj prioritet hver side skal have.</a:t>
            </a:r>
          </a:p>
          <a:p>
            <a:r>
              <a:rPr lang="da-DK"/>
              <a:t>Man kan finde en del XML sitemap generatorer online</a:t>
            </a:r>
          </a:p>
        </p:txBody>
      </p:sp>
    </p:spTree>
    <p:extLst>
      <p:ext uri="{BB962C8B-B14F-4D97-AF65-F5344CB8AC3E}">
        <p14:creationId xmlns:p14="http://schemas.microsoft.com/office/powerpoint/2010/main" val="51067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7219A-BA0C-458A-9EDB-E64BB7A36006}"/>
              </a:ext>
            </a:extLst>
          </p:cNvPr>
          <p:cNvSpPr>
            <a:spLocks noGrp="1"/>
          </p:cNvSpPr>
          <p:nvPr>
            <p:ph type="title"/>
          </p:nvPr>
        </p:nvSpPr>
        <p:spPr/>
        <p:txBody>
          <a:bodyPr/>
          <a:lstStyle/>
          <a:p>
            <a:r>
              <a:rPr lang="da-DK" dirty="0">
                <a:ea typeface="+mj-lt"/>
                <a:cs typeface="+mj-lt"/>
              </a:rPr>
              <a:t>Strukturerede data</a:t>
            </a:r>
          </a:p>
        </p:txBody>
      </p:sp>
      <p:sp>
        <p:nvSpPr>
          <p:cNvPr id="3" name="Pladsholder til indhold 2">
            <a:extLst>
              <a:ext uri="{FF2B5EF4-FFF2-40B4-BE49-F238E27FC236}">
                <a16:creationId xmlns:a16="http://schemas.microsoft.com/office/drawing/2014/main" id="{4B66ADE7-746D-4776-ACA0-AB504FC44527}"/>
              </a:ext>
            </a:extLst>
          </p:cNvPr>
          <p:cNvSpPr>
            <a:spLocks noGrp="1"/>
          </p:cNvSpPr>
          <p:nvPr>
            <p:ph idx="1"/>
          </p:nvPr>
        </p:nvSpPr>
        <p:spPr/>
        <p:txBody>
          <a:bodyPr/>
          <a:lstStyle/>
          <a:p>
            <a:pPr marL="0" indent="0">
              <a:buNone/>
            </a:pPr>
            <a:r>
              <a:rPr lang="da-DK"/>
              <a:t>Hvad er strukturerede data?</a:t>
            </a:r>
          </a:p>
          <a:p>
            <a:pPr marL="342900" indent="-342900"/>
            <a:endParaRPr lang="da-DK" dirty="0"/>
          </a:p>
        </p:txBody>
      </p:sp>
    </p:spTree>
    <p:extLst>
      <p:ext uri="{BB962C8B-B14F-4D97-AF65-F5344CB8AC3E}">
        <p14:creationId xmlns:p14="http://schemas.microsoft.com/office/powerpoint/2010/main" val="3308850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FBB60-7B3D-4C6B-87BE-FCB2F0AF8B2C}"/>
              </a:ext>
            </a:extLst>
          </p:cNvPr>
          <p:cNvSpPr>
            <a:spLocks noGrp="1"/>
          </p:cNvSpPr>
          <p:nvPr>
            <p:ph type="title"/>
          </p:nvPr>
        </p:nvSpPr>
        <p:spPr/>
        <p:txBody>
          <a:bodyPr/>
          <a:lstStyle/>
          <a:p>
            <a:r>
              <a:rPr lang="da-DK" dirty="0"/>
              <a:t>Strukturerede data</a:t>
            </a:r>
          </a:p>
        </p:txBody>
      </p:sp>
      <p:sp>
        <p:nvSpPr>
          <p:cNvPr id="3" name="Pladsholder til indhold 2">
            <a:extLst>
              <a:ext uri="{FF2B5EF4-FFF2-40B4-BE49-F238E27FC236}">
                <a16:creationId xmlns:a16="http://schemas.microsoft.com/office/drawing/2014/main" id="{C3784744-FF4C-4679-9C01-69EF68ADF7DD}"/>
              </a:ext>
            </a:extLst>
          </p:cNvPr>
          <p:cNvSpPr>
            <a:spLocks noGrp="1"/>
          </p:cNvSpPr>
          <p:nvPr>
            <p:ph idx="1"/>
          </p:nvPr>
        </p:nvSpPr>
        <p:spPr/>
        <p:txBody>
          <a:bodyPr/>
          <a:lstStyle/>
          <a:p>
            <a:pPr marL="0" indent="0">
              <a:buNone/>
            </a:pPr>
            <a:r>
              <a:rPr lang="da-DK" b="1" dirty="0"/>
              <a:t>Website:</a:t>
            </a:r>
            <a:r>
              <a:rPr lang="da-DK" dirty="0"/>
              <a:t> </a:t>
            </a:r>
            <a:r>
              <a:rPr lang="da-DK" i="1" dirty="0"/>
              <a:t>Jeg elsker Virginia</a:t>
            </a:r>
          </a:p>
          <a:p>
            <a:pPr marL="0" indent="0">
              <a:buNone/>
            </a:pPr>
            <a:r>
              <a:rPr lang="da-DK" b="1" dirty="0"/>
              <a:t>Søgemaskine:</a:t>
            </a:r>
            <a:r>
              <a:rPr lang="da-DK" dirty="0"/>
              <a:t> </a:t>
            </a:r>
            <a:r>
              <a:rPr lang="da-DK" i="1" dirty="0"/>
              <a:t>Fint, det må jeg hellere </a:t>
            </a:r>
            <a:r>
              <a:rPr lang="da-DK" i="1" dirty="0" err="1"/>
              <a:t>indexere</a:t>
            </a:r>
            <a:r>
              <a:rPr lang="da-DK" i="1" dirty="0"/>
              <a:t>, men hvem er det relevant for?</a:t>
            </a:r>
          </a:p>
          <a:p>
            <a:pPr marL="0" indent="0">
              <a:buNone/>
            </a:pPr>
            <a:r>
              <a:rPr lang="da-DK" i="1" dirty="0"/>
              <a:t>Brugere der søger på: </a:t>
            </a:r>
          </a:p>
          <a:p>
            <a:pPr marL="0" indent="0">
              <a:buNone/>
            </a:pPr>
            <a:r>
              <a:rPr lang="da-DK" i="1" dirty="0"/>
              <a:t>Amerikanske stater?</a:t>
            </a:r>
          </a:p>
          <a:p>
            <a:pPr marL="0" indent="0">
              <a:buNone/>
            </a:pPr>
            <a:r>
              <a:rPr lang="da-DK" i="1" dirty="0"/>
              <a:t>Engelske pigenavne?</a:t>
            </a:r>
          </a:p>
          <a:p>
            <a:pPr marL="0" indent="0">
              <a:buNone/>
            </a:pPr>
            <a:r>
              <a:rPr lang="da-DK" i="1" dirty="0"/>
              <a:t>Tobak sorter?</a:t>
            </a:r>
          </a:p>
        </p:txBody>
      </p:sp>
    </p:spTree>
    <p:extLst>
      <p:ext uri="{BB962C8B-B14F-4D97-AF65-F5344CB8AC3E}">
        <p14:creationId xmlns:p14="http://schemas.microsoft.com/office/powerpoint/2010/main" val="3470980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3351E-2A93-4B30-B9D3-3CB150CBD807}"/>
              </a:ext>
            </a:extLst>
          </p:cNvPr>
          <p:cNvSpPr>
            <a:spLocks noGrp="1"/>
          </p:cNvSpPr>
          <p:nvPr>
            <p:ph type="title"/>
          </p:nvPr>
        </p:nvSpPr>
        <p:spPr/>
        <p:txBody>
          <a:bodyPr>
            <a:normAutofit/>
          </a:bodyPr>
          <a:lstStyle/>
          <a:p>
            <a:r>
              <a:rPr lang="da-DK" dirty="0"/>
              <a:t>Strukturerede data - </a:t>
            </a:r>
            <a:r>
              <a:rPr lang="da-DK" dirty="0" err="1"/>
              <a:t>Microdata</a:t>
            </a:r>
          </a:p>
        </p:txBody>
      </p:sp>
      <p:sp>
        <p:nvSpPr>
          <p:cNvPr id="3" name="Pladsholder til indhold 2">
            <a:extLst>
              <a:ext uri="{FF2B5EF4-FFF2-40B4-BE49-F238E27FC236}">
                <a16:creationId xmlns:a16="http://schemas.microsoft.com/office/drawing/2014/main" id="{4F3B2071-6FAC-403C-A29E-19467B61C560}"/>
              </a:ext>
            </a:extLst>
          </p:cNvPr>
          <p:cNvSpPr>
            <a:spLocks noGrp="1"/>
          </p:cNvSpPr>
          <p:nvPr>
            <p:ph idx="1"/>
          </p:nvPr>
        </p:nvSpPr>
        <p:spPr/>
        <p:txBody>
          <a:bodyPr>
            <a:normAutofit/>
          </a:bodyPr>
          <a:lstStyle/>
          <a:p>
            <a:pPr>
              <a:buNone/>
            </a:pPr>
            <a:r>
              <a:rPr lang="da-DK" sz="2000">
                <a:ea typeface="+mn-lt"/>
                <a:cs typeface="+mn-lt"/>
              </a:rPr>
              <a:t>Vi kan fortælle søge maskinen at Virginia er en pige (-ikke en stat eller en tobaksort)</a:t>
            </a:r>
            <a:endParaRPr lang="da-DK"/>
          </a:p>
          <a:p>
            <a:pPr>
              <a:buNone/>
            </a:pPr>
            <a:endParaRPr lang="da-DK" sz="2000" dirty="0">
              <a:ea typeface="+mn-lt"/>
              <a:cs typeface="+mn-lt"/>
            </a:endParaRPr>
          </a:p>
          <a:p>
            <a:pPr>
              <a:buNone/>
            </a:pPr>
            <a:r>
              <a:rPr lang="da-DK" sz="2000" b="1">
                <a:ea typeface="+mn-lt"/>
                <a:cs typeface="+mn-lt"/>
              </a:rPr>
              <a:t>&lt;p itemscope="" itemprop="person" itemtype="http://schema.org/Person"&gt;</a:t>
            </a:r>
            <a:endParaRPr lang="da-DK" b="1"/>
          </a:p>
          <a:p>
            <a:pPr>
              <a:buNone/>
            </a:pPr>
            <a:r>
              <a:rPr lang="da-DK" sz="2000" b="1">
                <a:ea typeface="+mn-lt"/>
                <a:cs typeface="+mn-lt"/>
              </a:rPr>
              <a:t>   Jeg elsker &lt;span itemprop="name"&gt;Virginia&lt;/span&gt;</a:t>
            </a:r>
          </a:p>
          <a:p>
            <a:pPr>
              <a:buNone/>
            </a:pPr>
            <a:r>
              <a:rPr lang="da-DK" sz="2000" b="1">
                <a:ea typeface="+mn-lt"/>
                <a:cs typeface="+mn-lt"/>
              </a:rPr>
              <a:t>&lt;/p&gt;</a:t>
            </a:r>
          </a:p>
          <a:p>
            <a:pPr>
              <a:buNone/>
            </a:pPr>
            <a:endParaRPr lang="da-DK" sz="2000" dirty="0">
              <a:ea typeface="+mn-lt"/>
              <a:cs typeface="+mn-lt"/>
            </a:endParaRPr>
          </a:p>
        </p:txBody>
      </p:sp>
    </p:spTree>
    <p:extLst>
      <p:ext uri="{BB962C8B-B14F-4D97-AF65-F5344CB8AC3E}">
        <p14:creationId xmlns:p14="http://schemas.microsoft.com/office/powerpoint/2010/main" val="3315090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F4463-651C-4064-BB00-76899DDCBB76}"/>
              </a:ext>
            </a:extLst>
          </p:cNvPr>
          <p:cNvSpPr>
            <a:spLocks noGrp="1"/>
          </p:cNvSpPr>
          <p:nvPr>
            <p:ph type="title"/>
          </p:nvPr>
        </p:nvSpPr>
        <p:spPr/>
        <p:txBody>
          <a:bodyPr/>
          <a:lstStyle/>
          <a:p>
            <a:r>
              <a:rPr lang="da-DK"/>
              <a:t>Hvad skete der lige?</a:t>
            </a:r>
          </a:p>
        </p:txBody>
      </p:sp>
      <p:sp>
        <p:nvSpPr>
          <p:cNvPr id="3" name="Pladsholder til indhold 2">
            <a:extLst>
              <a:ext uri="{FF2B5EF4-FFF2-40B4-BE49-F238E27FC236}">
                <a16:creationId xmlns:a16="http://schemas.microsoft.com/office/drawing/2014/main" id="{CE3329E1-00FC-417D-87F3-1C84AAC45F68}"/>
              </a:ext>
            </a:extLst>
          </p:cNvPr>
          <p:cNvSpPr>
            <a:spLocks noGrp="1"/>
          </p:cNvSpPr>
          <p:nvPr>
            <p:ph idx="1"/>
          </p:nvPr>
        </p:nvSpPr>
        <p:spPr/>
        <p:txBody>
          <a:bodyPr>
            <a:normAutofit/>
          </a:bodyPr>
          <a:lstStyle/>
          <a:p>
            <a:pPr marL="0" indent="0">
              <a:buNone/>
            </a:pPr>
            <a:r>
              <a:rPr lang="da-DK" dirty="0"/>
              <a:t>Vi tilføjede en itemscope til et html element for at fortælle at dette scope indeholder strukturerede data. Alle child elementer i dette scope kan nu få en </a:t>
            </a:r>
            <a:r>
              <a:rPr lang="da-DK"/>
              <a:t>propperty der beskriver egenskaber</a:t>
            </a:r>
          </a:p>
          <a:p>
            <a:pPr marL="0" indent="0">
              <a:buNone/>
            </a:pPr>
            <a:r>
              <a:rPr lang="da-DK" b="1"/>
              <a:t>&lt;p </a:t>
            </a:r>
            <a:r>
              <a:rPr lang="da-DK" b="1">
                <a:highlight>
                  <a:srgbClr val="FFFF00"/>
                </a:highlight>
              </a:rPr>
              <a:t>itemscope=""</a:t>
            </a:r>
            <a:r>
              <a:rPr lang="da-DK" b="1"/>
              <a:t>&gt;</a:t>
            </a:r>
          </a:p>
          <a:p>
            <a:pPr marL="0" indent="0">
              <a:buNone/>
            </a:pPr>
            <a:r>
              <a:rPr lang="da-DK" b="1"/>
              <a:t>    &lt;!-- egenskab --&gt;</a:t>
            </a:r>
            <a:endParaRPr lang="da-DK" b="1" dirty="0"/>
          </a:p>
          <a:p>
            <a:pPr marL="0" indent="0">
              <a:buNone/>
            </a:pPr>
            <a:r>
              <a:rPr lang="da-DK" b="1" dirty="0"/>
              <a:t>    </a:t>
            </a:r>
            <a:r>
              <a:rPr lang="da-DK" b="1">
                <a:ea typeface="+mn-lt"/>
                <a:cs typeface="+mn-lt"/>
              </a:rPr>
              <a:t>&lt;!-- egenskab --&gt;</a:t>
            </a:r>
            <a:endParaRPr lang="da-DK">
              <a:ea typeface="+mn-lt"/>
              <a:cs typeface="+mn-lt"/>
            </a:endParaRPr>
          </a:p>
          <a:p>
            <a:pPr marL="0" indent="0">
              <a:buNone/>
            </a:pPr>
            <a:r>
              <a:rPr lang="da-DK" b="1"/>
              <a:t>&lt;/p&gt;</a:t>
            </a:r>
            <a:endParaRPr lang="da-DK" b="1" dirty="0"/>
          </a:p>
        </p:txBody>
      </p:sp>
    </p:spTree>
    <p:extLst>
      <p:ext uri="{BB962C8B-B14F-4D97-AF65-F5344CB8AC3E}">
        <p14:creationId xmlns:p14="http://schemas.microsoft.com/office/powerpoint/2010/main" val="544995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F4463-651C-4064-BB00-76899DDCBB76}"/>
              </a:ext>
            </a:extLst>
          </p:cNvPr>
          <p:cNvSpPr>
            <a:spLocks noGrp="1"/>
          </p:cNvSpPr>
          <p:nvPr>
            <p:ph type="title"/>
          </p:nvPr>
        </p:nvSpPr>
        <p:spPr/>
        <p:txBody>
          <a:bodyPr/>
          <a:lstStyle/>
          <a:p>
            <a:r>
              <a:rPr lang="da-DK"/>
              <a:t>Hvad skete der lige?</a:t>
            </a:r>
          </a:p>
        </p:txBody>
      </p:sp>
      <p:sp>
        <p:nvSpPr>
          <p:cNvPr id="3" name="Pladsholder til indhold 2">
            <a:extLst>
              <a:ext uri="{FF2B5EF4-FFF2-40B4-BE49-F238E27FC236}">
                <a16:creationId xmlns:a16="http://schemas.microsoft.com/office/drawing/2014/main" id="{CE3329E1-00FC-417D-87F3-1C84AAC45F68}"/>
              </a:ext>
            </a:extLst>
          </p:cNvPr>
          <p:cNvSpPr>
            <a:spLocks noGrp="1"/>
          </p:cNvSpPr>
          <p:nvPr>
            <p:ph idx="1"/>
          </p:nvPr>
        </p:nvSpPr>
        <p:spPr/>
        <p:txBody>
          <a:bodyPr/>
          <a:lstStyle/>
          <a:p>
            <a:pPr marL="0" indent="0">
              <a:buNone/>
            </a:pPr>
            <a:r>
              <a:rPr lang="da-DK" dirty="0"/>
              <a:t>Vi tilføjede desuden en itemtype attribut for at forælle hvilken "ting" der er tale </a:t>
            </a:r>
            <a:r>
              <a:rPr lang="da-DK"/>
              <a:t>om. Søgemaskinerne slår nu termen "Person" op på schema.org</a:t>
            </a:r>
          </a:p>
          <a:p>
            <a:pPr marL="0" indent="0">
              <a:buNone/>
            </a:pPr>
            <a:r>
              <a:rPr lang="da-DK" b="1"/>
              <a:t>&lt;p itemscope="" </a:t>
            </a:r>
            <a:r>
              <a:rPr lang="da-DK" b="1">
                <a:highlight>
                  <a:srgbClr val="FFFF00"/>
                </a:highlight>
              </a:rPr>
              <a:t>itemtype="http://schema.org/Person"</a:t>
            </a:r>
            <a:r>
              <a:rPr lang="da-DK" b="1"/>
              <a:t>&gt;</a:t>
            </a:r>
          </a:p>
          <a:p>
            <a:pPr marL="0" indent="0">
              <a:buNone/>
            </a:pPr>
            <a:endParaRPr lang="da-DK" b="1" dirty="0"/>
          </a:p>
          <a:p>
            <a:pPr marL="0" indent="0">
              <a:buNone/>
            </a:pPr>
            <a:r>
              <a:rPr lang="da-DK" dirty="0"/>
              <a:t>Lad os prøve at gøre det samme og se hvilke properties vi kan give vores </a:t>
            </a:r>
            <a:r>
              <a:rPr lang="da-DK"/>
              <a:t>elskede Virginia</a:t>
            </a:r>
          </a:p>
          <a:p>
            <a:pPr marL="0" indent="0">
              <a:buNone/>
            </a:pPr>
            <a:r>
              <a:rPr lang="da-DK" dirty="0">
                <a:ea typeface="+mn-lt"/>
                <a:cs typeface="+mn-lt"/>
                <a:hlinkClick r:id="rId2"/>
              </a:rPr>
              <a:t>https://schema.org/Person</a:t>
            </a:r>
            <a:endParaRPr lang="da-DK"/>
          </a:p>
        </p:txBody>
      </p:sp>
    </p:spTree>
    <p:extLst>
      <p:ext uri="{BB962C8B-B14F-4D97-AF65-F5344CB8AC3E}">
        <p14:creationId xmlns:p14="http://schemas.microsoft.com/office/powerpoint/2010/main" val="288735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D5141-3CEB-4E90-8144-6D577B8E6859}"/>
              </a:ext>
            </a:extLst>
          </p:cNvPr>
          <p:cNvSpPr>
            <a:spLocks noGrp="1"/>
          </p:cNvSpPr>
          <p:nvPr>
            <p:ph type="title"/>
          </p:nvPr>
        </p:nvSpPr>
        <p:spPr/>
        <p:txBody>
          <a:bodyPr>
            <a:normAutofit fontScale="90000"/>
          </a:bodyPr>
          <a:lstStyle/>
          <a:p>
            <a:r>
              <a:rPr lang="da-DK"/>
              <a:t>Et person-</a:t>
            </a:r>
            <a:r>
              <a:rPr lang="da-DK" err="1"/>
              <a:t>scope</a:t>
            </a:r>
            <a:r>
              <a:rPr lang="da-DK"/>
              <a:t> har mange mulige propperties</a:t>
            </a:r>
          </a:p>
        </p:txBody>
      </p:sp>
      <p:sp>
        <p:nvSpPr>
          <p:cNvPr id="3" name="Pladsholder til indhold 2">
            <a:extLst>
              <a:ext uri="{FF2B5EF4-FFF2-40B4-BE49-F238E27FC236}">
                <a16:creationId xmlns:a16="http://schemas.microsoft.com/office/drawing/2014/main" id="{F228E3EE-B96C-44B9-A9A9-EC0684B197B7}"/>
              </a:ext>
            </a:extLst>
          </p:cNvPr>
          <p:cNvSpPr>
            <a:spLocks noGrp="1"/>
          </p:cNvSpPr>
          <p:nvPr>
            <p:ph idx="1"/>
          </p:nvPr>
        </p:nvSpPr>
        <p:spPr/>
        <p:txBody>
          <a:bodyPr/>
          <a:lstStyle/>
          <a:p>
            <a:pPr>
              <a:buNone/>
            </a:pPr>
            <a:r>
              <a:rPr lang="da-DK" sz="2000" b="1" dirty="0"/>
              <a:t>&lt;p </a:t>
            </a:r>
            <a:r>
              <a:rPr lang="da-DK" sz="2000" b="1" err="1"/>
              <a:t>itemscope</a:t>
            </a:r>
            <a:r>
              <a:rPr lang="da-DK" sz="2000" b="1" dirty="0"/>
              <a:t>="" </a:t>
            </a:r>
            <a:r>
              <a:rPr lang="da-DK" sz="2000" b="1" err="1"/>
              <a:t>itemprop</a:t>
            </a:r>
            <a:r>
              <a:rPr lang="da-DK" sz="2000" b="1" dirty="0"/>
              <a:t>="</a:t>
            </a:r>
            <a:r>
              <a:rPr lang="da-DK" sz="2000" b="1" dirty="0">
                <a:highlight>
                  <a:srgbClr val="FFFF00"/>
                </a:highlight>
              </a:rPr>
              <a:t>person</a:t>
            </a:r>
            <a:r>
              <a:rPr lang="da-DK" sz="2000" b="1" dirty="0"/>
              <a:t>" </a:t>
            </a:r>
            <a:r>
              <a:rPr lang="da-DK" sz="2000" b="1" err="1"/>
              <a:t>itemtype</a:t>
            </a:r>
            <a:r>
              <a:rPr lang="da-DK" sz="2000" b="1" dirty="0"/>
              <a:t>="http://schema.org/Person"&gt;</a:t>
            </a:r>
            <a:endParaRPr lang="da-DK" sz="2000" dirty="0">
              <a:ea typeface="+mn-lt"/>
              <a:cs typeface="+mn-lt"/>
            </a:endParaRPr>
          </a:p>
          <a:p>
            <a:pPr>
              <a:buNone/>
            </a:pPr>
            <a:r>
              <a:rPr lang="da-DK" sz="2000" b="1" dirty="0"/>
              <a:t>   Jeg elsker &lt;span </a:t>
            </a:r>
            <a:r>
              <a:rPr lang="da-DK" sz="2000" b="1" err="1"/>
              <a:t>itemprop</a:t>
            </a:r>
            <a:r>
              <a:rPr lang="da-DK" sz="2000" b="1" dirty="0"/>
              <a:t>="</a:t>
            </a:r>
            <a:r>
              <a:rPr lang="da-DK" sz="2000" b="1" err="1">
                <a:highlight>
                  <a:srgbClr val="FFFF00"/>
                </a:highlight>
              </a:rPr>
              <a:t>name</a:t>
            </a:r>
            <a:r>
              <a:rPr lang="da-DK" sz="2000" b="1" dirty="0"/>
              <a:t>"&gt;Virginia&lt;/span&gt; fordi hun er </a:t>
            </a:r>
            <a:endParaRPr lang="en-US" sz="2000" dirty="0"/>
          </a:p>
          <a:p>
            <a:pPr>
              <a:buNone/>
            </a:pPr>
            <a:r>
              <a:rPr lang="da-DK" sz="2000" b="1" dirty="0"/>
              <a:t>   &lt;span </a:t>
            </a:r>
            <a:r>
              <a:rPr lang="da-DK" sz="2000" b="1" err="1"/>
              <a:t>itemprop</a:t>
            </a:r>
            <a:r>
              <a:rPr lang="da-DK" sz="2000" b="1" dirty="0"/>
              <a:t>="</a:t>
            </a:r>
            <a:r>
              <a:rPr lang="da-DK" sz="2000" b="1" err="1">
                <a:highlight>
                  <a:srgbClr val="FFFF00"/>
                </a:highlight>
              </a:rPr>
              <a:t>jobTitle</a:t>
            </a:r>
            <a:r>
              <a:rPr lang="da-DK" sz="2000" b="1" dirty="0"/>
              <a:t>"&gt;</a:t>
            </a:r>
            <a:r>
              <a:rPr lang="da-DK" sz="2000" b="1" err="1"/>
              <a:t>buschaufør</a:t>
            </a:r>
            <a:r>
              <a:rPr lang="da-DK" sz="2000" b="1" dirty="0"/>
              <a:t>&lt;/span&gt;</a:t>
            </a:r>
            <a:endParaRPr lang="en-US" sz="2000" dirty="0">
              <a:ea typeface="+mn-lt"/>
              <a:cs typeface="+mn-lt"/>
            </a:endParaRPr>
          </a:p>
          <a:p>
            <a:pPr>
              <a:buNone/>
            </a:pPr>
            <a:r>
              <a:rPr lang="da-DK" sz="2000" b="1" dirty="0"/>
              <a:t>&lt;/p&gt;</a:t>
            </a:r>
            <a:endParaRPr lang="da-DK" sz="2000" dirty="0"/>
          </a:p>
        </p:txBody>
      </p:sp>
    </p:spTree>
    <p:extLst>
      <p:ext uri="{BB962C8B-B14F-4D97-AF65-F5344CB8AC3E}">
        <p14:creationId xmlns:p14="http://schemas.microsoft.com/office/powerpoint/2010/main" val="187945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2">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el 1">
            <a:extLst>
              <a:ext uri="{FF2B5EF4-FFF2-40B4-BE49-F238E27FC236}">
                <a16:creationId xmlns:a16="http://schemas.microsoft.com/office/drawing/2014/main" id="{F53BEFD2-0897-4682-92AB-6E85E6C03325}"/>
              </a:ext>
            </a:extLst>
          </p:cNvPr>
          <p:cNvSpPr>
            <a:spLocks noGrp="1"/>
          </p:cNvSpPr>
          <p:nvPr>
            <p:ph type="title"/>
          </p:nvPr>
        </p:nvSpPr>
        <p:spPr>
          <a:xfrm>
            <a:off x="1295402" y="982132"/>
            <a:ext cx="9601196" cy="1303867"/>
          </a:xfrm>
        </p:spPr>
        <p:txBody>
          <a:bodyPr>
            <a:normAutofit/>
          </a:bodyPr>
          <a:lstStyle/>
          <a:p>
            <a:r>
              <a:rPr lang="da-DK" dirty="0">
                <a:solidFill>
                  <a:srgbClr val="262626"/>
                </a:solidFill>
              </a:rPr>
              <a:t>Hvad er On Page SEO?</a:t>
            </a:r>
          </a:p>
        </p:txBody>
      </p:sp>
      <p:graphicFrame>
        <p:nvGraphicFramePr>
          <p:cNvPr id="6" name="Tabel 6">
            <a:extLst>
              <a:ext uri="{FF2B5EF4-FFF2-40B4-BE49-F238E27FC236}">
                <a16:creationId xmlns:a16="http://schemas.microsoft.com/office/drawing/2014/main" id="{27B67529-F051-4314-BBDB-73B326C26361}"/>
              </a:ext>
            </a:extLst>
          </p:cNvPr>
          <p:cNvGraphicFramePr>
            <a:graphicFrameLocks noGrp="1"/>
          </p:cNvGraphicFramePr>
          <p:nvPr>
            <p:ph idx="1"/>
            <p:extLst>
              <p:ext uri="{D42A27DB-BD31-4B8C-83A1-F6EECF244321}">
                <p14:modId xmlns:p14="http://schemas.microsoft.com/office/powerpoint/2010/main" val="824798255"/>
              </p:ext>
            </p:extLst>
          </p:nvPr>
        </p:nvGraphicFramePr>
        <p:xfrm>
          <a:off x="1315454" y="2468890"/>
          <a:ext cx="9601198" cy="3406040"/>
        </p:xfrm>
        <a:graphic>
          <a:graphicData uri="http://schemas.openxmlformats.org/drawingml/2006/table">
            <a:tbl>
              <a:tblPr firstRow="1" bandRow="1">
                <a:tableStyleId>{69012ECD-51FC-41F1-AA8D-1B2483CD663E}</a:tableStyleId>
              </a:tblPr>
              <a:tblGrid>
                <a:gridCol w="4800599">
                  <a:extLst>
                    <a:ext uri="{9D8B030D-6E8A-4147-A177-3AD203B41FA5}">
                      <a16:colId xmlns:a16="http://schemas.microsoft.com/office/drawing/2014/main" val="1858688846"/>
                    </a:ext>
                  </a:extLst>
                </a:gridCol>
                <a:gridCol w="4800599">
                  <a:extLst>
                    <a:ext uri="{9D8B030D-6E8A-4147-A177-3AD203B41FA5}">
                      <a16:colId xmlns:a16="http://schemas.microsoft.com/office/drawing/2014/main" val="2178242117"/>
                    </a:ext>
                  </a:extLst>
                </a:gridCol>
              </a:tblGrid>
              <a:tr h="309640">
                <a:tc>
                  <a:txBody>
                    <a:bodyPr/>
                    <a:lstStyle/>
                    <a:p>
                      <a:r>
                        <a:rPr lang="da-DK" sz="1400" dirty="0"/>
                        <a:t>On Page</a:t>
                      </a:r>
                    </a:p>
                  </a:txBody>
                  <a:tcPr marL="70373" marR="70373" marT="35186" marB="35186"/>
                </a:tc>
                <a:tc>
                  <a:txBody>
                    <a:bodyPr/>
                    <a:lstStyle/>
                    <a:p>
                      <a:r>
                        <a:rPr lang="da-DK" sz="1400" dirty="0" err="1"/>
                        <a:t>Off</a:t>
                      </a:r>
                      <a:r>
                        <a:rPr lang="da-DK" sz="1400" dirty="0"/>
                        <a:t> Page</a:t>
                      </a:r>
                    </a:p>
                  </a:txBody>
                  <a:tcPr marL="70373" marR="70373" marT="35186" marB="35186"/>
                </a:tc>
                <a:extLst>
                  <a:ext uri="{0D108BD9-81ED-4DB2-BD59-A6C34878D82A}">
                    <a16:rowId xmlns:a16="http://schemas.microsoft.com/office/drawing/2014/main" val="3473658336"/>
                  </a:ext>
                </a:extLst>
              </a:tr>
              <a:tr h="309640">
                <a:tc>
                  <a:txBody>
                    <a:bodyPr/>
                    <a:lstStyle/>
                    <a:p>
                      <a:r>
                        <a:rPr lang="da-DK" sz="1400" dirty="0"/>
                        <a:t>Kvalitetsindhold</a:t>
                      </a:r>
                    </a:p>
                  </a:txBody>
                  <a:tcPr marL="70373" marR="70373" marT="35186" marB="35186"/>
                </a:tc>
                <a:tc>
                  <a:txBody>
                    <a:bodyPr/>
                    <a:lstStyle/>
                    <a:p>
                      <a:r>
                        <a:rPr lang="da-DK" sz="1400" dirty="0"/>
                        <a:t>Link </a:t>
                      </a:r>
                      <a:r>
                        <a:rPr lang="da-DK" sz="1400" dirty="0" err="1"/>
                        <a:t>building</a:t>
                      </a:r>
                    </a:p>
                  </a:txBody>
                  <a:tcPr marL="70373" marR="70373" marT="35186" marB="35186"/>
                </a:tc>
                <a:extLst>
                  <a:ext uri="{0D108BD9-81ED-4DB2-BD59-A6C34878D82A}">
                    <a16:rowId xmlns:a16="http://schemas.microsoft.com/office/drawing/2014/main" val="505907759"/>
                  </a:ext>
                </a:extLst>
              </a:tr>
              <a:tr h="309640">
                <a:tc>
                  <a:txBody>
                    <a:bodyPr/>
                    <a:lstStyle/>
                    <a:p>
                      <a:pPr lvl="0">
                        <a:buNone/>
                      </a:pPr>
                      <a:r>
                        <a:rPr lang="da-DK" sz="1400" dirty="0"/>
                        <a:t>Optimal formatering</a:t>
                      </a:r>
                    </a:p>
                  </a:txBody>
                  <a:tcPr marL="70373" marR="70373" marT="35186" marB="35186"/>
                </a:tc>
                <a:tc>
                  <a:txBody>
                    <a:bodyPr/>
                    <a:lstStyle/>
                    <a:p>
                      <a:pPr lvl="0">
                        <a:buNone/>
                      </a:pPr>
                      <a:r>
                        <a:rPr lang="da-DK" sz="1400" dirty="0"/>
                        <a:t>Guest </a:t>
                      </a:r>
                      <a:r>
                        <a:rPr lang="da-DK" sz="1400" err="1"/>
                        <a:t>blogging</a:t>
                      </a:r>
                      <a:endParaRPr lang="da-DK" sz="1400" dirty="0" err="1"/>
                    </a:p>
                  </a:txBody>
                  <a:tcPr marL="70373" marR="70373" marT="35186" marB="35186"/>
                </a:tc>
                <a:extLst>
                  <a:ext uri="{0D108BD9-81ED-4DB2-BD59-A6C34878D82A}">
                    <a16:rowId xmlns:a16="http://schemas.microsoft.com/office/drawing/2014/main" val="3362791616"/>
                  </a:ext>
                </a:extLst>
              </a:tr>
              <a:tr h="309640">
                <a:tc>
                  <a:txBody>
                    <a:bodyPr/>
                    <a:lstStyle/>
                    <a:p>
                      <a:pPr lvl="0">
                        <a:buNone/>
                      </a:pPr>
                      <a:r>
                        <a:rPr lang="da-DK" sz="1400" dirty="0" err="1"/>
                        <a:t>Keyword</a:t>
                      </a:r>
                      <a:r>
                        <a:rPr lang="da-DK" sz="1400" dirty="0"/>
                        <a:t> analyser og regelmæssige opdateringer af indhold</a:t>
                      </a:r>
                    </a:p>
                  </a:txBody>
                  <a:tcPr marL="70373" marR="70373" marT="35186" marB="35186"/>
                </a:tc>
                <a:tc>
                  <a:txBody>
                    <a:bodyPr/>
                    <a:lstStyle/>
                    <a:p>
                      <a:pPr lvl="0">
                        <a:buNone/>
                      </a:pPr>
                      <a:r>
                        <a:rPr lang="da-DK" sz="1400" dirty="0"/>
                        <a:t>Social media</a:t>
                      </a:r>
                    </a:p>
                  </a:txBody>
                  <a:tcPr marL="70373" marR="70373" marT="35186" marB="35186"/>
                </a:tc>
                <a:extLst>
                  <a:ext uri="{0D108BD9-81ED-4DB2-BD59-A6C34878D82A}">
                    <a16:rowId xmlns:a16="http://schemas.microsoft.com/office/drawing/2014/main" val="998912457"/>
                  </a:ext>
                </a:extLst>
              </a:tr>
              <a:tr h="309640">
                <a:tc>
                  <a:txBody>
                    <a:bodyPr/>
                    <a:lstStyle/>
                    <a:p>
                      <a:pPr lvl="0">
                        <a:buNone/>
                      </a:pPr>
                      <a:r>
                        <a:rPr lang="da-DK" sz="1400" dirty="0" err="1"/>
                        <a:t>Kvalites</a:t>
                      </a:r>
                      <a:r>
                        <a:rPr lang="da-DK" sz="1400" dirty="0"/>
                        <a:t> </a:t>
                      </a:r>
                      <a:r>
                        <a:rPr lang="da-DK" sz="1400" dirty="0" err="1"/>
                        <a:t>URLs</a:t>
                      </a:r>
                      <a:r>
                        <a:rPr lang="da-DK" sz="1400" dirty="0"/>
                        <a:t> (Protokol/ </a:t>
                      </a:r>
                      <a:r>
                        <a:rPr lang="da-DK" sz="1400" dirty="0" err="1"/>
                        <a:t>pretty</a:t>
                      </a:r>
                      <a:r>
                        <a:rPr lang="da-DK" sz="1400" dirty="0"/>
                        <a:t> </a:t>
                      </a:r>
                      <a:r>
                        <a:rPr lang="da-DK" sz="1400" dirty="0" err="1"/>
                        <a:t>urls</a:t>
                      </a:r>
                      <a:r>
                        <a:rPr lang="da-DK" sz="1400" dirty="0"/>
                        <a:t>/ </a:t>
                      </a:r>
                      <a:r>
                        <a:rPr lang="da-DK" sz="1400" dirty="0" err="1"/>
                        <a:t>canonical</a:t>
                      </a:r>
                      <a:r>
                        <a:rPr lang="da-DK" sz="1400" dirty="0"/>
                        <a:t> links)</a:t>
                      </a:r>
                      <a:endParaRPr lang="da-DK" sz="1400" dirty="0" err="1"/>
                    </a:p>
                  </a:txBody>
                  <a:tcPr marL="70373" marR="70373" marT="35186" marB="35186"/>
                </a:tc>
                <a:tc>
                  <a:txBody>
                    <a:bodyPr/>
                    <a:lstStyle/>
                    <a:p>
                      <a:pPr lvl="0">
                        <a:buNone/>
                      </a:pPr>
                      <a:r>
                        <a:rPr lang="da-DK" sz="1400" u="none" strike="noStrike" noProof="0" dirty="0"/>
                        <a:t>Eksterne tjenester (Trustpilot, </a:t>
                      </a:r>
                      <a:r>
                        <a:rPr lang="da-DK" sz="1400" dirty="0" err="1"/>
                        <a:t>Youtube</a:t>
                      </a:r>
                      <a:r>
                        <a:rPr lang="da-DK" sz="1400" dirty="0"/>
                        <a:t>, </a:t>
                      </a:r>
                      <a:r>
                        <a:rPr lang="da-DK" sz="1400" dirty="0" err="1"/>
                        <a:t>Soundcloud</a:t>
                      </a:r>
                      <a:r>
                        <a:rPr lang="da-DK" sz="1400" dirty="0"/>
                        <a:t>, etc.)</a:t>
                      </a:r>
                    </a:p>
                  </a:txBody>
                  <a:tcPr marL="70373" marR="70373" marT="35186" marB="35186"/>
                </a:tc>
                <a:extLst>
                  <a:ext uri="{0D108BD9-81ED-4DB2-BD59-A6C34878D82A}">
                    <a16:rowId xmlns:a16="http://schemas.microsoft.com/office/drawing/2014/main" val="292980266"/>
                  </a:ext>
                </a:extLst>
              </a:tr>
              <a:tr h="309640">
                <a:tc>
                  <a:txBody>
                    <a:bodyPr/>
                    <a:lstStyle/>
                    <a:p>
                      <a:pPr lvl="0">
                        <a:buNone/>
                      </a:pPr>
                      <a:r>
                        <a:rPr lang="da-DK" sz="1400" dirty="0"/>
                        <a:t>UI/ UX</a:t>
                      </a:r>
                    </a:p>
                  </a:txBody>
                  <a:tcPr marL="70373" marR="70373" marT="35186" marB="35186"/>
                </a:tc>
                <a:tc>
                  <a:txBody>
                    <a:bodyPr/>
                    <a:lstStyle/>
                    <a:p>
                      <a:pPr lvl="0">
                        <a:buNone/>
                      </a:pPr>
                      <a:r>
                        <a:rPr lang="da-DK" sz="1400"/>
                        <a:t>Kampagner/ Affiliate programmer/ Annoncering/ </a:t>
                      </a:r>
                      <a:r>
                        <a:rPr lang="da-DK" sz="1400" err="1"/>
                        <a:t>Remarketing</a:t>
                      </a:r>
                    </a:p>
                  </a:txBody>
                  <a:tcPr marL="70373" marR="70373" marT="35186" marB="35186"/>
                </a:tc>
                <a:extLst>
                  <a:ext uri="{0D108BD9-81ED-4DB2-BD59-A6C34878D82A}">
                    <a16:rowId xmlns:a16="http://schemas.microsoft.com/office/drawing/2014/main" val="3298105453"/>
                  </a:ext>
                </a:extLst>
              </a:tr>
              <a:tr h="309640">
                <a:tc>
                  <a:txBody>
                    <a:bodyPr/>
                    <a:lstStyle/>
                    <a:p>
                      <a:pPr lvl="0">
                        <a:buNone/>
                      </a:pPr>
                      <a:r>
                        <a:rPr lang="da-DK" sz="1400" dirty="0"/>
                        <a:t>Hastighed (server svartid/ http </a:t>
                      </a:r>
                      <a:r>
                        <a:rPr lang="da-DK" sz="1400" dirty="0" err="1"/>
                        <a:t>requests</a:t>
                      </a:r>
                      <a:r>
                        <a:rPr lang="da-DK" sz="1400" dirty="0"/>
                        <a:t>/ ressourcer)</a:t>
                      </a:r>
                    </a:p>
                  </a:txBody>
                  <a:tcPr marL="70373" marR="70373" marT="35186" marB="35186"/>
                </a:tc>
                <a:tc>
                  <a:txBody>
                    <a:bodyPr/>
                    <a:lstStyle/>
                    <a:p>
                      <a:pPr lvl="0">
                        <a:buNone/>
                      </a:pPr>
                      <a:endParaRPr lang="da-DK" sz="1400"/>
                    </a:p>
                  </a:txBody>
                  <a:tcPr marL="70373" marR="70373" marT="35186" marB="35186"/>
                </a:tc>
                <a:extLst>
                  <a:ext uri="{0D108BD9-81ED-4DB2-BD59-A6C34878D82A}">
                    <a16:rowId xmlns:a16="http://schemas.microsoft.com/office/drawing/2014/main" val="104976796"/>
                  </a:ext>
                </a:extLst>
              </a:tr>
              <a:tr h="309640">
                <a:tc>
                  <a:txBody>
                    <a:bodyPr/>
                    <a:lstStyle/>
                    <a:p>
                      <a:pPr lvl="0">
                        <a:buNone/>
                      </a:pPr>
                      <a:r>
                        <a:rPr lang="da-DK" sz="1400" dirty="0"/>
                        <a:t>Dedikeret IP adresse</a:t>
                      </a:r>
                    </a:p>
                  </a:txBody>
                  <a:tcPr marL="70373" marR="70373" marT="35186" marB="35186"/>
                </a:tc>
                <a:tc>
                  <a:txBody>
                    <a:bodyPr/>
                    <a:lstStyle/>
                    <a:p>
                      <a:pPr lvl="0">
                        <a:buNone/>
                      </a:pPr>
                      <a:endParaRPr lang="da-DK" sz="1400" dirty="0"/>
                    </a:p>
                  </a:txBody>
                  <a:tcPr marL="70373" marR="70373" marT="35186" marB="35186"/>
                </a:tc>
                <a:extLst>
                  <a:ext uri="{0D108BD9-81ED-4DB2-BD59-A6C34878D82A}">
                    <a16:rowId xmlns:a16="http://schemas.microsoft.com/office/drawing/2014/main" val="3771020083"/>
                  </a:ext>
                </a:extLst>
              </a:tr>
              <a:tr h="309640">
                <a:tc>
                  <a:txBody>
                    <a:bodyPr/>
                    <a:lstStyle/>
                    <a:p>
                      <a:pPr lvl="0">
                        <a:buNone/>
                      </a:pPr>
                      <a:r>
                        <a:rPr lang="da-DK" sz="1400" b="0" i="0" u="none" strike="noStrike" noProof="0" dirty="0">
                          <a:latin typeface="Garamond"/>
                        </a:rPr>
                        <a:t>Send XML sitemap til søgemaskiner</a:t>
                      </a:r>
                      <a:endParaRPr lang="da-DK" dirty="0"/>
                    </a:p>
                  </a:txBody>
                  <a:tcPr marL="70373" marR="70373" marT="35186" marB="35186"/>
                </a:tc>
                <a:tc>
                  <a:txBody>
                    <a:bodyPr/>
                    <a:lstStyle/>
                    <a:p>
                      <a:pPr lvl="0">
                        <a:buNone/>
                      </a:pPr>
                      <a:endParaRPr lang="da-DK" sz="1400" dirty="0"/>
                    </a:p>
                  </a:txBody>
                  <a:tcPr marL="70373" marR="70373" marT="35186" marB="35186"/>
                </a:tc>
                <a:extLst>
                  <a:ext uri="{0D108BD9-81ED-4DB2-BD59-A6C34878D82A}">
                    <a16:rowId xmlns:a16="http://schemas.microsoft.com/office/drawing/2014/main" val="2177640265"/>
                  </a:ext>
                </a:extLst>
              </a:tr>
              <a:tr h="309640">
                <a:tc>
                  <a:txBody>
                    <a:bodyPr/>
                    <a:lstStyle/>
                    <a:p>
                      <a:pPr lvl="0">
                        <a:buNone/>
                      </a:pPr>
                      <a:r>
                        <a:rPr lang="da-DK" sz="1400" u="none" strike="noStrike" noProof="0" dirty="0"/>
                        <a:t>Rich data</a:t>
                      </a:r>
                      <a:endParaRPr lang="da-DK" sz="1400" dirty="0"/>
                    </a:p>
                  </a:txBody>
                  <a:tcPr marL="70373" marR="70373" marT="35186" marB="35186"/>
                </a:tc>
                <a:tc>
                  <a:txBody>
                    <a:bodyPr/>
                    <a:lstStyle/>
                    <a:p>
                      <a:pPr lvl="0">
                        <a:buNone/>
                      </a:pPr>
                      <a:endParaRPr lang="da-DK" sz="1400"/>
                    </a:p>
                  </a:txBody>
                  <a:tcPr marL="70373" marR="70373" marT="35186" marB="35186"/>
                </a:tc>
                <a:extLst>
                  <a:ext uri="{0D108BD9-81ED-4DB2-BD59-A6C34878D82A}">
                    <a16:rowId xmlns:a16="http://schemas.microsoft.com/office/drawing/2014/main" val="493139128"/>
                  </a:ext>
                </a:extLst>
              </a:tr>
              <a:tr h="309640">
                <a:tc>
                  <a:txBody>
                    <a:bodyPr/>
                    <a:lstStyle/>
                    <a:p>
                      <a:pPr lvl="0">
                        <a:buNone/>
                      </a:pPr>
                      <a:r>
                        <a:rPr lang="da-DK" sz="1400" u="none" strike="noStrike" noProof="0" dirty="0"/>
                        <a:t>Open Graph </a:t>
                      </a:r>
                      <a:r>
                        <a:rPr lang="da-DK" sz="1400" u="none" strike="noStrike" noProof="0" dirty="0" err="1"/>
                        <a:t>meta</a:t>
                      </a:r>
                      <a:r>
                        <a:rPr lang="da-DK" sz="1400" u="none" strike="noStrike" noProof="0" dirty="0"/>
                        <a:t> data</a:t>
                      </a:r>
                    </a:p>
                  </a:txBody>
                  <a:tcPr marL="70373" marR="70373" marT="35186" marB="35186"/>
                </a:tc>
                <a:tc>
                  <a:txBody>
                    <a:bodyPr/>
                    <a:lstStyle/>
                    <a:p>
                      <a:pPr lvl="0">
                        <a:buNone/>
                      </a:pPr>
                      <a:endParaRPr lang="da-DK" sz="1400" dirty="0"/>
                    </a:p>
                  </a:txBody>
                  <a:tcPr marL="70373" marR="70373" marT="35186" marB="35186"/>
                </a:tc>
                <a:extLst>
                  <a:ext uri="{0D108BD9-81ED-4DB2-BD59-A6C34878D82A}">
                    <a16:rowId xmlns:a16="http://schemas.microsoft.com/office/drawing/2014/main" val="644276684"/>
                  </a:ext>
                </a:extLst>
              </a:tr>
            </a:tbl>
          </a:graphicData>
        </a:graphic>
      </p:graphicFrame>
    </p:spTree>
    <p:extLst>
      <p:ext uri="{BB962C8B-B14F-4D97-AF65-F5344CB8AC3E}">
        <p14:creationId xmlns:p14="http://schemas.microsoft.com/office/powerpoint/2010/main" val="3255525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D4AD6-3707-4B08-BC76-7DBD01B40043}"/>
              </a:ext>
            </a:extLst>
          </p:cNvPr>
          <p:cNvSpPr>
            <a:spLocks noGrp="1"/>
          </p:cNvSpPr>
          <p:nvPr>
            <p:ph type="title"/>
          </p:nvPr>
        </p:nvSpPr>
        <p:spPr/>
        <p:txBody>
          <a:bodyPr/>
          <a:lstStyle/>
          <a:p>
            <a:r>
              <a:rPr lang="da-DK"/>
              <a:t>Her kan vi teste vores strukturerede data</a:t>
            </a:r>
          </a:p>
        </p:txBody>
      </p:sp>
      <p:sp>
        <p:nvSpPr>
          <p:cNvPr id="3" name="Pladsholder til indhold 2">
            <a:extLst>
              <a:ext uri="{FF2B5EF4-FFF2-40B4-BE49-F238E27FC236}">
                <a16:creationId xmlns:a16="http://schemas.microsoft.com/office/drawing/2014/main" id="{170EB0A2-5FB8-4DA0-B734-760586AB76E2}"/>
              </a:ext>
            </a:extLst>
          </p:cNvPr>
          <p:cNvSpPr>
            <a:spLocks noGrp="1"/>
          </p:cNvSpPr>
          <p:nvPr>
            <p:ph idx="1"/>
          </p:nvPr>
        </p:nvSpPr>
        <p:spPr/>
        <p:txBody>
          <a:bodyPr/>
          <a:lstStyle/>
          <a:p>
            <a:pPr marL="0" indent="0">
              <a:buNone/>
            </a:pPr>
            <a:r>
              <a:rPr lang="da-DK" dirty="0">
                <a:ea typeface="+mn-lt"/>
                <a:cs typeface="+mn-lt"/>
                <a:hlinkClick r:id="rId2"/>
              </a:rPr>
              <a:t>https://search.google.com/structured-data/testing-tool</a:t>
            </a:r>
          </a:p>
          <a:p>
            <a:pPr marL="0" indent="0">
              <a:buNone/>
            </a:pPr>
            <a:endParaRPr lang="da-DK" dirty="0"/>
          </a:p>
        </p:txBody>
      </p:sp>
      <p:pic>
        <p:nvPicPr>
          <p:cNvPr id="4" name="Billede 4" descr="Et billede, der indeholder skærmbillede&#10;&#10;Beskrivelse, der er oprettet med meget høj tiltro">
            <a:extLst>
              <a:ext uri="{FF2B5EF4-FFF2-40B4-BE49-F238E27FC236}">
                <a16:creationId xmlns:a16="http://schemas.microsoft.com/office/drawing/2014/main" id="{D587A6D2-C5E4-4C80-A921-E0421850FEED}"/>
              </a:ext>
            </a:extLst>
          </p:cNvPr>
          <p:cNvPicPr>
            <a:picLocks noChangeAspect="1"/>
          </p:cNvPicPr>
          <p:nvPr/>
        </p:nvPicPr>
        <p:blipFill>
          <a:blip r:embed="rId3"/>
          <a:stretch>
            <a:fillRect/>
          </a:stretch>
        </p:blipFill>
        <p:spPr>
          <a:xfrm>
            <a:off x="2298032" y="3756404"/>
            <a:ext cx="7595936" cy="1621166"/>
          </a:xfrm>
          <a:prstGeom prst="rect">
            <a:avLst/>
          </a:prstGeom>
        </p:spPr>
      </p:pic>
    </p:spTree>
    <p:extLst>
      <p:ext uri="{BB962C8B-B14F-4D97-AF65-F5344CB8AC3E}">
        <p14:creationId xmlns:p14="http://schemas.microsoft.com/office/powerpoint/2010/main" val="1169020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706850-ED01-46FF-A43F-8CF3661206E1}"/>
              </a:ext>
            </a:extLst>
          </p:cNvPr>
          <p:cNvSpPr>
            <a:spLocks noGrp="1"/>
          </p:cNvSpPr>
          <p:nvPr>
            <p:ph type="title"/>
          </p:nvPr>
        </p:nvSpPr>
        <p:spPr/>
        <p:txBody>
          <a:bodyPr/>
          <a:lstStyle/>
          <a:p>
            <a:r>
              <a:rPr lang="da-DK" dirty="0"/>
              <a:t>Her kan en nem editor</a:t>
            </a:r>
          </a:p>
        </p:txBody>
      </p:sp>
      <p:sp>
        <p:nvSpPr>
          <p:cNvPr id="3" name="Pladsholder til indhold 2">
            <a:extLst>
              <a:ext uri="{FF2B5EF4-FFF2-40B4-BE49-F238E27FC236}">
                <a16:creationId xmlns:a16="http://schemas.microsoft.com/office/drawing/2014/main" id="{71A7F24F-B4A1-4635-8172-E8550DDAF7E5}"/>
              </a:ext>
            </a:extLst>
          </p:cNvPr>
          <p:cNvSpPr>
            <a:spLocks noGrp="1"/>
          </p:cNvSpPr>
          <p:nvPr>
            <p:ph idx="1"/>
          </p:nvPr>
        </p:nvSpPr>
        <p:spPr/>
        <p:txBody>
          <a:bodyPr/>
          <a:lstStyle/>
          <a:p>
            <a:r>
              <a:rPr lang="da-DK" dirty="0">
                <a:ea typeface="+mn-lt"/>
                <a:cs typeface="+mn-lt"/>
                <a:hlinkClick r:id="rId2"/>
              </a:rPr>
              <a:t>https://www.google.com/webmasters/markup-helper/</a:t>
            </a:r>
            <a:endParaRPr lang="da-DK"/>
          </a:p>
        </p:txBody>
      </p:sp>
    </p:spTree>
    <p:extLst>
      <p:ext uri="{BB962C8B-B14F-4D97-AF65-F5344CB8AC3E}">
        <p14:creationId xmlns:p14="http://schemas.microsoft.com/office/powerpoint/2010/main" val="490573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A90F1-7A63-4FB1-B4DC-9922E42A2392}"/>
              </a:ext>
            </a:extLst>
          </p:cNvPr>
          <p:cNvSpPr>
            <a:spLocks noGrp="1"/>
          </p:cNvSpPr>
          <p:nvPr>
            <p:ph type="title"/>
          </p:nvPr>
        </p:nvSpPr>
        <p:spPr/>
        <p:txBody>
          <a:bodyPr/>
          <a:lstStyle/>
          <a:p>
            <a:r>
              <a:rPr lang="da-DK" dirty="0"/>
              <a:t>Open Graph Metadata</a:t>
            </a:r>
          </a:p>
        </p:txBody>
      </p:sp>
      <p:sp>
        <p:nvSpPr>
          <p:cNvPr id="3" name="Pladsholder til indhold 2">
            <a:extLst>
              <a:ext uri="{FF2B5EF4-FFF2-40B4-BE49-F238E27FC236}">
                <a16:creationId xmlns:a16="http://schemas.microsoft.com/office/drawing/2014/main" id="{FFF80BD9-8DB8-49A3-B6F6-B8D8C7C9A30C}"/>
              </a:ext>
            </a:extLst>
          </p:cNvPr>
          <p:cNvSpPr>
            <a:spLocks noGrp="1"/>
          </p:cNvSpPr>
          <p:nvPr>
            <p:ph idx="1"/>
          </p:nvPr>
        </p:nvSpPr>
        <p:spPr/>
        <p:txBody>
          <a:bodyPr>
            <a:normAutofit/>
          </a:bodyPr>
          <a:lstStyle/>
          <a:p>
            <a:pPr>
              <a:buNone/>
            </a:pPr>
            <a:r>
              <a:rPr lang="da-DK" dirty="0">
                <a:ea typeface="+mn-lt"/>
                <a:cs typeface="+mn-lt"/>
              </a:rPr>
              <a:t>Open Graph data bruges af sociale medier </a:t>
            </a:r>
            <a:r>
              <a:rPr lang="da-DK" dirty="0" err="1">
                <a:ea typeface="+mn-lt"/>
                <a:cs typeface="+mn-lt"/>
              </a:rPr>
              <a:t>bla</a:t>
            </a:r>
            <a:r>
              <a:rPr lang="da-DK" dirty="0">
                <a:ea typeface="+mn-lt"/>
                <a:cs typeface="+mn-lt"/>
              </a:rPr>
              <a:t>. Facebook og Twitter.</a:t>
            </a:r>
          </a:p>
          <a:p>
            <a:pPr>
              <a:buNone/>
            </a:pPr>
            <a:r>
              <a:rPr lang="da-DK" dirty="0"/>
              <a:t>Når side deles kan man bruge et tilpasset billede og tekst vha. OG data.</a:t>
            </a:r>
          </a:p>
          <a:p>
            <a:pPr>
              <a:buNone/>
            </a:pPr>
            <a:r>
              <a:rPr lang="da-DK"/>
              <a:t>OG data indsættes i head elementet</a:t>
            </a:r>
            <a:endParaRPr lang="da-DK" dirty="0"/>
          </a:p>
        </p:txBody>
      </p:sp>
    </p:spTree>
    <p:extLst>
      <p:ext uri="{BB962C8B-B14F-4D97-AF65-F5344CB8AC3E}">
        <p14:creationId xmlns:p14="http://schemas.microsoft.com/office/powerpoint/2010/main" val="233284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A90F1-7A63-4FB1-B4DC-9922E42A2392}"/>
              </a:ext>
            </a:extLst>
          </p:cNvPr>
          <p:cNvSpPr>
            <a:spLocks noGrp="1"/>
          </p:cNvSpPr>
          <p:nvPr>
            <p:ph type="title"/>
          </p:nvPr>
        </p:nvSpPr>
        <p:spPr/>
        <p:txBody>
          <a:bodyPr/>
          <a:lstStyle/>
          <a:p>
            <a:r>
              <a:rPr lang="da-DK" dirty="0"/>
              <a:t>Open Graph Metadata</a:t>
            </a:r>
          </a:p>
        </p:txBody>
      </p:sp>
      <p:sp>
        <p:nvSpPr>
          <p:cNvPr id="3" name="Pladsholder til indhold 2">
            <a:extLst>
              <a:ext uri="{FF2B5EF4-FFF2-40B4-BE49-F238E27FC236}">
                <a16:creationId xmlns:a16="http://schemas.microsoft.com/office/drawing/2014/main" id="{FFF80BD9-8DB8-49A3-B6F6-B8D8C7C9A30C}"/>
              </a:ext>
            </a:extLst>
          </p:cNvPr>
          <p:cNvSpPr>
            <a:spLocks noGrp="1"/>
          </p:cNvSpPr>
          <p:nvPr>
            <p:ph idx="1"/>
          </p:nvPr>
        </p:nvSpPr>
        <p:spPr/>
        <p:txBody>
          <a:bodyPr>
            <a:normAutofit/>
          </a:bodyPr>
          <a:lstStyle/>
          <a:p>
            <a:pPr>
              <a:buNone/>
            </a:pPr>
            <a:r>
              <a:rPr lang="da-DK" dirty="0">
                <a:ea typeface="+mn-lt"/>
                <a:cs typeface="+mn-lt"/>
              </a:rPr>
              <a:t>&lt;</a:t>
            </a:r>
            <a:r>
              <a:rPr lang="da-DK" dirty="0" err="1">
                <a:ea typeface="+mn-lt"/>
                <a:cs typeface="+mn-lt"/>
              </a:rPr>
              <a:t>meta</a:t>
            </a:r>
            <a:r>
              <a:rPr lang="da-DK" dirty="0">
                <a:ea typeface="+mn-lt"/>
                <a:cs typeface="+mn-lt"/>
              </a:rPr>
              <a:t> </a:t>
            </a:r>
            <a:r>
              <a:rPr lang="da-DK" dirty="0" err="1">
                <a:ea typeface="+mn-lt"/>
                <a:cs typeface="+mn-lt"/>
              </a:rPr>
              <a:t>property</a:t>
            </a:r>
            <a:r>
              <a:rPr lang="da-DK" dirty="0">
                <a:ea typeface="+mn-lt"/>
                <a:cs typeface="+mn-lt"/>
              </a:rPr>
              <a:t>="</a:t>
            </a:r>
            <a:r>
              <a:rPr lang="da-DK" dirty="0" err="1">
                <a:ea typeface="+mn-lt"/>
                <a:cs typeface="+mn-lt"/>
              </a:rPr>
              <a:t>og:title</a:t>
            </a:r>
            <a:r>
              <a:rPr lang="da-DK" dirty="0">
                <a:ea typeface="+mn-lt"/>
                <a:cs typeface="+mn-lt"/>
              </a:rPr>
              <a:t>" content="Titel her"&gt;</a:t>
            </a:r>
            <a:endParaRPr lang="da-DK" dirty="0"/>
          </a:p>
          <a:p>
            <a:pPr>
              <a:buNone/>
            </a:pPr>
            <a:r>
              <a:rPr lang="da-DK" dirty="0">
                <a:ea typeface="+mn-lt"/>
                <a:cs typeface="+mn-lt"/>
              </a:rPr>
              <a:t>&lt;</a:t>
            </a:r>
            <a:r>
              <a:rPr lang="da-DK" dirty="0" err="1">
                <a:ea typeface="+mn-lt"/>
                <a:cs typeface="+mn-lt"/>
              </a:rPr>
              <a:t>meta</a:t>
            </a:r>
            <a:r>
              <a:rPr lang="da-DK" dirty="0">
                <a:ea typeface="+mn-lt"/>
                <a:cs typeface="+mn-lt"/>
              </a:rPr>
              <a:t> </a:t>
            </a:r>
            <a:r>
              <a:rPr lang="da-DK" dirty="0" err="1">
                <a:ea typeface="+mn-lt"/>
                <a:cs typeface="+mn-lt"/>
              </a:rPr>
              <a:t>property</a:t>
            </a:r>
            <a:r>
              <a:rPr lang="da-DK" dirty="0">
                <a:ea typeface="+mn-lt"/>
                <a:cs typeface="+mn-lt"/>
              </a:rPr>
              <a:t>="</a:t>
            </a:r>
            <a:r>
              <a:rPr lang="da-DK" dirty="0" err="1">
                <a:ea typeface="+mn-lt"/>
                <a:cs typeface="+mn-lt"/>
              </a:rPr>
              <a:t>og:image</a:t>
            </a:r>
            <a:r>
              <a:rPr lang="da-DK" dirty="0">
                <a:ea typeface="+mn-lt"/>
                <a:cs typeface="+mn-lt"/>
              </a:rPr>
              <a:t>" content="billede.jpg"&gt;</a:t>
            </a:r>
            <a:endParaRPr lang="da-DK" dirty="0"/>
          </a:p>
          <a:p>
            <a:pPr>
              <a:buNone/>
            </a:pPr>
            <a:r>
              <a:rPr lang="da-DK" dirty="0">
                <a:ea typeface="+mn-lt"/>
                <a:cs typeface="+mn-lt"/>
              </a:rPr>
              <a:t>&lt;</a:t>
            </a:r>
            <a:r>
              <a:rPr lang="da-DK" dirty="0" err="1">
                <a:ea typeface="+mn-lt"/>
                <a:cs typeface="+mn-lt"/>
              </a:rPr>
              <a:t>meta</a:t>
            </a:r>
            <a:r>
              <a:rPr lang="da-DK" dirty="0">
                <a:ea typeface="+mn-lt"/>
                <a:cs typeface="+mn-lt"/>
              </a:rPr>
              <a:t> </a:t>
            </a:r>
            <a:r>
              <a:rPr lang="da-DK" dirty="0" err="1">
                <a:ea typeface="+mn-lt"/>
                <a:cs typeface="+mn-lt"/>
              </a:rPr>
              <a:t>property</a:t>
            </a:r>
            <a:r>
              <a:rPr lang="da-DK" dirty="0">
                <a:ea typeface="+mn-lt"/>
                <a:cs typeface="+mn-lt"/>
              </a:rPr>
              <a:t>="</a:t>
            </a:r>
            <a:r>
              <a:rPr lang="da-DK" dirty="0" err="1">
                <a:ea typeface="+mn-lt"/>
                <a:cs typeface="+mn-lt"/>
              </a:rPr>
              <a:t>og:image:width</a:t>
            </a:r>
            <a:r>
              <a:rPr lang="da-DK" dirty="0">
                <a:ea typeface="+mn-lt"/>
                <a:cs typeface="+mn-lt"/>
              </a:rPr>
              <a:t>" content="1200"&gt;</a:t>
            </a:r>
            <a:endParaRPr lang="da-DK" dirty="0"/>
          </a:p>
          <a:p>
            <a:pPr>
              <a:buNone/>
            </a:pPr>
            <a:r>
              <a:rPr lang="da-DK" dirty="0">
                <a:ea typeface="+mn-lt"/>
                <a:cs typeface="+mn-lt"/>
              </a:rPr>
              <a:t>&lt;</a:t>
            </a:r>
            <a:r>
              <a:rPr lang="da-DK" dirty="0" err="1">
                <a:ea typeface="+mn-lt"/>
                <a:cs typeface="+mn-lt"/>
              </a:rPr>
              <a:t>meta</a:t>
            </a:r>
            <a:r>
              <a:rPr lang="da-DK" dirty="0">
                <a:ea typeface="+mn-lt"/>
                <a:cs typeface="+mn-lt"/>
              </a:rPr>
              <a:t> </a:t>
            </a:r>
            <a:r>
              <a:rPr lang="da-DK" dirty="0" err="1">
                <a:ea typeface="+mn-lt"/>
                <a:cs typeface="+mn-lt"/>
              </a:rPr>
              <a:t>property</a:t>
            </a:r>
            <a:r>
              <a:rPr lang="da-DK" dirty="0">
                <a:ea typeface="+mn-lt"/>
                <a:cs typeface="+mn-lt"/>
              </a:rPr>
              <a:t>="</a:t>
            </a:r>
            <a:r>
              <a:rPr lang="da-DK" dirty="0" err="1">
                <a:ea typeface="+mn-lt"/>
                <a:cs typeface="+mn-lt"/>
              </a:rPr>
              <a:t>og:image:height</a:t>
            </a:r>
            <a:r>
              <a:rPr lang="da-DK" dirty="0">
                <a:ea typeface="+mn-lt"/>
                <a:cs typeface="+mn-lt"/>
              </a:rPr>
              <a:t>" content="650"&gt;</a:t>
            </a:r>
            <a:endParaRPr lang="da-DK"/>
          </a:p>
          <a:p>
            <a:pPr>
              <a:buNone/>
            </a:pPr>
            <a:r>
              <a:rPr lang="da-DK" dirty="0">
                <a:ea typeface="+mn-lt"/>
                <a:cs typeface="+mn-lt"/>
              </a:rPr>
              <a:t>&lt;</a:t>
            </a:r>
            <a:r>
              <a:rPr lang="da-DK" dirty="0" err="1">
                <a:ea typeface="+mn-lt"/>
                <a:cs typeface="+mn-lt"/>
              </a:rPr>
              <a:t>meta</a:t>
            </a:r>
            <a:r>
              <a:rPr lang="da-DK" dirty="0">
                <a:ea typeface="+mn-lt"/>
                <a:cs typeface="+mn-lt"/>
              </a:rPr>
              <a:t> </a:t>
            </a:r>
            <a:r>
              <a:rPr lang="da-DK" dirty="0" err="1">
                <a:ea typeface="+mn-lt"/>
                <a:cs typeface="+mn-lt"/>
              </a:rPr>
              <a:t>property</a:t>
            </a:r>
            <a:r>
              <a:rPr lang="da-DK" dirty="0">
                <a:ea typeface="+mn-lt"/>
                <a:cs typeface="+mn-lt"/>
              </a:rPr>
              <a:t>="</a:t>
            </a:r>
            <a:r>
              <a:rPr lang="da-DK" dirty="0" err="1">
                <a:ea typeface="+mn-lt"/>
                <a:cs typeface="+mn-lt"/>
              </a:rPr>
              <a:t>og:url</a:t>
            </a:r>
            <a:r>
              <a:rPr lang="da-DK" dirty="0">
                <a:ea typeface="+mn-lt"/>
                <a:cs typeface="+mn-lt"/>
              </a:rPr>
              <a:t>" content="</a:t>
            </a:r>
            <a:r>
              <a:rPr lang="da-DK" dirty="0" err="1">
                <a:ea typeface="+mn-lt"/>
                <a:cs typeface="+mn-lt"/>
              </a:rPr>
              <a:t>https</a:t>
            </a:r>
            <a:r>
              <a:rPr lang="da-DK" dirty="0">
                <a:ea typeface="+mn-lt"/>
                <a:cs typeface="+mn-lt"/>
              </a:rPr>
              <a:t>://mitwebsite.dk"&gt;</a:t>
            </a:r>
            <a:endParaRPr lang="da-DK" dirty="0"/>
          </a:p>
          <a:p>
            <a:pPr marL="0" indent="0">
              <a:buNone/>
            </a:pPr>
            <a:r>
              <a:rPr lang="da-DK" dirty="0">
                <a:ea typeface="+mn-lt"/>
                <a:cs typeface="+mn-lt"/>
              </a:rPr>
              <a:t>&lt;</a:t>
            </a:r>
            <a:r>
              <a:rPr lang="da-DK" dirty="0" err="1">
                <a:ea typeface="+mn-lt"/>
                <a:cs typeface="+mn-lt"/>
              </a:rPr>
              <a:t>meta</a:t>
            </a:r>
            <a:r>
              <a:rPr lang="da-DK" dirty="0">
                <a:ea typeface="+mn-lt"/>
                <a:cs typeface="+mn-lt"/>
              </a:rPr>
              <a:t> </a:t>
            </a:r>
            <a:r>
              <a:rPr lang="da-DK" dirty="0" err="1">
                <a:ea typeface="+mn-lt"/>
                <a:cs typeface="+mn-lt"/>
              </a:rPr>
              <a:t>property</a:t>
            </a:r>
            <a:r>
              <a:rPr lang="da-DK" dirty="0">
                <a:ea typeface="+mn-lt"/>
                <a:cs typeface="+mn-lt"/>
              </a:rPr>
              <a:t>="</a:t>
            </a:r>
            <a:r>
              <a:rPr lang="da-DK" dirty="0" err="1">
                <a:ea typeface="+mn-lt"/>
                <a:cs typeface="+mn-lt"/>
              </a:rPr>
              <a:t>og:type</a:t>
            </a:r>
            <a:r>
              <a:rPr lang="da-DK" dirty="0">
                <a:ea typeface="+mn-lt"/>
                <a:cs typeface="+mn-lt"/>
              </a:rPr>
              <a:t>" content="website"&gt;</a:t>
            </a:r>
            <a:endParaRPr lang="da-DK" dirty="0"/>
          </a:p>
        </p:txBody>
      </p:sp>
    </p:spTree>
    <p:extLst>
      <p:ext uri="{BB962C8B-B14F-4D97-AF65-F5344CB8AC3E}">
        <p14:creationId xmlns:p14="http://schemas.microsoft.com/office/powerpoint/2010/main" val="252488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7E3CCE-04A1-4346-8A09-E99A87A1F15C}"/>
              </a:ext>
            </a:extLst>
          </p:cNvPr>
          <p:cNvSpPr>
            <a:spLocks noGrp="1"/>
          </p:cNvSpPr>
          <p:nvPr>
            <p:ph type="title"/>
          </p:nvPr>
        </p:nvSpPr>
        <p:spPr/>
        <p:txBody>
          <a:bodyPr>
            <a:normAutofit fontScale="90000"/>
          </a:bodyPr>
          <a:lstStyle/>
          <a:p>
            <a:r>
              <a:rPr lang="da-DK" dirty="0"/>
              <a:t>Gruppeopgave - Analyse og optimering af eksisterende site</a:t>
            </a:r>
          </a:p>
        </p:txBody>
      </p:sp>
      <p:sp>
        <p:nvSpPr>
          <p:cNvPr id="3" name="Pladsholder til indhold 2">
            <a:extLst>
              <a:ext uri="{FF2B5EF4-FFF2-40B4-BE49-F238E27FC236}">
                <a16:creationId xmlns:a16="http://schemas.microsoft.com/office/drawing/2014/main" id="{F0674DA6-B90F-4AEE-B6D6-F4CB7BAC0F7D}"/>
              </a:ext>
            </a:extLst>
          </p:cNvPr>
          <p:cNvSpPr>
            <a:spLocks noGrp="1"/>
          </p:cNvSpPr>
          <p:nvPr>
            <p:ph idx="1"/>
          </p:nvPr>
        </p:nvSpPr>
        <p:spPr/>
        <p:txBody>
          <a:bodyPr/>
          <a:lstStyle/>
          <a:p>
            <a:r>
              <a:rPr lang="da-DK" dirty="0">
                <a:ea typeface="+mn-lt"/>
                <a:cs typeface="+mn-lt"/>
                <a:hlinkClick r:id="rId2"/>
              </a:rPr>
              <a:t>http://frknielsen.com/</a:t>
            </a:r>
            <a:r>
              <a:rPr lang="da-DK" dirty="0">
                <a:ea typeface="+mn-lt"/>
                <a:cs typeface="+mn-lt"/>
              </a:rPr>
              <a:t> </a:t>
            </a:r>
            <a:endParaRPr lang="da-DK" dirty="0">
              <a:ea typeface="+mn-lt"/>
              <a:cs typeface="+mn-lt"/>
              <a:hlinkClick r:id="rId2"/>
            </a:endParaRPr>
          </a:p>
          <a:p>
            <a:r>
              <a:rPr lang="da-DK" dirty="0">
                <a:ea typeface="+mn-lt"/>
                <a:cs typeface="+mn-lt"/>
                <a:hlinkClick r:id="rId3"/>
              </a:rPr>
              <a:t>https://qars.dk/</a:t>
            </a:r>
            <a:r>
              <a:rPr lang="da-DK" dirty="0">
                <a:ea typeface="+mn-lt"/>
                <a:cs typeface="+mn-lt"/>
              </a:rPr>
              <a:t> </a:t>
            </a:r>
          </a:p>
          <a:p>
            <a:r>
              <a:rPr lang="da-DK" dirty="0">
                <a:ea typeface="+mn-lt"/>
                <a:cs typeface="+mn-lt"/>
                <a:hlinkClick r:id="rId4"/>
              </a:rPr>
              <a:t>http://tyra.dk/</a:t>
            </a:r>
            <a:endParaRPr lang="da-DK"/>
          </a:p>
        </p:txBody>
      </p:sp>
    </p:spTree>
    <p:extLst>
      <p:ext uri="{BB962C8B-B14F-4D97-AF65-F5344CB8AC3E}">
        <p14:creationId xmlns:p14="http://schemas.microsoft.com/office/powerpoint/2010/main" val="4014694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7E3CCE-04A1-4346-8A09-E99A87A1F15C}"/>
              </a:ext>
            </a:extLst>
          </p:cNvPr>
          <p:cNvSpPr>
            <a:spLocks noGrp="1"/>
          </p:cNvSpPr>
          <p:nvPr>
            <p:ph type="title"/>
          </p:nvPr>
        </p:nvSpPr>
        <p:spPr/>
        <p:txBody>
          <a:bodyPr>
            <a:normAutofit fontScale="90000"/>
          </a:bodyPr>
          <a:lstStyle/>
          <a:p>
            <a:r>
              <a:rPr lang="da-DK" dirty="0"/>
              <a:t>Gruppeopgave - Analyse og optimering af eksisterende site</a:t>
            </a:r>
          </a:p>
        </p:txBody>
      </p:sp>
      <p:sp>
        <p:nvSpPr>
          <p:cNvPr id="3" name="Pladsholder til indhold 2">
            <a:extLst>
              <a:ext uri="{FF2B5EF4-FFF2-40B4-BE49-F238E27FC236}">
                <a16:creationId xmlns:a16="http://schemas.microsoft.com/office/drawing/2014/main" id="{F0674DA6-B90F-4AEE-B6D6-F4CB7BAC0F7D}"/>
              </a:ext>
            </a:extLst>
          </p:cNvPr>
          <p:cNvSpPr>
            <a:spLocks noGrp="1"/>
          </p:cNvSpPr>
          <p:nvPr>
            <p:ph idx="1"/>
          </p:nvPr>
        </p:nvSpPr>
        <p:spPr/>
        <p:txBody>
          <a:bodyPr/>
          <a:lstStyle/>
          <a:p>
            <a:r>
              <a:rPr lang="da-DK" dirty="0">
                <a:ea typeface="+mn-lt"/>
                <a:cs typeface="+mn-lt"/>
              </a:rPr>
              <a:t>Vælg et af disse 3 websites. Skriv en rapport (ca. 2 sider) der forklarer </a:t>
            </a:r>
            <a:r>
              <a:rPr lang="da-DK">
                <a:ea typeface="+mn-lt"/>
                <a:cs typeface="+mn-lt"/>
              </a:rPr>
              <a:t>hvordan hvert site kan forbedres med On Page SEO-teknikker. </a:t>
            </a:r>
            <a:r>
              <a:rPr lang="da-DK" err="1">
                <a:ea typeface="+mn-lt"/>
                <a:cs typeface="+mn-lt"/>
              </a:rPr>
              <a:t>Feks</a:t>
            </a:r>
            <a:r>
              <a:rPr lang="da-DK" dirty="0">
                <a:ea typeface="+mn-lt"/>
                <a:cs typeface="+mn-lt"/>
              </a:rPr>
              <a:t>:</a:t>
            </a:r>
          </a:p>
          <a:p>
            <a:r>
              <a:rPr lang="da-DK">
                <a:ea typeface="+mn-lt"/>
                <a:cs typeface="+mn-lt"/>
              </a:rPr>
              <a:t>Optimering af indhold, keywords og </a:t>
            </a:r>
            <a:r>
              <a:rPr lang="da-DK" err="1">
                <a:ea typeface="+mn-lt"/>
                <a:cs typeface="+mn-lt"/>
              </a:rPr>
              <a:t>URLs</a:t>
            </a:r>
            <a:endParaRPr lang="da-DK">
              <a:ea typeface="+mn-lt"/>
              <a:cs typeface="+mn-lt"/>
            </a:endParaRPr>
          </a:p>
          <a:p>
            <a:r>
              <a:rPr lang="da-DK" dirty="0">
                <a:ea typeface="+mn-lt"/>
                <a:cs typeface="+mn-lt"/>
              </a:rPr>
              <a:t>Optimering af </a:t>
            </a:r>
            <a:r>
              <a:rPr lang="da-DK" dirty="0" err="1">
                <a:ea typeface="+mn-lt"/>
                <a:cs typeface="+mn-lt"/>
              </a:rPr>
              <a:t>markup</a:t>
            </a:r>
            <a:r>
              <a:rPr lang="da-DK" dirty="0">
                <a:ea typeface="+mn-lt"/>
                <a:cs typeface="+mn-lt"/>
              </a:rPr>
              <a:t>, hastighed/ performance og UI</a:t>
            </a:r>
          </a:p>
          <a:p>
            <a:r>
              <a:rPr lang="da-DK" dirty="0">
                <a:ea typeface="+mn-lt"/>
                <a:cs typeface="+mn-lt"/>
              </a:rPr>
              <a:t>Optimering af metadata herunder Open Graph og Micro Data.</a:t>
            </a:r>
          </a:p>
          <a:p>
            <a:r>
              <a:rPr lang="da-DK" dirty="0">
                <a:ea typeface="+mn-lt"/>
                <a:cs typeface="+mn-lt"/>
              </a:rPr>
              <a:t>I skal også generere et XML site </a:t>
            </a:r>
            <a:r>
              <a:rPr lang="da-DK" err="1">
                <a:ea typeface="+mn-lt"/>
                <a:cs typeface="+mn-lt"/>
              </a:rPr>
              <a:t>map</a:t>
            </a:r>
            <a:r>
              <a:rPr lang="da-DK" dirty="0">
                <a:ea typeface="+mn-lt"/>
                <a:cs typeface="+mn-lt"/>
              </a:rPr>
              <a:t> for sitet, evt. med prioriter til hver side</a:t>
            </a:r>
          </a:p>
        </p:txBody>
      </p:sp>
    </p:spTree>
    <p:extLst>
      <p:ext uri="{BB962C8B-B14F-4D97-AF65-F5344CB8AC3E}">
        <p14:creationId xmlns:p14="http://schemas.microsoft.com/office/powerpoint/2010/main" val="171514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30276C-3D77-4EA2-B9D8-4955F7C3E128}"/>
              </a:ext>
            </a:extLst>
          </p:cNvPr>
          <p:cNvSpPr>
            <a:spLocks noGrp="1"/>
          </p:cNvSpPr>
          <p:nvPr>
            <p:ph type="title"/>
          </p:nvPr>
        </p:nvSpPr>
        <p:spPr/>
        <p:txBody>
          <a:bodyPr/>
          <a:lstStyle/>
          <a:p>
            <a:r>
              <a:rPr lang="da-DK" dirty="0"/>
              <a:t>White Hat &amp; Black Hat</a:t>
            </a:r>
          </a:p>
        </p:txBody>
      </p:sp>
      <p:pic>
        <p:nvPicPr>
          <p:cNvPr id="4" name="Billede 4">
            <a:extLst>
              <a:ext uri="{FF2B5EF4-FFF2-40B4-BE49-F238E27FC236}">
                <a16:creationId xmlns:a16="http://schemas.microsoft.com/office/drawing/2014/main" id="{9B3B4288-80E8-428C-BF12-2B730573F177}"/>
              </a:ext>
            </a:extLst>
          </p:cNvPr>
          <p:cNvPicPr>
            <a:picLocks noGrp="1" noChangeAspect="1"/>
          </p:cNvPicPr>
          <p:nvPr>
            <p:ph idx="1"/>
          </p:nvPr>
        </p:nvPicPr>
        <p:blipFill>
          <a:blip r:embed="rId2"/>
          <a:stretch>
            <a:fillRect/>
          </a:stretch>
        </p:blipFill>
        <p:spPr>
          <a:xfrm>
            <a:off x="3619499" y="2882900"/>
            <a:ext cx="4953000" cy="2667000"/>
          </a:xfrm>
          <a:prstGeom prst="rect">
            <a:avLst/>
          </a:prstGeom>
        </p:spPr>
      </p:pic>
    </p:spTree>
    <p:extLst>
      <p:ext uri="{BB962C8B-B14F-4D97-AF65-F5344CB8AC3E}">
        <p14:creationId xmlns:p14="http://schemas.microsoft.com/office/powerpoint/2010/main" val="27358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30276C-3D77-4EA2-B9D8-4955F7C3E128}"/>
              </a:ext>
            </a:extLst>
          </p:cNvPr>
          <p:cNvSpPr>
            <a:spLocks noGrp="1"/>
          </p:cNvSpPr>
          <p:nvPr>
            <p:ph type="title"/>
          </p:nvPr>
        </p:nvSpPr>
        <p:spPr/>
        <p:txBody>
          <a:bodyPr/>
          <a:lstStyle/>
          <a:p>
            <a:r>
              <a:rPr lang="da-DK" dirty="0"/>
              <a:t>Black hat</a:t>
            </a:r>
          </a:p>
        </p:txBody>
      </p:sp>
      <p:sp>
        <p:nvSpPr>
          <p:cNvPr id="5" name="Pladsholder til indhold 4">
            <a:extLst>
              <a:ext uri="{FF2B5EF4-FFF2-40B4-BE49-F238E27FC236}">
                <a16:creationId xmlns:a16="http://schemas.microsoft.com/office/drawing/2014/main" id="{1DD2BE38-A021-41D8-B8D3-B61C2A8FD281}"/>
              </a:ext>
            </a:extLst>
          </p:cNvPr>
          <p:cNvSpPr>
            <a:spLocks noGrp="1"/>
          </p:cNvSpPr>
          <p:nvPr>
            <p:ph idx="1"/>
          </p:nvPr>
        </p:nvSpPr>
        <p:spPr/>
        <p:txBody>
          <a:bodyPr/>
          <a:lstStyle/>
          <a:p>
            <a:pPr marL="0" indent="0">
              <a:buNone/>
            </a:pPr>
            <a:r>
              <a:rPr lang="da-DK" dirty="0"/>
              <a:t>Black Hat SEO er når man forsøger at manipulere sig til høje </a:t>
            </a:r>
            <a:r>
              <a:rPr lang="da-DK" dirty="0" err="1"/>
              <a:t>rankings</a:t>
            </a:r>
            <a:r>
              <a:rPr lang="da-DK" dirty="0"/>
              <a:t>. Med teknikker som </a:t>
            </a:r>
            <a:r>
              <a:rPr lang="da-DK" dirty="0" err="1"/>
              <a:t>keyword</a:t>
            </a:r>
            <a:r>
              <a:rPr lang="da-DK" dirty="0"/>
              <a:t> </a:t>
            </a:r>
            <a:r>
              <a:rPr lang="da-DK" dirty="0" err="1"/>
              <a:t>stuffing</a:t>
            </a:r>
            <a:r>
              <a:rPr lang="da-DK" dirty="0"/>
              <a:t>, kopieret indhold, skjult indhold, links og </a:t>
            </a:r>
            <a:r>
              <a:rPr lang="da-DK" dirty="0" err="1"/>
              <a:t>redirects</a:t>
            </a:r>
            <a:r>
              <a:rPr lang="da-DK" dirty="0"/>
              <a:t> til irrelevant indhold. </a:t>
            </a:r>
          </a:p>
          <a:p>
            <a:pPr marL="0" indent="0">
              <a:buNone/>
            </a:pPr>
            <a:r>
              <a:rPr lang="da-DK" dirty="0"/>
              <a:t>Black Hat </a:t>
            </a:r>
            <a:r>
              <a:rPr lang="da-DK" dirty="0" err="1"/>
              <a:t>off</a:t>
            </a:r>
            <a:r>
              <a:rPr lang="da-DK" dirty="0"/>
              <a:t> page SEO benytter sig af linkarkiver og andre "kunstige" former for link </a:t>
            </a:r>
            <a:r>
              <a:rPr lang="da-DK" dirty="0" err="1"/>
              <a:t>building</a:t>
            </a:r>
            <a:r>
              <a:rPr lang="da-DK" dirty="0"/>
              <a:t>, samt link-spam på fora og div tjenester.</a:t>
            </a:r>
          </a:p>
          <a:p>
            <a:pPr marL="0" indent="0">
              <a:buNone/>
            </a:pPr>
            <a:r>
              <a:rPr lang="da-DK" dirty="0"/>
              <a:t>I reglen kan Black Hat strategier kun give kortsigtede resultater, og resulterer ofte i såkaldte </a:t>
            </a:r>
            <a:r>
              <a:rPr lang="da-DK" dirty="0" err="1"/>
              <a:t>penalties</a:t>
            </a:r>
            <a:r>
              <a:rPr lang="da-DK" dirty="0"/>
              <a:t>, så snart søgemaskinerne opdager det.</a:t>
            </a:r>
          </a:p>
        </p:txBody>
      </p:sp>
    </p:spTree>
    <p:extLst>
      <p:ext uri="{BB962C8B-B14F-4D97-AF65-F5344CB8AC3E}">
        <p14:creationId xmlns:p14="http://schemas.microsoft.com/office/powerpoint/2010/main" val="118268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749A43-1439-4EB4-8F95-1F02081B9A98}"/>
              </a:ext>
            </a:extLst>
          </p:cNvPr>
          <p:cNvSpPr>
            <a:spLocks noGrp="1"/>
          </p:cNvSpPr>
          <p:nvPr>
            <p:ph type="title"/>
          </p:nvPr>
        </p:nvSpPr>
        <p:spPr/>
        <p:txBody>
          <a:bodyPr/>
          <a:lstStyle/>
          <a:p>
            <a:r>
              <a:rPr lang="da-DK" dirty="0"/>
              <a:t>White Hat</a:t>
            </a:r>
          </a:p>
        </p:txBody>
      </p:sp>
      <p:sp>
        <p:nvSpPr>
          <p:cNvPr id="3" name="Pladsholder til indhold 2">
            <a:extLst>
              <a:ext uri="{FF2B5EF4-FFF2-40B4-BE49-F238E27FC236}">
                <a16:creationId xmlns:a16="http://schemas.microsoft.com/office/drawing/2014/main" id="{C0C8408E-9F14-4505-BD18-92C5A7266E51}"/>
              </a:ext>
            </a:extLst>
          </p:cNvPr>
          <p:cNvSpPr>
            <a:spLocks noGrp="1"/>
          </p:cNvSpPr>
          <p:nvPr>
            <p:ph idx="1"/>
          </p:nvPr>
        </p:nvSpPr>
        <p:spPr/>
        <p:txBody>
          <a:bodyPr/>
          <a:lstStyle/>
          <a:p>
            <a:pPr marL="0" indent="0">
              <a:buNone/>
            </a:pPr>
            <a:r>
              <a:rPr lang="da-DK" dirty="0"/>
              <a:t>White Hat er Den etisk korrekte og langsigtede strategi.</a:t>
            </a:r>
          </a:p>
          <a:p>
            <a:pPr marL="0" indent="0">
              <a:buNone/>
            </a:pPr>
            <a:r>
              <a:rPr lang="da-DK" dirty="0"/>
              <a:t>White Hat kræver at man følger og respekterer søgemaskinernes anbefalinger, samt leverer relevant og originalt kvalitetsindhold, via tilgængelige og brugervenlige løsninger.</a:t>
            </a:r>
          </a:p>
        </p:txBody>
      </p:sp>
    </p:spTree>
    <p:extLst>
      <p:ext uri="{BB962C8B-B14F-4D97-AF65-F5344CB8AC3E}">
        <p14:creationId xmlns:p14="http://schemas.microsoft.com/office/powerpoint/2010/main" val="120089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D64294-3B41-4D36-87B5-20A833E1B385}"/>
              </a:ext>
            </a:extLst>
          </p:cNvPr>
          <p:cNvSpPr>
            <a:spLocks noGrp="1"/>
          </p:cNvSpPr>
          <p:nvPr>
            <p:ph type="title"/>
          </p:nvPr>
        </p:nvSpPr>
        <p:spPr/>
        <p:txBody>
          <a:bodyPr/>
          <a:lstStyle/>
          <a:p>
            <a:r>
              <a:rPr lang="da-DK" dirty="0"/>
              <a:t>Kvalitetsindhold</a:t>
            </a:r>
          </a:p>
        </p:txBody>
      </p:sp>
      <p:sp>
        <p:nvSpPr>
          <p:cNvPr id="3" name="Pladsholder til indhold 2">
            <a:extLst>
              <a:ext uri="{FF2B5EF4-FFF2-40B4-BE49-F238E27FC236}">
                <a16:creationId xmlns:a16="http://schemas.microsoft.com/office/drawing/2014/main" id="{C371437C-1823-4DF4-8B7D-2E1AA4604316}"/>
              </a:ext>
            </a:extLst>
          </p:cNvPr>
          <p:cNvSpPr>
            <a:spLocks noGrp="1"/>
          </p:cNvSpPr>
          <p:nvPr>
            <p:ph idx="1"/>
          </p:nvPr>
        </p:nvSpPr>
        <p:spPr/>
        <p:txBody>
          <a:bodyPr/>
          <a:lstStyle/>
          <a:p>
            <a:r>
              <a:rPr lang="da-DK"/>
              <a:t>Sæt dig i brugerens sted. </a:t>
            </a:r>
            <a:br>
              <a:rPr lang="da-DK" dirty="0"/>
            </a:br>
            <a:r>
              <a:rPr lang="da-DK"/>
              <a:t>Leverer du originalt, brugbart indhold eller bare </a:t>
            </a:r>
            <a:r>
              <a:rPr lang="da-DK" dirty="0"/>
              <a:t>varm luft?</a:t>
            </a:r>
          </a:p>
          <a:p>
            <a:r>
              <a:rPr lang="da-DK" dirty="0"/>
              <a:t>Undgå </a:t>
            </a:r>
            <a:r>
              <a:rPr lang="da-DK" dirty="0" err="1"/>
              <a:t>duplicate</a:t>
            </a:r>
            <a:r>
              <a:rPr lang="da-DK" dirty="0"/>
              <a:t> content.</a:t>
            </a:r>
          </a:p>
          <a:p>
            <a:r>
              <a:rPr lang="da-DK" dirty="0"/>
              <a:t>Er mængden af indhold pr. side passende?</a:t>
            </a:r>
          </a:p>
          <a:p>
            <a:r>
              <a:rPr lang="da-DK" dirty="0"/>
              <a:t>Medieindhold bør indlejres i henhold til standarder og kan med fordel forsynes med transskriptioner og undertekster. </a:t>
            </a:r>
          </a:p>
        </p:txBody>
      </p:sp>
    </p:spTree>
    <p:extLst>
      <p:ext uri="{BB962C8B-B14F-4D97-AF65-F5344CB8AC3E}">
        <p14:creationId xmlns:p14="http://schemas.microsoft.com/office/powerpoint/2010/main" val="252540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784252-28F6-4020-A556-FED5D060149B}"/>
              </a:ext>
            </a:extLst>
          </p:cNvPr>
          <p:cNvSpPr>
            <a:spLocks noGrp="1"/>
          </p:cNvSpPr>
          <p:nvPr>
            <p:ph type="title"/>
          </p:nvPr>
        </p:nvSpPr>
        <p:spPr/>
        <p:txBody>
          <a:bodyPr/>
          <a:lstStyle/>
          <a:p>
            <a:r>
              <a:rPr lang="da-DK" dirty="0"/>
              <a:t>Tilbyd alternativt indhold</a:t>
            </a:r>
          </a:p>
        </p:txBody>
      </p:sp>
      <p:sp>
        <p:nvSpPr>
          <p:cNvPr id="3" name="Pladsholder til indhold 2">
            <a:extLst>
              <a:ext uri="{FF2B5EF4-FFF2-40B4-BE49-F238E27FC236}">
                <a16:creationId xmlns:a16="http://schemas.microsoft.com/office/drawing/2014/main" id="{148E08F1-51B5-4E75-9E18-CC0999799150}"/>
              </a:ext>
            </a:extLst>
          </p:cNvPr>
          <p:cNvSpPr>
            <a:spLocks noGrp="1"/>
          </p:cNvSpPr>
          <p:nvPr>
            <p:ph idx="1"/>
          </p:nvPr>
        </p:nvSpPr>
        <p:spPr/>
        <p:txBody>
          <a:bodyPr>
            <a:normAutofit fontScale="92500"/>
          </a:bodyPr>
          <a:lstStyle/>
          <a:p>
            <a:pPr marL="0" indent="0">
              <a:buNone/>
            </a:pPr>
            <a:r>
              <a:rPr lang="da-DK" dirty="0" err="1"/>
              <a:t>Accesability</a:t>
            </a:r>
            <a:r>
              <a:rPr lang="da-DK" dirty="0"/>
              <a:t> (alt attributter/ </a:t>
            </a:r>
            <a:r>
              <a:rPr lang="da-DK" dirty="0" err="1"/>
              <a:t>title</a:t>
            </a:r>
            <a:r>
              <a:rPr lang="da-DK" dirty="0"/>
              <a:t> attributter/ korrekte links til alternative sprog</a:t>
            </a:r>
            <a:endParaRPr lang="da-DK"/>
          </a:p>
          <a:p>
            <a:pPr marL="0" indent="0">
              <a:buNone/>
            </a:pPr>
            <a:endParaRPr lang="da-DK" dirty="0">
              <a:ea typeface="+mn-lt"/>
              <a:cs typeface="+mn-lt"/>
            </a:endParaRPr>
          </a:p>
          <a:p>
            <a:pPr marL="0" indent="0">
              <a:buNone/>
            </a:pPr>
            <a:r>
              <a:rPr lang="da-DK" dirty="0">
                <a:ea typeface="+mn-lt"/>
                <a:cs typeface="+mn-lt"/>
              </a:rPr>
              <a:t>Korrekt information i head elementet om alternativt indhold:</a:t>
            </a:r>
          </a:p>
          <a:p>
            <a:pPr marL="0" indent="0">
              <a:buNone/>
            </a:pPr>
            <a:r>
              <a:rPr lang="da-DK" b="1" dirty="0">
                <a:ea typeface="+mn-lt"/>
                <a:cs typeface="+mn-lt"/>
              </a:rPr>
              <a:t>&lt;link </a:t>
            </a:r>
            <a:r>
              <a:rPr lang="da-DK" b="1" dirty="0" err="1">
                <a:ea typeface="+mn-lt"/>
                <a:cs typeface="+mn-lt"/>
              </a:rPr>
              <a:t>rel</a:t>
            </a:r>
            <a:r>
              <a:rPr lang="da-DK" b="1" dirty="0">
                <a:ea typeface="+mn-lt"/>
                <a:cs typeface="+mn-lt"/>
              </a:rPr>
              <a:t>="</a:t>
            </a:r>
            <a:r>
              <a:rPr lang="da-DK" b="1" dirty="0" err="1">
                <a:ea typeface="+mn-lt"/>
                <a:cs typeface="+mn-lt"/>
              </a:rPr>
              <a:t>alternate</a:t>
            </a:r>
            <a:r>
              <a:rPr lang="da-DK" b="1" dirty="0">
                <a:ea typeface="+mn-lt"/>
                <a:cs typeface="+mn-lt"/>
              </a:rPr>
              <a:t>" </a:t>
            </a:r>
            <a:r>
              <a:rPr lang="da-DK" b="1" dirty="0" err="1">
                <a:ea typeface="+mn-lt"/>
                <a:cs typeface="+mn-lt"/>
              </a:rPr>
              <a:t>hreflang</a:t>
            </a:r>
            <a:r>
              <a:rPr lang="da-DK" b="1" dirty="0">
                <a:ea typeface="+mn-lt"/>
                <a:cs typeface="+mn-lt"/>
              </a:rPr>
              <a:t>="en" </a:t>
            </a:r>
            <a:r>
              <a:rPr lang="da-DK" b="1" dirty="0" err="1">
                <a:ea typeface="+mn-lt"/>
                <a:cs typeface="+mn-lt"/>
              </a:rPr>
              <a:t>href</a:t>
            </a:r>
            <a:r>
              <a:rPr lang="da-DK" b="1" dirty="0">
                <a:ea typeface="+mn-lt"/>
                <a:cs typeface="+mn-lt"/>
              </a:rPr>
              <a:t>="</a:t>
            </a:r>
            <a:r>
              <a:rPr lang="da-DK" b="1" dirty="0" err="1">
                <a:ea typeface="+mn-lt"/>
                <a:cs typeface="+mn-lt"/>
              </a:rPr>
              <a:t>https</a:t>
            </a:r>
            <a:r>
              <a:rPr lang="da-DK" b="1" dirty="0">
                <a:ea typeface="+mn-lt"/>
                <a:cs typeface="+mn-lt"/>
              </a:rPr>
              <a:t>://mit-svedige-site.dk/en"&gt;</a:t>
            </a:r>
            <a:endParaRPr lang="da-DK" b="1" dirty="0"/>
          </a:p>
          <a:p>
            <a:pPr marL="0" indent="0">
              <a:buNone/>
            </a:pPr>
            <a:r>
              <a:rPr lang="da-DK" dirty="0"/>
              <a:t>På den "alternative" side skal der være et tilsvarende link til det "originale" indhold:</a:t>
            </a:r>
          </a:p>
          <a:p>
            <a:pPr>
              <a:buNone/>
            </a:pPr>
            <a:r>
              <a:rPr lang="da-DK" b="1" dirty="0"/>
              <a:t>&lt;link </a:t>
            </a:r>
            <a:r>
              <a:rPr lang="da-DK" b="1" dirty="0" err="1"/>
              <a:t>rel</a:t>
            </a:r>
            <a:r>
              <a:rPr lang="da-DK" b="1" dirty="0"/>
              <a:t>="</a:t>
            </a:r>
            <a:r>
              <a:rPr lang="da-DK" b="1" dirty="0" err="1"/>
              <a:t>alternate</a:t>
            </a:r>
            <a:r>
              <a:rPr lang="da-DK" b="1" dirty="0"/>
              <a:t>" </a:t>
            </a:r>
            <a:r>
              <a:rPr lang="da-DK" b="1" dirty="0" err="1"/>
              <a:t>hreflang</a:t>
            </a:r>
            <a:r>
              <a:rPr lang="da-DK" b="1" dirty="0"/>
              <a:t>="da" </a:t>
            </a:r>
            <a:r>
              <a:rPr lang="da-DK" b="1" dirty="0" err="1"/>
              <a:t>href</a:t>
            </a:r>
            <a:r>
              <a:rPr lang="da-DK" b="1" dirty="0"/>
              <a:t>="</a:t>
            </a:r>
            <a:r>
              <a:rPr lang="da-DK" b="1" dirty="0" err="1"/>
              <a:t>https</a:t>
            </a:r>
            <a:r>
              <a:rPr lang="da-DK" b="1" dirty="0"/>
              <a:t>://mit-svedige-site.dk/"&gt;</a:t>
            </a:r>
            <a:endParaRPr lang="da-DK" b="1" dirty="0">
              <a:ea typeface="+mn-lt"/>
              <a:cs typeface="+mn-lt"/>
            </a:endParaRPr>
          </a:p>
          <a:p>
            <a:pPr marL="0" indent="0">
              <a:buNone/>
            </a:pPr>
            <a:endParaRPr lang="da-DK" dirty="0"/>
          </a:p>
          <a:p>
            <a:pPr marL="0" indent="0">
              <a:buNone/>
            </a:pPr>
            <a:endParaRPr lang="da-DK" dirty="0"/>
          </a:p>
        </p:txBody>
      </p:sp>
    </p:spTree>
    <p:extLst>
      <p:ext uri="{BB962C8B-B14F-4D97-AF65-F5344CB8AC3E}">
        <p14:creationId xmlns:p14="http://schemas.microsoft.com/office/powerpoint/2010/main" val="325786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78D25-3C9D-4AC3-B75B-0FE211A9B422}"/>
              </a:ext>
            </a:extLst>
          </p:cNvPr>
          <p:cNvSpPr>
            <a:spLocks noGrp="1"/>
          </p:cNvSpPr>
          <p:nvPr>
            <p:ph type="title"/>
          </p:nvPr>
        </p:nvSpPr>
        <p:spPr/>
        <p:txBody>
          <a:bodyPr/>
          <a:lstStyle/>
          <a:p>
            <a:r>
              <a:rPr lang="da-DK" dirty="0"/>
              <a:t>Optimal formatering</a:t>
            </a:r>
          </a:p>
        </p:txBody>
      </p:sp>
      <p:sp>
        <p:nvSpPr>
          <p:cNvPr id="3" name="Pladsholder til indhold 2">
            <a:extLst>
              <a:ext uri="{FF2B5EF4-FFF2-40B4-BE49-F238E27FC236}">
                <a16:creationId xmlns:a16="http://schemas.microsoft.com/office/drawing/2014/main" id="{A49430D0-01CA-4657-867E-8E265CF49ED3}"/>
              </a:ext>
            </a:extLst>
          </p:cNvPr>
          <p:cNvSpPr>
            <a:spLocks noGrp="1"/>
          </p:cNvSpPr>
          <p:nvPr>
            <p:ph idx="1"/>
          </p:nvPr>
        </p:nvSpPr>
        <p:spPr/>
        <p:txBody>
          <a:bodyPr>
            <a:normAutofit/>
          </a:bodyPr>
          <a:lstStyle/>
          <a:p>
            <a:r>
              <a:rPr lang="da-DK" dirty="0"/>
              <a:t>Korrekt semantisk </a:t>
            </a:r>
            <a:r>
              <a:rPr lang="da-DK" err="1"/>
              <a:t>markup</a:t>
            </a:r>
            <a:r>
              <a:rPr lang="da-DK" dirty="0"/>
              <a:t>. F.eks. bør e</a:t>
            </a:r>
            <a:r>
              <a:rPr lang="da-DK" dirty="0">
                <a:ea typeface="+mn-lt"/>
                <a:cs typeface="+mn-lt"/>
              </a:rPr>
              <a:t>n side/ artikel/ sektion bør kun have én h1</a:t>
            </a:r>
          </a:p>
          <a:p>
            <a:r>
              <a:rPr lang="da-DK" dirty="0"/>
              <a:t>Tydeligt Hierarki.</a:t>
            </a:r>
          </a:p>
          <a:p>
            <a:r>
              <a:rPr lang="da-DK" dirty="0"/>
              <a:t>Korrekt brug af </a:t>
            </a:r>
            <a:r>
              <a:rPr lang="da-DK" err="1"/>
              <a:t>uppercase</a:t>
            </a:r>
            <a:r>
              <a:rPr lang="da-DK"/>
              <a:t> (maskiner læser uppercase som forkortelser. Hvis </a:t>
            </a:r>
            <a:r>
              <a:rPr lang="da-DK" err="1"/>
              <a:t>uppercase</a:t>
            </a:r>
            <a:r>
              <a:rPr lang="da-DK"/>
              <a:t> bruges stilistisk, bør det specificeres m. CSS)</a:t>
            </a:r>
          </a:p>
          <a:p>
            <a:r>
              <a:rPr lang="da-DK"/>
              <a:t>Adskil grafisk lir og dekoration fra indholdet (CSS/ i stedet for indlejring)</a:t>
            </a:r>
          </a:p>
        </p:txBody>
      </p:sp>
    </p:spTree>
    <p:extLst>
      <p:ext uri="{BB962C8B-B14F-4D97-AF65-F5344CB8AC3E}">
        <p14:creationId xmlns:p14="http://schemas.microsoft.com/office/powerpoint/2010/main" val="16072688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35</Slides>
  <Notes>1</Notes>
  <HiddenSlides>0</HiddenSlides>
  <MMClips>0</MMClips>
  <ScaleCrop>false</ScaleCrop>
  <HeadingPairs>
    <vt:vector size="4" baseType="variant">
      <vt:variant>
        <vt:lpstr>Tema</vt:lpstr>
      </vt:variant>
      <vt:variant>
        <vt:i4>1</vt:i4>
      </vt:variant>
      <vt:variant>
        <vt:lpstr>Slidetitler</vt:lpstr>
      </vt:variant>
      <vt:variant>
        <vt:i4>35</vt:i4>
      </vt:variant>
    </vt:vector>
  </HeadingPairs>
  <TitlesOfParts>
    <vt:vector size="36" baseType="lpstr">
      <vt:lpstr>Organic</vt:lpstr>
      <vt:lpstr>On Page SEO</vt:lpstr>
      <vt:lpstr>Hvad er On Page SEO?</vt:lpstr>
      <vt:lpstr>Hvad er On Page SEO?</vt:lpstr>
      <vt:lpstr>White Hat &amp; Black Hat</vt:lpstr>
      <vt:lpstr>Black hat</vt:lpstr>
      <vt:lpstr>White Hat</vt:lpstr>
      <vt:lpstr>Kvalitetsindhold</vt:lpstr>
      <vt:lpstr>Tilbyd alternativt indhold</vt:lpstr>
      <vt:lpstr>Optimal formatering</vt:lpstr>
      <vt:lpstr>Basal Formatering – Udelad ALDRIG:</vt:lpstr>
      <vt:lpstr>Regelmæssige opdateringer og gode keywords</vt:lpstr>
      <vt:lpstr>Kvalites URLs</vt:lpstr>
      <vt:lpstr>Kvalites URLs (Canonical links)</vt:lpstr>
      <vt:lpstr>Kvalites URLs (Canonical links)</vt:lpstr>
      <vt:lpstr>UI/ UX</vt:lpstr>
      <vt:lpstr>Accessibility - Eksempler</vt:lpstr>
      <vt:lpstr>PowerPoint-præsentation</vt:lpstr>
      <vt:lpstr>Hastighed</vt:lpstr>
      <vt:lpstr>Hastighed - Backend</vt:lpstr>
      <vt:lpstr>Hastighed - Frontend</vt:lpstr>
      <vt:lpstr>PowerPoint-præsentation</vt:lpstr>
      <vt:lpstr>Google Search Console</vt:lpstr>
      <vt:lpstr>XML sitemap</vt:lpstr>
      <vt:lpstr>Strukturerede data</vt:lpstr>
      <vt:lpstr>Strukturerede data</vt:lpstr>
      <vt:lpstr>Strukturerede data - Microdata</vt:lpstr>
      <vt:lpstr>Hvad skete der lige?</vt:lpstr>
      <vt:lpstr>Hvad skete der lige?</vt:lpstr>
      <vt:lpstr>Et person-scope har mange mulige propperties</vt:lpstr>
      <vt:lpstr>Her kan vi teste vores strukturerede data</vt:lpstr>
      <vt:lpstr>Her kan en nem editor</vt:lpstr>
      <vt:lpstr>Open Graph Metadata</vt:lpstr>
      <vt:lpstr>Open Graph Metadata</vt:lpstr>
      <vt:lpstr>Gruppeopgave - Analyse og optimering af eksisterende site</vt:lpstr>
      <vt:lpstr>Gruppeopgave - Analyse og optimering af eksisterende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
  <cp:lastModifiedBy/>
  <cp:revision>2119</cp:revision>
  <dcterms:created xsi:type="dcterms:W3CDTF">2012-08-10T12:37:40Z</dcterms:created>
  <dcterms:modified xsi:type="dcterms:W3CDTF">2019-10-18T07:15:30Z</dcterms:modified>
</cp:coreProperties>
</file>