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8" r:id="rId2"/>
    <p:sldId id="256" r:id="rId3"/>
    <p:sldId id="447" r:id="rId4"/>
    <p:sldId id="448" r:id="rId5"/>
    <p:sldId id="260" r:id="rId6"/>
    <p:sldId id="451" r:id="rId7"/>
    <p:sldId id="287" r:id="rId8"/>
    <p:sldId id="449" r:id="rId9"/>
    <p:sldId id="294" r:id="rId10"/>
    <p:sldId id="441" r:id="rId11"/>
    <p:sldId id="270" r:id="rId12"/>
    <p:sldId id="443" r:id="rId13"/>
    <p:sldId id="444" r:id="rId14"/>
    <p:sldId id="452" r:id="rId15"/>
    <p:sldId id="44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 Whitmore" initials="JW" lastIdx="4" clrIdx="0">
    <p:extLst>
      <p:ext uri="{19B8F6BF-5375-455C-9EA6-DF929625EA0E}">
        <p15:presenceInfo xmlns:p15="http://schemas.microsoft.com/office/powerpoint/2012/main" userId="S-1-5-21-790525478-854245398-839522115-6233670" providerId="AD"/>
      </p:ext>
    </p:extLst>
  </p:cmAuthor>
  <p:cmAuthor id="2" name="Bella Feng" initials="BF" lastIdx="1" clrIdx="1">
    <p:extLst>
      <p:ext uri="{19B8F6BF-5375-455C-9EA6-DF929625EA0E}">
        <p15:presenceInfo xmlns:p15="http://schemas.microsoft.com/office/powerpoint/2012/main" userId="S::bfeng@gilead.com::19a9f32e-38c3-4d94-8611-f85cb2e287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6" autoAdjust="0"/>
    <p:restoredTop sz="75102"/>
  </p:normalViewPr>
  <p:slideViewPr>
    <p:cSldViewPr snapToGrid="0">
      <p:cViewPr varScale="1">
        <p:scale>
          <a:sx n="94" d="100"/>
          <a:sy n="94" d="100"/>
        </p:scale>
        <p:origin x="352" y="200"/>
      </p:cViewPr>
      <p:guideLst/>
    </p:cSldViewPr>
  </p:slideViewPr>
  <p:notesTextViewPr>
    <p:cViewPr>
      <p:scale>
        <a:sx n="1" d="1"/>
        <a:sy n="1" d="1"/>
      </p:scale>
      <p:origin x="0" y="0"/>
    </p:cViewPr>
  </p:notesTextViewPr>
  <p:notesViewPr>
    <p:cSldViewPr snapToGrid="0">
      <p:cViewPr varScale="1">
        <p:scale>
          <a:sx n="126" d="100"/>
          <a:sy n="126" d="100"/>
        </p:scale>
        <p:origin x="447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307A-D4D3-884F-A709-5E76ECCB6AF3}" type="datetimeFigureOut">
              <a:rPr lang="en-US" smtClean="0"/>
              <a:t>10/10/20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5EDF-CBA1-7E45-AED7-C1AE01039E6A}" type="slidenum">
              <a:rPr lang="en-US" smtClean="0"/>
              <a:t>‹#›</a:t>
            </a:fld>
            <a:endParaRPr lang="en-US"/>
          </a:p>
        </p:txBody>
      </p:sp>
    </p:spTree>
    <p:extLst>
      <p:ext uri="{BB962C8B-B14F-4D97-AF65-F5344CB8AC3E}">
        <p14:creationId xmlns:p14="http://schemas.microsoft.com/office/powerpoint/2010/main" val="4165831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5EDF-CBA1-7E45-AED7-C1AE01039E6A}" type="slidenum">
              <a:rPr lang="en-US" smtClean="0"/>
              <a:t>1</a:t>
            </a:fld>
            <a:endParaRPr lang="en-US"/>
          </a:p>
        </p:txBody>
      </p:sp>
    </p:spTree>
    <p:extLst>
      <p:ext uri="{BB962C8B-B14F-4D97-AF65-F5344CB8AC3E}">
        <p14:creationId xmlns:p14="http://schemas.microsoft.com/office/powerpoint/2010/main" val="482686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5F427-3135-4769-ACC6-CE5EC1A7B4B5}" type="slidenum">
              <a:rPr lang="en-US" smtClean="0"/>
              <a:t>2</a:t>
            </a:fld>
            <a:endParaRPr lang="en-US"/>
          </a:p>
        </p:txBody>
      </p:sp>
    </p:spTree>
    <p:extLst>
      <p:ext uri="{BB962C8B-B14F-4D97-AF65-F5344CB8AC3E}">
        <p14:creationId xmlns:p14="http://schemas.microsoft.com/office/powerpoint/2010/main" val="426772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5EDF-CBA1-7E45-AED7-C1AE01039E6A}" type="slidenum">
              <a:rPr lang="en-US" smtClean="0"/>
              <a:t>3</a:t>
            </a:fld>
            <a:endParaRPr lang="en-US"/>
          </a:p>
        </p:txBody>
      </p:sp>
    </p:spTree>
    <p:extLst>
      <p:ext uri="{BB962C8B-B14F-4D97-AF65-F5344CB8AC3E}">
        <p14:creationId xmlns:p14="http://schemas.microsoft.com/office/powerpoint/2010/main" val="635776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5EDF-CBA1-7E45-AED7-C1AE01039E6A}" type="slidenum">
              <a:rPr lang="en-US" smtClean="0"/>
              <a:t>9</a:t>
            </a:fld>
            <a:endParaRPr lang="en-US"/>
          </a:p>
        </p:txBody>
      </p:sp>
    </p:spTree>
    <p:extLst>
      <p:ext uri="{BB962C8B-B14F-4D97-AF65-F5344CB8AC3E}">
        <p14:creationId xmlns:p14="http://schemas.microsoft.com/office/powerpoint/2010/main" val="2430965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6">
            <a:extLst>
              <a:ext uri="{FF2B5EF4-FFF2-40B4-BE49-F238E27FC236}">
                <a16:creationId xmlns:a16="http://schemas.microsoft.com/office/drawing/2014/main" id="{B3F5D04B-7C66-4377-BD3E-41D03DEDA5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C670357-98A3-43F6-915A-9F07E96E7264}"/>
              </a:ext>
            </a:extLst>
          </p:cNvPr>
          <p:cNvSpPr/>
          <p:nvPr userDrawn="1"/>
        </p:nvSpPr>
        <p:spPr>
          <a:xfrm>
            <a:off x="5219701" y="1957918"/>
            <a:ext cx="6481233" cy="4908549"/>
          </a:xfrm>
          <a:prstGeom prst="rect">
            <a:avLst/>
          </a:prstGeom>
          <a:solidFill>
            <a:schemeClr val="bg1">
              <a:alpha val="82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defTabSz="914377" eaLnBrk="0" fontAlgn="base" hangingPunct="0">
              <a:spcBef>
                <a:spcPct val="0"/>
              </a:spcBef>
              <a:spcAft>
                <a:spcPct val="0"/>
              </a:spcAft>
              <a:defRPr/>
            </a:pPr>
            <a:endParaRPr lang="en-US" altLang="en-US" sz="2400">
              <a:solidFill>
                <a:srgbClr val="FFFFFF"/>
              </a:solidFill>
              <a:cs typeface="Arial" panose="020B0604020202020204" pitchFamily="34" charset="0"/>
            </a:endParaRPr>
          </a:p>
        </p:txBody>
      </p:sp>
      <p:pic>
        <p:nvPicPr>
          <p:cNvPr id="14" name="Picture 2">
            <a:extLst>
              <a:ext uri="{FF2B5EF4-FFF2-40B4-BE49-F238E27FC236}">
                <a16:creationId xmlns:a16="http://schemas.microsoft.com/office/drawing/2014/main" id="{76A69C7B-09A2-4313-B0ED-F5C0E99E993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67900" y="6057900"/>
            <a:ext cx="163618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4"/>
          <p:cNvSpPr>
            <a:spLocks noGrp="1"/>
          </p:cNvSpPr>
          <p:nvPr>
            <p:ph type="body" sz="quarter" idx="12"/>
          </p:nvPr>
        </p:nvSpPr>
        <p:spPr>
          <a:xfrm>
            <a:off x="5524500" y="2247901"/>
            <a:ext cx="5877984" cy="613488"/>
          </a:xfrm>
        </p:spPr>
        <p:txBody>
          <a:bodyPr/>
          <a:lstStyle>
            <a:lvl1pPr marL="0" indent="0">
              <a:buNone/>
              <a:defRPr sz="3733" b="1">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8" name="Text Placeholder 16"/>
          <p:cNvSpPr>
            <a:spLocks noGrp="1"/>
          </p:cNvSpPr>
          <p:nvPr>
            <p:ph type="body" sz="quarter" idx="13"/>
          </p:nvPr>
        </p:nvSpPr>
        <p:spPr>
          <a:xfrm>
            <a:off x="5524500" y="2945151"/>
            <a:ext cx="5877984" cy="524933"/>
          </a:xfrm>
        </p:spPr>
        <p:txBody>
          <a:bodyPr/>
          <a:lstStyle>
            <a:lvl1pPr marL="0" indent="0">
              <a:buNone/>
              <a:defRPr sz="3733"/>
            </a:lvl1pPr>
          </a:lstStyle>
          <a:p>
            <a:pPr lvl="0"/>
            <a:r>
              <a:rPr lang="en-US"/>
              <a:t>Click to edit Master text styles</a:t>
            </a:r>
          </a:p>
        </p:txBody>
      </p:sp>
      <p:sp>
        <p:nvSpPr>
          <p:cNvPr id="9" name="Text Placeholder 18"/>
          <p:cNvSpPr>
            <a:spLocks noGrp="1"/>
          </p:cNvSpPr>
          <p:nvPr>
            <p:ph type="body" sz="quarter" idx="14"/>
          </p:nvPr>
        </p:nvSpPr>
        <p:spPr>
          <a:xfrm>
            <a:off x="5524500" y="4569885"/>
            <a:ext cx="5877984" cy="414736"/>
          </a:xfrm>
        </p:spPr>
        <p:txBody>
          <a:bodyPr/>
          <a:lstStyle>
            <a:lvl1pPr marL="0" indent="0">
              <a:buNone/>
              <a:defRPr/>
            </a:lvl1pPr>
          </a:lstStyle>
          <a:p>
            <a:pPr lvl="0"/>
            <a:r>
              <a:rPr lang="en-US"/>
              <a:t>Click to edit Master text styles</a:t>
            </a:r>
          </a:p>
        </p:txBody>
      </p:sp>
      <p:sp>
        <p:nvSpPr>
          <p:cNvPr id="12" name="Text Placeholder 18"/>
          <p:cNvSpPr>
            <a:spLocks noGrp="1"/>
          </p:cNvSpPr>
          <p:nvPr>
            <p:ph type="body" sz="quarter" idx="15"/>
          </p:nvPr>
        </p:nvSpPr>
        <p:spPr>
          <a:xfrm>
            <a:off x="5524500" y="4926188"/>
            <a:ext cx="5877984" cy="414736"/>
          </a:xfrm>
        </p:spPr>
        <p:txBody>
          <a:bodyPr/>
          <a:lstStyle>
            <a:lvl1pPr marL="0" indent="0">
              <a:buNone/>
              <a:defRPr/>
            </a:lvl1pPr>
          </a:lstStyle>
          <a:p>
            <a:pPr lvl="0"/>
            <a:r>
              <a:rPr lang="en-US"/>
              <a:t>Click to edit Master text styles</a:t>
            </a:r>
          </a:p>
        </p:txBody>
      </p:sp>
      <p:sp>
        <p:nvSpPr>
          <p:cNvPr id="13" name="Text Placeholder 18"/>
          <p:cNvSpPr>
            <a:spLocks noGrp="1"/>
          </p:cNvSpPr>
          <p:nvPr>
            <p:ph type="body" sz="quarter" idx="16"/>
          </p:nvPr>
        </p:nvSpPr>
        <p:spPr>
          <a:xfrm>
            <a:off x="5524500" y="5469132"/>
            <a:ext cx="5877984" cy="414736"/>
          </a:xfrm>
        </p:spPr>
        <p:txBody>
          <a:bodyPr/>
          <a:lstStyle>
            <a:lvl1pPr marL="0" indent="0">
              <a:buNone/>
              <a:defRPr>
                <a:solidFill>
                  <a:schemeClr val="tx1">
                    <a:lumMod val="65000"/>
                    <a:lumOff val="35000"/>
                  </a:schemeClr>
                </a:solidFill>
              </a:defRPr>
            </a:lvl1pPr>
          </a:lstStyle>
          <a:p>
            <a:pPr lvl="0"/>
            <a:r>
              <a:rPr lang="en-US"/>
              <a:t>Click to edit Master text styles</a:t>
            </a:r>
          </a:p>
        </p:txBody>
      </p:sp>
    </p:spTree>
    <p:extLst>
      <p:ext uri="{BB962C8B-B14F-4D97-AF65-F5344CB8AC3E}">
        <p14:creationId xmlns:p14="http://schemas.microsoft.com/office/powerpoint/2010/main" val="227533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pic>
        <p:nvPicPr>
          <p:cNvPr id="5" name="Picture 16">
            <a:extLst>
              <a:ext uri="{FF2B5EF4-FFF2-40B4-BE49-F238E27FC236}">
                <a16:creationId xmlns:a16="http://schemas.microsoft.com/office/drawing/2014/main" id="{808961E0-9B5E-4577-A075-7884198BE9A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1" y="6214534"/>
            <a:ext cx="1157817" cy="51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9">
            <a:extLst>
              <a:ext uri="{FF2B5EF4-FFF2-40B4-BE49-F238E27FC236}">
                <a16:creationId xmlns:a16="http://schemas.microsoft.com/office/drawing/2014/main" id="{AEBDBDB9-76A4-4DEC-97CB-2289C755071F}"/>
              </a:ext>
            </a:extLst>
          </p:cNvPr>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pic>
        <p:nvPicPr>
          <p:cNvPr id="7" name="Picture 16">
            <a:extLst>
              <a:ext uri="{FF2B5EF4-FFF2-40B4-BE49-F238E27FC236}">
                <a16:creationId xmlns:a16="http://schemas.microsoft.com/office/drawing/2014/main" id="{8653D5C1-D4B9-4977-9086-37AB45A5BC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9101" y="6216651"/>
            <a:ext cx="1157817"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a:extLst>
              <a:ext uri="{FF2B5EF4-FFF2-40B4-BE49-F238E27FC236}">
                <a16:creationId xmlns:a16="http://schemas.microsoft.com/office/drawing/2014/main" id="{6254BF63-656F-42AC-879D-211B3435081F}"/>
              </a:ext>
            </a:extLst>
          </p:cNvPr>
          <p:cNvSpPr>
            <a:spLocks noChangeArrowheads="1"/>
          </p:cNvSpPr>
          <p:nvPr userDrawn="1"/>
        </p:nvSpPr>
        <p:spPr bwMode="auto">
          <a:xfrm>
            <a:off x="3771900" y="6371167"/>
            <a:ext cx="461697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eaLnBrk="0" fontAlgn="base" hangingPunct="0">
              <a:spcBef>
                <a:spcPct val="0"/>
              </a:spcBef>
              <a:spcAft>
                <a:spcPct val="0"/>
              </a:spcAft>
            </a:pPr>
            <a:r>
              <a:rPr lang="en-US" altLang="en-US" sz="1333">
                <a:solidFill>
                  <a:srgbClr val="1F497D"/>
                </a:solidFill>
                <a:ea typeface="MS PGothic" panose="020B0600070205080204" pitchFamily="34" charset="-128"/>
              </a:rPr>
              <a:t>Kite Pharma, Inc. Confidential and Proprietary Information </a:t>
            </a:r>
            <a:endParaRPr lang="en-US" altLang="en-US" sz="1333">
              <a:solidFill>
                <a:srgbClr val="000000"/>
              </a:solidFill>
              <a:ea typeface="MS PGothic" panose="020B0600070205080204" pitchFamily="34" charset="-128"/>
            </a:endParaRPr>
          </a:p>
        </p:txBody>
      </p:sp>
      <p:sp>
        <p:nvSpPr>
          <p:cNvPr id="3" name="Picture Placeholder 2"/>
          <p:cNvSpPr>
            <a:spLocks noGrp="1"/>
          </p:cNvSpPr>
          <p:nvPr>
            <p:ph type="pic" idx="1"/>
          </p:nvPr>
        </p:nvSpPr>
        <p:spPr>
          <a:xfrm>
            <a:off x="5183187" y="1352739"/>
            <a:ext cx="6405369" cy="4508315"/>
          </a:xfrm>
          <a:noFill/>
        </p:spPr>
        <p:txBody>
          <a:bodyPr rtlCol="0">
            <a:noAutofit/>
          </a:bodyPr>
          <a:lstStyle>
            <a:lvl1pPr marL="0" indent="0">
              <a:buNone/>
              <a:defRPr sz="3197"/>
            </a:lvl1pPr>
            <a:lvl2pPr marL="456897" indent="0">
              <a:buNone/>
              <a:defRPr sz="2797"/>
            </a:lvl2pPr>
            <a:lvl3pPr marL="913798" indent="0">
              <a:buNone/>
              <a:defRPr sz="2397"/>
            </a:lvl3pPr>
            <a:lvl4pPr marL="1370695" indent="0">
              <a:buNone/>
              <a:defRPr sz="1999"/>
            </a:lvl4pPr>
            <a:lvl5pPr marL="1827594" indent="0">
              <a:buNone/>
              <a:defRPr sz="1999"/>
            </a:lvl5pPr>
            <a:lvl6pPr marL="2284494" indent="0">
              <a:buNone/>
              <a:defRPr sz="1999"/>
            </a:lvl6pPr>
            <a:lvl7pPr marL="2741391" indent="0">
              <a:buNone/>
              <a:defRPr sz="1999"/>
            </a:lvl7pPr>
            <a:lvl8pPr marL="3198289" indent="0">
              <a:buNone/>
              <a:defRPr sz="1999"/>
            </a:lvl8pPr>
            <a:lvl9pPr marL="3655187" indent="0">
              <a:buNone/>
              <a:defRPr sz="1999"/>
            </a:lvl9pPr>
          </a:lstStyle>
          <a:p>
            <a:pPr lvl="0"/>
            <a:r>
              <a:rPr lang="en-US" noProof="0"/>
              <a:t>Click icon to add picture</a:t>
            </a:r>
          </a:p>
        </p:txBody>
      </p:sp>
      <p:sp>
        <p:nvSpPr>
          <p:cNvPr id="4" name="Text Placeholder 3"/>
          <p:cNvSpPr>
            <a:spLocks noGrp="1"/>
          </p:cNvSpPr>
          <p:nvPr>
            <p:ph type="body" sz="half" idx="2"/>
          </p:nvPr>
        </p:nvSpPr>
        <p:spPr>
          <a:xfrm>
            <a:off x="493185" y="1352739"/>
            <a:ext cx="4278841" cy="4516252"/>
          </a:xfrm>
        </p:spPr>
        <p:txBody>
          <a:bodyPr/>
          <a:lstStyle>
            <a:lvl1pPr marL="0" indent="0">
              <a:buNone/>
              <a:defRPr sz="2397"/>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a:solidFill>
                  <a:srgbClr val="2C70AC"/>
                </a:solidFill>
              </a:defRPr>
            </a:lvl1pPr>
          </a:lstStyle>
          <a:p>
            <a:pPr lvl="0"/>
            <a:r>
              <a:rPr lang="en-US" altLang="en-US"/>
              <a:t>Click to edit Master title style</a:t>
            </a:r>
            <a:endParaRPr lang="en-US" altLang="en-US" dirty="0"/>
          </a:p>
        </p:txBody>
      </p:sp>
      <p:sp>
        <p:nvSpPr>
          <p:cNvPr id="10" name="Slide Number Placeholder 5">
            <a:extLst>
              <a:ext uri="{FF2B5EF4-FFF2-40B4-BE49-F238E27FC236}">
                <a16:creationId xmlns:a16="http://schemas.microsoft.com/office/drawing/2014/main" id="{8E8DDADC-CD06-4A07-80F7-2931FAF290FC}"/>
              </a:ext>
            </a:extLst>
          </p:cNvPr>
          <p:cNvSpPr>
            <a:spLocks noGrp="1"/>
          </p:cNvSpPr>
          <p:nvPr>
            <p:ph type="sldNum" sz="quarter" idx="10"/>
          </p:nvPr>
        </p:nvSpPr>
        <p:spPr/>
        <p:txBody>
          <a:bodyPr/>
          <a:lstStyle>
            <a:lvl1pPr>
              <a:defRPr/>
            </a:lvl1pPr>
          </a:lstStyle>
          <a:p>
            <a:fld id="{336501E0-1A14-4128-AED6-5E482B88FB3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4370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pic>
        <p:nvPicPr>
          <p:cNvPr id="10" name="Picture 6">
            <a:extLst>
              <a:ext uri="{FF2B5EF4-FFF2-40B4-BE49-F238E27FC236}">
                <a16:creationId xmlns:a16="http://schemas.microsoft.com/office/drawing/2014/main" id="{5263265B-5349-4E5A-AF63-A5A7777871F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alpha val="5999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F237FA7A-D2A5-4930-960D-209D24474DB7}"/>
              </a:ext>
            </a:extLst>
          </p:cNvPr>
          <p:cNvSpPr>
            <a:spLocks noChangeAspect="1"/>
          </p:cNvSpPr>
          <p:nvPr userDrawn="1"/>
        </p:nvSpPr>
        <p:spPr>
          <a:xfrm>
            <a:off x="5219701" y="2436285"/>
            <a:ext cx="5839884" cy="4421716"/>
          </a:xfrm>
          <a:prstGeom prst="rect">
            <a:avLst/>
          </a:prstGeom>
          <a:solidFill>
            <a:schemeClr val="bg1">
              <a:alpha val="82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en-US" sz="2400">
              <a:solidFill>
                <a:srgbClr val="FFFFFF"/>
              </a:solidFill>
              <a:cs typeface="Arial" panose="020B0604020202020204" pitchFamily="34" charset="0"/>
            </a:endParaRPr>
          </a:p>
        </p:txBody>
      </p:sp>
      <p:pic>
        <p:nvPicPr>
          <p:cNvPr id="14" name="Picture 2">
            <a:extLst>
              <a:ext uri="{FF2B5EF4-FFF2-40B4-BE49-F238E27FC236}">
                <a16:creationId xmlns:a16="http://schemas.microsoft.com/office/drawing/2014/main" id="{5AAEB2EC-0E6C-48AA-B9F1-7AF7E8D8805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42967" y="6129867"/>
            <a:ext cx="1471084"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4"/>
          <p:cNvSpPr>
            <a:spLocks noGrp="1" noChangeAspect="1"/>
          </p:cNvSpPr>
          <p:nvPr>
            <p:ph type="body" sz="quarter" idx="12"/>
          </p:nvPr>
        </p:nvSpPr>
        <p:spPr>
          <a:xfrm>
            <a:off x="5524502" y="2725944"/>
            <a:ext cx="5295388" cy="552683"/>
          </a:xfrm>
        </p:spPr>
        <p:txBody>
          <a:bodyPr/>
          <a:lstStyle>
            <a:lvl1pPr marL="0" indent="0">
              <a:buNone/>
              <a:defRPr sz="3733" b="1">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8" name="Text Placeholder 16"/>
          <p:cNvSpPr>
            <a:spLocks noGrp="1" noChangeAspect="1"/>
          </p:cNvSpPr>
          <p:nvPr>
            <p:ph type="body" sz="quarter" idx="13"/>
          </p:nvPr>
        </p:nvSpPr>
        <p:spPr>
          <a:xfrm>
            <a:off x="5524502" y="3423193"/>
            <a:ext cx="5295388" cy="472904"/>
          </a:xfrm>
        </p:spPr>
        <p:txBody>
          <a:bodyPr/>
          <a:lstStyle>
            <a:lvl1pPr marL="0" indent="0">
              <a:buNone/>
              <a:defRPr sz="3733"/>
            </a:lvl1pPr>
          </a:lstStyle>
          <a:p>
            <a:pPr lvl="0"/>
            <a:r>
              <a:rPr lang="en-US"/>
              <a:t>Click to edit Master text styles</a:t>
            </a:r>
          </a:p>
        </p:txBody>
      </p:sp>
      <p:sp>
        <p:nvSpPr>
          <p:cNvPr id="9" name="Text Placeholder 18"/>
          <p:cNvSpPr>
            <a:spLocks noGrp="1" noChangeAspect="1"/>
          </p:cNvSpPr>
          <p:nvPr>
            <p:ph type="body" sz="quarter" idx="14"/>
          </p:nvPr>
        </p:nvSpPr>
        <p:spPr>
          <a:xfrm>
            <a:off x="5524502" y="4641528"/>
            <a:ext cx="5295388" cy="373629"/>
          </a:xfrm>
        </p:spPr>
        <p:txBody>
          <a:bodyPr/>
          <a:lstStyle>
            <a:lvl1pPr marL="0" indent="0">
              <a:buNone/>
              <a:defRPr/>
            </a:lvl1pPr>
          </a:lstStyle>
          <a:p>
            <a:pPr lvl="0"/>
            <a:r>
              <a:rPr lang="en-US"/>
              <a:t>Click to edit Master text styles</a:t>
            </a:r>
          </a:p>
        </p:txBody>
      </p:sp>
      <p:sp>
        <p:nvSpPr>
          <p:cNvPr id="12" name="Text Placeholder 18"/>
          <p:cNvSpPr>
            <a:spLocks noGrp="1" noChangeAspect="1"/>
          </p:cNvSpPr>
          <p:nvPr>
            <p:ph type="body" sz="quarter" idx="15"/>
          </p:nvPr>
        </p:nvSpPr>
        <p:spPr>
          <a:xfrm>
            <a:off x="5524502" y="4997831"/>
            <a:ext cx="5295388" cy="373629"/>
          </a:xfrm>
        </p:spPr>
        <p:txBody>
          <a:bodyPr/>
          <a:lstStyle>
            <a:lvl1pPr marL="0" indent="0">
              <a:buNone/>
              <a:defRPr/>
            </a:lvl1pPr>
          </a:lstStyle>
          <a:p>
            <a:pPr lvl="0"/>
            <a:r>
              <a:rPr lang="en-US"/>
              <a:t>Click to edit Master text styles</a:t>
            </a:r>
          </a:p>
        </p:txBody>
      </p:sp>
      <p:sp>
        <p:nvSpPr>
          <p:cNvPr id="13" name="Text Placeholder 18"/>
          <p:cNvSpPr>
            <a:spLocks noGrp="1" noChangeAspect="1"/>
          </p:cNvSpPr>
          <p:nvPr>
            <p:ph type="body" sz="quarter" idx="16"/>
          </p:nvPr>
        </p:nvSpPr>
        <p:spPr>
          <a:xfrm>
            <a:off x="5524502" y="5540775"/>
            <a:ext cx="5295388" cy="373629"/>
          </a:xfrm>
        </p:spPr>
        <p:txBody>
          <a:bodyPr/>
          <a:lstStyle>
            <a:lvl1pPr marL="0" indent="0">
              <a:buNone/>
              <a:defRPr>
                <a:solidFill>
                  <a:schemeClr val="tx1">
                    <a:lumMod val="65000"/>
                    <a:lumOff val="35000"/>
                  </a:schemeClr>
                </a:solidFill>
              </a:defRPr>
            </a:lvl1pPr>
          </a:lstStyle>
          <a:p>
            <a:pPr lvl="0"/>
            <a:r>
              <a:rPr lang="en-US"/>
              <a:t>Click to edit Master text styles</a:t>
            </a:r>
          </a:p>
        </p:txBody>
      </p:sp>
    </p:spTree>
    <p:extLst>
      <p:ext uri="{BB962C8B-B14F-4D97-AF65-F5344CB8AC3E}">
        <p14:creationId xmlns:p14="http://schemas.microsoft.com/office/powerpoint/2010/main" val="4097740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685800" y="2241550"/>
            <a:ext cx="10822517" cy="1709738"/>
          </a:xfrm>
        </p:spPr>
        <p:txBody>
          <a:bodyPr anchor="ctr"/>
          <a:lstStyle>
            <a:lvl1pPr>
              <a:spcBef>
                <a:spcPct val="20000"/>
              </a:spcBef>
              <a:defRPr sz="3800">
                <a:solidFill>
                  <a:srgbClr val="007CC2"/>
                </a:solidFill>
              </a:defRPr>
            </a:lvl1pPr>
          </a:lstStyle>
          <a:p>
            <a:r>
              <a:rPr lang="en-US"/>
              <a:t>Click to edit Master title style</a:t>
            </a:r>
          </a:p>
        </p:txBody>
      </p:sp>
      <p:sp>
        <p:nvSpPr>
          <p:cNvPr id="281614" name="Rectangle 14"/>
          <p:cNvSpPr>
            <a:spLocks noGrp="1" noChangeArrowheads="1"/>
          </p:cNvSpPr>
          <p:nvPr>
            <p:ph type="subTitle" idx="1"/>
          </p:nvPr>
        </p:nvSpPr>
        <p:spPr>
          <a:xfrm>
            <a:off x="685800" y="4570413"/>
            <a:ext cx="10822517" cy="1054100"/>
          </a:xfrm>
          <a:ln/>
        </p:spPr>
        <p:txBody>
          <a:bodyPr/>
          <a:lstStyle>
            <a:lvl1pPr marL="0" indent="0">
              <a:lnSpc>
                <a:spcPct val="115000"/>
              </a:lnSpc>
              <a:spcBef>
                <a:spcPct val="35000"/>
              </a:spcBef>
              <a:buFontTx/>
              <a:buNone/>
              <a:defRPr sz="2000"/>
            </a:lvl1pPr>
          </a:lstStyle>
          <a:p>
            <a:r>
              <a:rPr lang="en-US"/>
              <a:t>Click to edit Master subtitle style</a:t>
            </a:r>
          </a:p>
        </p:txBody>
      </p:sp>
      <p:sp>
        <p:nvSpPr>
          <p:cNvPr id="281619" name="Line 19"/>
          <p:cNvSpPr>
            <a:spLocks noChangeShapeType="1"/>
          </p:cNvSpPr>
          <p:nvPr/>
        </p:nvSpPr>
        <p:spPr bwMode="auto">
          <a:xfrm>
            <a:off x="685800" y="1927225"/>
            <a:ext cx="10822517" cy="0"/>
          </a:xfrm>
          <a:prstGeom prst="line">
            <a:avLst/>
          </a:prstGeom>
          <a:noFill/>
          <a:ln w="12700">
            <a:solidFill>
              <a:srgbClr val="007CC2"/>
            </a:solidFill>
            <a:miter lim="800000"/>
            <a:headEnd/>
            <a:tailEnd/>
          </a:ln>
        </p:spPr>
        <p:txBody>
          <a:bodyPr lIns="0" tIns="0" rIns="0" bIns="0"/>
          <a:lstStyle/>
          <a:p>
            <a:endParaRPr lang="en-US" sz="1800"/>
          </a:p>
        </p:txBody>
      </p:sp>
      <p:sp>
        <p:nvSpPr>
          <p:cNvPr id="281631" name="Line 31"/>
          <p:cNvSpPr>
            <a:spLocks noChangeShapeType="1"/>
          </p:cNvSpPr>
          <p:nvPr/>
        </p:nvSpPr>
        <p:spPr bwMode="auto">
          <a:xfrm>
            <a:off x="685800" y="4265613"/>
            <a:ext cx="10822517" cy="0"/>
          </a:xfrm>
          <a:prstGeom prst="line">
            <a:avLst/>
          </a:prstGeom>
          <a:noFill/>
          <a:ln w="12700">
            <a:solidFill>
              <a:srgbClr val="007CC2"/>
            </a:solidFill>
            <a:miter lim="800000"/>
            <a:headEnd/>
            <a:tailEnd/>
          </a:ln>
        </p:spPr>
        <p:txBody>
          <a:bodyPr lIns="0" tIns="0" rIns="0" bIns="0"/>
          <a:lstStyle/>
          <a:p>
            <a:endParaRPr lang="en-US" sz="1800"/>
          </a:p>
        </p:txBody>
      </p:sp>
      <p:pic>
        <p:nvPicPr>
          <p:cNvPr id="281634" name="Picture 34" descr="AmgenTaglineBlue CMYK"/>
          <p:cNvPicPr>
            <a:picLocks noChangeAspect="1" noChangeArrowheads="1"/>
          </p:cNvPicPr>
          <p:nvPr/>
        </p:nvPicPr>
        <p:blipFill>
          <a:blip r:embed="rId2" cstate="print"/>
          <a:srcRect/>
          <a:stretch>
            <a:fillRect/>
          </a:stretch>
        </p:blipFill>
        <p:spPr bwMode="auto">
          <a:xfrm>
            <a:off x="8424333" y="1042988"/>
            <a:ext cx="3083984" cy="425450"/>
          </a:xfrm>
          <a:prstGeom prst="rect">
            <a:avLst/>
          </a:prstGeom>
          <a:noFill/>
        </p:spPr>
      </p:pic>
    </p:spTree>
    <p:extLst>
      <p:ext uri="{BB962C8B-B14F-4D97-AF65-F5344CB8AC3E}">
        <p14:creationId xmlns:p14="http://schemas.microsoft.com/office/powerpoint/2010/main" val="254355877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100000"/>
              </a:lnSpc>
              <a:spcBef>
                <a:spcPct val="0"/>
              </a:spcBef>
              <a:spcAft>
                <a:spcPct val="0"/>
              </a:spcAft>
              <a:defRPr lang="en-US" sz="3200" b="1"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682752" y="1772604"/>
            <a:ext cx="10826496" cy="3886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6"/>
          <p:cNvSpPr>
            <a:spLocks noGrp="1"/>
          </p:cNvSpPr>
          <p:nvPr>
            <p:ph type="body" sz="quarter" idx="10"/>
          </p:nvPr>
        </p:nvSpPr>
        <p:spPr>
          <a:xfrm>
            <a:off x="683684" y="1280161"/>
            <a:ext cx="10826749" cy="492443"/>
          </a:xfrm>
        </p:spPr>
        <p:txBody>
          <a:bodyPr>
            <a:noAutofit/>
          </a:bodyPr>
          <a:lstStyle>
            <a:lvl1pPr>
              <a:buFontTx/>
              <a:buNone/>
              <a:defRPr sz="2400" b="1">
                <a:solidFill>
                  <a:schemeClr val="accent1"/>
                </a:solidFill>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extLst>
      <p:ext uri="{BB962C8B-B14F-4D97-AF65-F5344CB8AC3E}">
        <p14:creationId xmlns:p14="http://schemas.microsoft.com/office/powerpoint/2010/main" val="23264840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cxnSp>
        <p:nvCxnSpPr>
          <p:cNvPr id="4" name="Straight Connector 9">
            <a:extLst>
              <a:ext uri="{FF2B5EF4-FFF2-40B4-BE49-F238E27FC236}">
                <a16:creationId xmlns:a16="http://schemas.microsoft.com/office/drawing/2014/main" id="{21B7BC79-C6F9-4455-B7D5-A5265570C1AF}"/>
              </a:ext>
            </a:extLst>
          </p:cNvPr>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pic>
        <p:nvPicPr>
          <p:cNvPr id="5" name="Picture 16">
            <a:extLst>
              <a:ext uri="{FF2B5EF4-FFF2-40B4-BE49-F238E27FC236}">
                <a16:creationId xmlns:a16="http://schemas.microsoft.com/office/drawing/2014/main" id="{4EC65302-FD19-4535-9698-55FF676D807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1" y="6216651"/>
            <a:ext cx="1157817"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a:extLst>
              <a:ext uri="{FF2B5EF4-FFF2-40B4-BE49-F238E27FC236}">
                <a16:creationId xmlns:a16="http://schemas.microsoft.com/office/drawing/2014/main" id="{B594B7E9-FCA6-48C8-B67E-79D8B90220F0}"/>
              </a:ext>
            </a:extLst>
          </p:cNvPr>
          <p:cNvSpPr>
            <a:spLocks noChangeArrowheads="1"/>
          </p:cNvSpPr>
          <p:nvPr userDrawn="1"/>
        </p:nvSpPr>
        <p:spPr bwMode="auto">
          <a:xfrm>
            <a:off x="3771900" y="6371167"/>
            <a:ext cx="461697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eaLnBrk="0" fontAlgn="base" hangingPunct="0">
              <a:spcBef>
                <a:spcPct val="0"/>
              </a:spcBef>
              <a:spcAft>
                <a:spcPct val="0"/>
              </a:spcAft>
            </a:pPr>
            <a:r>
              <a:rPr lang="en-US" altLang="en-US" sz="1333">
                <a:solidFill>
                  <a:srgbClr val="1F497D"/>
                </a:solidFill>
                <a:ea typeface="MS PGothic" panose="020B0600070205080204" pitchFamily="34" charset="-128"/>
              </a:rPr>
              <a:t>Kite Pharma, Inc. Confidential and Proprietary Information </a:t>
            </a:r>
            <a:endParaRPr lang="en-US" altLang="en-US" sz="1333">
              <a:solidFill>
                <a:srgbClr val="000000"/>
              </a:solidFill>
              <a:ea typeface="MS PGothic" panose="020B0600070205080204" pitchFamily="34" charset="-128"/>
            </a:endParaRPr>
          </a:p>
        </p:txBody>
      </p:sp>
      <p:sp>
        <p:nvSpPr>
          <p:cNvPr id="9"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sz="3733"/>
            </a:lvl1pPr>
          </a:lstStyle>
          <a:p>
            <a:pPr lvl="0"/>
            <a:r>
              <a:rPr lang="en-US" altLang="en-US" noProof="0"/>
              <a:t>Click to edit Master title style</a:t>
            </a:r>
            <a:endParaRPr lang="en-US" altLang="en-US" dirty="0"/>
          </a:p>
        </p:txBody>
      </p:sp>
      <p:sp>
        <p:nvSpPr>
          <p:cNvPr id="3" name="Content Placeholder 2"/>
          <p:cNvSpPr>
            <a:spLocks noGrp="1"/>
          </p:cNvSpPr>
          <p:nvPr>
            <p:ph idx="1"/>
          </p:nvPr>
        </p:nvSpPr>
        <p:spPr>
          <a:xfrm>
            <a:off x="493184" y="1341120"/>
            <a:ext cx="11235267" cy="4351339"/>
          </a:xfrm>
        </p:spPr>
        <p:txBody>
          <a:bodyPr/>
          <a:lstStyle>
            <a:lvl2pPr marL="615935" indent="-309026">
              <a:tabLst/>
              <a:defRPr/>
            </a:lvl2pPr>
            <a:lvl3pPr marL="912261" indent="-296326">
              <a:tabLst/>
              <a:defRPr/>
            </a:lvl3pPr>
            <a:lvl4pPr marL="1219170" indent="-306910">
              <a:tabLst/>
              <a:defRPr/>
            </a:lvl4pPr>
            <a:lvl5pPr marL="1526079" indent="-30691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C1CEBB59-913A-4641-AEF3-BB0CAC3FCE42}"/>
              </a:ext>
            </a:extLst>
          </p:cNvPr>
          <p:cNvSpPr>
            <a:spLocks noGrp="1"/>
          </p:cNvSpPr>
          <p:nvPr>
            <p:ph type="sldNum" sz="quarter" idx="10"/>
          </p:nvPr>
        </p:nvSpPr>
        <p:spPr/>
        <p:txBody>
          <a:bodyPr/>
          <a:lstStyle>
            <a:lvl1pPr>
              <a:defRPr/>
            </a:lvl1pPr>
          </a:lstStyle>
          <a:p>
            <a:fld id="{46FE8280-E5DE-4863-B606-A1EEE0A162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3170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E7A5D5-43D5-4450-B64B-D00394CE603E}"/>
              </a:ext>
            </a:extLst>
          </p:cNvPr>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377" fontAlgn="base">
              <a:spcBef>
                <a:spcPct val="0"/>
              </a:spcBef>
              <a:spcAft>
                <a:spcPct val="0"/>
              </a:spcAft>
              <a:defRPr/>
            </a:pPr>
            <a:endParaRPr lang="en-US" altLang="en-US" sz="1867">
              <a:solidFill>
                <a:srgbClr val="FFFFFF"/>
              </a:solidFill>
              <a:cs typeface="Arial" panose="020B0604020202020204" pitchFamily="34" charset="0"/>
            </a:endParaRPr>
          </a:p>
        </p:txBody>
      </p:sp>
      <p:cxnSp>
        <p:nvCxnSpPr>
          <p:cNvPr id="4" name="Straight Connector 9">
            <a:extLst>
              <a:ext uri="{FF2B5EF4-FFF2-40B4-BE49-F238E27FC236}">
                <a16:creationId xmlns:a16="http://schemas.microsoft.com/office/drawing/2014/main" id="{815A2265-A5E3-414D-8AB7-BCCC9296C5EF}"/>
              </a:ext>
            </a:extLst>
          </p:cNvPr>
          <p:cNvCxnSpPr>
            <a:cxnSpLocks noChangeShapeType="1"/>
          </p:cNvCxnSpPr>
          <p:nvPr userDrawn="1"/>
        </p:nvCxnSpPr>
        <p:spPr bwMode="auto">
          <a:xfrm>
            <a:off x="626533" y="36173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pic>
        <p:nvPicPr>
          <p:cNvPr id="5" name="Picture 16">
            <a:extLst>
              <a:ext uri="{FF2B5EF4-FFF2-40B4-BE49-F238E27FC236}">
                <a16:creationId xmlns:a16="http://schemas.microsoft.com/office/drawing/2014/main" id="{7572FE63-023D-4F99-9242-9260FB9CD42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1" y="6216651"/>
            <a:ext cx="1157817"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a:extLst>
              <a:ext uri="{FF2B5EF4-FFF2-40B4-BE49-F238E27FC236}">
                <a16:creationId xmlns:a16="http://schemas.microsoft.com/office/drawing/2014/main" id="{8DF4027A-81D8-470E-94DB-42553A983D06}"/>
              </a:ext>
            </a:extLst>
          </p:cNvPr>
          <p:cNvSpPr>
            <a:spLocks noChangeArrowheads="1"/>
          </p:cNvSpPr>
          <p:nvPr userDrawn="1"/>
        </p:nvSpPr>
        <p:spPr bwMode="auto">
          <a:xfrm>
            <a:off x="3771900" y="6371167"/>
            <a:ext cx="461697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eaLnBrk="0" fontAlgn="base" hangingPunct="0">
              <a:spcBef>
                <a:spcPct val="0"/>
              </a:spcBef>
              <a:spcAft>
                <a:spcPct val="0"/>
              </a:spcAft>
            </a:pPr>
            <a:r>
              <a:rPr lang="en-US" altLang="en-US" sz="1333">
                <a:solidFill>
                  <a:srgbClr val="1F497D"/>
                </a:solidFill>
                <a:ea typeface="MS PGothic" panose="020B0600070205080204" pitchFamily="34" charset="-128"/>
              </a:rPr>
              <a:t>Kite Pharma, Inc. Confidential and Proprietary Information </a:t>
            </a:r>
            <a:endParaRPr lang="en-US" altLang="en-US" sz="1333">
              <a:solidFill>
                <a:srgbClr val="000000"/>
              </a:solidFill>
              <a:ea typeface="MS PGothic" panose="020B0600070205080204" pitchFamily="34" charset="-128"/>
            </a:endParaRPr>
          </a:p>
        </p:txBody>
      </p:sp>
      <p:sp>
        <p:nvSpPr>
          <p:cNvPr id="2" name="Title 1"/>
          <p:cNvSpPr>
            <a:spLocks noGrp="1"/>
          </p:cNvSpPr>
          <p:nvPr>
            <p:ph type="title"/>
          </p:nvPr>
        </p:nvSpPr>
        <p:spPr>
          <a:xfrm>
            <a:off x="504921" y="2223606"/>
            <a:ext cx="10848879" cy="1390388"/>
          </a:xfrm>
          <a:prstGeom prst="rect">
            <a:avLst/>
          </a:prstGeom>
        </p:spPr>
        <p:txBody>
          <a:bodyPr>
            <a:normAutofit/>
          </a:bodyPr>
          <a:lstStyle>
            <a:lvl1pPr>
              <a:defRPr sz="3733" b="1">
                <a:solidFill>
                  <a:srgbClr val="2C70AC"/>
                </a:solidFill>
              </a:defRPr>
            </a:lvl1pPr>
          </a:lstStyle>
          <a:p>
            <a:r>
              <a:rPr lang="en-US" altLang="en-US"/>
              <a:t>Click to edit Master title style</a:t>
            </a:r>
            <a:endParaRPr lang="en-US" dirty="0"/>
          </a:p>
        </p:txBody>
      </p:sp>
      <p:sp>
        <p:nvSpPr>
          <p:cNvPr id="7" name="Slide Number Placeholder 5">
            <a:extLst>
              <a:ext uri="{FF2B5EF4-FFF2-40B4-BE49-F238E27FC236}">
                <a16:creationId xmlns:a16="http://schemas.microsoft.com/office/drawing/2014/main" id="{24E48E8D-BC3A-4370-9E5E-5F5DC89F5B95}"/>
              </a:ext>
            </a:extLst>
          </p:cNvPr>
          <p:cNvSpPr>
            <a:spLocks noGrp="1"/>
          </p:cNvSpPr>
          <p:nvPr>
            <p:ph type="sldNum" sz="quarter" idx="10"/>
          </p:nvPr>
        </p:nvSpPr>
        <p:spPr/>
        <p:txBody>
          <a:bodyPr/>
          <a:lstStyle>
            <a:lvl1pPr>
              <a:defRPr>
                <a:solidFill>
                  <a:schemeClr val="bg1"/>
                </a:solidFill>
              </a:defRPr>
            </a:lvl1pPr>
          </a:lstStyle>
          <a:p>
            <a:fld id="{DFD648FA-DD77-4FDC-A09F-55D82636A9E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6807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a:extLst>
              <a:ext uri="{FF2B5EF4-FFF2-40B4-BE49-F238E27FC236}">
                <a16:creationId xmlns:a16="http://schemas.microsoft.com/office/drawing/2014/main" id="{929CB641-AF5F-40BA-B5DC-B8538BAC92C9}"/>
              </a:ext>
            </a:extLst>
          </p:cNvPr>
          <p:cNvSpPr>
            <a:spLocks noGrp="1"/>
          </p:cNvSpPr>
          <p:nvPr>
            <p:ph type="sldNum" sz="quarter" idx="10"/>
          </p:nvPr>
        </p:nvSpPr>
        <p:spPr/>
        <p:txBody>
          <a:bodyPr/>
          <a:lstStyle>
            <a:lvl1pPr>
              <a:defRPr/>
            </a:lvl1pPr>
          </a:lstStyle>
          <a:p>
            <a:fld id="{6F0FB44C-B22C-4FFC-8860-D2AB658B550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7895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Column Content">
    <p:spTree>
      <p:nvGrpSpPr>
        <p:cNvPr id="1" name=""/>
        <p:cNvGrpSpPr/>
        <p:nvPr/>
      </p:nvGrpSpPr>
      <p:grpSpPr>
        <a:xfrm>
          <a:off x="0" y="0"/>
          <a:ext cx="0" cy="0"/>
          <a:chOff x="0" y="0"/>
          <a:chExt cx="0" cy="0"/>
        </a:xfrm>
      </p:grpSpPr>
      <p:cxnSp>
        <p:nvCxnSpPr>
          <p:cNvPr id="5" name="Straight Connector 9">
            <a:extLst>
              <a:ext uri="{FF2B5EF4-FFF2-40B4-BE49-F238E27FC236}">
                <a16:creationId xmlns:a16="http://schemas.microsoft.com/office/drawing/2014/main" id="{18135735-7C33-4165-A41D-E0B92A09A4AE}"/>
              </a:ext>
            </a:extLst>
          </p:cNvPr>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pic>
        <p:nvPicPr>
          <p:cNvPr id="6" name="Picture 16">
            <a:extLst>
              <a:ext uri="{FF2B5EF4-FFF2-40B4-BE49-F238E27FC236}">
                <a16:creationId xmlns:a16="http://schemas.microsoft.com/office/drawing/2014/main" id="{D47859E4-AF87-4A96-8FAC-1DD45A3CAF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1" y="6216651"/>
            <a:ext cx="1157817"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a:extLst>
              <a:ext uri="{FF2B5EF4-FFF2-40B4-BE49-F238E27FC236}">
                <a16:creationId xmlns:a16="http://schemas.microsoft.com/office/drawing/2014/main" id="{8B1C4643-AC6B-4125-BC65-9079E76E4B50}"/>
              </a:ext>
            </a:extLst>
          </p:cNvPr>
          <p:cNvSpPr>
            <a:spLocks noChangeArrowheads="1"/>
          </p:cNvSpPr>
          <p:nvPr userDrawn="1"/>
        </p:nvSpPr>
        <p:spPr bwMode="auto">
          <a:xfrm>
            <a:off x="3771900" y="6371167"/>
            <a:ext cx="461697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eaLnBrk="0" fontAlgn="base" hangingPunct="0">
              <a:spcBef>
                <a:spcPct val="0"/>
              </a:spcBef>
              <a:spcAft>
                <a:spcPct val="0"/>
              </a:spcAft>
            </a:pPr>
            <a:r>
              <a:rPr lang="en-US" altLang="en-US" sz="1333">
                <a:solidFill>
                  <a:srgbClr val="1F497D"/>
                </a:solidFill>
                <a:ea typeface="MS PGothic" panose="020B0600070205080204" pitchFamily="34" charset="-128"/>
              </a:rPr>
              <a:t>Kite Pharma, Inc. Confidential and Proprietary Information </a:t>
            </a:r>
            <a:endParaRPr lang="en-US" altLang="en-US" sz="1333">
              <a:solidFill>
                <a:srgbClr val="000000"/>
              </a:solidFill>
              <a:ea typeface="MS PGothic" panose="020B0600070205080204" pitchFamily="34" charset="-128"/>
            </a:endParaRPr>
          </a:p>
        </p:txBody>
      </p:sp>
      <p:sp>
        <p:nvSpPr>
          <p:cNvPr id="3" name="Content Placeholder 2"/>
          <p:cNvSpPr>
            <a:spLocks noGrp="1"/>
          </p:cNvSpPr>
          <p:nvPr>
            <p:ph sz="half" idx="1"/>
          </p:nvPr>
        </p:nvSpPr>
        <p:spPr>
          <a:xfrm>
            <a:off x="493184" y="1381125"/>
            <a:ext cx="5526616"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6172200" y="1381125"/>
            <a:ext cx="5556251"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a:solidFill>
                  <a:srgbClr val="2C70AC"/>
                </a:solidFill>
              </a:defRPr>
            </a:lvl1pPr>
          </a:lstStyle>
          <a:p>
            <a:pPr lvl="0"/>
            <a:r>
              <a:rPr lang="en-US" altLang="en-US"/>
              <a:t>Click to edit Master title style</a:t>
            </a:r>
            <a:endParaRPr lang="en-US" altLang="en-US" dirty="0"/>
          </a:p>
        </p:txBody>
      </p:sp>
      <p:sp>
        <p:nvSpPr>
          <p:cNvPr id="8" name="Slide Number Placeholder 5">
            <a:extLst>
              <a:ext uri="{FF2B5EF4-FFF2-40B4-BE49-F238E27FC236}">
                <a16:creationId xmlns:a16="http://schemas.microsoft.com/office/drawing/2014/main" id="{3F507D20-D805-4287-B1D6-30745DC836DC}"/>
              </a:ext>
            </a:extLst>
          </p:cNvPr>
          <p:cNvSpPr>
            <a:spLocks noGrp="1"/>
          </p:cNvSpPr>
          <p:nvPr>
            <p:ph type="sldNum" sz="quarter" idx="10"/>
          </p:nvPr>
        </p:nvSpPr>
        <p:spPr/>
        <p:txBody>
          <a:bodyPr/>
          <a:lstStyle>
            <a:lvl1pPr>
              <a:defRPr/>
            </a:lvl1pPr>
          </a:lstStyle>
          <a:p>
            <a:fld id="{596778CC-3CE0-4863-9B27-67A5CDD72EE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5831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cxnSp>
        <p:nvCxnSpPr>
          <p:cNvPr id="3" name="Straight Connector 9">
            <a:extLst>
              <a:ext uri="{FF2B5EF4-FFF2-40B4-BE49-F238E27FC236}">
                <a16:creationId xmlns:a16="http://schemas.microsoft.com/office/drawing/2014/main" id="{5162E817-F726-46FC-8EAF-D0F667E31BCB}"/>
              </a:ext>
            </a:extLst>
          </p:cNvPr>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pic>
        <p:nvPicPr>
          <p:cNvPr id="4" name="Picture 16">
            <a:extLst>
              <a:ext uri="{FF2B5EF4-FFF2-40B4-BE49-F238E27FC236}">
                <a16:creationId xmlns:a16="http://schemas.microsoft.com/office/drawing/2014/main" id="{4513C8F6-681E-421F-A654-98738C05D00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1" y="6216651"/>
            <a:ext cx="1157817"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a:extLst>
              <a:ext uri="{FF2B5EF4-FFF2-40B4-BE49-F238E27FC236}">
                <a16:creationId xmlns:a16="http://schemas.microsoft.com/office/drawing/2014/main" id="{1A4CB1B6-170A-4D90-9EAD-995C09C5A860}"/>
              </a:ext>
            </a:extLst>
          </p:cNvPr>
          <p:cNvSpPr>
            <a:spLocks noChangeArrowheads="1"/>
          </p:cNvSpPr>
          <p:nvPr userDrawn="1"/>
        </p:nvSpPr>
        <p:spPr bwMode="auto">
          <a:xfrm>
            <a:off x="3771900" y="6371167"/>
            <a:ext cx="461697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eaLnBrk="0" fontAlgn="base" hangingPunct="0">
              <a:spcBef>
                <a:spcPct val="0"/>
              </a:spcBef>
              <a:spcAft>
                <a:spcPct val="0"/>
              </a:spcAft>
            </a:pPr>
            <a:r>
              <a:rPr lang="en-US" altLang="en-US" sz="1333">
                <a:solidFill>
                  <a:srgbClr val="1F497D"/>
                </a:solidFill>
                <a:ea typeface="MS PGothic" panose="020B0600070205080204" pitchFamily="34" charset="-128"/>
              </a:rPr>
              <a:t>Kite Pharma, Inc. Confidential and Proprietary Information </a:t>
            </a:r>
            <a:endParaRPr lang="en-US" altLang="en-US" sz="1333">
              <a:solidFill>
                <a:srgbClr val="000000"/>
              </a:solidFill>
              <a:ea typeface="MS PGothic" panose="020B0600070205080204" pitchFamily="34" charset="-128"/>
            </a:endParaRPr>
          </a:p>
        </p:txBody>
      </p:sp>
      <p:sp>
        <p:nvSpPr>
          <p:cNvPr id="8"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a:solidFill>
                  <a:srgbClr val="2C70AC"/>
                </a:solidFill>
              </a:defRPr>
            </a:lvl1pPr>
          </a:lstStyle>
          <a:p>
            <a:pPr lvl="0"/>
            <a:r>
              <a:rPr lang="en-US" altLang="en-US"/>
              <a:t>Click to edit Master title style</a:t>
            </a:r>
            <a:endParaRPr lang="en-US" altLang="en-US" dirty="0"/>
          </a:p>
        </p:txBody>
      </p:sp>
      <p:sp>
        <p:nvSpPr>
          <p:cNvPr id="6" name="Slide Number Placeholder 5">
            <a:extLst>
              <a:ext uri="{FF2B5EF4-FFF2-40B4-BE49-F238E27FC236}">
                <a16:creationId xmlns:a16="http://schemas.microsoft.com/office/drawing/2014/main" id="{994085FA-176D-4144-9460-CF1BA33B905F}"/>
              </a:ext>
            </a:extLst>
          </p:cNvPr>
          <p:cNvSpPr>
            <a:spLocks noGrp="1"/>
          </p:cNvSpPr>
          <p:nvPr>
            <p:ph type="sldNum" sz="quarter" idx="10"/>
          </p:nvPr>
        </p:nvSpPr>
        <p:spPr/>
        <p:txBody>
          <a:bodyPr/>
          <a:lstStyle>
            <a:lvl1pPr>
              <a:defRPr/>
            </a:lvl1pPr>
          </a:lstStyle>
          <a:p>
            <a:fld id="{E266B39A-B04D-46D4-939D-1DFEC949943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6303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pic>
        <p:nvPicPr>
          <p:cNvPr id="2" name="Picture 16">
            <a:extLst>
              <a:ext uri="{FF2B5EF4-FFF2-40B4-BE49-F238E27FC236}">
                <a16:creationId xmlns:a16="http://schemas.microsoft.com/office/drawing/2014/main" id="{EF3EE4AA-040A-4BC1-B545-3B32089C9B2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1" y="6216651"/>
            <a:ext cx="1157817"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7">
            <a:extLst>
              <a:ext uri="{FF2B5EF4-FFF2-40B4-BE49-F238E27FC236}">
                <a16:creationId xmlns:a16="http://schemas.microsoft.com/office/drawing/2014/main" id="{4A61B6A3-2145-4914-B6EE-984CC88F2970}"/>
              </a:ext>
            </a:extLst>
          </p:cNvPr>
          <p:cNvSpPr>
            <a:spLocks noChangeArrowheads="1"/>
          </p:cNvSpPr>
          <p:nvPr userDrawn="1"/>
        </p:nvSpPr>
        <p:spPr bwMode="auto">
          <a:xfrm>
            <a:off x="3771900" y="6371167"/>
            <a:ext cx="461697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eaLnBrk="0" fontAlgn="base" hangingPunct="0">
              <a:spcBef>
                <a:spcPct val="0"/>
              </a:spcBef>
              <a:spcAft>
                <a:spcPct val="0"/>
              </a:spcAft>
            </a:pPr>
            <a:r>
              <a:rPr lang="en-US" altLang="en-US" sz="1333">
                <a:solidFill>
                  <a:srgbClr val="1F497D"/>
                </a:solidFill>
                <a:ea typeface="MS PGothic" panose="020B0600070205080204" pitchFamily="34" charset="-128"/>
              </a:rPr>
              <a:t>Kite Pharma, Inc. Confidential and Proprietary Information </a:t>
            </a:r>
            <a:endParaRPr lang="en-US" altLang="en-US" sz="1333">
              <a:solidFill>
                <a:srgbClr val="000000"/>
              </a:solidFill>
              <a:ea typeface="MS PGothic" panose="020B0600070205080204" pitchFamily="34" charset="-128"/>
            </a:endParaRPr>
          </a:p>
        </p:txBody>
      </p:sp>
      <p:sp>
        <p:nvSpPr>
          <p:cNvPr id="4" name="Slide Number Placeholder 3">
            <a:extLst>
              <a:ext uri="{FF2B5EF4-FFF2-40B4-BE49-F238E27FC236}">
                <a16:creationId xmlns:a16="http://schemas.microsoft.com/office/drawing/2014/main" id="{3582BA77-C240-4A7F-B789-91E6BA5BD359}"/>
              </a:ext>
            </a:extLst>
          </p:cNvPr>
          <p:cNvSpPr>
            <a:spLocks noGrp="1"/>
          </p:cNvSpPr>
          <p:nvPr>
            <p:ph type="sldNum" sz="quarter" idx="10"/>
          </p:nvPr>
        </p:nvSpPr>
        <p:spPr/>
        <p:txBody>
          <a:bodyPr/>
          <a:lstStyle>
            <a:lvl1pPr>
              <a:defRPr/>
            </a:lvl1pPr>
          </a:lstStyle>
          <a:p>
            <a:fld id="{DE5ACE72-00EF-4CF2-82C6-0C8CC467B49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8187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 and Left-Hand Call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D11369-BF62-447F-9DFE-D1E91F0F335D}"/>
              </a:ext>
            </a:extLst>
          </p:cNvPr>
          <p:cNvSpPr/>
          <p:nvPr/>
        </p:nvSpPr>
        <p:spPr>
          <a:xfrm>
            <a:off x="0" y="1206501"/>
            <a:ext cx="3727451"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8900000" scaled="0"/>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377" fontAlgn="base">
              <a:spcBef>
                <a:spcPct val="0"/>
              </a:spcBef>
              <a:spcAft>
                <a:spcPct val="0"/>
              </a:spcAft>
              <a:defRPr/>
            </a:pPr>
            <a:endParaRPr lang="en-US" altLang="en-US" sz="1733">
              <a:solidFill>
                <a:srgbClr val="FFFFFF"/>
              </a:solidFill>
              <a:cs typeface="Arial" panose="020B0604020202020204" pitchFamily="34" charset="0"/>
            </a:endParaRPr>
          </a:p>
        </p:txBody>
      </p:sp>
      <p:cxnSp>
        <p:nvCxnSpPr>
          <p:cNvPr id="6" name="Straight Connector 9">
            <a:extLst>
              <a:ext uri="{FF2B5EF4-FFF2-40B4-BE49-F238E27FC236}">
                <a16:creationId xmlns:a16="http://schemas.microsoft.com/office/drawing/2014/main" id="{5E776469-F6D7-41F9-9DA9-91AE2E3E5E31}"/>
              </a:ext>
            </a:extLst>
          </p:cNvPr>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pic>
        <p:nvPicPr>
          <p:cNvPr id="7" name="Picture 16">
            <a:extLst>
              <a:ext uri="{FF2B5EF4-FFF2-40B4-BE49-F238E27FC236}">
                <a16:creationId xmlns:a16="http://schemas.microsoft.com/office/drawing/2014/main" id="{BFAB749C-3AB6-42A1-A9DC-4F4583561D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1" y="6216651"/>
            <a:ext cx="1157817"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a:extLst>
              <a:ext uri="{FF2B5EF4-FFF2-40B4-BE49-F238E27FC236}">
                <a16:creationId xmlns:a16="http://schemas.microsoft.com/office/drawing/2014/main" id="{2B193221-42BE-4158-A11C-EC9BA8CA0288}"/>
              </a:ext>
            </a:extLst>
          </p:cNvPr>
          <p:cNvSpPr>
            <a:spLocks noChangeArrowheads="1"/>
          </p:cNvSpPr>
          <p:nvPr userDrawn="1"/>
        </p:nvSpPr>
        <p:spPr bwMode="auto">
          <a:xfrm>
            <a:off x="3771900" y="6371167"/>
            <a:ext cx="461697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eaLnBrk="0" fontAlgn="base" hangingPunct="0">
              <a:spcBef>
                <a:spcPct val="0"/>
              </a:spcBef>
              <a:spcAft>
                <a:spcPct val="0"/>
              </a:spcAft>
            </a:pPr>
            <a:r>
              <a:rPr lang="en-US" altLang="en-US" sz="1333">
                <a:solidFill>
                  <a:srgbClr val="1F497D"/>
                </a:solidFill>
                <a:ea typeface="MS PGothic" panose="020B0600070205080204" pitchFamily="34" charset="-128"/>
              </a:rPr>
              <a:t>Kite Pharma, Inc. Confidential and Proprietary Information </a:t>
            </a:r>
            <a:endParaRPr lang="en-US" altLang="en-US" sz="1333">
              <a:solidFill>
                <a:srgbClr val="000000"/>
              </a:solidFill>
              <a:ea typeface="MS PGothic" panose="020B0600070205080204" pitchFamily="34" charset="-128"/>
            </a:endParaRPr>
          </a:p>
        </p:txBody>
      </p:sp>
      <p:sp>
        <p:nvSpPr>
          <p:cNvPr id="3" name="Content Placeholder 2"/>
          <p:cNvSpPr>
            <a:spLocks noGrp="1"/>
          </p:cNvSpPr>
          <p:nvPr>
            <p:ph idx="1"/>
          </p:nvPr>
        </p:nvSpPr>
        <p:spPr>
          <a:xfrm>
            <a:off x="4012616" y="1415596"/>
            <a:ext cx="7342773"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3185" y="1415147"/>
            <a:ext cx="3234139"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a:solidFill>
                  <a:srgbClr val="2C70AC"/>
                </a:solidFill>
              </a:defRPr>
            </a:lvl1pPr>
          </a:lstStyle>
          <a:p>
            <a:pPr lvl="0"/>
            <a:r>
              <a:rPr lang="en-US" altLang="en-US"/>
              <a:t>Click to edit Master title style</a:t>
            </a:r>
            <a:endParaRPr lang="en-US" altLang="en-US" dirty="0"/>
          </a:p>
        </p:txBody>
      </p:sp>
      <p:sp>
        <p:nvSpPr>
          <p:cNvPr id="10" name="Slide Number Placeholder 6">
            <a:extLst>
              <a:ext uri="{FF2B5EF4-FFF2-40B4-BE49-F238E27FC236}">
                <a16:creationId xmlns:a16="http://schemas.microsoft.com/office/drawing/2014/main" id="{0CE190CB-343D-4190-B670-1C758BECDE1C}"/>
              </a:ext>
            </a:extLst>
          </p:cNvPr>
          <p:cNvSpPr>
            <a:spLocks noGrp="1"/>
          </p:cNvSpPr>
          <p:nvPr>
            <p:ph type="sldNum" sz="quarter" idx="10"/>
          </p:nvPr>
        </p:nvSpPr>
        <p:spPr/>
        <p:txBody>
          <a:bodyPr/>
          <a:lstStyle>
            <a:lvl1pPr>
              <a:defRPr/>
            </a:lvl1pPr>
          </a:lstStyle>
          <a:p>
            <a:fld id="{FD294022-D515-4BEB-B8EA-BB3D80FD748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583110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xt and Right-Hand Call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36644F-A2C9-4205-9C95-B2AB105ECE97}"/>
              </a:ext>
            </a:extLst>
          </p:cNvPr>
          <p:cNvSpPr/>
          <p:nvPr/>
        </p:nvSpPr>
        <p:spPr>
          <a:xfrm>
            <a:off x="8066618" y="1206501"/>
            <a:ext cx="4125383"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377" fontAlgn="base">
              <a:spcBef>
                <a:spcPct val="0"/>
              </a:spcBef>
              <a:spcAft>
                <a:spcPct val="0"/>
              </a:spcAft>
              <a:defRPr/>
            </a:pPr>
            <a:endParaRPr lang="en-US" altLang="en-US" sz="1733">
              <a:solidFill>
                <a:srgbClr val="FFFFFF"/>
              </a:solidFill>
              <a:cs typeface="Arial" panose="020B0604020202020204" pitchFamily="34" charset="0"/>
            </a:endParaRPr>
          </a:p>
        </p:txBody>
      </p:sp>
      <p:cxnSp>
        <p:nvCxnSpPr>
          <p:cNvPr id="6" name="Straight Connector 9">
            <a:extLst>
              <a:ext uri="{FF2B5EF4-FFF2-40B4-BE49-F238E27FC236}">
                <a16:creationId xmlns:a16="http://schemas.microsoft.com/office/drawing/2014/main" id="{1C3853F0-D306-4332-91CF-648A316F047A}"/>
              </a:ext>
            </a:extLst>
          </p:cNvPr>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pic>
        <p:nvPicPr>
          <p:cNvPr id="7" name="Picture 16">
            <a:extLst>
              <a:ext uri="{FF2B5EF4-FFF2-40B4-BE49-F238E27FC236}">
                <a16:creationId xmlns:a16="http://schemas.microsoft.com/office/drawing/2014/main" id="{D8D7588A-DACA-4181-B457-3714B4F3D70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1" y="6216651"/>
            <a:ext cx="1157817" cy="50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a:extLst>
              <a:ext uri="{FF2B5EF4-FFF2-40B4-BE49-F238E27FC236}">
                <a16:creationId xmlns:a16="http://schemas.microsoft.com/office/drawing/2014/main" id="{ED8ED6AE-B594-4CEE-8E03-E1C05AAB5BE8}"/>
              </a:ext>
            </a:extLst>
          </p:cNvPr>
          <p:cNvSpPr>
            <a:spLocks noChangeArrowheads="1"/>
          </p:cNvSpPr>
          <p:nvPr userDrawn="1"/>
        </p:nvSpPr>
        <p:spPr bwMode="auto">
          <a:xfrm>
            <a:off x="3771900" y="6371167"/>
            <a:ext cx="461697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eaLnBrk="0" fontAlgn="base" hangingPunct="0">
              <a:spcBef>
                <a:spcPct val="0"/>
              </a:spcBef>
              <a:spcAft>
                <a:spcPct val="0"/>
              </a:spcAft>
            </a:pPr>
            <a:r>
              <a:rPr lang="en-US" altLang="en-US" sz="1333">
                <a:solidFill>
                  <a:srgbClr val="1F497D"/>
                </a:solidFill>
                <a:ea typeface="MS PGothic" panose="020B0600070205080204" pitchFamily="34" charset="-128"/>
              </a:rPr>
              <a:t>Kite Pharma, Inc. Confidential and Proprietary Information </a:t>
            </a:r>
            <a:endParaRPr lang="en-US" altLang="en-US" sz="1333">
              <a:solidFill>
                <a:srgbClr val="000000"/>
              </a:solidFill>
              <a:ea typeface="MS PGothic" panose="020B0600070205080204" pitchFamily="34" charset="-128"/>
            </a:endParaRPr>
          </a:p>
        </p:txBody>
      </p:sp>
      <p:sp>
        <p:nvSpPr>
          <p:cNvPr id="3" name="Content Placeholder 2"/>
          <p:cNvSpPr>
            <a:spLocks noGrp="1"/>
          </p:cNvSpPr>
          <p:nvPr>
            <p:ph idx="1"/>
          </p:nvPr>
        </p:nvSpPr>
        <p:spPr>
          <a:xfrm>
            <a:off x="493184" y="1415596"/>
            <a:ext cx="7573240"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63467" y="1415147"/>
            <a:ext cx="3464984"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p:spPr>
        <p:txBody>
          <a:bodyPr/>
          <a:lstStyle>
            <a:lvl1pPr>
              <a:defRPr sz="3733">
                <a:solidFill>
                  <a:srgbClr val="2C70AC"/>
                </a:solidFill>
              </a:defRPr>
            </a:lvl1pPr>
          </a:lstStyle>
          <a:p>
            <a:pPr lvl="0"/>
            <a:r>
              <a:rPr lang="en-US" altLang="en-US"/>
              <a:t>Click to edit Master title style</a:t>
            </a:r>
            <a:endParaRPr lang="en-US" altLang="en-US" dirty="0"/>
          </a:p>
        </p:txBody>
      </p:sp>
      <p:sp>
        <p:nvSpPr>
          <p:cNvPr id="10" name="Slide Number Placeholder 6">
            <a:extLst>
              <a:ext uri="{FF2B5EF4-FFF2-40B4-BE49-F238E27FC236}">
                <a16:creationId xmlns:a16="http://schemas.microsoft.com/office/drawing/2014/main" id="{EEE53C23-9CA2-4351-9888-B9ABAA5DA94F}"/>
              </a:ext>
            </a:extLst>
          </p:cNvPr>
          <p:cNvSpPr>
            <a:spLocks noGrp="1"/>
          </p:cNvSpPr>
          <p:nvPr>
            <p:ph type="sldNum" sz="quarter" idx="10"/>
          </p:nvPr>
        </p:nvSpPr>
        <p:spPr/>
        <p:txBody>
          <a:bodyPr/>
          <a:lstStyle>
            <a:lvl1pPr>
              <a:defRPr/>
            </a:lvl1pPr>
          </a:lstStyle>
          <a:p>
            <a:fld id="{49D4A3BD-6D9F-49A3-9E35-953A8917274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3202561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A4B0A4A2-8D17-48A9-883B-3FA6ABF62AD9}"/>
              </a:ext>
            </a:extLst>
          </p:cNvPr>
          <p:cNvSpPr>
            <a:spLocks noGrp="1"/>
          </p:cNvSpPr>
          <p:nvPr>
            <p:ph type="body" idx="1"/>
          </p:nvPr>
        </p:nvSpPr>
        <p:spPr bwMode="auto">
          <a:xfrm>
            <a:off x="493184" y="1341967"/>
            <a:ext cx="11235267" cy="434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id="{4E072A19-1DA7-4484-A84B-B9E3F46EDB31}"/>
              </a:ext>
            </a:extLst>
          </p:cNvPr>
          <p:cNvSpPr>
            <a:spLocks noGrp="1"/>
          </p:cNvSpPr>
          <p:nvPr>
            <p:ph type="sldNum" sz="quarter" idx="4"/>
          </p:nvPr>
        </p:nvSpPr>
        <p:spPr>
          <a:xfrm>
            <a:off x="9110133" y="6356351"/>
            <a:ext cx="2743200" cy="366183"/>
          </a:xfrm>
          <a:prstGeom prst="rect">
            <a:avLst/>
          </a:prstGeom>
        </p:spPr>
        <p:txBody>
          <a:bodyPr vert="horz" wrap="square" lIns="68598" tIns="34299" rIns="68598" bIns="34299" numCol="1" anchor="ctr" anchorCtr="0" compatLnSpc="1">
            <a:prstTxWarp prst="textNoShape">
              <a:avLst/>
            </a:prstTxWarp>
          </a:bodyPr>
          <a:lstStyle>
            <a:lvl1pPr algn="r" eaLnBrk="1" hangingPunct="1">
              <a:defRPr sz="933"/>
            </a:lvl1pPr>
          </a:lstStyle>
          <a:p>
            <a:pPr defTabSz="914377" fontAlgn="base">
              <a:spcBef>
                <a:spcPct val="0"/>
              </a:spcBef>
              <a:spcAft>
                <a:spcPct val="0"/>
              </a:spcAft>
            </a:pPr>
            <a:fld id="{60A924DB-5076-4D72-9E13-BA6B99826FD5}" type="slidenum">
              <a:rPr lang="en-US" altLang="en-US" smtClean="0">
                <a:solidFill>
                  <a:srgbClr val="000000"/>
                </a:solidFill>
                <a:ea typeface="MS PGothic" panose="020B0600070205080204" pitchFamily="34" charset="-128"/>
              </a:rPr>
              <a:pPr defTabSz="914377" fontAlgn="base">
                <a:spcBef>
                  <a:spcPct val="0"/>
                </a:spcBef>
                <a:spcAft>
                  <a:spcPct val="0"/>
                </a:spcAft>
              </a:pPr>
              <a:t>‹#›</a:t>
            </a:fld>
            <a:endParaRPr lang="en-US" altLang="en-US">
              <a:solidFill>
                <a:srgbClr val="000000"/>
              </a:solidFill>
              <a:ea typeface="MS PGothic" panose="020B0600070205080204" pitchFamily="34" charset="-128"/>
            </a:endParaRPr>
          </a:p>
        </p:txBody>
      </p:sp>
      <p:sp>
        <p:nvSpPr>
          <p:cNvPr id="1028" name="Rectangle 2">
            <a:extLst>
              <a:ext uri="{FF2B5EF4-FFF2-40B4-BE49-F238E27FC236}">
                <a16:creationId xmlns:a16="http://schemas.microsoft.com/office/drawing/2014/main" id="{902C3926-2502-4E86-98CC-E31BB3016E7C}"/>
              </a:ext>
            </a:extLst>
          </p:cNvPr>
          <p:cNvSpPr>
            <a:spLocks noGrp="1" noChangeArrowheads="1"/>
          </p:cNvSpPr>
          <p:nvPr>
            <p:ph type="title"/>
          </p:nvPr>
        </p:nvSpPr>
        <p:spPr bwMode="auto">
          <a:xfrm>
            <a:off x="493184" y="328084"/>
            <a:ext cx="1123526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cxnSp>
        <p:nvCxnSpPr>
          <p:cNvPr id="1029" name="Straight Connector 9">
            <a:extLst>
              <a:ext uri="{FF2B5EF4-FFF2-40B4-BE49-F238E27FC236}">
                <a16:creationId xmlns:a16="http://schemas.microsoft.com/office/drawing/2014/main" id="{3F199284-A233-4B4D-8781-87A372F69723}"/>
              </a:ext>
            </a:extLst>
          </p:cNvPr>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76951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 id="2147483675" r:id="rId13"/>
  </p:sldLayoutIdLst>
  <p:hf hdr="0" ftr="0" dt="0"/>
  <p:txStyles>
    <p:titleStyle>
      <a:lvl1pPr algn="l" defTabSz="912261" rtl="0" eaLnBrk="1" fontAlgn="base" hangingPunct="1">
        <a:lnSpc>
          <a:spcPct val="90000"/>
        </a:lnSpc>
        <a:spcBef>
          <a:spcPct val="0"/>
        </a:spcBef>
        <a:spcAft>
          <a:spcPct val="0"/>
        </a:spcAft>
        <a:defRPr sz="3733" kern="1200">
          <a:solidFill>
            <a:srgbClr val="2C70AC"/>
          </a:solidFill>
          <a:latin typeface="Arial" charset="0"/>
          <a:ea typeface="Arial" charset="0"/>
          <a:cs typeface="Arial" charset="0"/>
        </a:defRPr>
      </a:lvl1pPr>
      <a:lvl2pPr algn="l" defTabSz="912261" rtl="0" eaLnBrk="1" fontAlgn="base" hangingPunct="1">
        <a:lnSpc>
          <a:spcPct val="90000"/>
        </a:lnSpc>
        <a:spcBef>
          <a:spcPct val="0"/>
        </a:spcBef>
        <a:spcAft>
          <a:spcPct val="0"/>
        </a:spcAft>
        <a:defRPr sz="3733">
          <a:solidFill>
            <a:srgbClr val="2C70AC"/>
          </a:solidFill>
          <a:latin typeface="Arial" panose="020B0604020202020204" pitchFamily="34" charset="0"/>
          <a:ea typeface="Arial" charset="0"/>
          <a:cs typeface="Arial" panose="020B0604020202020204" pitchFamily="34" charset="0"/>
        </a:defRPr>
      </a:lvl2pPr>
      <a:lvl3pPr algn="l" defTabSz="912261" rtl="0" eaLnBrk="1" fontAlgn="base" hangingPunct="1">
        <a:lnSpc>
          <a:spcPct val="90000"/>
        </a:lnSpc>
        <a:spcBef>
          <a:spcPct val="0"/>
        </a:spcBef>
        <a:spcAft>
          <a:spcPct val="0"/>
        </a:spcAft>
        <a:defRPr sz="3733">
          <a:solidFill>
            <a:srgbClr val="2C70AC"/>
          </a:solidFill>
          <a:latin typeface="Arial" panose="020B0604020202020204" pitchFamily="34" charset="0"/>
          <a:ea typeface="Arial" charset="0"/>
          <a:cs typeface="Arial" panose="020B0604020202020204" pitchFamily="34" charset="0"/>
        </a:defRPr>
      </a:lvl3pPr>
      <a:lvl4pPr algn="l" defTabSz="912261" rtl="0" eaLnBrk="1" fontAlgn="base" hangingPunct="1">
        <a:lnSpc>
          <a:spcPct val="90000"/>
        </a:lnSpc>
        <a:spcBef>
          <a:spcPct val="0"/>
        </a:spcBef>
        <a:spcAft>
          <a:spcPct val="0"/>
        </a:spcAft>
        <a:defRPr sz="3733">
          <a:solidFill>
            <a:srgbClr val="2C70AC"/>
          </a:solidFill>
          <a:latin typeface="Arial" panose="020B0604020202020204" pitchFamily="34" charset="0"/>
          <a:ea typeface="Arial" charset="0"/>
          <a:cs typeface="Arial" panose="020B0604020202020204" pitchFamily="34" charset="0"/>
        </a:defRPr>
      </a:lvl4pPr>
      <a:lvl5pPr algn="l" defTabSz="912261" rtl="0" eaLnBrk="1" fontAlgn="base" hangingPunct="1">
        <a:lnSpc>
          <a:spcPct val="90000"/>
        </a:lnSpc>
        <a:spcBef>
          <a:spcPct val="0"/>
        </a:spcBef>
        <a:spcAft>
          <a:spcPct val="0"/>
        </a:spcAft>
        <a:defRPr sz="3733">
          <a:solidFill>
            <a:srgbClr val="2C70AC"/>
          </a:solidFill>
          <a:latin typeface="Arial" panose="020B0604020202020204" pitchFamily="34" charset="0"/>
          <a:ea typeface="Arial" charset="0"/>
          <a:cs typeface="Arial" panose="020B0604020202020204" pitchFamily="34" charset="0"/>
        </a:defRPr>
      </a:lvl5pPr>
      <a:lvl6pPr marL="609585"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06910" indent="-306910" algn="l" defTabSz="912261" rtl="0" eaLnBrk="1" fontAlgn="base" hangingPunct="1">
        <a:lnSpc>
          <a:spcPct val="90000"/>
        </a:lnSpc>
        <a:spcBef>
          <a:spcPts val="400"/>
        </a:spcBef>
        <a:spcAft>
          <a:spcPct val="0"/>
        </a:spcAft>
        <a:buFont typeface="Arial" panose="020B0604020202020204" pitchFamily="34"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panose="020B0604020202020204" pitchFamily="34"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anose="05000000000000000000"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panose="020B0604020202020204" pitchFamily="34"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panose="020B0604020202020204" pitchFamily="34"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p:bodyStyle>
    <p:otherStyle>
      <a:defPPr>
        <a:defRPr lang="en-US"/>
      </a:defPPr>
      <a:lvl1pPr marL="0" algn="l" defTabSz="913798" rtl="0" eaLnBrk="1" latinLnBrk="0" hangingPunct="1">
        <a:defRPr sz="1865" kern="1200">
          <a:solidFill>
            <a:schemeClr val="tx1"/>
          </a:solidFill>
          <a:latin typeface="+mn-lt"/>
          <a:ea typeface="+mn-ea"/>
          <a:cs typeface="+mn-cs"/>
        </a:defRPr>
      </a:lvl1pPr>
      <a:lvl2pPr marL="456897" algn="l" defTabSz="913798" rtl="0" eaLnBrk="1" latinLnBrk="0" hangingPunct="1">
        <a:defRPr sz="1865" kern="1200">
          <a:solidFill>
            <a:schemeClr val="tx1"/>
          </a:solidFill>
          <a:latin typeface="+mn-lt"/>
          <a:ea typeface="+mn-ea"/>
          <a:cs typeface="+mn-cs"/>
        </a:defRPr>
      </a:lvl2pPr>
      <a:lvl3pPr marL="913798" algn="l" defTabSz="913798" rtl="0" eaLnBrk="1" latinLnBrk="0" hangingPunct="1">
        <a:defRPr sz="1865" kern="1200">
          <a:solidFill>
            <a:schemeClr val="tx1"/>
          </a:solidFill>
          <a:latin typeface="+mn-lt"/>
          <a:ea typeface="+mn-ea"/>
          <a:cs typeface="+mn-cs"/>
        </a:defRPr>
      </a:lvl3pPr>
      <a:lvl4pPr marL="1370695" algn="l" defTabSz="913798" rtl="0" eaLnBrk="1" latinLnBrk="0" hangingPunct="1">
        <a:defRPr sz="1865" kern="1200">
          <a:solidFill>
            <a:schemeClr val="tx1"/>
          </a:solidFill>
          <a:latin typeface="+mn-lt"/>
          <a:ea typeface="+mn-ea"/>
          <a:cs typeface="+mn-cs"/>
        </a:defRPr>
      </a:lvl4pPr>
      <a:lvl5pPr marL="1827594" algn="l" defTabSz="913798" rtl="0" eaLnBrk="1" latinLnBrk="0" hangingPunct="1">
        <a:defRPr sz="1865" kern="1200">
          <a:solidFill>
            <a:schemeClr val="tx1"/>
          </a:solidFill>
          <a:latin typeface="+mn-lt"/>
          <a:ea typeface="+mn-ea"/>
          <a:cs typeface="+mn-cs"/>
        </a:defRPr>
      </a:lvl5pPr>
      <a:lvl6pPr marL="2284494" algn="l" defTabSz="913798" rtl="0" eaLnBrk="1" latinLnBrk="0" hangingPunct="1">
        <a:defRPr sz="1865" kern="1200">
          <a:solidFill>
            <a:schemeClr val="tx1"/>
          </a:solidFill>
          <a:latin typeface="+mn-lt"/>
          <a:ea typeface="+mn-ea"/>
          <a:cs typeface="+mn-cs"/>
        </a:defRPr>
      </a:lvl6pPr>
      <a:lvl7pPr marL="2741391" algn="l" defTabSz="913798" rtl="0" eaLnBrk="1" latinLnBrk="0" hangingPunct="1">
        <a:defRPr sz="1865" kern="1200">
          <a:solidFill>
            <a:schemeClr val="tx1"/>
          </a:solidFill>
          <a:latin typeface="+mn-lt"/>
          <a:ea typeface="+mn-ea"/>
          <a:cs typeface="+mn-cs"/>
        </a:defRPr>
      </a:lvl7pPr>
      <a:lvl8pPr marL="3198289" algn="l" defTabSz="913798" rtl="0" eaLnBrk="1" latinLnBrk="0" hangingPunct="1">
        <a:defRPr sz="1865" kern="1200">
          <a:solidFill>
            <a:schemeClr val="tx1"/>
          </a:solidFill>
          <a:latin typeface="+mn-lt"/>
          <a:ea typeface="+mn-ea"/>
          <a:cs typeface="+mn-cs"/>
        </a:defRPr>
      </a:lvl8pPr>
      <a:lvl9pPr marL="3655187" algn="l" defTabSz="913798"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1">
            <a:extLst>
              <a:ext uri="{FF2B5EF4-FFF2-40B4-BE49-F238E27FC236}">
                <a16:creationId xmlns:a16="http://schemas.microsoft.com/office/drawing/2014/main" id="{453565E5-B1D4-460D-BB93-3C7ABC198F4A}"/>
              </a:ext>
            </a:extLst>
          </p:cNvPr>
          <p:cNvSpPr>
            <a:spLocks noGrp="1"/>
          </p:cNvSpPr>
          <p:nvPr>
            <p:ph type="body" sz="quarter" idx="12"/>
          </p:nvPr>
        </p:nvSpPr>
        <p:spPr>
          <a:xfrm>
            <a:off x="5524501" y="2726267"/>
            <a:ext cx="5289551" cy="852505"/>
          </a:xfrm>
        </p:spPr>
        <p:txBody>
          <a:bodyPr/>
          <a:lstStyle/>
          <a:p>
            <a:r>
              <a:rPr lang="en-US" sz="2800" dirty="0"/>
              <a:t>Becoming Multilingual</a:t>
            </a:r>
            <a:endParaRPr lang="en-US" altLang="en-US" sz="2800" dirty="0">
              <a:solidFill>
                <a:srgbClr val="2C70AC"/>
              </a:solidFill>
              <a:latin typeface="Arial" panose="020B0604020202020204" pitchFamily="34" charset="0"/>
              <a:cs typeface="Arial" panose="020B0604020202020204" pitchFamily="34" charset="0"/>
            </a:endParaRPr>
          </a:p>
        </p:txBody>
      </p:sp>
      <p:sp>
        <p:nvSpPr>
          <p:cNvPr id="13316" name="Text Placeholder 3">
            <a:extLst>
              <a:ext uri="{FF2B5EF4-FFF2-40B4-BE49-F238E27FC236}">
                <a16:creationId xmlns:a16="http://schemas.microsoft.com/office/drawing/2014/main" id="{8B085961-0053-4CC5-B305-BBA4359BC10D}"/>
              </a:ext>
            </a:extLst>
          </p:cNvPr>
          <p:cNvSpPr>
            <a:spLocks noGrp="1"/>
          </p:cNvSpPr>
          <p:nvPr>
            <p:ph type="body" sz="quarter" idx="14"/>
          </p:nvPr>
        </p:nvSpPr>
        <p:spPr>
          <a:xfrm>
            <a:off x="5524501" y="4641851"/>
            <a:ext cx="5289551" cy="852505"/>
          </a:xfrm>
        </p:spPr>
        <p:txBody>
          <a:bodyPr/>
          <a:lstStyle/>
          <a:p>
            <a:r>
              <a:rPr lang="en-US" altLang="en-US" dirty="0">
                <a:latin typeface="Arial" panose="020B0604020202020204" pitchFamily="34" charset="0"/>
                <a:cs typeface="Arial" panose="020B0604020202020204" pitchFamily="34" charset="0"/>
              </a:rPr>
              <a:t>Bella Feng</a:t>
            </a:r>
          </a:p>
          <a:p>
            <a:r>
              <a:rPr lang="en-US" altLang="en-US"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Associate Director of Biostatistics, </a:t>
            </a:r>
            <a:r>
              <a:rPr lang="en-US" altLang="en-US" sz="1600" dirty="0" err="1">
                <a:latin typeface="Arial" panose="020B0604020202020204" pitchFamily="34" charset="0"/>
                <a:cs typeface="Arial" panose="020B0604020202020204" pitchFamily="34" charset="0"/>
              </a:rPr>
              <a:t>KitePharma</a:t>
            </a:r>
            <a:endParaRPr lang="en-US" altLang="en-US" sz="1600"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R/Pharma2020 Program Committee Chair</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a:t>
            </a:r>
          </a:p>
        </p:txBody>
      </p:sp>
      <p:sp>
        <p:nvSpPr>
          <p:cNvPr id="13318" name="Text Placeholder 5">
            <a:extLst>
              <a:ext uri="{FF2B5EF4-FFF2-40B4-BE49-F238E27FC236}">
                <a16:creationId xmlns:a16="http://schemas.microsoft.com/office/drawing/2014/main" id="{9E115FD6-DF05-40E6-BF12-4B1DC62AFB56}"/>
              </a:ext>
            </a:extLst>
          </p:cNvPr>
          <p:cNvSpPr>
            <a:spLocks noGrp="1"/>
          </p:cNvSpPr>
          <p:nvPr>
            <p:ph type="body" sz="quarter" idx="16"/>
          </p:nvPr>
        </p:nvSpPr>
        <p:spPr>
          <a:xfrm>
            <a:off x="5524501" y="5541434"/>
            <a:ext cx="5289551" cy="372533"/>
          </a:xfrm>
        </p:spPr>
        <p:txBody>
          <a:bodyPr/>
          <a:lstStyle/>
          <a:p>
            <a:endParaRPr lang="en-US" altLang="en-US" dirty="0">
              <a:solidFill>
                <a:srgbClr val="595959"/>
              </a:solidFill>
              <a:latin typeface="Arial" panose="020B0604020202020204" pitchFamily="34" charset="0"/>
              <a:cs typeface="Arial" panose="020B0604020202020204" pitchFamily="34" charset="0"/>
            </a:endParaRPr>
          </a:p>
          <a:p>
            <a:r>
              <a:rPr lang="en-US" altLang="en-US" dirty="0">
                <a:solidFill>
                  <a:srgbClr val="595959"/>
                </a:solidFill>
                <a:latin typeface="Arial" panose="020B0604020202020204" pitchFamily="34" charset="0"/>
                <a:cs typeface="Arial" panose="020B0604020202020204" pitchFamily="34" charset="0"/>
              </a:rPr>
              <a:t>R/Pharma Conference 2020, October 13th, 2020</a:t>
            </a:r>
          </a:p>
        </p:txBody>
      </p:sp>
    </p:spTree>
    <p:extLst>
      <p:ext uri="{BB962C8B-B14F-4D97-AF65-F5344CB8AC3E}">
        <p14:creationId xmlns:p14="http://schemas.microsoft.com/office/powerpoint/2010/main" val="258480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0937-69F1-DD4A-B4A5-44B121CDDF8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BCB2461-1FC0-4646-AF15-A1F8C03C5EBF}"/>
              </a:ext>
            </a:extLst>
          </p:cNvPr>
          <p:cNvPicPr>
            <a:picLocks noGrp="1" noChangeAspect="1"/>
          </p:cNvPicPr>
          <p:nvPr>
            <p:ph idx="1"/>
          </p:nvPr>
        </p:nvPicPr>
        <p:blipFill>
          <a:blip r:embed="rId2"/>
          <a:stretch>
            <a:fillRect/>
          </a:stretch>
        </p:blipFill>
        <p:spPr>
          <a:xfrm>
            <a:off x="569416" y="327780"/>
            <a:ext cx="11082802" cy="5904471"/>
          </a:xfrm>
          <a:prstGeom prst="rect">
            <a:avLst/>
          </a:prstGeom>
        </p:spPr>
      </p:pic>
      <p:sp>
        <p:nvSpPr>
          <p:cNvPr id="4" name="Slide Number Placeholder 3">
            <a:extLst>
              <a:ext uri="{FF2B5EF4-FFF2-40B4-BE49-F238E27FC236}">
                <a16:creationId xmlns:a16="http://schemas.microsoft.com/office/drawing/2014/main" id="{D116673B-9AC2-D94A-9AAD-C8ECE2C6758B}"/>
              </a:ext>
            </a:extLst>
          </p:cNvPr>
          <p:cNvSpPr>
            <a:spLocks noGrp="1"/>
          </p:cNvSpPr>
          <p:nvPr>
            <p:ph type="sldNum" sz="quarter" idx="10"/>
          </p:nvPr>
        </p:nvSpPr>
        <p:spPr/>
        <p:txBody>
          <a:bodyPr/>
          <a:lstStyle/>
          <a:p>
            <a:fld id="{46FE8280-E5DE-4863-B606-A1EEE0A16261}" type="slidenum">
              <a:rPr lang="en-US" altLang="en-US" smtClean="0">
                <a:solidFill>
                  <a:srgbClr val="000000"/>
                </a:solidFill>
              </a:rPr>
              <a:pPr/>
              <a:t>10</a:t>
            </a:fld>
            <a:endParaRPr lang="en-US" altLang="en-US">
              <a:solidFill>
                <a:srgbClr val="000000"/>
              </a:solidFill>
            </a:endParaRPr>
          </a:p>
        </p:txBody>
      </p:sp>
    </p:spTree>
    <p:extLst>
      <p:ext uri="{BB962C8B-B14F-4D97-AF65-F5344CB8AC3E}">
        <p14:creationId xmlns:p14="http://schemas.microsoft.com/office/powerpoint/2010/main" val="85255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FEC7-952D-C649-8B3E-F535EB28BCFF}"/>
              </a:ext>
            </a:extLst>
          </p:cNvPr>
          <p:cNvSpPr>
            <a:spLocks noGrp="1"/>
          </p:cNvSpPr>
          <p:nvPr>
            <p:ph type="title"/>
          </p:nvPr>
        </p:nvSpPr>
        <p:spPr/>
        <p:txBody>
          <a:bodyPr/>
          <a:lstStyle/>
          <a:p>
            <a:r>
              <a:rPr lang="en-US" dirty="0"/>
              <a:t>R+SAS</a:t>
            </a:r>
          </a:p>
        </p:txBody>
      </p:sp>
      <p:sp>
        <p:nvSpPr>
          <p:cNvPr id="3" name="Content Placeholder 2">
            <a:extLst>
              <a:ext uri="{FF2B5EF4-FFF2-40B4-BE49-F238E27FC236}">
                <a16:creationId xmlns:a16="http://schemas.microsoft.com/office/drawing/2014/main" id="{10F9F60C-C130-CA48-9157-2A78BCF11CBE}"/>
              </a:ext>
            </a:extLst>
          </p:cNvPr>
          <p:cNvSpPr>
            <a:spLocks noGrp="1"/>
          </p:cNvSpPr>
          <p:nvPr>
            <p:ph idx="1"/>
          </p:nvPr>
        </p:nvSpPr>
        <p:spPr>
          <a:xfrm>
            <a:off x="493184" y="1341120"/>
            <a:ext cx="11235267" cy="4827668"/>
          </a:xfrm>
        </p:spPr>
        <p:txBody>
          <a:bodyPr/>
          <a:lstStyle/>
          <a:p>
            <a:pPr marL="0" indent="0">
              <a:buNone/>
            </a:pPr>
            <a:endParaRPr lang="en-US" dirty="0"/>
          </a:p>
          <a:p>
            <a:pPr lvl="1"/>
            <a:r>
              <a:rPr lang="en-US" dirty="0"/>
              <a:t>R Platform accessing clinical data</a:t>
            </a:r>
          </a:p>
          <a:p>
            <a:pPr lvl="1"/>
            <a:r>
              <a:rPr lang="en-US" dirty="0"/>
              <a:t>R validation</a:t>
            </a:r>
          </a:p>
          <a:p>
            <a:pPr lvl="1"/>
            <a:r>
              <a:rPr lang="en-US" dirty="0" err="1"/>
              <a:t>Rmarkdown</a:t>
            </a:r>
            <a:r>
              <a:rPr lang="en-US" dirty="0"/>
              <a:t> and </a:t>
            </a:r>
            <a:r>
              <a:rPr lang="en-US" dirty="0" err="1"/>
              <a:t>SASMarkdown</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2478012-1AEB-8042-BF96-4BBC57E254EE}"/>
              </a:ext>
            </a:extLst>
          </p:cNvPr>
          <p:cNvSpPr>
            <a:spLocks noGrp="1"/>
          </p:cNvSpPr>
          <p:nvPr>
            <p:ph type="sldNum" sz="quarter" idx="10"/>
          </p:nvPr>
        </p:nvSpPr>
        <p:spPr/>
        <p:txBody>
          <a:bodyPr/>
          <a:lstStyle/>
          <a:p>
            <a:fld id="{46FE8280-E5DE-4863-B606-A1EEE0A16261}" type="slidenum">
              <a:rPr lang="en-US" altLang="en-US" smtClean="0">
                <a:solidFill>
                  <a:srgbClr val="000000"/>
                </a:solidFill>
              </a:rPr>
              <a:pPr/>
              <a:t>11</a:t>
            </a:fld>
            <a:endParaRPr lang="en-US" altLang="en-US">
              <a:solidFill>
                <a:srgbClr val="000000"/>
              </a:solidFill>
            </a:endParaRPr>
          </a:p>
        </p:txBody>
      </p:sp>
      <p:pic>
        <p:nvPicPr>
          <p:cNvPr id="6" name="Picture 5">
            <a:extLst>
              <a:ext uri="{FF2B5EF4-FFF2-40B4-BE49-F238E27FC236}">
                <a16:creationId xmlns:a16="http://schemas.microsoft.com/office/drawing/2014/main" id="{78AE6356-5E81-AE4B-BD4C-7C0F338EE21D}"/>
              </a:ext>
            </a:extLst>
          </p:cNvPr>
          <p:cNvPicPr>
            <a:picLocks noChangeAspect="1"/>
          </p:cNvPicPr>
          <p:nvPr/>
        </p:nvPicPr>
        <p:blipFill>
          <a:blip r:embed="rId2"/>
          <a:stretch>
            <a:fillRect/>
          </a:stretch>
        </p:blipFill>
        <p:spPr>
          <a:xfrm>
            <a:off x="1719344" y="2577836"/>
            <a:ext cx="6983593" cy="3684734"/>
          </a:xfrm>
          <a:prstGeom prst="rect">
            <a:avLst/>
          </a:prstGeom>
        </p:spPr>
      </p:pic>
    </p:spTree>
    <p:extLst>
      <p:ext uri="{BB962C8B-B14F-4D97-AF65-F5344CB8AC3E}">
        <p14:creationId xmlns:p14="http://schemas.microsoft.com/office/powerpoint/2010/main" val="287864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8F57-32D1-8D49-A6A8-456D20A27DD1}"/>
              </a:ext>
            </a:extLst>
          </p:cNvPr>
          <p:cNvSpPr>
            <a:spLocks noGrp="1"/>
          </p:cNvSpPr>
          <p:nvPr>
            <p:ph type="title"/>
          </p:nvPr>
        </p:nvSpPr>
        <p:spPr/>
        <p:txBody>
          <a:bodyPr/>
          <a:lstStyle/>
          <a:p>
            <a:r>
              <a:rPr lang="en-US" dirty="0" err="1"/>
              <a:t>R+Python</a:t>
            </a:r>
            <a:endParaRPr lang="en-US" dirty="0"/>
          </a:p>
        </p:txBody>
      </p:sp>
      <p:sp>
        <p:nvSpPr>
          <p:cNvPr id="3" name="Content Placeholder 2">
            <a:extLst>
              <a:ext uri="{FF2B5EF4-FFF2-40B4-BE49-F238E27FC236}">
                <a16:creationId xmlns:a16="http://schemas.microsoft.com/office/drawing/2014/main" id="{A956C189-EBE3-8B45-B388-5C85D94D4545}"/>
              </a:ext>
            </a:extLst>
          </p:cNvPr>
          <p:cNvSpPr>
            <a:spLocks noGrp="1"/>
          </p:cNvSpPr>
          <p:nvPr>
            <p:ph idx="1"/>
          </p:nvPr>
        </p:nvSpPr>
        <p:spPr/>
        <p:txBody>
          <a:bodyPr/>
          <a:lstStyle/>
          <a:p>
            <a:pPr lvl="1"/>
            <a:r>
              <a:rPr lang="en-US" dirty="0" err="1"/>
              <a:t>fuzzywuzzy</a:t>
            </a:r>
            <a:r>
              <a:rPr lang="en-US" dirty="0"/>
              <a:t> package</a:t>
            </a:r>
          </a:p>
          <a:p>
            <a:pPr lvl="1"/>
            <a:r>
              <a:rPr lang="en-US" dirty="0"/>
              <a:t>NLP/ML to reduce manual review</a:t>
            </a:r>
          </a:p>
          <a:p>
            <a:pPr lvl="1"/>
            <a:r>
              <a:rPr lang="en-US" dirty="0"/>
              <a:t>Reticulate</a:t>
            </a:r>
          </a:p>
          <a:p>
            <a:pPr lvl="2"/>
            <a:r>
              <a:rPr lang="en-US" dirty="0" err="1"/>
              <a:t>Rmarkdown</a:t>
            </a:r>
            <a:r>
              <a:rPr lang="en-US" dirty="0"/>
              <a:t>/Python scripts</a:t>
            </a:r>
          </a:p>
          <a:p>
            <a:pPr lvl="2"/>
            <a:r>
              <a:rPr lang="en-US" dirty="0"/>
              <a:t>Importing Python modules</a:t>
            </a:r>
          </a:p>
          <a:p>
            <a:pPr lvl="2"/>
            <a:r>
              <a:rPr lang="en-US" dirty="0"/>
              <a:t>Using Python interactively</a:t>
            </a:r>
          </a:p>
          <a:p>
            <a:pPr lvl="2"/>
            <a:r>
              <a:rPr lang="en-US" dirty="0"/>
              <a:t>Translation between R and Python objects</a:t>
            </a:r>
          </a:p>
          <a:p>
            <a:pPr lvl="2"/>
            <a:r>
              <a:rPr lang="en-US" dirty="0"/>
              <a:t>Flexible binding to different versions of Python</a:t>
            </a:r>
          </a:p>
          <a:p>
            <a:pPr lvl="1"/>
            <a:endParaRPr lang="en-US" dirty="0"/>
          </a:p>
          <a:p>
            <a:pPr marL="306909" lvl="1"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54E696A-64B0-A34D-9123-FF1F67703DD3}"/>
              </a:ext>
            </a:extLst>
          </p:cNvPr>
          <p:cNvSpPr>
            <a:spLocks noGrp="1"/>
          </p:cNvSpPr>
          <p:nvPr>
            <p:ph type="sldNum" sz="quarter" idx="10"/>
          </p:nvPr>
        </p:nvSpPr>
        <p:spPr/>
        <p:txBody>
          <a:bodyPr/>
          <a:lstStyle/>
          <a:p>
            <a:fld id="{46FE8280-E5DE-4863-B606-A1EEE0A16261}" type="slidenum">
              <a:rPr lang="en-US" altLang="en-US" smtClean="0">
                <a:solidFill>
                  <a:srgbClr val="000000"/>
                </a:solidFill>
              </a:rPr>
              <a:pPr/>
              <a:t>12</a:t>
            </a:fld>
            <a:endParaRPr lang="en-US" altLang="en-US">
              <a:solidFill>
                <a:srgbClr val="000000"/>
              </a:solidFill>
            </a:endParaRPr>
          </a:p>
        </p:txBody>
      </p:sp>
    </p:spTree>
    <p:extLst>
      <p:ext uri="{BB962C8B-B14F-4D97-AF65-F5344CB8AC3E}">
        <p14:creationId xmlns:p14="http://schemas.microsoft.com/office/powerpoint/2010/main" val="29265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39E3-7963-8B4D-97F8-E7748C72E7A8}"/>
              </a:ext>
            </a:extLst>
          </p:cNvPr>
          <p:cNvSpPr>
            <a:spLocks noGrp="1"/>
          </p:cNvSpPr>
          <p:nvPr>
            <p:ph type="title"/>
          </p:nvPr>
        </p:nvSpPr>
        <p:spPr/>
        <p:txBody>
          <a:bodyPr/>
          <a:lstStyle/>
          <a:p>
            <a:r>
              <a:rPr lang="en-US" dirty="0" err="1"/>
              <a:t>R+SAS+Python</a:t>
            </a:r>
            <a:endParaRPr lang="en-US" dirty="0"/>
          </a:p>
        </p:txBody>
      </p:sp>
      <p:sp>
        <p:nvSpPr>
          <p:cNvPr id="4" name="Slide Number Placeholder 3">
            <a:extLst>
              <a:ext uri="{FF2B5EF4-FFF2-40B4-BE49-F238E27FC236}">
                <a16:creationId xmlns:a16="http://schemas.microsoft.com/office/drawing/2014/main" id="{050C78EC-F254-6E45-A7D1-5D92B026DFCF}"/>
              </a:ext>
            </a:extLst>
          </p:cNvPr>
          <p:cNvSpPr>
            <a:spLocks noGrp="1"/>
          </p:cNvSpPr>
          <p:nvPr>
            <p:ph type="sldNum" sz="quarter" idx="10"/>
          </p:nvPr>
        </p:nvSpPr>
        <p:spPr/>
        <p:txBody>
          <a:bodyPr/>
          <a:lstStyle/>
          <a:p>
            <a:fld id="{46FE8280-E5DE-4863-B606-A1EEE0A16261}" type="slidenum">
              <a:rPr lang="en-US" altLang="en-US" smtClean="0">
                <a:solidFill>
                  <a:srgbClr val="000000"/>
                </a:solidFill>
              </a:rPr>
              <a:pPr/>
              <a:t>13</a:t>
            </a:fld>
            <a:endParaRPr lang="en-US" altLang="en-US">
              <a:solidFill>
                <a:srgbClr val="000000"/>
              </a:solidFill>
            </a:endParaRPr>
          </a:p>
        </p:txBody>
      </p:sp>
      <p:sp>
        <p:nvSpPr>
          <p:cNvPr id="3" name="Content Placeholder 2">
            <a:extLst>
              <a:ext uri="{FF2B5EF4-FFF2-40B4-BE49-F238E27FC236}">
                <a16:creationId xmlns:a16="http://schemas.microsoft.com/office/drawing/2014/main" id="{56ADD3EF-B4FB-2E48-A60D-84C008E804C9}"/>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0638735B-C196-8344-AC6C-ED56049AE4C8}"/>
              </a:ext>
            </a:extLst>
          </p:cNvPr>
          <p:cNvPicPr>
            <a:picLocks noChangeAspect="1"/>
          </p:cNvPicPr>
          <p:nvPr/>
        </p:nvPicPr>
        <p:blipFill rotWithShape="1">
          <a:blip r:embed="rId2">
            <a:extLst>
              <a:ext uri="{28A0092B-C50C-407E-A947-70E740481C1C}">
                <a14:useLocalDpi xmlns:a14="http://schemas.microsoft.com/office/drawing/2010/main" val="0"/>
              </a:ext>
            </a:extLst>
          </a:blip>
          <a:srcRect r="-782" b="33533"/>
          <a:stretch/>
        </p:blipFill>
        <p:spPr>
          <a:xfrm>
            <a:off x="493184" y="1341120"/>
            <a:ext cx="9597210" cy="4558352"/>
          </a:xfrm>
          <a:prstGeom prst="rect">
            <a:avLst/>
          </a:prstGeom>
        </p:spPr>
      </p:pic>
      <p:sp>
        <p:nvSpPr>
          <p:cNvPr id="16" name="Rectangle 15">
            <a:extLst>
              <a:ext uri="{FF2B5EF4-FFF2-40B4-BE49-F238E27FC236}">
                <a16:creationId xmlns:a16="http://schemas.microsoft.com/office/drawing/2014/main" id="{AAFCF467-E588-F844-8306-F4DB7E1447B0}"/>
              </a:ext>
            </a:extLst>
          </p:cNvPr>
          <p:cNvSpPr/>
          <p:nvPr/>
        </p:nvSpPr>
        <p:spPr>
          <a:xfrm>
            <a:off x="493184" y="3207224"/>
            <a:ext cx="2195425" cy="221776"/>
          </a:xfrm>
          <a:prstGeom prst="rect">
            <a:avLst/>
          </a:prstGeom>
          <a:solidFill>
            <a:srgbClr val="FFFF00">
              <a:alpha val="60000"/>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highlight>
                <a:srgbClr val="FFFF00"/>
              </a:highlight>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771AC8E-14BB-EC48-8C12-D33F7F190E82}"/>
              </a:ext>
            </a:extLst>
          </p:cNvPr>
          <p:cNvSpPr/>
          <p:nvPr/>
        </p:nvSpPr>
        <p:spPr>
          <a:xfrm>
            <a:off x="463549" y="5516880"/>
            <a:ext cx="2195425" cy="221776"/>
          </a:xfrm>
          <a:prstGeom prst="rect">
            <a:avLst/>
          </a:prstGeom>
          <a:solidFill>
            <a:srgbClr val="FFFF00">
              <a:alpha val="60000"/>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535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p>
        </p:txBody>
      </p:sp>
      <p:pic>
        <p:nvPicPr>
          <p:cNvPr id="6" name="Picture 5"/>
          <p:cNvPicPr>
            <a:picLocks noChangeAspect="1"/>
          </p:cNvPicPr>
          <p:nvPr/>
        </p:nvPicPr>
        <p:blipFill>
          <a:blip r:embed="rId2"/>
          <a:stretch>
            <a:fillRect/>
          </a:stretch>
        </p:blipFill>
        <p:spPr>
          <a:xfrm>
            <a:off x="2384116" y="3276292"/>
            <a:ext cx="2639731" cy="2560539"/>
          </a:xfrm>
          <a:prstGeom prst="rect">
            <a:avLst/>
          </a:prstGeom>
        </p:spPr>
      </p:pic>
      <p:sp>
        <p:nvSpPr>
          <p:cNvPr id="9" name="Oval Callout 8"/>
          <p:cNvSpPr/>
          <p:nvPr/>
        </p:nvSpPr>
        <p:spPr>
          <a:xfrm>
            <a:off x="1524000" y="1666959"/>
            <a:ext cx="4102662" cy="1413301"/>
          </a:xfrm>
          <a:prstGeom prst="wedgeEllipseCallo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r>
              <a:rPr lang="en-US" dirty="0"/>
              <a:t>Data Scientist? Do you use R, Python or SAS?</a:t>
            </a:r>
          </a:p>
          <a:p>
            <a:pPr algn="ctr"/>
            <a:endParaRPr lang="en-US" dirty="0"/>
          </a:p>
        </p:txBody>
      </p:sp>
      <p:sp>
        <p:nvSpPr>
          <p:cNvPr id="10" name="Oval Callout 9"/>
          <p:cNvSpPr/>
          <p:nvPr/>
        </p:nvSpPr>
        <p:spPr>
          <a:xfrm>
            <a:off x="7411501" y="1486759"/>
            <a:ext cx="2674195" cy="1410102"/>
          </a:xfrm>
          <a:prstGeom prst="wedgeEllipseCallou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YES. </a:t>
            </a:r>
          </a:p>
        </p:txBody>
      </p:sp>
      <p:sp>
        <p:nvSpPr>
          <p:cNvPr id="11" name="Cloud Callout 10"/>
          <p:cNvSpPr/>
          <p:nvPr/>
        </p:nvSpPr>
        <p:spPr>
          <a:xfrm>
            <a:off x="10408916" y="3429000"/>
            <a:ext cx="1173202" cy="1183943"/>
          </a:xfrm>
          <a:prstGeom prst="cloudCallout">
            <a:avLst>
              <a:gd name="adj1" fmla="val -96560"/>
              <a:gd name="adj2" fmla="val 8980"/>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OMG, so boring! </a:t>
            </a:r>
          </a:p>
        </p:txBody>
      </p:sp>
      <p:sp>
        <p:nvSpPr>
          <p:cNvPr id="12" name="TextBox 11"/>
          <p:cNvSpPr txBox="1"/>
          <p:nvPr/>
        </p:nvSpPr>
        <p:spPr>
          <a:xfrm>
            <a:off x="2311246" y="5797703"/>
            <a:ext cx="2785470" cy="369332"/>
          </a:xfrm>
          <a:prstGeom prst="rect">
            <a:avLst/>
          </a:prstGeom>
          <a:noFill/>
        </p:spPr>
        <p:txBody>
          <a:bodyPr wrap="square" rtlCol="0">
            <a:spAutoFit/>
          </a:bodyPr>
          <a:lstStyle/>
          <a:p>
            <a:r>
              <a:rPr lang="en-US" dirty="0"/>
              <a:t>Another COVID survivor </a:t>
            </a:r>
          </a:p>
        </p:txBody>
      </p:sp>
      <p:pic>
        <p:nvPicPr>
          <p:cNvPr id="14" name="Picture 4">
            <a:extLst>
              <a:ext uri="{FF2B5EF4-FFF2-40B4-BE49-F238E27FC236}">
                <a16:creationId xmlns:a16="http://schemas.microsoft.com/office/drawing/2014/main" id="{648C6DB2-9EEB-2449-B665-4B4669FB2B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51" b="26792"/>
          <a:stretch/>
        </p:blipFill>
        <p:spPr bwMode="auto">
          <a:xfrm>
            <a:off x="7168155" y="3106290"/>
            <a:ext cx="2558009" cy="27732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139E1C7-8F33-4347-92B9-2EC86EA84717}"/>
              </a:ext>
            </a:extLst>
          </p:cNvPr>
          <p:cNvSpPr>
            <a:spLocks noGrp="1"/>
          </p:cNvSpPr>
          <p:nvPr>
            <p:ph idx="1"/>
          </p:nvPr>
        </p:nvSpPr>
        <p:spPr>
          <a:xfrm>
            <a:off x="1119481" y="1538839"/>
            <a:ext cx="10826496" cy="4628196"/>
          </a:xfrm>
        </p:spPr>
        <p:txBody>
          <a:bodyPr/>
          <a:lstStyle/>
          <a:p>
            <a:endParaRPr lang="en-US" dirty="0"/>
          </a:p>
        </p:txBody>
      </p:sp>
    </p:spTree>
    <p:extLst>
      <p:ext uri="{BB962C8B-B14F-4D97-AF65-F5344CB8AC3E}">
        <p14:creationId xmlns:p14="http://schemas.microsoft.com/office/powerpoint/2010/main" val="4023488986"/>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CDD7-FB8E-DF4D-AD7C-D5F94F183D04}"/>
              </a:ext>
            </a:extLst>
          </p:cNvPr>
          <p:cNvSpPr>
            <a:spLocks noGrp="1"/>
          </p:cNvSpPr>
          <p:nvPr>
            <p:ph type="title"/>
          </p:nvPr>
        </p:nvSpPr>
        <p:spPr/>
        <p:txBody>
          <a:bodyPr/>
          <a:lstStyle/>
          <a:p>
            <a:r>
              <a:rPr lang="en-US" dirty="0"/>
              <a:t>Multilingual Team	</a:t>
            </a:r>
          </a:p>
        </p:txBody>
      </p:sp>
      <p:sp>
        <p:nvSpPr>
          <p:cNvPr id="3" name="Content Placeholder 2">
            <a:extLst>
              <a:ext uri="{FF2B5EF4-FFF2-40B4-BE49-F238E27FC236}">
                <a16:creationId xmlns:a16="http://schemas.microsoft.com/office/drawing/2014/main" id="{0A033E66-41B7-DD42-A65C-E1E11F828314}"/>
              </a:ext>
            </a:extLst>
          </p:cNvPr>
          <p:cNvSpPr>
            <a:spLocks noGrp="1"/>
          </p:cNvSpPr>
          <p:nvPr>
            <p:ph idx="1"/>
          </p:nvPr>
        </p:nvSpPr>
        <p:spPr>
          <a:xfrm>
            <a:off x="493184" y="1341119"/>
            <a:ext cx="11235267" cy="4895907"/>
          </a:xfrm>
        </p:spPr>
        <p:txBody>
          <a:bodyPr numCol="2"/>
          <a:lstStyle/>
          <a:p>
            <a:pPr marL="0" indent="0">
              <a:buNone/>
            </a:pPr>
            <a:r>
              <a:rPr lang="en-US" sz="3200" dirty="0"/>
              <a:t>Statistician</a:t>
            </a:r>
          </a:p>
          <a:p>
            <a:pPr lvl="1"/>
            <a:r>
              <a:rPr lang="en-US" sz="3267" dirty="0"/>
              <a:t>Allen </a:t>
            </a:r>
            <a:r>
              <a:rPr lang="en-US" sz="3267" dirty="0" err="1"/>
              <a:t>Xue</a:t>
            </a:r>
            <a:endParaRPr lang="en-US" sz="3267" dirty="0"/>
          </a:p>
          <a:p>
            <a:pPr lvl="1"/>
            <a:r>
              <a:rPr lang="en-US" sz="3267" dirty="0" err="1"/>
              <a:t>Qinghua</a:t>
            </a:r>
            <a:r>
              <a:rPr lang="en-US" sz="3267" dirty="0"/>
              <a:t> Song</a:t>
            </a:r>
          </a:p>
          <a:p>
            <a:pPr lvl="1"/>
            <a:r>
              <a:rPr lang="en-US" sz="3267" dirty="0"/>
              <a:t>Lei Lei</a:t>
            </a:r>
          </a:p>
          <a:p>
            <a:pPr marL="0" indent="0">
              <a:buNone/>
            </a:pPr>
            <a:r>
              <a:rPr lang="en-US" sz="3200" dirty="0"/>
              <a:t>Data scientist</a:t>
            </a:r>
          </a:p>
          <a:p>
            <a:pPr lvl="1"/>
            <a:r>
              <a:rPr lang="en-US" sz="3267" dirty="0"/>
              <a:t>Bella Feng</a:t>
            </a:r>
          </a:p>
          <a:p>
            <a:pPr lvl="1"/>
            <a:r>
              <a:rPr lang="en-US" sz="3267" dirty="0"/>
              <a:t>Brad Du</a:t>
            </a:r>
          </a:p>
          <a:p>
            <a:pPr lvl="1"/>
            <a:r>
              <a:rPr lang="en-US" sz="3267" dirty="0" err="1"/>
              <a:t>Shengchao</a:t>
            </a:r>
            <a:r>
              <a:rPr lang="en-US" sz="3267" dirty="0"/>
              <a:t> Hou</a:t>
            </a:r>
          </a:p>
          <a:p>
            <a:pPr lvl="1"/>
            <a:r>
              <a:rPr lang="en-US" sz="3267" dirty="0"/>
              <a:t>Douglas Sanders</a:t>
            </a:r>
          </a:p>
          <a:p>
            <a:pPr lvl="1"/>
            <a:endParaRPr lang="en-US" sz="3267" dirty="0"/>
          </a:p>
          <a:p>
            <a:pPr marL="0" indent="0">
              <a:buNone/>
            </a:pPr>
            <a:r>
              <a:rPr lang="en-US" sz="3200" dirty="0"/>
              <a:t>Infrastructure/IT</a:t>
            </a:r>
          </a:p>
          <a:p>
            <a:pPr lvl="1"/>
            <a:r>
              <a:rPr lang="en-US" sz="3267" dirty="0"/>
              <a:t>Peter </a:t>
            </a:r>
            <a:r>
              <a:rPr lang="en-US" sz="3267" dirty="0" err="1"/>
              <a:t>Taing</a:t>
            </a:r>
            <a:endParaRPr lang="en-US" sz="3267" dirty="0"/>
          </a:p>
          <a:p>
            <a:pPr lvl="1"/>
            <a:r>
              <a:rPr lang="en-US" sz="3267" dirty="0"/>
              <a:t>Ben Lam</a:t>
            </a:r>
          </a:p>
          <a:p>
            <a:pPr lvl="1"/>
            <a:r>
              <a:rPr lang="en-US" sz="3267" dirty="0"/>
              <a:t>Sep </a:t>
            </a:r>
            <a:r>
              <a:rPr lang="en-US" sz="3267" dirty="0" err="1"/>
              <a:t>Dadsetan</a:t>
            </a:r>
            <a:endParaRPr lang="en-US" sz="3267" dirty="0"/>
          </a:p>
          <a:p>
            <a:pPr lvl="1"/>
            <a:r>
              <a:rPr lang="en-US" sz="3267" dirty="0"/>
              <a:t>ZS team: </a:t>
            </a:r>
          </a:p>
          <a:p>
            <a:pPr lvl="2"/>
            <a:r>
              <a:rPr lang="en-US" sz="3200" dirty="0" err="1"/>
              <a:t>Rushabh</a:t>
            </a:r>
            <a:r>
              <a:rPr lang="en-US" sz="3200" dirty="0"/>
              <a:t> </a:t>
            </a:r>
            <a:r>
              <a:rPr lang="en-US" sz="3200" dirty="0" err="1"/>
              <a:t>Kamdar</a:t>
            </a:r>
            <a:endParaRPr lang="en-US" sz="3200" dirty="0"/>
          </a:p>
          <a:p>
            <a:pPr lvl="2"/>
            <a:r>
              <a:rPr lang="en-US" sz="3200" dirty="0"/>
              <a:t>Tim </a:t>
            </a:r>
            <a:r>
              <a:rPr lang="en-US" sz="3200" dirty="0" err="1"/>
              <a:t>Cederquist</a:t>
            </a:r>
            <a:endParaRPr lang="en-US" sz="3200" dirty="0"/>
          </a:p>
          <a:p>
            <a:pPr lvl="2"/>
            <a:r>
              <a:rPr lang="en-US" sz="3200" dirty="0" err="1"/>
              <a:t>Oisin</a:t>
            </a:r>
            <a:r>
              <a:rPr lang="en-US" sz="3200" dirty="0"/>
              <a:t> Bates</a:t>
            </a:r>
          </a:p>
          <a:p>
            <a:pPr marL="0" indent="0">
              <a:buNone/>
            </a:pPr>
            <a:r>
              <a:rPr lang="en-US" sz="3133" dirty="0"/>
              <a:t>Photography/Art Team</a:t>
            </a:r>
          </a:p>
          <a:p>
            <a:pPr marL="0" indent="0">
              <a:buNone/>
            </a:pPr>
            <a:r>
              <a:rPr lang="en-US" sz="3133" dirty="0"/>
              <a:t>	</a:t>
            </a:r>
            <a:r>
              <a:rPr lang="en-US" sz="3133" dirty="0" err="1"/>
              <a:t>Liya</a:t>
            </a:r>
            <a:r>
              <a:rPr lang="en-US" sz="3133" dirty="0"/>
              <a:t> Feng Wilson</a:t>
            </a:r>
          </a:p>
        </p:txBody>
      </p:sp>
      <p:sp>
        <p:nvSpPr>
          <p:cNvPr id="4" name="Slide Number Placeholder 3">
            <a:extLst>
              <a:ext uri="{FF2B5EF4-FFF2-40B4-BE49-F238E27FC236}">
                <a16:creationId xmlns:a16="http://schemas.microsoft.com/office/drawing/2014/main" id="{6A8F4632-FD49-A349-8D9A-4EE0B735C5AD}"/>
              </a:ext>
            </a:extLst>
          </p:cNvPr>
          <p:cNvSpPr>
            <a:spLocks noGrp="1"/>
          </p:cNvSpPr>
          <p:nvPr>
            <p:ph type="sldNum" sz="quarter" idx="10"/>
          </p:nvPr>
        </p:nvSpPr>
        <p:spPr/>
        <p:txBody>
          <a:bodyPr/>
          <a:lstStyle/>
          <a:p>
            <a:fld id="{46FE8280-E5DE-4863-B606-A1EEE0A16261}" type="slidenum">
              <a:rPr lang="en-US" altLang="en-US" smtClean="0">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98314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Becoming Bilingual in SAS and R</a:t>
            </a:r>
          </a:p>
        </p:txBody>
      </p:sp>
      <p:sp>
        <p:nvSpPr>
          <p:cNvPr id="3" name="Subtitle 2"/>
          <p:cNvSpPr>
            <a:spLocks noGrp="1"/>
          </p:cNvSpPr>
          <p:nvPr>
            <p:ph type="subTitle" idx="1"/>
          </p:nvPr>
        </p:nvSpPr>
        <p:spPr/>
        <p:txBody>
          <a:bodyPr/>
          <a:lstStyle/>
          <a:p>
            <a:pPr marL="1771650" lvl="4" indent="0" algn="r">
              <a:buNone/>
            </a:pPr>
            <a:r>
              <a:rPr lang="en-US" sz="2400" dirty="0"/>
              <a:t>Bella Feng 8/14/2018</a:t>
            </a:r>
          </a:p>
        </p:txBody>
      </p:sp>
    </p:spTree>
    <p:extLst>
      <p:ext uri="{BB962C8B-B14F-4D97-AF65-F5344CB8AC3E}">
        <p14:creationId xmlns:p14="http://schemas.microsoft.com/office/powerpoint/2010/main" val="119431634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1">
            <a:extLst>
              <a:ext uri="{FF2B5EF4-FFF2-40B4-BE49-F238E27FC236}">
                <a16:creationId xmlns:a16="http://schemas.microsoft.com/office/drawing/2014/main" id="{453565E5-B1D4-460D-BB93-3C7ABC198F4A}"/>
              </a:ext>
            </a:extLst>
          </p:cNvPr>
          <p:cNvSpPr>
            <a:spLocks noGrp="1"/>
          </p:cNvSpPr>
          <p:nvPr>
            <p:ph type="body" sz="quarter" idx="12"/>
          </p:nvPr>
        </p:nvSpPr>
        <p:spPr>
          <a:xfrm>
            <a:off x="5524500" y="3363093"/>
            <a:ext cx="5289551" cy="852505"/>
          </a:xfrm>
        </p:spPr>
        <p:txBody>
          <a:bodyPr/>
          <a:lstStyle/>
          <a:p>
            <a:r>
              <a:rPr lang="en-US" sz="2800" dirty="0"/>
              <a:t>Becoming Multilingual</a:t>
            </a:r>
            <a:endParaRPr lang="en-US" altLang="en-US" sz="2800" dirty="0">
              <a:solidFill>
                <a:srgbClr val="2C70AC"/>
              </a:solidFill>
              <a:latin typeface="Arial" panose="020B0604020202020204" pitchFamily="34" charset="0"/>
              <a:cs typeface="Arial" panose="020B0604020202020204" pitchFamily="34" charset="0"/>
            </a:endParaRPr>
          </a:p>
        </p:txBody>
      </p:sp>
      <p:sp>
        <p:nvSpPr>
          <p:cNvPr id="13316" name="Text Placeholder 3">
            <a:extLst>
              <a:ext uri="{FF2B5EF4-FFF2-40B4-BE49-F238E27FC236}">
                <a16:creationId xmlns:a16="http://schemas.microsoft.com/office/drawing/2014/main" id="{8B085961-0053-4CC5-B305-BBA4359BC10D}"/>
              </a:ext>
            </a:extLst>
          </p:cNvPr>
          <p:cNvSpPr>
            <a:spLocks noGrp="1"/>
          </p:cNvSpPr>
          <p:nvPr>
            <p:ph type="body" sz="quarter" idx="14"/>
          </p:nvPr>
        </p:nvSpPr>
        <p:spPr>
          <a:xfrm>
            <a:off x="5524501" y="4641851"/>
            <a:ext cx="5289551" cy="852505"/>
          </a:xfrm>
        </p:spPr>
        <p:txBody>
          <a:bodyPr/>
          <a:lstStyle/>
          <a:p>
            <a:pPr algn="r"/>
            <a:r>
              <a:rPr lang="en-US" altLang="en-US" dirty="0">
                <a:latin typeface="Arial" panose="020B0604020202020204" pitchFamily="34" charset="0"/>
                <a:cs typeface="Arial" panose="020B0604020202020204" pitchFamily="34" charset="0"/>
              </a:rPr>
              <a:t>Bella Feng 10/13/2020</a:t>
            </a:r>
          </a:p>
          <a:p>
            <a:pPr algn="r"/>
            <a:r>
              <a:rPr lang="en-US" altLang="en-US" sz="1600" dirty="0">
                <a:latin typeface="Arial" panose="020B0604020202020204" pitchFamily="34" charset="0"/>
                <a:cs typeface="Arial" panose="020B0604020202020204" pitchFamily="34" charset="0"/>
              </a:rPr>
              <a:t>	</a:t>
            </a:r>
            <a:endParaRPr lang="en-US" altLang="en-US" dirty="0">
              <a:latin typeface="Arial" panose="020B0604020202020204" pitchFamily="34" charset="0"/>
              <a:cs typeface="Arial" panose="020B0604020202020204" pitchFamily="34" charset="0"/>
            </a:endParaRPr>
          </a:p>
          <a:p>
            <a:pPr algn="r"/>
            <a:r>
              <a:rPr lang="en-US" alt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4527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8F9A22-5631-F54A-B603-95B33AD1B42B}"/>
              </a:ext>
            </a:extLst>
          </p:cNvPr>
          <p:cNvSpPr>
            <a:spLocks noGrp="1"/>
          </p:cNvSpPr>
          <p:nvPr>
            <p:ph type="sldNum" sz="quarter" idx="10"/>
          </p:nvPr>
        </p:nvSpPr>
        <p:spPr>
          <a:xfrm>
            <a:off x="9110133" y="6356351"/>
            <a:ext cx="2743200" cy="366183"/>
          </a:xfrm>
        </p:spPr>
        <p:txBody>
          <a:bodyPr wrap="square" anchor="ctr">
            <a:normAutofit/>
          </a:bodyPr>
          <a:lstStyle/>
          <a:p>
            <a:pPr>
              <a:spcAft>
                <a:spcPts val="600"/>
              </a:spcAft>
            </a:pPr>
            <a:fld id="{46FE8280-E5DE-4863-B606-A1EEE0A16261}" type="slidenum">
              <a:rPr lang="en-US" altLang="en-US" smtClean="0">
                <a:solidFill>
                  <a:srgbClr val="000000"/>
                </a:solidFill>
              </a:rPr>
              <a:pPr>
                <a:spcAft>
                  <a:spcPts val="600"/>
                </a:spcAft>
              </a:pPr>
              <a:t>4</a:t>
            </a:fld>
            <a:endParaRPr lang="en-US" altLang="en-US">
              <a:solidFill>
                <a:srgbClr val="000000"/>
              </a:solidFill>
            </a:endParaRPr>
          </a:p>
        </p:txBody>
      </p:sp>
      <p:pic>
        <p:nvPicPr>
          <p:cNvPr id="7" name="Picture 6" descr="A person holding a sign posing for the camera&#10;&#10;Description automatically generated">
            <a:extLst>
              <a:ext uri="{FF2B5EF4-FFF2-40B4-BE49-F238E27FC236}">
                <a16:creationId xmlns:a16="http://schemas.microsoft.com/office/drawing/2014/main" id="{9A54783E-E68A-A944-AD91-4A5C1AA4F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361" y="0"/>
            <a:ext cx="4511278" cy="6858000"/>
          </a:xfrm>
          <a:prstGeom prst="rect">
            <a:avLst/>
          </a:prstGeom>
        </p:spPr>
      </p:pic>
      <p:pic>
        <p:nvPicPr>
          <p:cNvPr id="13" name="Picture 4">
            <a:extLst>
              <a:ext uri="{FF2B5EF4-FFF2-40B4-BE49-F238E27FC236}">
                <a16:creationId xmlns:a16="http://schemas.microsoft.com/office/drawing/2014/main" id="{B4682F1F-11D8-2B4B-8144-118FA182D2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284"/>
          <a:stretch/>
        </p:blipFill>
        <p:spPr bwMode="auto">
          <a:xfrm>
            <a:off x="3605225" y="0"/>
            <a:ext cx="50111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4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Linguist:</a:t>
            </a:r>
          </a:p>
        </p:txBody>
      </p:sp>
      <p:pic>
        <p:nvPicPr>
          <p:cNvPr id="6" name="Picture 5"/>
          <p:cNvPicPr>
            <a:picLocks noChangeAspect="1"/>
          </p:cNvPicPr>
          <p:nvPr/>
        </p:nvPicPr>
        <p:blipFill>
          <a:blip r:embed="rId2"/>
          <a:stretch>
            <a:fillRect/>
          </a:stretch>
        </p:blipFill>
        <p:spPr>
          <a:xfrm>
            <a:off x="2384116" y="3276292"/>
            <a:ext cx="2639731" cy="2560539"/>
          </a:xfrm>
          <a:prstGeom prst="rect">
            <a:avLst/>
          </a:prstGeom>
        </p:spPr>
      </p:pic>
      <p:pic>
        <p:nvPicPr>
          <p:cNvPr id="8" name="Content Placeholder 7"/>
          <p:cNvPicPr>
            <a:picLocks noGrp="1" noChangeAspect="1"/>
          </p:cNvPicPr>
          <p:nvPr>
            <p:ph idx="1"/>
          </p:nvPr>
        </p:nvPicPr>
        <p:blipFill>
          <a:blip r:embed="rId3"/>
          <a:stretch>
            <a:fillRect/>
          </a:stretch>
        </p:blipFill>
        <p:spPr>
          <a:xfrm>
            <a:off x="6806931" y="3424196"/>
            <a:ext cx="2528750" cy="2412634"/>
          </a:xfrm>
          <a:prstGeom prst="rect">
            <a:avLst/>
          </a:prstGeom>
        </p:spPr>
      </p:pic>
      <p:sp>
        <p:nvSpPr>
          <p:cNvPr id="9" name="Oval Callout 8"/>
          <p:cNvSpPr/>
          <p:nvPr/>
        </p:nvSpPr>
        <p:spPr>
          <a:xfrm>
            <a:off x="1524000" y="1666959"/>
            <a:ext cx="4102662" cy="1413301"/>
          </a:xfrm>
          <a:prstGeom prst="wedgeEllipseCallo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r>
              <a:rPr lang="en-US" dirty="0"/>
              <a:t>How many languages do you speak?</a:t>
            </a:r>
          </a:p>
          <a:p>
            <a:pPr algn="ctr"/>
            <a:endParaRPr lang="en-US" dirty="0"/>
          </a:p>
        </p:txBody>
      </p:sp>
      <p:sp>
        <p:nvSpPr>
          <p:cNvPr id="10" name="Oval Callout 9"/>
          <p:cNvSpPr/>
          <p:nvPr/>
        </p:nvSpPr>
        <p:spPr>
          <a:xfrm>
            <a:off x="6066365" y="1115483"/>
            <a:ext cx="5807187" cy="2150709"/>
          </a:xfrm>
          <a:prstGeom prst="wedgeEllipseCallou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Linguistics is not about how many languages you speak. It’s the study of the structure of language. Modern linguistics believes there is an underlying universal grammar among languages. We study this universal grammar though syntax, semantics, phonology and phonetics…..</a:t>
            </a:r>
          </a:p>
        </p:txBody>
      </p:sp>
      <p:sp>
        <p:nvSpPr>
          <p:cNvPr id="11" name="Cloud Callout 10"/>
          <p:cNvSpPr/>
          <p:nvPr/>
        </p:nvSpPr>
        <p:spPr>
          <a:xfrm>
            <a:off x="397160" y="3777740"/>
            <a:ext cx="1783084" cy="1413301"/>
          </a:xfrm>
          <a:prstGeom prst="cloudCallout">
            <a:avLst>
              <a:gd name="adj1" fmla="val 89433"/>
              <a:gd name="adj2" fmla="val 3186"/>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OMG, so boring! </a:t>
            </a:r>
          </a:p>
        </p:txBody>
      </p:sp>
      <p:sp>
        <p:nvSpPr>
          <p:cNvPr id="12" name="TextBox 11"/>
          <p:cNvSpPr txBox="1"/>
          <p:nvPr/>
        </p:nvSpPr>
        <p:spPr>
          <a:xfrm>
            <a:off x="2482566" y="5994833"/>
            <a:ext cx="2541281" cy="369332"/>
          </a:xfrm>
          <a:prstGeom prst="rect">
            <a:avLst/>
          </a:prstGeom>
          <a:noFill/>
        </p:spPr>
        <p:txBody>
          <a:bodyPr wrap="square" rtlCol="0">
            <a:spAutoFit/>
          </a:bodyPr>
          <a:lstStyle/>
          <a:p>
            <a:r>
              <a:rPr lang="en-US" dirty="0"/>
              <a:t>Another student </a:t>
            </a:r>
          </a:p>
        </p:txBody>
      </p:sp>
      <p:sp>
        <p:nvSpPr>
          <p:cNvPr id="13" name="TextBox 12"/>
          <p:cNvSpPr txBox="1"/>
          <p:nvPr/>
        </p:nvSpPr>
        <p:spPr>
          <a:xfrm>
            <a:off x="6806932" y="5994833"/>
            <a:ext cx="2528749" cy="369332"/>
          </a:xfrm>
          <a:prstGeom prst="rect">
            <a:avLst/>
          </a:prstGeom>
          <a:noFill/>
        </p:spPr>
        <p:txBody>
          <a:bodyPr wrap="square" rtlCol="0">
            <a:spAutoFit/>
          </a:bodyPr>
          <a:lstStyle/>
          <a:p>
            <a:r>
              <a:rPr lang="en-US" dirty="0"/>
              <a:t>Bella Feng, the linguist </a:t>
            </a:r>
          </a:p>
        </p:txBody>
      </p:sp>
    </p:spTree>
    <p:extLst>
      <p:ext uri="{BB962C8B-B14F-4D97-AF65-F5344CB8AC3E}">
        <p14:creationId xmlns:p14="http://schemas.microsoft.com/office/powerpoint/2010/main" val="1464349871"/>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Programmer: </a:t>
            </a:r>
          </a:p>
        </p:txBody>
      </p:sp>
      <p:pic>
        <p:nvPicPr>
          <p:cNvPr id="6" name="Picture 5"/>
          <p:cNvPicPr>
            <a:picLocks noChangeAspect="1"/>
          </p:cNvPicPr>
          <p:nvPr/>
        </p:nvPicPr>
        <p:blipFill>
          <a:blip r:embed="rId2"/>
          <a:stretch>
            <a:fillRect/>
          </a:stretch>
        </p:blipFill>
        <p:spPr>
          <a:xfrm>
            <a:off x="2384116" y="3276292"/>
            <a:ext cx="2639731" cy="2560539"/>
          </a:xfrm>
          <a:prstGeom prst="rect">
            <a:avLst/>
          </a:prstGeom>
        </p:spPr>
      </p:pic>
      <p:pic>
        <p:nvPicPr>
          <p:cNvPr id="8" name="Content Placeholder 7"/>
          <p:cNvPicPr>
            <a:picLocks noGrp="1" noChangeAspect="1"/>
          </p:cNvPicPr>
          <p:nvPr>
            <p:ph idx="1"/>
          </p:nvPr>
        </p:nvPicPr>
        <p:blipFill>
          <a:blip r:embed="rId3"/>
          <a:stretch>
            <a:fillRect/>
          </a:stretch>
        </p:blipFill>
        <p:spPr>
          <a:xfrm>
            <a:off x="6806931" y="3424196"/>
            <a:ext cx="2528750" cy="2412634"/>
          </a:xfrm>
          <a:prstGeom prst="rect">
            <a:avLst/>
          </a:prstGeom>
        </p:spPr>
      </p:pic>
      <p:sp>
        <p:nvSpPr>
          <p:cNvPr id="9" name="Oval Callout 8"/>
          <p:cNvSpPr/>
          <p:nvPr/>
        </p:nvSpPr>
        <p:spPr>
          <a:xfrm>
            <a:off x="1524000" y="1666959"/>
            <a:ext cx="4102662" cy="1413301"/>
          </a:xfrm>
          <a:prstGeom prst="wedgeEllipseCallo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r>
              <a:rPr lang="en-US" dirty="0"/>
              <a:t>What programming language do you use? </a:t>
            </a:r>
          </a:p>
          <a:p>
            <a:pPr algn="ctr"/>
            <a:endParaRPr lang="en-US" dirty="0"/>
          </a:p>
        </p:txBody>
      </p:sp>
      <p:sp>
        <p:nvSpPr>
          <p:cNvPr id="10" name="Oval Callout 9"/>
          <p:cNvSpPr/>
          <p:nvPr/>
        </p:nvSpPr>
        <p:spPr>
          <a:xfrm>
            <a:off x="5772641" y="1218574"/>
            <a:ext cx="6155502" cy="2076847"/>
          </a:xfrm>
          <a:prstGeom prst="wedgeEllipseCallou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 pharma, we programmers use SAS to implement SAP, we generate SDTM, </a:t>
            </a:r>
            <a:r>
              <a:rPr lang="en-US" dirty="0" err="1"/>
              <a:t>ADaM</a:t>
            </a:r>
            <a:r>
              <a:rPr lang="en-US" dirty="0"/>
              <a:t> data, and TFLs. Statisticians draft the SAP based on study protocol and CRF, they work with us on the specifications and review the TFLs.</a:t>
            </a:r>
          </a:p>
        </p:txBody>
      </p:sp>
      <p:sp>
        <p:nvSpPr>
          <p:cNvPr id="11" name="Cloud Callout 10"/>
          <p:cNvSpPr/>
          <p:nvPr/>
        </p:nvSpPr>
        <p:spPr>
          <a:xfrm>
            <a:off x="397160" y="3777740"/>
            <a:ext cx="1783084" cy="1413301"/>
          </a:xfrm>
          <a:prstGeom prst="cloudCallout">
            <a:avLst>
              <a:gd name="adj1" fmla="val 89433"/>
              <a:gd name="adj2" fmla="val 3186"/>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OMG, so boring! </a:t>
            </a:r>
          </a:p>
        </p:txBody>
      </p:sp>
      <p:sp>
        <p:nvSpPr>
          <p:cNvPr id="12" name="TextBox 11"/>
          <p:cNvSpPr txBox="1"/>
          <p:nvPr/>
        </p:nvSpPr>
        <p:spPr>
          <a:xfrm>
            <a:off x="2482566" y="5994833"/>
            <a:ext cx="2541281" cy="369332"/>
          </a:xfrm>
          <a:prstGeom prst="rect">
            <a:avLst/>
          </a:prstGeom>
          <a:noFill/>
        </p:spPr>
        <p:txBody>
          <a:bodyPr wrap="square" rtlCol="0">
            <a:spAutoFit/>
          </a:bodyPr>
          <a:lstStyle/>
          <a:p>
            <a:r>
              <a:rPr lang="en-US" dirty="0"/>
              <a:t>Another guest </a:t>
            </a:r>
          </a:p>
        </p:txBody>
      </p:sp>
      <p:sp>
        <p:nvSpPr>
          <p:cNvPr id="13" name="TextBox 12"/>
          <p:cNvSpPr txBox="1"/>
          <p:nvPr/>
        </p:nvSpPr>
        <p:spPr>
          <a:xfrm>
            <a:off x="6806931" y="5994833"/>
            <a:ext cx="4261403" cy="369332"/>
          </a:xfrm>
          <a:prstGeom prst="rect">
            <a:avLst/>
          </a:prstGeom>
          <a:noFill/>
        </p:spPr>
        <p:txBody>
          <a:bodyPr wrap="square" rtlCol="0">
            <a:spAutoFit/>
          </a:bodyPr>
          <a:lstStyle/>
          <a:p>
            <a:r>
              <a:rPr lang="en-US" dirty="0"/>
              <a:t>Bella Feng, the statistical programmer  </a:t>
            </a:r>
          </a:p>
        </p:txBody>
      </p:sp>
    </p:spTree>
    <p:extLst>
      <p:ext uri="{BB962C8B-B14F-4D97-AF65-F5344CB8AC3E}">
        <p14:creationId xmlns:p14="http://schemas.microsoft.com/office/powerpoint/2010/main" val="2043758867"/>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uild="allAtOnce"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7D5D-B9DF-0740-8C3B-39250D109527}"/>
              </a:ext>
            </a:extLst>
          </p:cNvPr>
          <p:cNvSpPr>
            <a:spLocks noGrp="1"/>
          </p:cNvSpPr>
          <p:nvPr>
            <p:ph type="title"/>
          </p:nvPr>
        </p:nvSpPr>
        <p:spPr>
          <a:xfrm>
            <a:off x="618067" y="355489"/>
            <a:ext cx="11235267" cy="786672"/>
          </a:xfrm>
        </p:spPr>
        <p:txBody>
          <a:bodyPr/>
          <a:lstStyle/>
          <a:p>
            <a:r>
              <a:rPr lang="en-US" sz="3200" b="1" dirty="0"/>
              <a:t>Components of the Data Science Pipeline</a:t>
            </a:r>
          </a:p>
        </p:txBody>
      </p:sp>
      <p:grpSp>
        <p:nvGrpSpPr>
          <p:cNvPr id="9" name="Group 8">
            <a:extLst>
              <a:ext uri="{FF2B5EF4-FFF2-40B4-BE49-F238E27FC236}">
                <a16:creationId xmlns:a16="http://schemas.microsoft.com/office/drawing/2014/main" id="{46D485D9-4A27-4946-9728-28E8581CF234}"/>
              </a:ext>
            </a:extLst>
          </p:cNvPr>
          <p:cNvGrpSpPr/>
          <p:nvPr/>
        </p:nvGrpSpPr>
        <p:grpSpPr>
          <a:xfrm>
            <a:off x="618068" y="1413161"/>
            <a:ext cx="9036001" cy="846819"/>
            <a:chOff x="734291" y="2119745"/>
            <a:chExt cx="9434947" cy="858982"/>
          </a:xfrm>
        </p:grpSpPr>
        <p:sp>
          <p:nvSpPr>
            <p:cNvPr id="5" name="Rounded Rectangle 4">
              <a:extLst>
                <a:ext uri="{FF2B5EF4-FFF2-40B4-BE49-F238E27FC236}">
                  <a16:creationId xmlns:a16="http://schemas.microsoft.com/office/drawing/2014/main" id="{1A468296-5110-6347-887A-A4D5397CC05D}"/>
                </a:ext>
              </a:extLst>
            </p:cNvPr>
            <p:cNvSpPr/>
            <p:nvPr/>
          </p:nvSpPr>
          <p:spPr>
            <a:xfrm>
              <a:off x="734291" y="2119745"/>
              <a:ext cx="2078182" cy="85898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Arial" panose="020B0604020202020204" pitchFamily="34" charset="0"/>
                  <a:cs typeface="Arial" panose="020B0604020202020204" pitchFamily="34" charset="0"/>
                </a:rPr>
                <a:t>Data Integration </a:t>
              </a:r>
            </a:p>
          </p:txBody>
        </p:sp>
        <p:sp>
          <p:nvSpPr>
            <p:cNvPr id="6" name="Rounded Rectangle 5">
              <a:extLst>
                <a:ext uri="{FF2B5EF4-FFF2-40B4-BE49-F238E27FC236}">
                  <a16:creationId xmlns:a16="http://schemas.microsoft.com/office/drawing/2014/main" id="{09149670-0F89-074B-B019-89CAD477B2D3}"/>
                </a:ext>
              </a:extLst>
            </p:cNvPr>
            <p:cNvSpPr/>
            <p:nvPr/>
          </p:nvSpPr>
          <p:spPr>
            <a:xfrm>
              <a:off x="3186546" y="2119745"/>
              <a:ext cx="2078182" cy="85898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Arial" panose="020B0604020202020204" pitchFamily="34" charset="0"/>
                  <a:cs typeface="Arial" panose="020B0604020202020204" pitchFamily="34" charset="0"/>
                </a:rPr>
                <a:t>Data Visualization and Technology</a:t>
              </a:r>
            </a:p>
          </p:txBody>
        </p:sp>
        <p:sp>
          <p:nvSpPr>
            <p:cNvPr id="7" name="Rounded Rectangle 6">
              <a:extLst>
                <a:ext uri="{FF2B5EF4-FFF2-40B4-BE49-F238E27FC236}">
                  <a16:creationId xmlns:a16="http://schemas.microsoft.com/office/drawing/2014/main" id="{7247A7E6-D642-8648-86FD-A0D3A543CE2D}"/>
                </a:ext>
              </a:extLst>
            </p:cNvPr>
            <p:cNvSpPr/>
            <p:nvPr/>
          </p:nvSpPr>
          <p:spPr>
            <a:xfrm>
              <a:off x="5638801" y="2119745"/>
              <a:ext cx="2078182" cy="85898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Arial" panose="020B0604020202020204" pitchFamily="34" charset="0"/>
                  <a:cs typeface="Arial" panose="020B0604020202020204" pitchFamily="34" charset="0"/>
                </a:rPr>
                <a:t>Exploratory Analysis	</a:t>
              </a:r>
            </a:p>
          </p:txBody>
        </p:sp>
        <p:sp>
          <p:nvSpPr>
            <p:cNvPr id="8" name="Rounded Rectangle 7">
              <a:extLst>
                <a:ext uri="{FF2B5EF4-FFF2-40B4-BE49-F238E27FC236}">
                  <a16:creationId xmlns:a16="http://schemas.microsoft.com/office/drawing/2014/main" id="{8439532E-C65C-EB40-AA60-E681F90F3884}"/>
                </a:ext>
              </a:extLst>
            </p:cNvPr>
            <p:cNvSpPr/>
            <p:nvPr/>
          </p:nvSpPr>
          <p:spPr>
            <a:xfrm>
              <a:off x="8091056" y="2119745"/>
              <a:ext cx="2078182" cy="85898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Arial" panose="020B0604020202020204" pitchFamily="34" charset="0"/>
                  <a:cs typeface="Arial" panose="020B0604020202020204" pitchFamily="34" charset="0"/>
                </a:rPr>
                <a:t>ML/AI</a:t>
              </a:r>
            </a:p>
          </p:txBody>
        </p:sp>
      </p:grpSp>
      <p:sp>
        <p:nvSpPr>
          <p:cNvPr id="10" name="TextBox 9">
            <a:extLst>
              <a:ext uri="{FF2B5EF4-FFF2-40B4-BE49-F238E27FC236}">
                <a16:creationId xmlns:a16="http://schemas.microsoft.com/office/drawing/2014/main" id="{B30BDD2C-CAB2-6746-957E-DBBE9DF5C8D8}"/>
              </a:ext>
            </a:extLst>
          </p:cNvPr>
          <p:cNvSpPr txBox="1"/>
          <p:nvPr/>
        </p:nvSpPr>
        <p:spPr>
          <a:xfrm>
            <a:off x="686567" y="2399900"/>
            <a:ext cx="2306781" cy="1754326"/>
          </a:xfrm>
          <a:prstGeom prst="rect">
            <a:avLst/>
          </a:prstGeom>
          <a:noFill/>
        </p:spPr>
        <p:txBody>
          <a:bodyPr wrap="square" rtlCol="0">
            <a:spAutoFit/>
          </a:bodyPr>
          <a:lstStyle/>
          <a:p>
            <a:pPr marL="285744" indent="-285744">
              <a:buFont typeface="Arial" panose="020B0604020202020204" pitchFamily="34" charset="0"/>
              <a:buChar char="•"/>
            </a:pPr>
            <a:r>
              <a:rPr lang="en-US" sz="1200" dirty="0">
                <a:solidFill>
                  <a:srgbClr val="FF0000"/>
                </a:solidFill>
              </a:rPr>
              <a:t>Internal closed clinical studies</a:t>
            </a:r>
          </a:p>
          <a:p>
            <a:pPr marL="285744" indent="-285744">
              <a:buFont typeface="Arial" panose="020B0604020202020204" pitchFamily="34" charset="0"/>
              <a:buChar char="•"/>
            </a:pPr>
            <a:r>
              <a:rPr lang="en-US" sz="1200" dirty="0">
                <a:solidFill>
                  <a:srgbClr val="FF0000"/>
                </a:solidFill>
              </a:rPr>
              <a:t>Internal ongoing clinical studies</a:t>
            </a:r>
          </a:p>
          <a:p>
            <a:pPr marL="285744" indent="-285744">
              <a:buFont typeface="Arial" panose="020B0604020202020204" pitchFamily="34" charset="0"/>
              <a:buChar char="•"/>
            </a:pPr>
            <a:r>
              <a:rPr lang="en-US" sz="1200" dirty="0"/>
              <a:t>Hospital and health insurance claim data</a:t>
            </a:r>
          </a:p>
          <a:p>
            <a:pPr marL="285744" indent="-285744">
              <a:buFont typeface="Arial" panose="020B0604020202020204" pitchFamily="34" charset="0"/>
              <a:buChar char="•"/>
            </a:pPr>
            <a:r>
              <a:rPr lang="en-US" sz="1200" dirty="0"/>
              <a:t>External studies and RWE database</a:t>
            </a:r>
          </a:p>
          <a:p>
            <a:endParaRPr lang="en-US" sz="1200" dirty="0"/>
          </a:p>
        </p:txBody>
      </p:sp>
      <p:sp>
        <p:nvSpPr>
          <p:cNvPr id="11" name="TextBox 10">
            <a:extLst>
              <a:ext uri="{FF2B5EF4-FFF2-40B4-BE49-F238E27FC236}">
                <a16:creationId xmlns:a16="http://schemas.microsoft.com/office/drawing/2014/main" id="{25F1C3BD-CA4B-064C-BEE5-8F78CFA47EFF}"/>
              </a:ext>
            </a:extLst>
          </p:cNvPr>
          <p:cNvSpPr txBox="1"/>
          <p:nvPr/>
        </p:nvSpPr>
        <p:spPr>
          <a:xfrm>
            <a:off x="3107647" y="2362543"/>
            <a:ext cx="2078183" cy="646331"/>
          </a:xfrm>
          <a:prstGeom prst="rect">
            <a:avLst/>
          </a:prstGeom>
          <a:noFill/>
        </p:spPr>
        <p:txBody>
          <a:bodyPr wrap="square" rtlCol="0">
            <a:spAutoFit/>
          </a:bodyPr>
          <a:lstStyle/>
          <a:p>
            <a:pPr marL="285744" indent="-285744">
              <a:buFont typeface="Arial" panose="020B0604020202020204" pitchFamily="34" charset="0"/>
              <a:buChar char="•"/>
            </a:pPr>
            <a:r>
              <a:rPr lang="en-US" sz="1200" dirty="0"/>
              <a:t>R Shiny App</a:t>
            </a:r>
          </a:p>
          <a:p>
            <a:pPr marL="285744" indent="-285744">
              <a:buFont typeface="Arial" panose="020B0604020202020204" pitchFamily="34" charset="0"/>
              <a:buChar char="•"/>
            </a:pPr>
            <a:r>
              <a:rPr lang="en-US" sz="1200" dirty="0"/>
              <a:t>R Markdown</a:t>
            </a:r>
          </a:p>
          <a:p>
            <a:endParaRPr lang="en-US" sz="1200" dirty="0"/>
          </a:p>
        </p:txBody>
      </p:sp>
      <p:sp>
        <p:nvSpPr>
          <p:cNvPr id="12" name="TextBox 11">
            <a:extLst>
              <a:ext uri="{FF2B5EF4-FFF2-40B4-BE49-F238E27FC236}">
                <a16:creationId xmlns:a16="http://schemas.microsoft.com/office/drawing/2014/main" id="{2C167222-61BA-7F44-AC49-007583958007}"/>
              </a:ext>
            </a:extLst>
          </p:cNvPr>
          <p:cNvSpPr txBox="1"/>
          <p:nvPr/>
        </p:nvSpPr>
        <p:spPr>
          <a:xfrm>
            <a:off x="5378269" y="2399901"/>
            <a:ext cx="2078183" cy="1015663"/>
          </a:xfrm>
          <a:prstGeom prst="rect">
            <a:avLst/>
          </a:prstGeom>
          <a:noFill/>
        </p:spPr>
        <p:txBody>
          <a:bodyPr wrap="square" rtlCol="0">
            <a:spAutoFit/>
          </a:bodyPr>
          <a:lstStyle/>
          <a:p>
            <a:pPr marL="285744" indent="-285744">
              <a:buFont typeface="Arial" panose="020B0604020202020204" pitchFamily="34" charset="0"/>
              <a:buChar char="•"/>
            </a:pPr>
            <a:r>
              <a:rPr lang="en-US" sz="1200" dirty="0"/>
              <a:t>R Markdown </a:t>
            </a:r>
          </a:p>
          <a:p>
            <a:pPr marL="285744" indent="-285744">
              <a:buFont typeface="Arial" panose="020B0604020202020204" pitchFamily="34" charset="0"/>
              <a:buChar char="•"/>
            </a:pPr>
            <a:r>
              <a:rPr lang="en-US" sz="1200" dirty="0"/>
              <a:t>R packages</a:t>
            </a:r>
          </a:p>
          <a:p>
            <a:pPr marL="285744" indent="-285744">
              <a:buFont typeface="Arial" panose="020B0604020202020204" pitchFamily="34" charset="0"/>
              <a:buChar char="•"/>
            </a:pPr>
            <a:r>
              <a:rPr lang="en-US" sz="1200" dirty="0"/>
              <a:t>SAS</a:t>
            </a:r>
          </a:p>
          <a:p>
            <a:pPr marL="285744" indent="-285744">
              <a:buFont typeface="Arial" panose="020B0604020202020204" pitchFamily="34" charset="0"/>
              <a:buChar char="•"/>
            </a:pPr>
            <a:endParaRPr lang="en-US" sz="1200" dirty="0"/>
          </a:p>
          <a:p>
            <a:endParaRPr lang="en-US" sz="1200" dirty="0"/>
          </a:p>
        </p:txBody>
      </p:sp>
      <p:sp>
        <p:nvSpPr>
          <p:cNvPr id="13" name="TextBox 12">
            <a:extLst>
              <a:ext uri="{FF2B5EF4-FFF2-40B4-BE49-F238E27FC236}">
                <a16:creationId xmlns:a16="http://schemas.microsoft.com/office/drawing/2014/main" id="{AD9F7450-C81F-994A-82A5-FD466226A1AB}"/>
              </a:ext>
            </a:extLst>
          </p:cNvPr>
          <p:cNvSpPr txBox="1"/>
          <p:nvPr/>
        </p:nvSpPr>
        <p:spPr>
          <a:xfrm>
            <a:off x="7763285" y="2362544"/>
            <a:ext cx="2078183" cy="954107"/>
          </a:xfrm>
          <a:prstGeom prst="rect">
            <a:avLst/>
          </a:prstGeom>
          <a:noFill/>
        </p:spPr>
        <p:txBody>
          <a:bodyPr wrap="square" rtlCol="0">
            <a:spAutoFit/>
          </a:bodyPr>
          <a:lstStyle/>
          <a:p>
            <a:pPr marL="285744" indent="-285744">
              <a:buFont typeface="Arial" panose="020B0604020202020204" pitchFamily="34" charset="0"/>
              <a:buChar char="•"/>
            </a:pPr>
            <a:r>
              <a:rPr lang="en-US" sz="1400" dirty="0"/>
              <a:t>R</a:t>
            </a:r>
          </a:p>
          <a:p>
            <a:pPr marL="285744" indent="-285744">
              <a:buFont typeface="Arial" panose="020B0604020202020204" pitchFamily="34" charset="0"/>
              <a:buChar char="•"/>
            </a:pPr>
            <a:r>
              <a:rPr lang="en-US" sz="1400" dirty="0"/>
              <a:t>Python</a:t>
            </a:r>
          </a:p>
          <a:p>
            <a:pPr marL="285744" indent="-285744">
              <a:buFont typeface="Arial" panose="020B0604020202020204" pitchFamily="34" charset="0"/>
              <a:buChar char="•"/>
            </a:pPr>
            <a:endParaRPr lang="en-US" sz="1400" dirty="0"/>
          </a:p>
          <a:p>
            <a:endParaRPr lang="en-US" sz="1400" dirty="0"/>
          </a:p>
        </p:txBody>
      </p:sp>
      <p:sp>
        <p:nvSpPr>
          <p:cNvPr id="14" name="Rounded Rectangle 13">
            <a:extLst>
              <a:ext uri="{FF2B5EF4-FFF2-40B4-BE49-F238E27FC236}">
                <a16:creationId xmlns:a16="http://schemas.microsoft.com/office/drawing/2014/main" id="{8439532E-C65C-EB40-AA60-E681F90F3884}"/>
              </a:ext>
            </a:extLst>
          </p:cNvPr>
          <p:cNvSpPr/>
          <p:nvPr/>
        </p:nvSpPr>
        <p:spPr>
          <a:xfrm>
            <a:off x="9841467" y="1427618"/>
            <a:ext cx="2011867" cy="422841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latin typeface="Arial" panose="020B0604020202020204" pitchFamily="34" charset="0"/>
                <a:cs typeface="Arial" panose="020B0604020202020204" pitchFamily="34" charset="0"/>
              </a:rPr>
              <a:t>Kite R Platform</a:t>
            </a:r>
          </a:p>
          <a:p>
            <a:pPr algn="ctr"/>
            <a:endParaRPr lang="en-US" dirty="0">
              <a:latin typeface="Arial" panose="020B0604020202020204" pitchFamily="34" charset="0"/>
              <a:cs typeface="Arial" panose="020B0604020202020204" pitchFamily="34" charset="0"/>
            </a:endParaRPr>
          </a:p>
        </p:txBody>
      </p:sp>
      <p:sp>
        <p:nvSpPr>
          <p:cNvPr id="3" name="Rounded Rectangle 2"/>
          <p:cNvSpPr/>
          <p:nvPr/>
        </p:nvSpPr>
        <p:spPr>
          <a:xfrm>
            <a:off x="847308" y="4303461"/>
            <a:ext cx="1761067" cy="779229"/>
          </a:xfrm>
          <a:prstGeom prst="round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sz="2400" dirty="0">
                <a:latin typeface="Arial" panose="020B0604020202020204" pitchFamily="34" charset="0"/>
                <a:cs typeface="Arial" panose="020B0604020202020204" pitchFamily="34" charset="0"/>
              </a:rPr>
              <a:t>Data Mart</a:t>
            </a:r>
          </a:p>
        </p:txBody>
      </p:sp>
      <p:sp>
        <p:nvSpPr>
          <p:cNvPr id="15" name="Rounded Rectangle 14"/>
          <p:cNvSpPr/>
          <p:nvPr/>
        </p:nvSpPr>
        <p:spPr>
          <a:xfrm>
            <a:off x="3107647" y="3630432"/>
            <a:ext cx="3863908" cy="779229"/>
          </a:xfrm>
          <a:prstGeom prst="round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sz="1600" dirty="0">
                <a:latin typeface="Arial" panose="020B0604020202020204" pitchFamily="34" charset="0"/>
                <a:cs typeface="Arial" panose="020B0604020202020204" pitchFamily="34" charset="0"/>
              </a:rPr>
              <a:t>User interface for data extraction</a:t>
            </a:r>
            <a:endParaRPr lang="en-US" sz="2400" dirty="0">
              <a:latin typeface="Arial" panose="020B0604020202020204" pitchFamily="34" charset="0"/>
              <a:cs typeface="Arial" panose="020B0604020202020204" pitchFamily="34" charset="0"/>
            </a:endParaRPr>
          </a:p>
        </p:txBody>
      </p:sp>
      <p:sp>
        <p:nvSpPr>
          <p:cNvPr id="16" name="Rounded Rectangle 15"/>
          <p:cNvSpPr/>
          <p:nvPr/>
        </p:nvSpPr>
        <p:spPr>
          <a:xfrm>
            <a:off x="3107647" y="4742185"/>
            <a:ext cx="3870096" cy="779229"/>
          </a:xfrm>
          <a:prstGeom prst="round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sz="1600" dirty="0">
                <a:latin typeface="Arial" panose="020B0604020202020204" pitchFamily="34" charset="0"/>
                <a:cs typeface="Arial" panose="020B0604020202020204" pitchFamily="34" charset="0"/>
              </a:rPr>
              <a:t>Summary statistics/visualization/ exploratory analysis</a:t>
            </a:r>
            <a:endParaRPr lang="en-US" sz="2400" dirty="0">
              <a:latin typeface="Arial" panose="020B0604020202020204" pitchFamily="34" charset="0"/>
              <a:cs typeface="Arial" panose="020B0604020202020204" pitchFamily="34" charset="0"/>
            </a:endParaRPr>
          </a:p>
        </p:txBody>
      </p:sp>
      <p:cxnSp>
        <p:nvCxnSpPr>
          <p:cNvPr id="18" name="Straight Arrow Connector 17"/>
          <p:cNvCxnSpPr>
            <a:cxnSpLocks/>
            <a:endCxn id="15" idx="1"/>
          </p:cNvCxnSpPr>
          <p:nvPr/>
        </p:nvCxnSpPr>
        <p:spPr>
          <a:xfrm flipV="1">
            <a:off x="2608375" y="4020047"/>
            <a:ext cx="499272" cy="51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3" idx="3"/>
            <a:endCxn id="16" idx="1"/>
          </p:cNvCxnSpPr>
          <p:nvPr/>
        </p:nvCxnSpPr>
        <p:spPr>
          <a:xfrm>
            <a:off x="2608375" y="4693076"/>
            <a:ext cx="499272" cy="43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97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7F41-E1F2-074D-9C04-375BB7C38B1B}"/>
              </a:ext>
            </a:extLst>
          </p:cNvPr>
          <p:cNvSpPr>
            <a:spLocks noGrp="1"/>
          </p:cNvSpPr>
          <p:nvPr>
            <p:ph type="title"/>
          </p:nvPr>
        </p:nvSpPr>
        <p:spPr/>
        <p:txBody>
          <a:bodyPr/>
          <a:lstStyle/>
          <a:p>
            <a:r>
              <a:rPr lang="en-US" dirty="0"/>
              <a:t>Initial Workflow</a:t>
            </a:r>
          </a:p>
        </p:txBody>
      </p:sp>
      <p:pic>
        <p:nvPicPr>
          <p:cNvPr id="5" name="Content Placeholder 4">
            <a:extLst>
              <a:ext uri="{FF2B5EF4-FFF2-40B4-BE49-F238E27FC236}">
                <a16:creationId xmlns:a16="http://schemas.microsoft.com/office/drawing/2014/main" id="{224DAEDD-EB3F-4448-909D-10608FAACD93}"/>
              </a:ext>
            </a:extLst>
          </p:cNvPr>
          <p:cNvPicPr>
            <a:picLocks noGrp="1" noChangeAspect="1"/>
          </p:cNvPicPr>
          <p:nvPr>
            <p:ph idx="1"/>
          </p:nvPr>
        </p:nvPicPr>
        <p:blipFill>
          <a:blip r:embed="rId2"/>
          <a:stretch>
            <a:fillRect/>
          </a:stretch>
        </p:blipFill>
        <p:spPr>
          <a:xfrm>
            <a:off x="652332" y="1341438"/>
            <a:ext cx="8775510" cy="4912585"/>
          </a:xfrm>
          <a:prstGeom prst="rect">
            <a:avLst/>
          </a:prstGeom>
        </p:spPr>
      </p:pic>
      <p:sp>
        <p:nvSpPr>
          <p:cNvPr id="4" name="Slide Number Placeholder 3">
            <a:extLst>
              <a:ext uri="{FF2B5EF4-FFF2-40B4-BE49-F238E27FC236}">
                <a16:creationId xmlns:a16="http://schemas.microsoft.com/office/drawing/2014/main" id="{5A72B351-1976-AD48-A7D2-22FF2BD66C48}"/>
              </a:ext>
            </a:extLst>
          </p:cNvPr>
          <p:cNvSpPr>
            <a:spLocks noGrp="1"/>
          </p:cNvSpPr>
          <p:nvPr>
            <p:ph type="sldNum" sz="quarter" idx="10"/>
          </p:nvPr>
        </p:nvSpPr>
        <p:spPr/>
        <p:txBody>
          <a:bodyPr/>
          <a:lstStyle/>
          <a:p>
            <a:fld id="{46FE8280-E5DE-4863-B606-A1EEE0A16261}" type="slidenum">
              <a:rPr lang="en-US" altLang="en-US" smtClean="0">
                <a:solidFill>
                  <a:srgbClr val="000000"/>
                </a:solidFill>
              </a:rPr>
              <a:pPr/>
              <a:t>8</a:t>
            </a:fld>
            <a:endParaRPr lang="en-US" altLang="en-US">
              <a:solidFill>
                <a:srgbClr val="000000"/>
              </a:solidFill>
            </a:endParaRPr>
          </a:p>
        </p:txBody>
      </p:sp>
      <p:pic>
        <p:nvPicPr>
          <p:cNvPr id="7" name="Picture 6" descr="A picture containing text&#10;&#10;Description automatically generated">
            <a:extLst>
              <a:ext uri="{FF2B5EF4-FFF2-40B4-BE49-F238E27FC236}">
                <a16:creationId xmlns:a16="http://schemas.microsoft.com/office/drawing/2014/main" id="{3668C2EA-F255-794E-BD2B-691D9C570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130" y="3797730"/>
            <a:ext cx="3721100" cy="774700"/>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16DFCB76-41D5-F04A-A113-EE891EE17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833" y="3410380"/>
            <a:ext cx="4914900" cy="774700"/>
          </a:xfrm>
          <a:prstGeom prst="rect">
            <a:avLst/>
          </a:prstGeom>
        </p:spPr>
      </p:pic>
    </p:spTree>
    <p:extLst>
      <p:ext uri="{BB962C8B-B14F-4D97-AF65-F5344CB8AC3E}">
        <p14:creationId xmlns:p14="http://schemas.microsoft.com/office/powerpoint/2010/main" val="30442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6FE8280-E5DE-4863-B606-A1EEE0A16261}" type="slidenum">
              <a:rPr lang="en-US" altLang="en-US" smtClean="0"/>
              <a:pPr/>
              <a:t>9</a:t>
            </a:fld>
            <a:endParaRPr lang="en-US" altLang="en-US"/>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5595" y="572699"/>
            <a:ext cx="9506139" cy="5783652"/>
          </a:xfrm>
        </p:spPr>
      </p:pic>
      <p:cxnSp>
        <p:nvCxnSpPr>
          <p:cNvPr id="3" name="Straight Arrow Connector 2"/>
          <p:cNvCxnSpPr/>
          <p:nvPr/>
        </p:nvCxnSpPr>
        <p:spPr>
          <a:xfrm>
            <a:off x="3476531" y="5468294"/>
            <a:ext cx="1080380" cy="446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5468294" y="3585173"/>
            <a:ext cx="1134701" cy="224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35742" y="5830432"/>
            <a:ext cx="1255415" cy="380245"/>
          </a:xfrm>
          <a:prstGeom prst="round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sz="1600" dirty="0">
                <a:latin typeface="Arial" panose="020B0604020202020204" pitchFamily="34" charset="0"/>
                <a:cs typeface="Arial" panose="020B0604020202020204" pitchFamily="34" charset="0"/>
              </a:rPr>
              <a:t>Python</a:t>
            </a:r>
          </a:p>
        </p:txBody>
      </p:sp>
      <p:cxnSp>
        <p:nvCxnSpPr>
          <p:cNvPr id="9" name="Straight Arrow Connector 8"/>
          <p:cNvCxnSpPr/>
          <p:nvPr/>
        </p:nvCxnSpPr>
        <p:spPr>
          <a:xfrm flipH="1">
            <a:off x="7701482" y="5481371"/>
            <a:ext cx="748420" cy="362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025405" y="5843510"/>
            <a:ext cx="1255415" cy="380245"/>
          </a:xfrm>
          <a:prstGeom prst="round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sz="1600" dirty="0">
                <a:latin typeface="Arial" panose="020B0604020202020204" pitchFamily="34" charset="0"/>
                <a:cs typeface="Arial" panose="020B0604020202020204" pitchFamily="34" charset="0"/>
              </a:rPr>
              <a:t>R/Shiny</a:t>
            </a:r>
          </a:p>
        </p:txBody>
      </p:sp>
      <p:sp>
        <p:nvSpPr>
          <p:cNvPr id="13" name="Rounded Rectangle 12"/>
          <p:cNvSpPr/>
          <p:nvPr/>
        </p:nvSpPr>
        <p:spPr>
          <a:xfrm>
            <a:off x="10412447" y="1126655"/>
            <a:ext cx="1255415" cy="380245"/>
          </a:xfrm>
          <a:prstGeom prst="round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sz="1600" dirty="0">
                <a:latin typeface="Arial" panose="020B0604020202020204" pitchFamily="34" charset="0"/>
                <a:cs typeface="Arial" panose="020B0604020202020204" pitchFamily="34" charset="0"/>
              </a:rPr>
              <a:t>SAS</a:t>
            </a:r>
          </a:p>
        </p:txBody>
      </p:sp>
      <p:cxnSp>
        <p:nvCxnSpPr>
          <p:cNvPr id="15" name="Straight Arrow Connector 14"/>
          <p:cNvCxnSpPr>
            <a:endCxn id="13" idx="1"/>
          </p:cNvCxnSpPr>
          <p:nvPr/>
        </p:nvCxnSpPr>
        <p:spPr>
          <a:xfrm flipV="1">
            <a:off x="9065537" y="1316777"/>
            <a:ext cx="1346911" cy="190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99295" y="1126655"/>
            <a:ext cx="5182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665431"/>
      </p:ext>
    </p:extLst>
  </p:cSld>
  <p:clrMapOvr>
    <a:masterClrMapping/>
  </p:clrMapOvr>
</p:sld>
</file>

<file path=ppt/theme/theme1.xml><?xml version="1.0" encoding="utf-8"?>
<a:theme xmlns:a="http://schemas.openxmlformats.org/drawingml/2006/main" name="3_GileadTheme1">
  <a:themeElements>
    <a:clrScheme name="Custom 2">
      <a:dk1>
        <a:srgbClr val="000000"/>
      </a:dk1>
      <a:lt1>
        <a:srgbClr val="FFFFFF"/>
      </a:lt1>
      <a:dk2>
        <a:srgbClr val="D11241"/>
      </a:dk2>
      <a:lt2>
        <a:srgbClr val="E7E6E6"/>
      </a:lt2>
      <a:accent1>
        <a:srgbClr val="D11241"/>
      </a:accent1>
      <a:accent2>
        <a:srgbClr val="243A7E"/>
      </a:accent2>
      <a:accent3>
        <a:srgbClr val="2C70AC"/>
      </a:accent3>
      <a:accent4>
        <a:srgbClr val="73AEC5"/>
      </a:accent4>
      <a:accent5>
        <a:srgbClr val="84C255"/>
      </a:accent5>
      <a:accent6>
        <a:srgbClr val="52438A"/>
      </a:accent6>
      <a:hlink>
        <a:srgbClr val="D11241"/>
      </a:hlink>
      <a:folHlink>
        <a:srgbClr val="5F5F5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sz="18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Kite Template 2019" id="{16816FE7-88CD-4AC1-A0B2-5FB32340ECF1}" vid="{8DE1ABFD-12EA-4D25-B6C1-D5CD6B07B1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386</Words>
  <Application>Microsoft Macintosh PowerPoint</Application>
  <PresentationFormat>Widescreen</PresentationFormat>
  <Paragraphs>111</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3_GileadTheme1</vt:lpstr>
      <vt:lpstr>PowerPoint Presentation</vt:lpstr>
      <vt:lpstr>Becoming Bilingual in SAS and R</vt:lpstr>
      <vt:lpstr>PowerPoint Presentation</vt:lpstr>
      <vt:lpstr>PowerPoint Presentation</vt:lpstr>
      <vt:lpstr>Linguist:</vt:lpstr>
      <vt:lpstr>Programmer: </vt:lpstr>
      <vt:lpstr>Components of the Data Science Pipeline</vt:lpstr>
      <vt:lpstr>Initial Workflow</vt:lpstr>
      <vt:lpstr>PowerPoint Presentation</vt:lpstr>
      <vt:lpstr>PowerPoint Presentation</vt:lpstr>
      <vt:lpstr>R+SAS</vt:lpstr>
      <vt:lpstr>R+Python</vt:lpstr>
      <vt:lpstr>R+SAS+Python</vt:lpstr>
      <vt:lpstr>Future: </vt:lpstr>
      <vt:lpstr>Multilingual Team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Bella Feng</dc:creator>
  <cp:lastModifiedBy>Bella Feng</cp:lastModifiedBy>
  <cp:revision>36</cp:revision>
  <dcterms:created xsi:type="dcterms:W3CDTF">2020-10-10T16:49:30Z</dcterms:created>
  <dcterms:modified xsi:type="dcterms:W3CDTF">2020-10-11T23:56:17Z</dcterms:modified>
</cp:coreProperties>
</file>