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sldIdLst>
    <p:sldId id="266" r:id="rId5"/>
    <p:sldId id="314" r:id="rId6"/>
    <p:sldId id="283" r:id="rId7"/>
    <p:sldId id="838840410" r:id="rId8"/>
    <p:sldId id="313" r:id="rId9"/>
    <p:sldId id="316" r:id="rId10"/>
    <p:sldId id="838840373" r:id="rId11"/>
    <p:sldId id="838840413" r:id="rId12"/>
    <p:sldId id="838840415" r:id="rId13"/>
    <p:sldId id="838840398" r:id="rId14"/>
    <p:sldId id="838840414" r:id="rId15"/>
    <p:sldId id="838840403" r:id="rId16"/>
    <p:sldId id="838840406" r:id="rId17"/>
    <p:sldId id="279" r:id="rId18"/>
    <p:sldId id="277" r:id="rId19"/>
    <p:sldId id="270" r:id="rId20"/>
    <p:sldId id="278" r:id="rId21"/>
    <p:sldId id="275" r:id="rId22"/>
    <p:sldId id="838840416" r:id="rId23"/>
    <p:sldId id="838840417" r:id="rId24"/>
    <p:sldId id="838840399" r:id="rId25"/>
    <p:sldId id="292" r:id="rId26"/>
    <p:sldId id="838840348" r:id="rId27"/>
    <p:sldId id="838840419" r:id="rId28"/>
    <p:sldId id="838840368" r:id="rId29"/>
    <p:sldId id="838840365" r:id="rId30"/>
    <p:sldId id="838840420" r:id="rId31"/>
    <p:sldId id="838840376" r:id="rId32"/>
    <p:sldId id="838840404" r:id="rId33"/>
    <p:sldId id="838840380" r:id="rId34"/>
    <p:sldId id="838840421" r:id="rId35"/>
    <p:sldId id="838840405" r:id="rId36"/>
    <p:sldId id="838840375" r:id="rId37"/>
    <p:sldId id="376" r:id="rId38"/>
    <p:sldId id="1865" r:id="rId39"/>
    <p:sldId id="838840400" r:id="rId40"/>
    <p:sldId id="838840343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>
          <p15:clr>
            <a:srgbClr val="A4A3A4"/>
          </p15:clr>
        </p15:guide>
        <p15:guide id="2" orient="horz" pos="2685">
          <p15:clr>
            <a:srgbClr val="A4A3A4"/>
          </p15:clr>
        </p15:guide>
        <p15:guide id="3" pos="2879">
          <p15:clr>
            <a:srgbClr val="A4A3A4"/>
          </p15:clr>
        </p15:guide>
        <p15:guide id="4" pos="3027">
          <p15:clr>
            <a:srgbClr val="A4A3A4"/>
          </p15:clr>
        </p15:guide>
        <p15:guide id="5" pos="5533">
          <p15:clr>
            <a:srgbClr val="A4A3A4"/>
          </p15:clr>
        </p15:guide>
        <p15:guide id="6" pos="2733">
          <p15:clr>
            <a:srgbClr val="A4A3A4"/>
          </p15:clr>
        </p15:guide>
        <p15:guide id="7" pos="2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17D"/>
    <a:srgbClr val="D5D1CE"/>
    <a:srgbClr val="FF008C"/>
    <a:srgbClr val="3A7013"/>
    <a:srgbClr val="E49B13"/>
    <a:srgbClr val="0ACEE8"/>
    <a:srgbClr val="9E0017"/>
    <a:srgbClr val="001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776" autoAdjust="0"/>
  </p:normalViewPr>
  <p:slideViewPr>
    <p:cSldViewPr snapToGrid="0" showGuides="1">
      <p:cViewPr varScale="1">
        <p:scale>
          <a:sx n="146" d="100"/>
          <a:sy n="146" d="100"/>
        </p:scale>
        <p:origin x="552" y="108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a Fillmore" userId="ae3112af-d77c-485d-a731-ec06a71f2b40" providerId="ADAL" clId="{5F38C9E5-699E-4574-ACFB-A02C30050E2F}"/>
    <pc:docChg chg="undo custSel modSld modMainMaster">
      <pc:chgData name="Christina Fillmore" userId="ae3112af-d77c-485d-a731-ec06a71f2b40" providerId="ADAL" clId="{5F38C9E5-699E-4574-ACFB-A02C30050E2F}" dt="2020-10-13T10:43:32.303" v="433" actId="20577"/>
      <pc:docMkLst>
        <pc:docMk/>
      </pc:docMkLst>
      <pc:sldChg chg="modSp">
        <pc:chgData name="Christina Fillmore" userId="ae3112af-d77c-485d-a731-ec06a71f2b40" providerId="ADAL" clId="{5F38C9E5-699E-4574-ACFB-A02C30050E2F}" dt="2020-10-13T10:35:02.292" v="351" actId="20577"/>
        <pc:sldMkLst>
          <pc:docMk/>
          <pc:sldMk cId="3053331965" sldId="270"/>
        </pc:sldMkLst>
        <pc:spChg chg="mod">
          <ac:chgData name="Christina Fillmore" userId="ae3112af-d77c-485d-a731-ec06a71f2b40" providerId="ADAL" clId="{5F38C9E5-699E-4574-ACFB-A02C30050E2F}" dt="2020-10-13T10:35:02.292" v="351" actId="20577"/>
          <ac:spMkLst>
            <pc:docMk/>
            <pc:sldMk cId="3053331965" sldId="270"/>
            <ac:spMk id="10" creationId="{00000000-0000-0000-0000-000000000000}"/>
          </ac:spMkLst>
        </pc:spChg>
      </pc:sldChg>
      <pc:sldChg chg="modSp">
        <pc:chgData name="Christina Fillmore" userId="ae3112af-d77c-485d-a731-ec06a71f2b40" providerId="ADAL" clId="{5F38C9E5-699E-4574-ACFB-A02C30050E2F}" dt="2020-10-13T10:33:29.596" v="320" actId="20577"/>
        <pc:sldMkLst>
          <pc:docMk/>
          <pc:sldMk cId="1948893001" sldId="278"/>
        </pc:sldMkLst>
        <pc:spChg chg="mod">
          <ac:chgData name="Christina Fillmore" userId="ae3112af-d77c-485d-a731-ec06a71f2b40" providerId="ADAL" clId="{5F38C9E5-699E-4574-ACFB-A02C30050E2F}" dt="2020-10-13T10:33:29.596" v="320" actId="20577"/>
          <ac:spMkLst>
            <pc:docMk/>
            <pc:sldMk cId="1948893001" sldId="278"/>
            <ac:spMk id="10" creationId="{00000000-0000-0000-0000-000000000000}"/>
          </ac:spMkLst>
        </pc:spChg>
      </pc:sldChg>
      <pc:sldChg chg="delSp modSp">
        <pc:chgData name="Christina Fillmore" userId="ae3112af-d77c-485d-a731-ec06a71f2b40" providerId="ADAL" clId="{5F38C9E5-699E-4574-ACFB-A02C30050E2F}" dt="2020-10-13T10:42:03.487" v="412" actId="478"/>
        <pc:sldMkLst>
          <pc:docMk/>
          <pc:sldMk cId="3174671510" sldId="279"/>
        </pc:sldMkLst>
        <pc:spChg chg="del mod">
          <ac:chgData name="Christina Fillmore" userId="ae3112af-d77c-485d-a731-ec06a71f2b40" providerId="ADAL" clId="{5F38C9E5-699E-4574-ACFB-A02C30050E2F}" dt="2020-10-13T10:42:03.487" v="412" actId="478"/>
          <ac:spMkLst>
            <pc:docMk/>
            <pc:sldMk cId="3174671510" sldId="279"/>
            <ac:spMk id="6" creationId="{A3EEEC37-E48B-48F3-ADA3-6B174C131868}"/>
          </ac:spMkLst>
        </pc:spChg>
      </pc:sldChg>
      <pc:sldChg chg="delSp modSp">
        <pc:chgData name="Christina Fillmore" userId="ae3112af-d77c-485d-a731-ec06a71f2b40" providerId="ADAL" clId="{5F38C9E5-699E-4574-ACFB-A02C30050E2F}" dt="2020-10-13T10:35:51.612" v="361" actId="478"/>
        <pc:sldMkLst>
          <pc:docMk/>
          <pc:sldMk cId="704467623" sldId="292"/>
        </pc:sldMkLst>
        <pc:spChg chg="del mod">
          <ac:chgData name="Christina Fillmore" userId="ae3112af-d77c-485d-a731-ec06a71f2b40" providerId="ADAL" clId="{5F38C9E5-699E-4574-ACFB-A02C30050E2F}" dt="2020-10-13T10:35:51.612" v="361" actId="478"/>
          <ac:spMkLst>
            <pc:docMk/>
            <pc:sldMk cId="704467623" sldId="292"/>
            <ac:spMk id="10" creationId="{45AD3812-ADAC-404A-9B6F-795D4E883270}"/>
          </ac:spMkLst>
        </pc:spChg>
      </pc:sldChg>
      <pc:sldChg chg="addSp modSp">
        <pc:chgData name="Christina Fillmore" userId="ae3112af-d77c-485d-a731-ec06a71f2b40" providerId="ADAL" clId="{5F38C9E5-699E-4574-ACFB-A02C30050E2F}" dt="2020-10-13T10:37:57.639" v="410" actId="1076"/>
        <pc:sldMkLst>
          <pc:docMk/>
          <pc:sldMk cId="3600177747" sldId="838840343"/>
        </pc:sldMkLst>
        <pc:spChg chg="add mod">
          <ac:chgData name="Christina Fillmore" userId="ae3112af-d77c-485d-a731-ec06a71f2b40" providerId="ADAL" clId="{5F38C9E5-699E-4574-ACFB-A02C30050E2F}" dt="2020-10-13T10:37:57.639" v="410" actId="1076"/>
          <ac:spMkLst>
            <pc:docMk/>
            <pc:sldMk cId="3600177747" sldId="838840343"/>
            <ac:spMk id="2" creationId="{B2F5DF91-3CBF-4F4A-B287-2442DB3BD089}"/>
          </ac:spMkLst>
        </pc:spChg>
      </pc:sldChg>
      <pc:sldChg chg="modSp">
        <pc:chgData name="Christina Fillmore" userId="ae3112af-d77c-485d-a731-ec06a71f2b40" providerId="ADAL" clId="{5F38C9E5-699E-4574-ACFB-A02C30050E2F}" dt="2020-10-13T10:36:29.781" v="386" actId="20577"/>
        <pc:sldMkLst>
          <pc:docMk/>
          <pc:sldMk cId="1846101601" sldId="838840373"/>
        </pc:sldMkLst>
        <pc:spChg chg="mod">
          <ac:chgData name="Christina Fillmore" userId="ae3112af-d77c-485d-a731-ec06a71f2b40" providerId="ADAL" clId="{5F38C9E5-699E-4574-ACFB-A02C30050E2F}" dt="2020-10-13T10:36:29.781" v="386" actId="20577"/>
          <ac:spMkLst>
            <pc:docMk/>
            <pc:sldMk cId="1846101601" sldId="838840373"/>
            <ac:spMk id="6" creationId="{00000000-0000-0000-0000-000000000000}"/>
          </ac:spMkLst>
        </pc:spChg>
      </pc:sldChg>
      <pc:sldChg chg="modSp">
        <pc:chgData name="Christina Fillmore" userId="ae3112af-d77c-485d-a731-ec06a71f2b40" providerId="ADAL" clId="{5F38C9E5-699E-4574-ACFB-A02C30050E2F}" dt="2020-10-13T10:43:32.303" v="433" actId="20577"/>
        <pc:sldMkLst>
          <pc:docMk/>
          <pc:sldMk cId="2518993654" sldId="838840400"/>
        </pc:sldMkLst>
        <pc:spChg chg="mod">
          <ac:chgData name="Christina Fillmore" userId="ae3112af-d77c-485d-a731-ec06a71f2b40" providerId="ADAL" clId="{5F38C9E5-699E-4574-ACFB-A02C30050E2F}" dt="2020-10-13T10:43:32.303" v="433" actId="20577"/>
          <ac:spMkLst>
            <pc:docMk/>
            <pc:sldMk cId="2518993654" sldId="838840400"/>
            <ac:spMk id="11" creationId="{907AE17D-4DEF-456C-BB29-FFEF6D3A3192}"/>
          </ac:spMkLst>
        </pc:spChg>
      </pc:sldChg>
      <pc:sldChg chg="delSp">
        <pc:chgData name="Christina Fillmore" userId="ae3112af-d77c-485d-a731-ec06a71f2b40" providerId="ADAL" clId="{5F38C9E5-699E-4574-ACFB-A02C30050E2F}" dt="2020-10-13T10:41:31.569" v="411" actId="478"/>
        <pc:sldMkLst>
          <pc:docMk/>
          <pc:sldMk cId="2687156356" sldId="838840410"/>
        </pc:sldMkLst>
        <pc:spChg chg="del">
          <ac:chgData name="Christina Fillmore" userId="ae3112af-d77c-485d-a731-ec06a71f2b40" providerId="ADAL" clId="{5F38C9E5-699E-4574-ACFB-A02C30050E2F}" dt="2020-10-13T10:41:31.569" v="411" actId="478"/>
          <ac:spMkLst>
            <pc:docMk/>
            <pc:sldMk cId="2687156356" sldId="838840410"/>
            <ac:spMk id="8" creationId="{B536EF32-572A-4800-8BFF-DBA500C42A53}"/>
          </ac:spMkLst>
        </pc:spChg>
      </pc:sldChg>
      <pc:sldChg chg="modSp">
        <pc:chgData name="Christina Fillmore" userId="ae3112af-d77c-485d-a731-ec06a71f2b40" providerId="ADAL" clId="{5F38C9E5-699E-4574-ACFB-A02C30050E2F}" dt="2020-10-13T10:36:17.998" v="374" actId="20577"/>
        <pc:sldMkLst>
          <pc:docMk/>
          <pc:sldMk cId="3506594605" sldId="838840413"/>
        </pc:sldMkLst>
        <pc:spChg chg="mod">
          <ac:chgData name="Christina Fillmore" userId="ae3112af-d77c-485d-a731-ec06a71f2b40" providerId="ADAL" clId="{5F38C9E5-699E-4574-ACFB-A02C30050E2F}" dt="2020-10-13T10:36:17.998" v="374" actId="20577"/>
          <ac:spMkLst>
            <pc:docMk/>
            <pc:sldMk cId="3506594605" sldId="838840413"/>
            <ac:spMk id="7" creationId="{64E9ECC9-192E-4FF1-B622-FF8D1B74AF5F}"/>
          </ac:spMkLst>
        </pc:spChg>
        <pc:spChg chg="mod">
          <ac:chgData name="Christina Fillmore" userId="ae3112af-d77c-485d-a731-ec06a71f2b40" providerId="ADAL" clId="{5F38C9E5-699E-4574-ACFB-A02C30050E2F}" dt="2020-10-13T10:33:10.557" v="317" actId="20577"/>
          <ac:spMkLst>
            <pc:docMk/>
            <pc:sldMk cId="3506594605" sldId="838840413"/>
            <ac:spMk id="8" creationId="{B536EF32-572A-4800-8BFF-DBA500C42A53}"/>
          </ac:spMkLst>
        </pc:spChg>
      </pc:sldChg>
      <pc:sldChg chg="modSp">
        <pc:chgData name="Christina Fillmore" userId="ae3112af-d77c-485d-a731-ec06a71f2b40" providerId="ADAL" clId="{5F38C9E5-699E-4574-ACFB-A02C30050E2F}" dt="2020-10-13T10:32:09.460" v="312" actId="20577"/>
        <pc:sldMkLst>
          <pc:docMk/>
          <pc:sldMk cId="2850765023" sldId="838840414"/>
        </pc:sldMkLst>
        <pc:spChg chg="mod">
          <ac:chgData name="Christina Fillmore" userId="ae3112af-d77c-485d-a731-ec06a71f2b40" providerId="ADAL" clId="{5F38C9E5-699E-4574-ACFB-A02C30050E2F}" dt="2020-10-13T10:32:09.460" v="312" actId="20577"/>
          <ac:spMkLst>
            <pc:docMk/>
            <pc:sldMk cId="2850765023" sldId="838840414"/>
            <ac:spMk id="8" creationId="{B536EF32-572A-4800-8BFF-DBA500C42A53}"/>
          </ac:spMkLst>
        </pc:spChg>
      </pc:sldChg>
      <pc:sldChg chg="modSp">
        <pc:chgData name="Christina Fillmore" userId="ae3112af-d77c-485d-a731-ec06a71f2b40" providerId="ADAL" clId="{5F38C9E5-699E-4574-ACFB-A02C30050E2F}" dt="2020-10-13T10:31:23.492" v="311" actId="20577"/>
        <pc:sldMkLst>
          <pc:docMk/>
          <pc:sldMk cId="1196515143" sldId="838840415"/>
        </pc:sldMkLst>
        <pc:spChg chg="mod">
          <ac:chgData name="Christina Fillmore" userId="ae3112af-d77c-485d-a731-ec06a71f2b40" providerId="ADAL" clId="{5F38C9E5-699E-4574-ACFB-A02C30050E2F}" dt="2020-10-13T10:31:16.252" v="310" actId="20577"/>
          <ac:spMkLst>
            <pc:docMk/>
            <pc:sldMk cId="1196515143" sldId="838840415"/>
            <ac:spMk id="2" creationId="{C8E6DC5F-3F54-4643-B119-BCE78E326F66}"/>
          </ac:spMkLst>
        </pc:spChg>
        <pc:spChg chg="mod">
          <ac:chgData name="Christina Fillmore" userId="ae3112af-d77c-485d-a731-ec06a71f2b40" providerId="ADAL" clId="{5F38C9E5-699E-4574-ACFB-A02C30050E2F}" dt="2020-10-13T10:31:23.492" v="311" actId="20577"/>
          <ac:spMkLst>
            <pc:docMk/>
            <pc:sldMk cId="1196515143" sldId="838840415"/>
            <ac:spMk id="7" creationId="{E1EE785D-4D1B-4200-854D-19BD68CEA714}"/>
          </ac:spMkLst>
        </pc:spChg>
      </pc:sldChg>
      <pc:sldChg chg="modSp">
        <pc:chgData name="Christina Fillmore" userId="ae3112af-d77c-485d-a731-ec06a71f2b40" providerId="ADAL" clId="{5F38C9E5-699E-4574-ACFB-A02C30050E2F}" dt="2020-10-13T10:33:57.167" v="321" actId="20577"/>
        <pc:sldMkLst>
          <pc:docMk/>
          <pc:sldMk cId="1234836206" sldId="838840416"/>
        </pc:sldMkLst>
        <pc:spChg chg="mod">
          <ac:chgData name="Christina Fillmore" userId="ae3112af-d77c-485d-a731-ec06a71f2b40" providerId="ADAL" clId="{5F38C9E5-699E-4574-ACFB-A02C30050E2F}" dt="2020-10-13T10:33:57.167" v="321" actId="20577"/>
          <ac:spMkLst>
            <pc:docMk/>
            <pc:sldMk cId="1234836206" sldId="838840416"/>
            <ac:spMk id="8" creationId="{B536EF32-572A-4800-8BFF-DBA500C42A53}"/>
          </ac:spMkLst>
        </pc:spChg>
      </pc:sldChg>
      <pc:sldChg chg="delSp">
        <pc:chgData name="Christina Fillmore" userId="ae3112af-d77c-485d-a731-ec06a71f2b40" providerId="ADAL" clId="{5F38C9E5-699E-4574-ACFB-A02C30050E2F}" dt="2020-10-13T10:34:03.077" v="322" actId="478"/>
        <pc:sldMkLst>
          <pc:docMk/>
          <pc:sldMk cId="908782900" sldId="838840417"/>
        </pc:sldMkLst>
        <pc:spChg chg="del">
          <ac:chgData name="Christina Fillmore" userId="ae3112af-d77c-485d-a731-ec06a71f2b40" providerId="ADAL" clId="{5F38C9E5-699E-4574-ACFB-A02C30050E2F}" dt="2020-10-13T10:34:03.077" v="322" actId="478"/>
          <ac:spMkLst>
            <pc:docMk/>
            <pc:sldMk cId="908782900" sldId="838840417"/>
            <ac:spMk id="7" creationId="{389DCD18-C601-47A9-B3A5-634B0BE3835D}"/>
          </ac:spMkLst>
        </pc:spChg>
      </pc:sldChg>
      <pc:sldChg chg="delSp">
        <pc:chgData name="Christina Fillmore" userId="ae3112af-d77c-485d-a731-ec06a71f2b40" providerId="ADAL" clId="{5F38C9E5-699E-4574-ACFB-A02C30050E2F}" dt="2020-10-13T10:35:36.205" v="352" actId="478"/>
        <pc:sldMkLst>
          <pc:docMk/>
          <pc:sldMk cId="3545855446" sldId="838840419"/>
        </pc:sldMkLst>
        <pc:spChg chg="del">
          <ac:chgData name="Christina Fillmore" userId="ae3112af-d77c-485d-a731-ec06a71f2b40" providerId="ADAL" clId="{5F38C9E5-699E-4574-ACFB-A02C30050E2F}" dt="2020-10-13T10:35:36.205" v="352" actId="478"/>
          <ac:spMkLst>
            <pc:docMk/>
            <pc:sldMk cId="3545855446" sldId="838840419"/>
            <ac:spMk id="8" creationId="{B536EF32-572A-4800-8BFF-DBA500C42A53}"/>
          </ac:spMkLst>
        </pc:spChg>
      </pc:sldChg>
      <pc:sldMasterChg chg="modSldLayout">
        <pc:chgData name="Christina Fillmore" userId="ae3112af-d77c-485d-a731-ec06a71f2b40" providerId="ADAL" clId="{5F38C9E5-699E-4574-ACFB-A02C30050E2F}" dt="2020-10-13T10:37:20.846" v="389" actId="478"/>
        <pc:sldMasterMkLst>
          <pc:docMk/>
          <pc:sldMasterMk cId="4260756284" sldId="2147483660"/>
        </pc:sldMasterMkLst>
        <pc:sldLayoutChg chg="delSp">
          <pc:chgData name="Christina Fillmore" userId="ae3112af-d77c-485d-a731-ec06a71f2b40" providerId="ADAL" clId="{5F38C9E5-699E-4574-ACFB-A02C30050E2F}" dt="2020-10-13T10:37:18.420" v="388" actId="478"/>
          <pc:sldLayoutMkLst>
            <pc:docMk/>
            <pc:sldMasterMk cId="4260756284" sldId="2147483660"/>
            <pc:sldLayoutMk cId="2032220955" sldId="2147483741"/>
          </pc:sldLayoutMkLst>
          <pc:picChg chg="del">
            <ac:chgData name="Christina Fillmore" userId="ae3112af-d77c-485d-a731-ec06a71f2b40" providerId="ADAL" clId="{5F38C9E5-699E-4574-ACFB-A02C30050E2F}" dt="2020-10-13T10:37:18.420" v="388" actId="478"/>
            <ac:picMkLst>
              <pc:docMk/>
              <pc:sldMasterMk cId="4260756284" sldId="2147483660"/>
              <pc:sldLayoutMk cId="2032220955" sldId="2147483741"/>
              <ac:picMk id="6" creationId="{00000000-0000-0000-0000-000000000000}"/>
            </ac:picMkLst>
          </pc:picChg>
        </pc:sldLayoutChg>
        <pc:sldLayoutChg chg="delSp">
          <pc:chgData name="Christina Fillmore" userId="ae3112af-d77c-485d-a731-ec06a71f2b40" providerId="ADAL" clId="{5F38C9E5-699E-4574-ACFB-A02C30050E2F}" dt="2020-10-13T10:37:08.774" v="387" actId="478"/>
          <pc:sldLayoutMkLst>
            <pc:docMk/>
            <pc:sldMasterMk cId="4260756284" sldId="2147483660"/>
            <pc:sldLayoutMk cId="2016613807" sldId="2147483742"/>
          </pc:sldLayoutMkLst>
          <pc:picChg chg="del">
            <ac:chgData name="Christina Fillmore" userId="ae3112af-d77c-485d-a731-ec06a71f2b40" providerId="ADAL" clId="{5F38C9E5-699E-4574-ACFB-A02C30050E2F}" dt="2020-10-13T10:37:08.774" v="387" actId="478"/>
            <ac:picMkLst>
              <pc:docMk/>
              <pc:sldMasterMk cId="4260756284" sldId="2147483660"/>
              <pc:sldLayoutMk cId="2016613807" sldId="2147483742"/>
              <ac:picMk id="6" creationId="{00000000-0000-0000-0000-000000000000}"/>
            </ac:picMkLst>
          </pc:picChg>
        </pc:sldLayoutChg>
        <pc:sldLayoutChg chg="delSp">
          <pc:chgData name="Christina Fillmore" userId="ae3112af-d77c-485d-a731-ec06a71f2b40" providerId="ADAL" clId="{5F38C9E5-699E-4574-ACFB-A02C30050E2F}" dt="2020-10-13T10:37:20.846" v="389" actId="478"/>
          <pc:sldLayoutMkLst>
            <pc:docMk/>
            <pc:sldMasterMk cId="4260756284" sldId="2147483660"/>
            <pc:sldLayoutMk cId="0" sldId="2147483759"/>
          </pc:sldLayoutMkLst>
          <pc:picChg chg="del">
            <ac:chgData name="Christina Fillmore" userId="ae3112af-d77c-485d-a731-ec06a71f2b40" providerId="ADAL" clId="{5F38C9E5-699E-4574-ACFB-A02C30050E2F}" dt="2020-10-13T10:37:20.846" v="389" actId="478"/>
            <ac:picMkLst>
              <pc:docMk/>
              <pc:sldMasterMk cId="4260756284" sldId="2147483660"/>
              <pc:sldLayoutMk cId="0" sldId="2147483759"/>
              <ac:picMk id="6" creationId="{00000000-0000-0000-0000-000000000000}"/>
            </ac:picMkLst>
          </pc:picChg>
        </pc:sldLayoutChg>
      </pc:sldMasterChg>
    </pc:docChg>
  </pc:docChgLst>
  <pc:docChgLst>
    <pc:chgData name="Christina Fillmore" userId="ae3112af-d77c-485d-a731-ec06a71f2b40" providerId="ADAL" clId="{FB3B6360-CACD-4E66-B0C1-17312BEB8476}"/>
    <pc:docChg chg="undo custSel modSld">
      <pc:chgData name="Christina Fillmore" userId="ae3112af-d77c-485d-a731-ec06a71f2b40" providerId="ADAL" clId="{FB3B6360-CACD-4E66-B0C1-17312BEB8476}" dt="2020-10-07T15:28:47.175" v="298" actId="313"/>
      <pc:docMkLst>
        <pc:docMk/>
      </pc:docMkLst>
      <pc:sldChg chg="modSp">
        <pc:chgData name="Christina Fillmore" userId="ae3112af-d77c-485d-a731-ec06a71f2b40" providerId="ADAL" clId="{FB3B6360-CACD-4E66-B0C1-17312BEB8476}" dt="2020-10-07T14:46:42.982" v="0" actId="20577"/>
        <pc:sldMkLst>
          <pc:docMk/>
          <pc:sldMk cId="692120453" sldId="838840398"/>
        </pc:sldMkLst>
        <pc:spChg chg="mod">
          <ac:chgData name="Christina Fillmore" userId="ae3112af-d77c-485d-a731-ec06a71f2b40" providerId="ADAL" clId="{FB3B6360-CACD-4E66-B0C1-17312BEB8476}" dt="2020-10-07T14:46:42.982" v="0" actId="20577"/>
          <ac:spMkLst>
            <pc:docMk/>
            <pc:sldMk cId="692120453" sldId="838840398"/>
            <ac:spMk id="2" creationId="{75082F2E-AC07-46D6-BF17-986C3D6C5AF2}"/>
          </ac:spMkLst>
        </pc:spChg>
      </pc:sldChg>
      <pc:sldChg chg="modSp">
        <pc:chgData name="Christina Fillmore" userId="ae3112af-d77c-485d-a731-ec06a71f2b40" providerId="ADAL" clId="{FB3B6360-CACD-4E66-B0C1-17312BEB8476}" dt="2020-10-07T15:28:47.175" v="298" actId="313"/>
        <pc:sldMkLst>
          <pc:docMk/>
          <pc:sldMk cId="2518993654" sldId="838840400"/>
        </pc:sldMkLst>
        <pc:spChg chg="mod">
          <ac:chgData name="Christina Fillmore" userId="ae3112af-d77c-485d-a731-ec06a71f2b40" providerId="ADAL" clId="{FB3B6360-CACD-4E66-B0C1-17312BEB8476}" dt="2020-10-07T15:28:47.175" v="298" actId="313"/>
          <ac:spMkLst>
            <pc:docMk/>
            <pc:sldMk cId="2518993654" sldId="838840400"/>
            <ac:spMk id="11" creationId="{907AE17D-4DEF-456C-BB29-FFEF6D3A319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83440-2F87-45F0-BEA9-6A10B0A20DD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D9866F-90C1-477A-81F2-F0DB59A1A9F3}">
      <dgm:prSet phldrT="[Text]"/>
      <dgm:spPr/>
      <dgm:t>
        <a:bodyPr/>
        <a:lstStyle/>
        <a:p>
          <a:r>
            <a:rPr lang="en-US" dirty="0"/>
            <a:t>Recruitment prediction aka Poisson-Gamma Model </a:t>
          </a:r>
        </a:p>
      </dgm:t>
    </dgm:pt>
    <dgm:pt modelId="{A4F81373-C09B-4367-BEF2-8AA40CD2BC92}" type="parTrans" cxnId="{B931657E-4FE4-4A08-8CDD-8BEF61EA69DD}">
      <dgm:prSet/>
      <dgm:spPr/>
      <dgm:t>
        <a:bodyPr/>
        <a:lstStyle/>
        <a:p>
          <a:endParaRPr lang="en-US"/>
        </a:p>
      </dgm:t>
    </dgm:pt>
    <dgm:pt modelId="{509222A7-D7BC-472F-BC46-B02E83C20E85}" type="sibTrans" cxnId="{B931657E-4FE4-4A08-8CDD-8BEF61EA69DD}">
      <dgm:prSet/>
      <dgm:spPr/>
      <dgm:t>
        <a:bodyPr/>
        <a:lstStyle/>
        <a:p>
          <a:endParaRPr lang="en-US"/>
        </a:p>
      </dgm:t>
    </dgm:pt>
    <dgm:pt modelId="{C9C1F18A-4AF3-46E8-99D0-ECC3172971A2}">
      <dgm:prSet phldrT="[Text]"/>
      <dgm:spPr/>
      <dgm:t>
        <a:bodyPr/>
        <a:lstStyle/>
        <a:p>
          <a:r>
            <a:rPr lang="en-US" dirty="0"/>
            <a:t>Site initiation rate</a:t>
          </a:r>
        </a:p>
      </dgm:t>
    </dgm:pt>
    <dgm:pt modelId="{74EFA792-8072-4004-8AEA-C1646865B215}" type="parTrans" cxnId="{64D48227-7BD4-41CA-A36C-056D071B41E8}">
      <dgm:prSet/>
      <dgm:spPr/>
      <dgm:t>
        <a:bodyPr/>
        <a:lstStyle/>
        <a:p>
          <a:endParaRPr lang="en-US"/>
        </a:p>
      </dgm:t>
    </dgm:pt>
    <dgm:pt modelId="{5B474910-5527-4B30-9983-1953B9ACEA57}" type="sibTrans" cxnId="{64D48227-7BD4-41CA-A36C-056D071B41E8}">
      <dgm:prSet/>
      <dgm:spPr/>
      <dgm:t>
        <a:bodyPr/>
        <a:lstStyle/>
        <a:p>
          <a:endParaRPr lang="en-US"/>
        </a:p>
      </dgm:t>
    </dgm:pt>
    <dgm:pt modelId="{BAA09CF1-8ED0-4755-AE02-6BC3FB7C04DE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</a:rPr>
            <a:t>Subjects </a:t>
          </a:r>
          <a:br>
            <a:rPr lang="en-US" dirty="0">
              <a:solidFill>
                <a:schemeClr val="tx2"/>
              </a:solidFill>
            </a:rPr>
          </a:br>
          <a:r>
            <a:rPr lang="en-US" b="1" dirty="0">
              <a:solidFill>
                <a:schemeClr val="tx2"/>
              </a:solidFill>
            </a:rPr>
            <a:t>screening rate</a:t>
          </a:r>
        </a:p>
      </dgm:t>
    </dgm:pt>
    <dgm:pt modelId="{9516C79E-A9DA-478B-81A3-F58A21FB26BB}" type="parTrans" cxnId="{C3F2FC3D-104D-4680-8396-510EDEFDEBD8}">
      <dgm:prSet/>
      <dgm:spPr/>
      <dgm:t>
        <a:bodyPr/>
        <a:lstStyle/>
        <a:p>
          <a:endParaRPr lang="en-US"/>
        </a:p>
      </dgm:t>
    </dgm:pt>
    <dgm:pt modelId="{1B056234-1937-429D-B51F-8B38E9B49D54}" type="sibTrans" cxnId="{C3F2FC3D-104D-4680-8396-510EDEFDEBD8}">
      <dgm:prSet/>
      <dgm:spPr/>
      <dgm:t>
        <a:bodyPr/>
        <a:lstStyle/>
        <a:p>
          <a:endParaRPr lang="en-US"/>
        </a:p>
      </dgm:t>
    </dgm:pt>
    <dgm:pt modelId="{6F5407AA-BAEC-42B6-98A0-F33BD7C2FABA}">
      <dgm:prSet phldrT="[Text]"/>
      <dgm:spPr/>
      <dgm:t>
        <a:bodyPr/>
        <a:lstStyle/>
        <a:p>
          <a:r>
            <a:rPr lang="en-US" dirty="0"/>
            <a:t>Subjects randomization rate </a:t>
          </a:r>
        </a:p>
      </dgm:t>
    </dgm:pt>
    <dgm:pt modelId="{ED1C8DFA-FBCB-4F0B-975C-A2FC8772DDF4}" type="parTrans" cxnId="{10986880-4C0E-43BC-B9E2-A9A860CF5B88}">
      <dgm:prSet/>
      <dgm:spPr/>
      <dgm:t>
        <a:bodyPr/>
        <a:lstStyle/>
        <a:p>
          <a:endParaRPr lang="en-US"/>
        </a:p>
      </dgm:t>
    </dgm:pt>
    <dgm:pt modelId="{D5E0B57B-9A11-42F8-8487-9A13B2BDD58A}" type="sibTrans" cxnId="{10986880-4C0E-43BC-B9E2-A9A860CF5B88}">
      <dgm:prSet/>
      <dgm:spPr/>
      <dgm:t>
        <a:bodyPr/>
        <a:lstStyle/>
        <a:p>
          <a:endParaRPr lang="en-US"/>
        </a:p>
      </dgm:t>
    </dgm:pt>
    <dgm:pt modelId="{F1CAFCB8-42F2-45C0-BF89-D957C8425615}" type="pres">
      <dgm:prSet presAssocID="{AE083440-2F87-45F0-BEA9-6A10B0A20DD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4E0DA53-B237-4A3C-A036-B283513A0834}" type="pres">
      <dgm:prSet presAssocID="{A2D9866F-90C1-477A-81F2-F0DB59A1A9F3}" presName="hierRoot1" presStyleCnt="0">
        <dgm:presLayoutVars>
          <dgm:hierBranch val="init"/>
        </dgm:presLayoutVars>
      </dgm:prSet>
      <dgm:spPr/>
    </dgm:pt>
    <dgm:pt modelId="{132B7890-A39B-4AC4-9311-C4EF5E8E4C80}" type="pres">
      <dgm:prSet presAssocID="{A2D9866F-90C1-477A-81F2-F0DB59A1A9F3}" presName="rootComposite1" presStyleCnt="0"/>
      <dgm:spPr/>
    </dgm:pt>
    <dgm:pt modelId="{743118F9-E3C6-4270-AD52-CA20D225D830}" type="pres">
      <dgm:prSet presAssocID="{A2D9866F-90C1-477A-81F2-F0DB59A1A9F3}" presName="rootText1" presStyleLbl="alignAcc1" presStyleIdx="0" presStyleCnt="0">
        <dgm:presLayoutVars>
          <dgm:chPref val="3"/>
        </dgm:presLayoutVars>
      </dgm:prSet>
      <dgm:spPr/>
    </dgm:pt>
    <dgm:pt modelId="{3EC8E12E-F00A-42EF-8DCA-83525831581D}" type="pres">
      <dgm:prSet presAssocID="{A2D9866F-90C1-477A-81F2-F0DB59A1A9F3}" presName="topArc1" presStyleLbl="parChTrans1D1" presStyleIdx="0" presStyleCnt="8"/>
      <dgm:spPr/>
    </dgm:pt>
    <dgm:pt modelId="{7033E3FA-D690-428A-80F7-B9E2EE8CEE58}" type="pres">
      <dgm:prSet presAssocID="{A2D9866F-90C1-477A-81F2-F0DB59A1A9F3}" presName="bottomArc1" presStyleLbl="parChTrans1D1" presStyleIdx="1" presStyleCnt="8"/>
      <dgm:spPr/>
    </dgm:pt>
    <dgm:pt modelId="{FE87DF09-61F0-462E-BE75-B34C763114F0}" type="pres">
      <dgm:prSet presAssocID="{A2D9866F-90C1-477A-81F2-F0DB59A1A9F3}" presName="topConnNode1" presStyleLbl="node1" presStyleIdx="0" presStyleCnt="0"/>
      <dgm:spPr/>
    </dgm:pt>
    <dgm:pt modelId="{29B9169B-67DE-402F-B7F1-1548C28AC7B5}" type="pres">
      <dgm:prSet presAssocID="{A2D9866F-90C1-477A-81F2-F0DB59A1A9F3}" presName="hierChild2" presStyleCnt="0"/>
      <dgm:spPr/>
    </dgm:pt>
    <dgm:pt modelId="{A45B0E68-2F71-4FBD-99A3-06C8B19014CE}" type="pres">
      <dgm:prSet presAssocID="{74EFA792-8072-4004-8AEA-C1646865B215}" presName="Name28" presStyleLbl="parChTrans1D2" presStyleIdx="0" presStyleCnt="3"/>
      <dgm:spPr/>
    </dgm:pt>
    <dgm:pt modelId="{A43BAF5E-42B2-4144-8188-ADF66A30F11F}" type="pres">
      <dgm:prSet presAssocID="{C9C1F18A-4AF3-46E8-99D0-ECC3172971A2}" presName="hierRoot2" presStyleCnt="0">
        <dgm:presLayoutVars>
          <dgm:hierBranch val="init"/>
        </dgm:presLayoutVars>
      </dgm:prSet>
      <dgm:spPr/>
    </dgm:pt>
    <dgm:pt modelId="{085693CB-AF6C-44B3-9E10-F7D18C682538}" type="pres">
      <dgm:prSet presAssocID="{C9C1F18A-4AF3-46E8-99D0-ECC3172971A2}" presName="rootComposite2" presStyleCnt="0"/>
      <dgm:spPr/>
    </dgm:pt>
    <dgm:pt modelId="{F7A4FD0C-378F-473A-B4FF-05CD5F84589A}" type="pres">
      <dgm:prSet presAssocID="{C9C1F18A-4AF3-46E8-99D0-ECC3172971A2}" presName="rootText2" presStyleLbl="alignAcc1" presStyleIdx="0" presStyleCnt="0">
        <dgm:presLayoutVars>
          <dgm:chPref val="3"/>
        </dgm:presLayoutVars>
      </dgm:prSet>
      <dgm:spPr/>
    </dgm:pt>
    <dgm:pt modelId="{6D10F59E-62D3-4194-A371-AFF9BDF42B63}" type="pres">
      <dgm:prSet presAssocID="{C9C1F18A-4AF3-46E8-99D0-ECC3172971A2}" presName="topArc2" presStyleLbl="parChTrans1D1" presStyleIdx="2" presStyleCnt="8"/>
      <dgm:spPr/>
    </dgm:pt>
    <dgm:pt modelId="{1363E13D-9723-467D-B3F1-6DF89E7F6453}" type="pres">
      <dgm:prSet presAssocID="{C9C1F18A-4AF3-46E8-99D0-ECC3172971A2}" presName="bottomArc2" presStyleLbl="parChTrans1D1" presStyleIdx="3" presStyleCnt="8"/>
      <dgm:spPr/>
    </dgm:pt>
    <dgm:pt modelId="{A2AD6DF9-1478-4395-A581-91853591122D}" type="pres">
      <dgm:prSet presAssocID="{C9C1F18A-4AF3-46E8-99D0-ECC3172971A2}" presName="topConnNode2" presStyleLbl="node2" presStyleIdx="0" presStyleCnt="0"/>
      <dgm:spPr/>
    </dgm:pt>
    <dgm:pt modelId="{2B6E6226-80EB-4816-89A1-D6A11AF6001C}" type="pres">
      <dgm:prSet presAssocID="{C9C1F18A-4AF3-46E8-99D0-ECC3172971A2}" presName="hierChild4" presStyleCnt="0"/>
      <dgm:spPr/>
    </dgm:pt>
    <dgm:pt modelId="{4FF60A10-1E45-423E-A8EE-C11ADF49AAA2}" type="pres">
      <dgm:prSet presAssocID="{C9C1F18A-4AF3-46E8-99D0-ECC3172971A2}" presName="hierChild5" presStyleCnt="0"/>
      <dgm:spPr/>
    </dgm:pt>
    <dgm:pt modelId="{7439ED90-7C2F-4F3D-B2FE-41056741857C}" type="pres">
      <dgm:prSet presAssocID="{9516C79E-A9DA-478B-81A3-F58A21FB26BB}" presName="Name28" presStyleLbl="parChTrans1D2" presStyleIdx="1" presStyleCnt="3"/>
      <dgm:spPr/>
    </dgm:pt>
    <dgm:pt modelId="{62262496-3925-4990-AB9A-909717A449CA}" type="pres">
      <dgm:prSet presAssocID="{BAA09CF1-8ED0-4755-AE02-6BC3FB7C04DE}" presName="hierRoot2" presStyleCnt="0">
        <dgm:presLayoutVars>
          <dgm:hierBranch val="init"/>
        </dgm:presLayoutVars>
      </dgm:prSet>
      <dgm:spPr/>
    </dgm:pt>
    <dgm:pt modelId="{A1B1CF98-6566-4950-B929-658268B53259}" type="pres">
      <dgm:prSet presAssocID="{BAA09CF1-8ED0-4755-AE02-6BC3FB7C04DE}" presName="rootComposite2" presStyleCnt="0"/>
      <dgm:spPr/>
    </dgm:pt>
    <dgm:pt modelId="{9F9E23E0-1CBB-4B33-BBBD-DA5879DFB715}" type="pres">
      <dgm:prSet presAssocID="{BAA09CF1-8ED0-4755-AE02-6BC3FB7C04DE}" presName="rootText2" presStyleLbl="alignAcc1" presStyleIdx="0" presStyleCnt="0">
        <dgm:presLayoutVars>
          <dgm:chPref val="3"/>
        </dgm:presLayoutVars>
      </dgm:prSet>
      <dgm:spPr/>
    </dgm:pt>
    <dgm:pt modelId="{E7686AC8-99F6-4EA5-A32E-C3492FD54E0D}" type="pres">
      <dgm:prSet presAssocID="{BAA09CF1-8ED0-4755-AE02-6BC3FB7C04DE}" presName="topArc2" presStyleLbl="parChTrans1D1" presStyleIdx="4" presStyleCnt="8"/>
      <dgm:spPr/>
    </dgm:pt>
    <dgm:pt modelId="{040BB71E-10C9-42FA-B63B-9BF8DE0FB782}" type="pres">
      <dgm:prSet presAssocID="{BAA09CF1-8ED0-4755-AE02-6BC3FB7C04DE}" presName="bottomArc2" presStyleLbl="parChTrans1D1" presStyleIdx="5" presStyleCnt="8"/>
      <dgm:spPr/>
    </dgm:pt>
    <dgm:pt modelId="{6B15F1D7-D50B-4E19-900B-D35665C3DF23}" type="pres">
      <dgm:prSet presAssocID="{BAA09CF1-8ED0-4755-AE02-6BC3FB7C04DE}" presName="topConnNode2" presStyleLbl="node2" presStyleIdx="0" presStyleCnt="0"/>
      <dgm:spPr/>
    </dgm:pt>
    <dgm:pt modelId="{4139BBBA-5BEF-448A-8375-7EC8CA4CB7C5}" type="pres">
      <dgm:prSet presAssocID="{BAA09CF1-8ED0-4755-AE02-6BC3FB7C04DE}" presName="hierChild4" presStyleCnt="0"/>
      <dgm:spPr/>
    </dgm:pt>
    <dgm:pt modelId="{3EC2F19C-8190-49C2-9A52-20F0577E839C}" type="pres">
      <dgm:prSet presAssocID="{BAA09CF1-8ED0-4755-AE02-6BC3FB7C04DE}" presName="hierChild5" presStyleCnt="0"/>
      <dgm:spPr/>
    </dgm:pt>
    <dgm:pt modelId="{3C466BAF-F868-44B5-9DEA-FDF51D98D5AC}" type="pres">
      <dgm:prSet presAssocID="{ED1C8DFA-FBCB-4F0B-975C-A2FC8772DDF4}" presName="Name28" presStyleLbl="parChTrans1D2" presStyleIdx="2" presStyleCnt="3"/>
      <dgm:spPr/>
    </dgm:pt>
    <dgm:pt modelId="{A0DB8ACD-82E6-4CE0-A992-480AF32C64C7}" type="pres">
      <dgm:prSet presAssocID="{6F5407AA-BAEC-42B6-98A0-F33BD7C2FABA}" presName="hierRoot2" presStyleCnt="0">
        <dgm:presLayoutVars>
          <dgm:hierBranch val="init"/>
        </dgm:presLayoutVars>
      </dgm:prSet>
      <dgm:spPr/>
    </dgm:pt>
    <dgm:pt modelId="{7B9E2C53-3F2B-4CFF-88A8-834B30A1C894}" type="pres">
      <dgm:prSet presAssocID="{6F5407AA-BAEC-42B6-98A0-F33BD7C2FABA}" presName="rootComposite2" presStyleCnt="0"/>
      <dgm:spPr/>
    </dgm:pt>
    <dgm:pt modelId="{E46A37A2-B147-42EB-9DF7-49BC204EFC04}" type="pres">
      <dgm:prSet presAssocID="{6F5407AA-BAEC-42B6-98A0-F33BD7C2FABA}" presName="rootText2" presStyleLbl="alignAcc1" presStyleIdx="0" presStyleCnt="0">
        <dgm:presLayoutVars>
          <dgm:chPref val="3"/>
        </dgm:presLayoutVars>
      </dgm:prSet>
      <dgm:spPr/>
    </dgm:pt>
    <dgm:pt modelId="{DE965EC6-A19A-4D0E-8DD4-A993CE63737A}" type="pres">
      <dgm:prSet presAssocID="{6F5407AA-BAEC-42B6-98A0-F33BD7C2FABA}" presName="topArc2" presStyleLbl="parChTrans1D1" presStyleIdx="6" presStyleCnt="8"/>
      <dgm:spPr/>
    </dgm:pt>
    <dgm:pt modelId="{E3D0DE14-7604-45A3-99BF-953CDC994DE5}" type="pres">
      <dgm:prSet presAssocID="{6F5407AA-BAEC-42B6-98A0-F33BD7C2FABA}" presName="bottomArc2" presStyleLbl="parChTrans1D1" presStyleIdx="7" presStyleCnt="8"/>
      <dgm:spPr/>
    </dgm:pt>
    <dgm:pt modelId="{9F789932-D4DD-453F-9D52-C4FA2AC418B9}" type="pres">
      <dgm:prSet presAssocID="{6F5407AA-BAEC-42B6-98A0-F33BD7C2FABA}" presName="topConnNode2" presStyleLbl="node2" presStyleIdx="0" presStyleCnt="0"/>
      <dgm:spPr/>
    </dgm:pt>
    <dgm:pt modelId="{CDCFA46A-B555-4F9A-8866-8C2D1049D1C4}" type="pres">
      <dgm:prSet presAssocID="{6F5407AA-BAEC-42B6-98A0-F33BD7C2FABA}" presName="hierChild4" presStyleCnt="0"/>
      <dgm:spPr/>
    </dgm:pt>
    <dgm:pt modelId="{2701EBF0-480C-4914-A4F9-2CE7D6F2DAB2}" type="pres">
      <dgm:prSet presAssocID="{6F5407AA-BAEC-42B6-98A0-F33BD7C2FABA}" presName="hierChild5" presStyleCnt="0"/>
      <dgm:spPr/>
    </dgm:pt>
    <dgm:pt modelId="{6D1EF687-55F3-4F8D-918E-9149FD1CC56E}" type="pres">
      <dgm:prSet presAssocID="{A2D9866F-90C1-477A-81F2-F0DB59A1A9F3}" presName="hierChild3" presStyleCnt="0"/>
      <dgm:spPr/>
    </dgm:pt>
  </dgm:ptLst>
  <dgm:cxnLst>
    <dgm:cxn modelId="{D5CE7C15-FC7F-40D4-B67F-0FDD0E61972D}" type="presOf" srcId="{ED1C8DFA-FBCB-4F0B-975C-A2FC8772DDF4}" destId="{3C466BAF-F868-44B5-9DEA-FDF51D98D5AC}" srcOrd="0" destOrd="0" presId="urn:microsoft.com/office/officeart/2008/layout/HalfCircleOrganizationChart"/>
    <dgm:cxn modelId="{64D48227-7BD4-41CA-A36C-056D071B41E8}" srcId="{A2D9866F-90C1-477A-81F2-F0DB59A1A9F3}" destId="{C9C1F18A-4AF3-46E8-99D0-ECC3172971A2}" srcOrd="0" destOrd="0" parTransId="{74EFA792-8072-4004-8AEA-C1646865B215}" sibTransId="{5B474910-5527-4B30-9983-1953B9ACEA57}"/>
    <dgm:cxn modelId="{D103FA30-9F18-482B-9504-4EE606DA8D80}" type="presOf" srcId="{9516C79E-A9DA-478B-81A3-F58A21FB26BB}" destId="{7439ED90-7C2F-4F3D-B2FE-41056741857C}" srcOrd="0" destOrd="0" presId="urn:microsoft.com/office/officeart/2008/layout/HalfCircleOrganizationChart"/>
    <dgm:cxn modelId="{C3F2FC3D-104D-4680-8396-510EDEFDEBD8}" srcId="{A2D9866F-90C1-477A-81F2-F0DB59A1A9F3}" destId="{BAA09CF1-8ED0-4755-AE02-6BC3FB7C04DE}" srcOrd="1" destOrd="0" parTransId="{9516C79E-A9DA-478B-81A3-F58A21FB26BB}" sibTransId="{1B056234-1937-429D-B51F-8B38E9B49D54}"/>
    <dgm:cxn modelId="{384C105D-7E3F-4251-BC05-C029EA4265C3}" type="presOf" srcId="{BAA09CF1-8ED0-4755-AE02-6BC3FB7C04DE}" destId="{9F9E23E0-1CBB-4B33-BBBD-DA5879DFB715}" srcOrd="0" destOrd="0" presId="urn:microsoft.com/office/officeart/2008/layout/HalfCircleOrganizationChart"/>
    <dgm:cxn modelId="{C2DA384B-7318-409E-A75F-90D62712283C}" type="presOf" srcId="{C9C1F18A-4AF3-46E8-99D0-ECC3172971A2}" destId="{F7A4FD0C-378F-473A-B4FF-05CD5F84589A}" srcOrd="0" destOrd="0" presId="urn:microsoft.com/office/officeart/2008/layout/HalfCircleOrganizationChart"/>
    <dgm:cxn modelId="{F263B96D-1074-485E-9F41-B26ED3D5ECBC}" type="presOf" srcId="{C9C1F18A-4AF3-46E8-99D0-ECC3172971A2}" destId="{A2AD6DF9-1478-4395-A581-91853591122D}" srcOrd="1" destOrd="0" presId="urn:microsoft.com/office/officeart/2008/layout/HalfCircleOrganizationChart"/>
    <dgm:cxn modelId="{8C564152-2DB1-408D-BD9D-A47C1D17493D}" type="presOf" srcId="{A2D9866F-90C1-477A-81F2-F0DB59A1A9F3}" destId="{743118F9-E3C6-4270-AD52-CA20D225D830}" srcOrd="0" destOrd="0" presId="urn:microsoft.com/office/officeart/2008/layout/HalfCircleOrganizationChart"/>
    <dgm:cxn modelId="{B931657E-4FE4-4A08-8CDD-8BEF61EA69DD}" srcId="{AE083440-2F87-45F0-BEA9-6A10B0A20DDA}" destId="{A2D9866F-90C1-477A-81F2-F0DB59A1A9F3}" srcOrd="0" destOrd="0" parTransId="{A4F81373-C09B-4367-BEF2-8AA40CD2BC92}" sibTransId="{509222A7-D7BC-472F-BC46-B02E83C20E85}"/>
    <dgm:cxn modelId="{10986880-4C0E-43BC-B9E2-A9A860CF5B88}" srcId="{A2D9866F-90C1-477A-81F2-F0DB59A1A9F3}" destId="{6F5407AA-BAEC-42B6-98A0-F33BD7C2FABA}" srcOrd="2" destOrd="0" parTransId="{ED1C8DFA-FBCB-4F0B-975C-A2FC8772DDF4}" sibTransId="{D5E0B57B-9A11-42F8-8487-9A13B2BDD58A}"/>
    <dgm:cxn modelId="{D8DC11A6-1B86-49FC-846C-7A42C2560C15}" type="presOf" srcId="{A2D9866F-90C1-477A-81F2-F0DB59A1A9F3}" destId="{FE87DF09-61F0-462E-BE75-B34C763114F0}" srcOrd="1" destOrd="0" presId="urn:microsoft.com/office/officeart/2008/layout/HalfCircleOrganizationChart"/>
    <dgm:cxn modelId="{F4A5EAA8-3EB3-4AC3-AFA7-3B5F724E67A2}" type="presOf" srcId="{6F5407AA-BAEC-42B6-98A0-F33BD7C2FABA}" destId="{9F789932-D4DD-453F-9D52-C4FA2AC418B9}" srcOrd="1" destOrd="0" presId="urn:microsoft.com/office/officeart/2008/layout/HalfCircleOrganizationChart"/>
    <dgm:cxn modelId="{A7FD6DB7-2A7E-4C1F-984A-AEE3C2C55983}" type="presOf" srcId="{AE083440-2F87-45F0-BEA9-6A10B0A20DDA}" destId="{F1CAFCB8-42F2-45C0-BF89-D957C8425615}" srcOrd="0" destOrd="0" presId="urn:microsoft.com/office/officeart/2008/layout/HalfCircleOrganizationChart"/>
    <dgm:cxn modelId="{B67CD2E0-4932-4AA3-8901-97DC53308313}" type="presOf" srcId="{BAA09CF1-8ED0-4755-AE02-6BC3FB7C04DE}" destId="{6B15F1D7-D50B-4E19-900B-D35665C3DF23}" srcOrd="1" destOrd="0" presId="urn:microsoft.com/office/officeart/2008/layout/HalfCircleOrganizationChart"/>
    <dgm:cxn modelId="{170839F4-5E60-4555-A4B4-27543AAAA6A3}" type="presOf" srcId="{74EFA792-8072-4004-8AEA-C1646865B215}" destId="{A45B0E68-2F71-4FBD-99A3-06C8B19014CE}" srcOrd="0" destOrd="0" presId="urn:microsoft.com/office/officeart/2008/layout/HalfCircleOrganizationChart"/>
    <dgm:cxn modelId="{EDEEA1FB-B6BA-4981-A1FE-D1EEC4A3E16D}" type="presOf" srcId="{6F5407AA-BAEC-42B6-98A0-F33BD7C2FABA}" destId="{E46A37A2-B147-42EB-9DF7-49BC204EFC04}" srcOrd="0" destOrd="0" presId="urn:microsoft.com/office/officeart/2008/layout/HalfCircleOrganizationChart"/>
    <dgm:cxn modelId="{600FCD9B-54A4-4FE3-87BB-BCB50E6C21D3}" type="presParOf" srcId="{F1CAFCB8-42F2-45C0-BF89-D957C8425615}" destId="{F4E0DA53-B237-4A3C-A036-B283513A0834}" srcOrd="0" destOrd="0" presId="urn:microsoft.com/office/officeart/2008/layout/HalfCircleOrganizationChart"/>
    <dgm:cxn modelId="{6F8454B3-260E-4FBB-A307-7F7498F31754}" type="presParOf" srcId="{F4E0DA53-B237-4A3C-A036-B283513A0834}" destId="{132B7890-A39B-4AC4-9311-C4EF5E8E4C80}" srcOrd="0" destOrd="0" presId="urn:microsoft.com/office/officeart/2008/layout/HalfCircleOrganizationChart"/>
    <dgm:cxn modelId="{EB23C98E-6F53-4E5B-8119-2043F38D7DF1}" type="presParOf" srcId="{132B7890-A39B-4AC4-9311-C4EF5E8E4C80}" destId="{743118F9-E3C6-4270-AD52-CA20D225D830}" srcOrd="0" destOrd="0" presId="urn:microsoft.com/office/officeart/2008/layout/HalfCircleOrganizationChart"/>
    <dgm:cxn modelId="{05C08F02-D25A-4050-9EFA-A70702492A15}" type="presParOf" srcId="{132B7890-A39B-4AC4-9311-C4EF5E8E4C80}" destId="{3EC8E12E-F00A-42EF-8DCA-83525831581D}" srcOrd="1" destOrd="0" presId="urn:microsoft.com/office/officeart/2008/layout/HalfCircleOrganizationChart"/>
    <dgm:cxn modelId="{713C9F53-B7C4-4D89-BE4A-F5A5A9B8C689}" type="presParOf" srcId="{132B7890-A39B-4AC4-9311-C4EF5E8E4C80}" destId="{7033E3FA-D690-428A-80F7-B9E2EE8CEE58}" srcOrd="2" destOrd="0" presId="urn:microsoft.com/office/officeart/2008/layout/HalfCircleOrganizationChart"/>
    <dgm:cxn modelId="{87C931D8-16BF-40E6-A3E7-51805F4CDA26}" type="presParOf" srcId="{132B7890-A39B-4AC4-9311-C4EF5E8E4C80}" destId="{FE87DF09-61F0-462E-BE75-B34C763114F0}" srcOrd="3" destOrd="0" presId="urn:microsoft.com/office/officeart/2008/layout/HalfCircleOrganizationChart"/>
    <dgm:cxn modelId="{41663A7E-2BEF-4073-8C55-2C27806FB10F}" type="presParOf" srcId="{F4E0DA53-B237-4A3C-A036-B283513A0834}" destId="{29B9169B-67DE-402F-B7F1-1548C28AC7B5}" srcOrd="1" destOrd="0" presId="urn:microsoft.com/office/officeart/2008/layout/HalfCircleOrganizationChart"/>
    <dgm:cxn modelId="{1E858E6C-6787-4D0B-9CAD-34C31233470C}" type="presParOf" srcId="{29B9169B-67DE-402F-B7F1-1548C28AC7B5}" destId="{A45B0E68-2F71-4FBD-99A3-06C8B19014CE}" srcOrd="0" destOrd="0" presId="urn:microsoft.com/office/officeart/2008/layout/HalfCircleOrganizationChart"/>
    <dgm:cxn modelId="{04A09B8B-D83B-4640-BB3D-A295DBBFF4E6}" type="presParOf" srcId="{29B9169B-67DE-402F-B7F1-1548C28AC7B5}" destId="{A43BAF5E-42B2-4144-8188-ADF66A30F11F}" srcOrd="1" destOrd="0" presId="urn:microsoft.com/office/officeart/2008/layout/HalfCircleOrganizationChart"/>
    <dgm:cxn modelId="{F883B515-E841-4037-B96A-F1803272BB26}" type="presParOf" srcId="{A43BAF5E-42B2-4144-8188-ADF66A30F11F}" destId="{085693CB-AF6C-44B3-9E10-F7D18C682538}" srcOrd="0" destOrd="0" presId="urn:microsoft.com/office/officeart/2008/layout/HalfCircleOrganizationChart"/>
    <dgm:cxn modelId="{69E2AB22-4824-4374-BC00-F19B1EA9A8CD}" type="presParOf" srcId="{085693CB-AF6C-44B3-9E10-F7D18C682538}" destId="{F7A4FD0C-378F-473A-B4FF-05CD5F84589A}" srcOrd="0" destOrd="0" presId="urn:microsoft.com/office/officeart/2008/layout/HalfCircleOrganizationChart"/>
    <dgm:cxn modelId="{2CCCD96A-3DE7-4183-8846-3620F494801B}" type="presParOf" srcId="{085693CB-AF6C-44B3-9E10-F7D18C682538}" destId="{6D10F59E-62D3-4194-A371-AFF9BDF42B63}" srcOrd="1" destOrd="0" presId="urn:microsoft.com/office/officeart/2008/layout/HalfCircleOrganizationChart"/>
    <dgm:cxn modelId="{38370F51-23ED-4271-9CBA-D2EB02160D7F}" type="presParOf" srcId="{085693CB-AF6C-44B3-9E10-F7D18C682538}" destId="{1363E13D-9723-467D-B3F1-6DF89E7F6453}" srcOrd="2" destOrd="0" presId="urn:microsoft.com/office/officeart/2008/layout/HalfCircleOrganizationChart"/>
    <dgm:cxn modelId="{E4E1561D-1876-47F6-B86B-4388299DA26B}" type="presParOf" srcId="{085693CB-AF6C-44B3-9E10-F7D18C682538}" destId="{A2AD6DF9-1478-4395-A581-91853591122D}" srcOrd="3" destOrd="0" presId="urn:microsoft.com/office/officeart/2008/layout/HalfCircleOrganizationChart"/>
    <dgm:cxn modelId="{9AC11849-0551-473B-9035-F7B65CE21BB9}" type="presParOf" srcId="{A43BAF5E-42B2-4144-8188-ADF66A30F11F}" destId="{2B6E6226-80EB-4816-89A1-D6A11AF6001C}" srcOrd="1" destOrd="0" presId="urn:microsoft.com/office/officeart/2008/layout/HalfCircleOrganizationChart"/>
    <dgm:cxn modelId="{5EAD814B-700D-4136-835F-7EF98498C070}" type="presParOf" srcId="{A43BAF5E-42B2-4144-8188-ADF66A30F11F}" destId="{4FF60A10-1E45-423E-A8EE-C11ADF49AAA2}" srcOrd="2" destOrd="0" presId="urn:microsoft.com/office/officeart/2008/layout/HalfCircleOrganizationChart"/>
    <dgm:cxn modelId="{B4C217B0-08CD-4037-8C2E-C1495C073493}" type="presParOf" srcId="{29B9169B-67DE-402F-B7F1-1548C28AC7B5}" destId="{7439ED90-7C2F-4F3D-B2FE-41056741857C}" srcOrd="2" destOrd="0" presId="urn:microsoft.com/office/officeart/2008/layout/HalfCircleOrganizationChart"/>
    <dgm:cxn modelId="{45612FE4-46A4-4A61-939D-383F9FD0BB79}" type="presParOf" srcId="{29B9169B-67DE-402F-B7F1-1548C28AC7B5}" destId="{62262496-3925-4990-AB9A-909717A449CA}" srcOrd="3" destOrd="0" presId="urn:microsoft.com/office/officeart/2008/layout/HalfCircleOrganizationChart"/>
    <dgm:cxn modelId="{94F28F1C-794F-4415-8603-73239B88C45B}" type="presParOf" srcId="{62262496-3925-4990-AB9A-909717A449CA}" destId="{A1B1CF98-6566-4950-B929-658268B53259}" srcOrd="0" destOrd="0" presId="urn:microsoft.com/office/officeart/2008/layout/HalfCircleOrganizationChart"/>
    <dgm:cxn modelId="{46CC8412-E47E-4572-BF99-BBAE0EE0DCC7}" type="presParOf" srcId="{A1B1CF98-6566-4950-B929-658268B53259}" destId="{9F9E23E0-1CBB-4B33-BBBD-DA5879DFB715}" srcOrd="0" destOrd="0" presId="urn:microsoft.com/office/officeart/2008/layout/HalfCircleOrganizationChart"/>
    <dgm:cxn modelId="{409CD40D-A267-4BD8-9437-97B9EFA1A33B}" type="presParOf" srcId="{A1B1CF98-6566-4950-B929-658268B53259}" destId="{E7686AC8-99F6-4EA5-A32E-C3492FD54E0D}" srcOrd="1" destOrd="0" presId="urn:microsoft.com/office/officeart/2008/layout/HalfCircleOrganizationChart"/>
    <dgm:cxn modelId="{A7DC45FB-3E56-47F5-8727-E2999DB1D9D6}" type="presParOf" srcId="{A1B1CF98-6566-4950-B929-658268B53259}" destId="{040BB71E-10C9-42FA-B63B-9BF8DE0FB782}" srcOrd="2" destOrd="0" presId="urn:microsoft.com/office/officeart/2008/layout/HalfCircleOrganizationChart"/>
    <dgm:cxn modelId="{0AB29026-F5D2-4169-9BA8-354697A24964}" type="presParOf" srcId="{A1B1CF98-6566-4950-B929-658268B53259}" destId="{6B15F1D7-D50B-4E19-900B-D35665C3DF23}" srcOrd="3" destOrd="0" presId="urn:microsoft.com/office/officeart/2008/layout/HalfCircleOrganizationChart"/>
    <dgm:cxn modelId="{C39DFF8D-35CE-449B-9E36-E774092A4DB1}" type="presParOf" srcId="{62262496-3925-4990-AB9A-909717A449CA}" destId="{4139BBBA-5BEF-448A-8375-7EC8CA4CB7C5}" srcOrd="1" destOrd="0" presId="urn:microsoft.com/office/officeart/2008/layout/HalfCircleOrganizationChart"/>
    <dgm:cxn modelId="{D7ECD2FE-3FE8-4526-9C06-BAAFF395241F}" type="presParOf" srcId="{62262496-3925-4990-AB9A-909717A449CA}" destId="{3EC2F19C-8190-49C2-9A52-20F0577E839C}" srcOrd="2" destOrd="0" presId="urn:microsoft.com/office/officeart/2008/layout/HalfCircleOrganizationChart"/>
    <dgm:cxn modelId="{97D09C93-6D64-4ABE-84D0-1AE896460F87}" type="presParOf" srcId="{29B9169B-67DE-402F-B7F1-1548C28AC7B5}" destId="{3C466BAF-F868-44B5-9DEA-FDF51D98D5AC}" srcOrd="4" destOrd="0" presId="urn:microsoft.com/office/officeart/2008/layout/HalfCircleOrganizationChart"/>
    <dgm:cxn modelId="{4CB4A67A-4180-49D7-91E7-F64D78FD8E13}" type="presParOf" srcId="{29B9169B-67DE-402F-B7F1-1548C28AC7B5}" destId="{A0DB8ACD-82E6-4CE0-A992-480AF32C64C7}" srcOrd="5" destOrd="0" presId="urn:microsoft.com/office/officeart/2008/layout/HalfCircleOrganizationChart"/>
    <dgm:cxn modelId="{5BC33265-24FE-42B8-B82F-71010B6A7579}" type="presParOf" srcId="{A0DB8ACD-82E6-4CE0-A992-480AF32C64C7}" destId="{7B9E2C53-3F2B-4CFF-88A8-834B30A1C894}" srcOrd="0" destOrd="0" presId="urn:microsoft.com/office/officeart/2008/layout/HalfCircleOrganizationChart"/>
    <dgm:cxn modelId="{9340CD49-F819-4F7C-AFD3-FB5084FC6ABA}" type="presParOf" srcId="{7B9E2C53-3F2B-4CFF-88A8-834B30A1C894}" destId="{E46A37A2-B147-42EB-9DF7-49BC204EFC04}" srcOrd="0" destOrd="0" presId="urn:microsoft.com/office/officeart/2008/layout/HalfCircleOrganizationChart"/>
    <dgm:cxn modelId="{7A7EC451-8927-42E6-BFBB-42D0B8BE9B4F}" type="presParOf" srcId="{7B9E2C53-3F2B-4CFF-88A8-834B30A1C894}" destId="{DE965EC6-A19A-4D0E-8DD4-A993CE63737A}" srcOrd="1" destOrd="0" presId="urn:microsoft.com/office/officeart/2008/layout/HalfCircleOrganizationChart"/>
    <dgm:cxn modelId="{C0337692-0F6F-4517-976A-F78BAB9D4FED}" type="presParOf" srcId="{7B9E2C53-3F2B-4CFF-88A8-834B30A1C894}" destId="{E3D0DE14-7604-45A3-99BF-953CDC994DE5}" srcOrd="2" destOrd="0" presId="urn:microsoft.com/office/officeart/2008/layout/HalfCircleOrganizationChart"/>
    <dgm:cxn modelId="{DCE5D184-1E2C-47F5-86B1-937C915C16F1}" type="presParOf" srcId="{7B9E2C53-3F2B-4CFF-88A8-834B30A1C894}" destId="{9F789932-D4DD-453F-9D52-C4FA2AC418B9}" srcOrd="3" destOrd="0" presId="urn:microsoft.com/office/officeart/2008/layout/HalfCircleOrganizationChart"/>
    <dgm:cxn modelId="{A26B0D0E-5983-44C9-A055-106348D71D26}" type="presParOf" srcId="{A0DB8ACD-82E6-4CE0-A992-480AF32C64C7}" destId="{CDCFA46A-B555-4F9A-8866-8C2D1049D1C4}" srcOrd="1" destOrd="0" presId="urn:microsoft.com/office/officeart/2008/layout/HalfCircleOrganizationChart"/>
    <dgm:cxn modelId="{4C730D05-EB03-43CE-918B-D7F817D6518F}" type="presParOf" srcId="{A0DB8ACD-82E6-4CE0-A992-480AF32C64C7}" destId="{2701EBF0-480C-4914-A4F9-2CE7D6F2DAB2}" srcOrd="2" destOrd="0" presId="urn:microsoft.com/office/officeart/2008/layout/HalfCircleOrganizationChart"/>
    <dgm:cxn modelId="{DA6E4FD6-9E21-41F3-A797-A8599DBA0FE5}" type="presParOf" srcId="{F4E0DA53-B237-4A3C-A036-B283513A0834}" destId="{6D1EF687-55F3-4F8D-918E-9149FD1CC56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66BAF-F868-44B5-9DEA-FDF51D98D5AC}">
      <dsp:nvSpPr>
        <dsp:cNvPr id="0" name=""/>
        <dsp:cNvSpPr/>
      </dsp:nvSpPr>
      <dsp:spPr>
        <a:xfrm>
          <a:off x="1986755" y="1249622"/>
          <a:ext cx="1405644" cy="243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977"/>
              </a:lnTo>
              <a:lnTo>
                <a:pt x="1405644" y="121977"/>
              </a:lnTo>
              <a:lnTo>
                <a:pt x="1405644" y="2439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9ED90-7C2F-4F3D-B2FE-41056741857C}">
      <dsp:nvSpPr>
        <dsp:cNvPr id="0" name=""/>
        <dsp:cNvSpPr/>
      </dsp:nvSpPr>
      <dsp:spPr>
        <a:xfrm>
          <a:off x="1941035" y="1249622"/>
          <a:ext cx="91440" cy="2439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B0E68-2F71-4FBD-99A3-06C8B19014CE}">
      <dsp:nvSpPr>
        <dsp:cNvPr id="0" name=""/>
        <dsp:cNvSpPr/>
      </dsp:nvSpPr>
      <dsp:spPr>
        <a:xfrm>
          <a:off x="581111" y="1249622"/>
          <a:ext cx="1405644" cy="243954"/>
        </a:xfrm>
        <a:custGeom>
          <a:avLst/>
          <a:gdLst/>
          <a:ahLst/>
          <a:cxnLst/>
          <a:rect l="0" t="0" r="0" b="0"/>
          <a:pathLst>
            <a:path>
              <a:moveTo>
                <a:pt x="1405644" y="0"/>
              </a:moveTo>
              <a:lnTo>
                <a:pt x="1405644" y="121977"/>
              </a:lnTo>
              <a:lnTo>
                <a:pt x="0" y="121977"/>
              </a:lnTo>
              <a:lnTo>
                <a:pt x="0" y="2439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8E12E-F00A-42EF-8DCA-83525831581D}">
      <dsp:nvSpPr>
        <dsp:cNvPr id="0" name=""/>
        <dsp:cNvSpPr/>
      </dsp:nvSpPr>
      <dsp:spPr>
        <a:xfrm>
          <a:off x="1696333" y="668777"/>
          <a:ext cx="580844" cy="58084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3E3FA-D690-428A-80F7-B9E2EE8CEE58}">
      <dsp:nvSpPr>
        <dsp:cNvPr id="0" name=""/>
        <dsp:cNvSpPr/>
      </dsp:nvSpPr>
      <dsp:spPr>
        <a:xfrm>
          <a:off x="1696333" y="668777"/>
          <a:ext cx="580844" cy="58084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118F9-E3C6-4270-AD52-CA20D225D830}">
      <dsp:nvSpPr>
        <dsp:cNvPr id="0" name=""/>
        <dsp:cNvSpPr/>
      </dsp:nvSpPr>
      <dsp:spPr>
        <a:xfrm>
          <a:off x="1405911" y="773329"/>
          <a:ext cx="1161689" cy="3717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Recruitment prediction aka Poisson-Gamma Model </a:t>
          </a:r>
        </a:p>
      </dsp:txBody>
      <dsp:txXfrm>
        <a:off x="1405911" y="773329"/>
        <a:ext cx="1161689" cy="371740"/>
      </dsp:txXfrm>
    </dsp:sp>
    <dsp:sp modelId="{6D10F59E-62D3-4194-A371-AFF9BDF42B63}">
      <dsp:nvSpPr>
        <dsp:cNvPr id="0" name=""/>
        <dsp:cNvSpPr/>
      </dsp:nvSpPr>
      <dsp:spPr>
        <a:xfrm>
          <a:off x="290689" y="1493577"/>
          <a:ext cx="580844" cy="58084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3E13D-9723-467D-B3F1-6DF89E7F6453}">
      <dsp:nvSpPr>
        <dsp:cNvPr id="0" name=""/>
        <dsp:cNvSpPr/>
      </dsp:nvSpPr>
      <dsp:spPr>
        <a:xfrm>
          <a:off x="290689" y="1493577"/>
          <a:ext cx="580844" cy="58084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4FD0C-378F-473A-B4FF-05CD5F84589A}">
      <dsp:nvSpPr>
        <dsp:cNvPr id="0" name=""/>
        <dsp:cNvSpPr/>
      </dsp:nvSpPr>
      <dsp:spPr>
        <a:xfrm>
          <a:off x="266" y="1598129"/>
          <a:ext cx="1161689" cy="3717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Site initiation rate</a:t>
          </a:r>
        </a:p>
      </dsp:txBody>
      <dsp:txXfrm>
        <a:off x="266" y="1598129"/>
        <a:ext cx="1161689" cy="371740"/>
      </dsp:txXfrm>
    </dsp:sp>
    <dsp:sp modelId="{E7686AC8-99F6-4EA5-A32E-C3492FD54E0D}">
      <dsp:nvSpPr>
        <dsp:cNvPr id="0" name=""/>
        <dsp:cNvSpPr/>
      </dsp:nvSpPr>
      <dsp:spPr>
        <a:xfrm>
          <a:off x="1696333" y="1493577"/>
          <a:ext cx="580844" cy="58084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BB71E-10C9-42FA-B63B-9BF8DE0FB782}">
      <dsp:nvSpPr>
        <dsp:cNvPr id="0" name=""/>
        <dsp:cNvSpPr/>
      </dsp:nvSpPr>
      <dsp:spPr>
        <a:xfrm>
          <a:off x="1696333" y="1493577"/>
          <a:ext cx="580844" cy="58084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9E23E0-1CBB-4B33-BBBD-DA5879DFB715}">
      <dsp:nvSpPr>
        <dsp:cNvPr id="0" name=""/>
        <dsp:cNvSpPr/>
      </dsp:nvSpPr>
      <dsp:spPr>
        <a:xfrm>
          <a:off x="1405911" y="1598129"/>
          <a:ext cx="1161689" cy="3717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2"/>
              </a:solidFill>
            </a:rPr>
            <a:t>Subjects </a:t>
          </a:r>
          <a:br>
            <a:rPr lang="en-US" sz="900" kern="1200" dirty="0">
              <a:solidFill>
                <a:schemeClr val="tx2"/>
              </a:solidFill>
            </a:rPr>
          </a:br>
          <a:r>
            <a:rPr lang="en-US" sz="900" b="1" kern="1200" dirty="0">
              <a:solidFill>
                <a:schemeClr val="tx2"/>
              </a:solidFill>
            </a:rPr>
            <a:t>screening rate</a:t>
          </a:r>
        </a:p>
      </dsp:txBody>
      <dsp:txXfrm>
        <a:off x="1405911" y="1598129"/>
        <a:ext cx="1161689" cy="371740"/>
      </dsp:txXfrm>
    </dsp:sp>
    <dsp:sp modelId="{DE965EC6-A19A-4D0E-8DD4-A993CE63737A}">
      <dsp:nvSpPr>
        <dsp:cNvPr id="0" name=""/>
        <dsp:cNvSpPr/>
      </dsp:nvSpPr>
      <dsp:spPr>
        <a:xfrm>
          <a:off x="3101978" y="1493577"/>
          <a:ext cx="580844" cy="58084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0DE14-7604-45A3-99BF-953CDC994DE5}">
      <dsp:nvSpPr>
        <dsp:cNvPr id="0" name=""/>
        <dsp:cNvSpPr/>
      </dsp:nvSpPr>
      <dsp:spPr>
        <a:xfrm>
          <a:off x="3101978" y="1493577"/>
          <a:ext cx="580844" cy="58084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A37A2-B147-42EB-9DF7-49BC204EFC04}">
      <dsp:nvSpPr>
        <dsp:cNvPr id="0" name=""/>
        <dsp:cNvSpPr/>
      </dsp:nvSpPr>
      <dsp:spPr>
        <a:xfrm>
          <a:off x="2811555" y="1598129"/>
          <a:ext cx="1161689" cy="3717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Subjects randomization rate </a:t>
          </a:r>
        </a:p>
      </dsp:txBody>
      <dsp:txXfrm>
        <a:off x="2811555" y="1598129"/>
        <a:ext cx="1161689" cy="37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12/10/2020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64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B53C8-14E4-49A7-A1A5-3BF810B81EB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033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10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25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144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641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372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193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384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811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285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898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0811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87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0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B53C8-14E4-49A7-A1A5-3BF810B81EB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397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67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71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609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2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068940"/>
            <a:ext cx="2876985" cy="1000274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89"/>
            <a:ext cx="2554256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0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0" y="2517776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0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0" y="424936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bg2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bg2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tx1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tx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0" y="2402365"/>
            <a:ext cx="5042395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3427590"/>
            <a:ext cx="504239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0" y="1194204"/>
            <a:ext cx="397387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3" y="1194204"/>
            <a:ext cx="3978275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516484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9F533D-B52E-4A2F-BF72-0ADD2D94BD7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544F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9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109709"/>
            <a:ext cx="5042394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2134932"/>
            <a:ext cx="5009911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2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 dirty="0"/>
              <a:t>R/Pharma 2020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0" y="1539685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2" y="1191711"/>
            <a:ext cx="8418513" cy="338554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29687"/>
            <a:ext cx="8424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0" y="1192389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193800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29687"/>
            <a:ext cx="3979486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29687"/>
            <a:ext cx="3996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193800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0" y="1194204"/>
            <a:ext cx="397387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3" y="1194204"/>
            <a:ext cx="3978275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516484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0" y="4229687"/>
            <a:ext cx="3973875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29687"/>
            <a:ext cx="3984838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0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1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61" r:id="rId2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2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8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microsoft.com/office/2007/relationships/hdphoto" Target="../media/hdphoto2.wdp"/><Relationship Id="rId1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4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9.png"/><Relationship Id="rId18" Type="http://schemas.openxmlformats.org/officeDocument/2006/relationships/image" Target="../media/image43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2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2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8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image" Target="../media/image29.png"/><Relationship Id="rId19" Type="http://schemas.openxmlformats.org/officeDocument/2006/relationships/image" Target="../media/image44.png"/><Relationship Id="rId4" Type="http://schemas.openxmlformats.org/officeDocument/2006/relationships/image" Target="../media/image25.png"/><Relationship Id="rId9" Type="http://schemas.microsoft.com/office/2007/relationships/hdphoto" Target="../media/hdphoto2.wdp"/><Relationship Id="rId1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52.png"/><Relationship Id="rId4" Type="http://schemas.openxmlformats.org/officeDocument/2006/relationships/image" Target="../media/image18.png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6521" y="1591177"/>
            <a:ext cx="2876985" cy="2000548"/>
          </a:xfrm>
        </p:spPr>
        <p:txBody>
          <a:bodyPr/>
          <a:lstStyle/>
          <a:p>
            <a:r>
              <a:rPr lang="en-US" sz="2400" dirty="0"/>
              <a:t>Using R to Create an End to End Process for Predicting Delays in Recruitment from Covid-19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6521" y="3591725"/>
            <a:ext cx="2554256" cy="246221"/>
          </a:xfrm>
        </p:spPr>
        <p:txBody>
          <a:bodyPr/>
          <a:lstStyle/>
          <a:p>
            <a:r>
              <a:rPr lang="en-GB" dirty="0"/>
              <a:t>Christina Fillmore</a:t>
            </a:r>
          </a:p>
        </p:txBody>
      </p:sp>
    </p:spTree>
    <p:extLst>
      <p:ext uri="{BB962C8B-B14F-4D97-AF65-F5344CB8AC3E}">
        <p14:creationId xmlns:p14="http://schemas.microsoft.com/office/powerpoint/2010/main" val="90600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Government Intervention Strategies for each Country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082F2E-AC07-46D6-BF17-986C3D6C5A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0000" y="1413164"/>
            <a:ext cx="8209036" cy="26746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Most relaxed government interventions – unlocking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Most stringent government interventions ever observed – relocking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Reactive NPIs – unlock until daily deaths pass some threshold, then re-lock until deaths are below threshold again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Forecasting COVID19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4DDA2-D938-41DF-B30D-29FA3F442C54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 dirty="0"/>
              <a:t>R/Pharma 2020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B6A97-928F-4185-B0CA-6ED76561901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2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9CFD00-CCDA-4F29-9C7A-4680AFC9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Workflow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2FE66-950A-4B68-9332-9262EB1083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Combining Internal and External Sources into a Model Ready Dataset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9ECC9-192E-4FF1-B622-FF8D1B74AF5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 dirty="0"/>
              <a:t>R/Pharma 2020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6EF32-572A-4800-8BFF-DBA500C42A5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97A68-AC4F-4922-8724-492053EB843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AA77BF-EBE7-4F70-B854-47035B6AB074}"/>
              </a:ext>
            </a:extLst>
          </p:cNvPr>
          <p:cNvSpPr/>
          <p:nvPr/>
        </p:nvSpPr>
        <p:spPr bwMode="auto">
          <a:xfrm>
            <a:off x="1614527" y="2107010"/>
            <a:ext cx="930394" cy="339918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Web-scraped Information 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A906C1-6F29-48E7-8070-4AA04C6DF886}"/>
              </a:ext>
            </a:extLst>
          </p:cNvPr>
          <p:cNvSpPr/>
          <p:nvPr/>
        </p:nvSpPr>
        <p:spPr bwMode="auto">
          <a:xfrm>
            <a:off x="2792297" y="2401175"/>
            <a:ext cx="936532" cy="354497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COVID-19 Predictions 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227BE4-C77E-47B6-AA24-10EA51447E92}"/>
              </a:ext>
            </a:extLst>
          </p:cNvPr>
          <p:cNvSpPr/>
          <p:nvPr/>
        </p:nvSpPr>
        <p:spPr bwMode="auto">
          <a:xfrm>
            <a:off x="732310" y="3381416"/>
            <a:ext cx="1014319" cy="274197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 err="1">
                <a:solidFill>
                  <a:srgbClr val="FFFFFF"/>
                </a:solidFill>
                <a:latin typeface="Arial"/>
              </a:rPr>
              <a:t>eTrack</a:t>
            </a:r>
            <a:r>
              <a:rPr lang="en-GB" sz="1050" b="1" kern="0" dirty="0">
                <a:solidFill>
                  <a:srgbClr val="FFFFFF"/>
                </a:solidFill>
                <a:latin typeface="Arial"/>
              </a:rPr>
              <a:t> </a:t>
            </a:r>
            <a:endParaRPr lang="en-US" sz="105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9EA3F4-471D-4684-8ABF-E61A8F2E0C2B}"/>
              </a:ext>
            </a:extLst>
          </p:cNvPr>
          <p:cNvSpPr/>
          <p:nvPr/>
        </p:nvSpPr>
        <p:spPr bwMode="auto">
          <a:xfrm>
            <a:off x="732310" y="3782551"/>
            <a:ext cx="1014318" cy="274197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8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7FCF29-85B1-486A-8A69-C29CD7291470}"/>
              </a:ext>
            </a:extLst>
          </p:cNvPr>
          <p:cNvSpPr/>
          <p:nvPr/>
        </p:nvSpPr>
        <p:spPr bwMode="auto">
          <a:xfrm>
            <a:off x="732311" y="4183686"/>
            <a:ext cx="1014318" cy="253652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800" b="1" kern="0" dirty="0">
                <a:solidFill>
                  <a:srgbClr val="FFFFFF"/>
                </a:solidFill>
                <a:latin typeface="Arial"/>
              </a:rPr>
              <a:t>Assumptions Report  </a:t>
            </a:r>
            <a:endParaRPr lang="en-US" sz="8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8DFC72-DE3A-499F-AC89-F3C7317AAB4B}"/>
              </a:ext>
            </a:extLst>
          </p:cNvPr>
          <p:cNvSpPr/>
          <p:nvPr/>
        </p:nvSpPr>
        <p:spPr bwMode="auto">
          <a:xfrm>
            <a:off x="6389253" y="2987760"/>
            <a:ext cx="945136" cy="361502"/>
          </a:xfrm>
          <a:prstGeom prst="roundRect">
            <a:avLst/>
          </a:prstGeom>
          <a:solidFill>
            <a:schemeClr val="tx2">
              <a:alpha val="50000"/>
            </a:schemeClr>
          </a:solidFill>
          <a:ln w="12700">
            <a:solidFill>
              <a:schemeClr val="tx1">
                <a:alpha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8F3BDA4-BADC-47C8-94D6-1AD38EED07DF}"/>
              </a:ext>
            </a:extLst>
          </p:cNvPr>
          <p:cNvSpPr/>
          <p:nvPr/>
        </p:nvSpPr>
        <p:spPr bwMode="auto">
          <a:xfrm>
            <a:off x="7442958" y="3524715"/>
            <a:ext cx="683527" cy="329226"/>
          </a:xfrm>
          <a:prstGeom prst="roundRect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>
                <a:alpha val="50000"/>
              </a:schemeClr>
            </a:solidFill>
            <a:prstDash val="solid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8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E5FB786-D71B-48F1-A36C-E32A1F2AE761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2617817" y="1908835"/>
            <a:ext cx="704762" cy="1780948"/>
          </a:xfrm>
          <a:prstGeom prst="bentConnector2">
            <a:avLst/>
          </a:prstGeom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43">
            <a:extLst>
              <a:ext uri="{FF2B5EF4-FFF2-40B4-BE49-F238E27FC236}">
                <a16:creationId xmlns:a16="http://schemas.microsoft.com/office/drawing/2014/main" id="{95F1F98D-3855-4183-AA3D-4D00018D0B9B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3369706" y="2646528"/>
            <a:ext cx="396858" cy="615145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4E0A426-3D27-45C6-8144-AC6C6366AD6D}"/>
              </a:ext>
            </a:extLst>
          </p:cNvPr>
          <p:cNvSpPr/>
          <p:nvPr/>
        </p:nvSpPr>
        <p:spPr bwMode="auto">
          <a:xfrm>
            <a:off x="4163821" y="2446325"/>
            <a:ext cx="918268" cy="34428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Study Level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B272595-CFBD-4948-B2C7-8B572A6AC20E}"/>
              </a:ext>
            </a:extLst>
          </p:cNvPr>
          <p:cNvSpPr/>
          <p:nvPr/>
        </p:nvSpPr>
        <p:spPr bwMode="auto">
          <a:xfrm>
            <a:off x="4163821" y="2980390"/>
            <a:ext cx="918000" cy="34428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Study Country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3CA9A29-E9D8-4E46-A231-A03B499E9212}"/>
              </a:ext>
            </a:extLst>
          </p:cNvPr>
          <p:cNvSpPr/>
          <p:nvPr/>
        </p:nvSpPr>
        <p:spPr bwMode="auto">
          <a:xfrm>
            <a:off x="4163821" y="3494593"/>
            <a:ext cx="917146" cy="34428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Study Country Time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06EC65-081B-4AC3-9CBF-F01F84E9BABE}"/>
              </a:ext>
            </a:extLst>
          </p:cNvPr>
          <p:cNvCxnSpPr>
            <a:cxnSpLocks/>
            <a:endCxn id="27" idx="1"/>
          </p:cNvCxnSpPr>
          <p:nvPr/>
        </p:nvCxnSpPr>
        <p:spPr>
          <a:xfrm rot="5400000" flipH="1" flipV="1">
            <a:off x="3753653" y="2758343"/>
            <a:ext cx="550046" cy="270290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7D807A0-A8AF-405C-B6A8-B65C1FA0CABB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3762568" y="3265480"/>
            <a:ext cx="515042" cy="287463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931F59-781D-4963-8ABE-39A08EFAB9D5}"/>
              </a:ext>
            </a:extLst>
          </p:cNvPr>
          <p:cNvCxnSpPr>
            <a:cxnSpLocks/>
          </p:cNvCxnSpPr>
          <p:nvPr/>
        </p:nvCxnSpPr>
        <p:spPr>
          <a:xfrm>
            <a:off x="3893531" y="3151693"/>
            <a:ext cx="278704" cy="245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A78D28D-B93A-4077-8EF6-48BB20376C43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 flipV="1">
            <a:off x="5080967" y="2619958"/>
            <a:ext cx="495294" cy="10467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1EF14DC-A620-426B-9EDC-3568CB03A356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 flipV="1">
            <a:off x="5081821" y="2619958"/>
            <a:ext cx="494440" cy="5325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C051BC-A407-41E6-941B-292B0C280DFF}"/>
              </a:ext>
            </a:extLst>
          </p:cNvPr>
          <p:cNvCxnSpPr>
            <a:cxnSpLocks/>
            <a:stCxn id="27" idx="3"/>
            <a:endCxn id="36" idx="1"/>
          </p:cNvCxnSpPr>
          <p:nvPr/>
        </p:nvCxnSpPr>
        <p:spPr>
          <a:xfrm>
            <a:off x="5082089" y="2618465"/>
            <a:ext cx="494172" cy="14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AEB1AE-5FFE-4D21-B0EE-BDAECC18EFAA}"/>
              </a:ext>
            </a:extLst>
          </p:cNvPr>
          <p:cNvSpPr/>
          <p:nvPr/>
        </p:nvSpPr>
        <p:spPr bwMode="auto">
          <a:xfrm>
            <a:off x="5576261" y="2453516"/>
            <a:ext cx="937451" cy="332883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Model Ready Dataset 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7" name="Straight Arrow Connector 130">
            <a:extLst>
              <a:ext uri="{FF2B5EF4-FFF2-40B4-BE49-F238E27FC236}">
                <a16:creationId xmlns:a16="http://schemas.microsoft.com/office/drawing/2014/main" id="{43DDCEB3-71D7-487D-AFD2-35AD2F63FFC6}"/>
              </a:ext>
            </a:extLst>
          </p:cNvPr>
          <p:cNvCxnSpPr>
            <a:cxnSpLocks/>
            <a:stCxn id="36" idx="2"/>
            <a:endCxn id="18" idx="1"/>
          </p:cNvCxnSpPr>
          <p:nvPr/>
        </p:nvCxnSpPr>
        <p:spPr>
          <a:xfrm rot="16200000" flipH="1">
            <a:off x="6026064" y="2805322"/>
            <a:ext cx="382112" cy="344266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133">
            <a:extLst>
              <a:ext uri="{FF2B5EF4-FFF2-40B4-BE49-F238E27FC236}">
                <a16:creationId xmlns:a16="http://schemas.microsoft.com/office/drawing/2014/main" id="{EFFFB6EA-AB57-4D9B-9F5F-16986AFB687D}"/>
              </a:ext>
            </a:extLst>
          </p:cNvPr>
          <p:cNvCxnSpPr>
            <a:cxnSpLocks/>
            <a:stCxn id="18" idx="2"/>
            <a:endCxn id="134" idx="1"/>
          </p:cNvCxnSpPr>
          <p:nvPr/>
        </p:nvCxnSpPr>
        <p:spPr>
          <a:xfrm rot="16200000" flipH="1">
            <a:off x="6806814" y="3404268"/>
            <a:ext cx="351132" cy="241119"/>
          </a:xfrm>
          <a:prstGeom prst="curvedConnector2">
            <a:avLst/>
          </a:prstGeom>
          <a:ln w="28575">
            <a:solidFill>
              <a:schemeClr val="tx1">
                <a:alpha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5787296-31FA-491C-B2A8-CBA9FFE6C8CF}"/>
              </a:ext>
            </a:extLst>
          </p:cNvPr>
          <p:cNvSpPr/>
          <p:nvPr/>
        </p:nvSpPr>
        <p:spPr bwMode="auto">
          <a:xfrm>
            <a:off x="1280226" y="1498997"/>
            <a:ext cx="738563" cy="30602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23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000" b="1" kern="0" dirty="0">
                <a:solidFill>
                  <a:srgbClr val="FFFFFF"/>
                </a:solidFill>
                <a:latin typeface="Arial"/>
              </a:rPr>
              <a:t>ECDC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05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3C41A3E-F2C6-4AA4-ACC0-01AEF7087A93}"/>
              </a:ext>
            </a:extLst>
          </p:cNvPr>
          <p:cNvSpPr/>
          <p:nvPr/>
        </p:nvSpPr>
        <p:spPr bwMode="auto">
          <a:xfrm>
            <a:off x="2137820" y="1491724"/>
            <a:ext cx="754471" cy="307439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800" b="1" kern="0" dirty="0" err="1">
                <a:solidFill>
                  <a:srgbClr val="FFFFFF"/>
                </a:solidFill>
                <a:latin typeface="Arial"/>
              </a:rPr>
              <a:t>Blavatnik</a:t>
            </a:r>
            <a:endParaRPr lang="en-GB" sz="8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C276960-B758-413A-A857-76C3BB5EFFF6}"/>
              </a:ext>
            </a:extLst>
          </p:cNvPr>
          <p:cNvSpPr/>
          <p:nvPr/>
        </p:nvSpPr>
        <p:spPr bwMode="auto">
          <a:xfrm>
            <a:off x="647831" y="1944035"/>
            <a:ext cx="730388" cy="286334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050" b="1" kern="0" dirty="0">
                <a:solidFill>
                  <a:srgbClr val="FFFFFF"/>
                </a:solidFill>
                <a:latin typeface="Arial"/>
              </a:rPr>
              <a:t>NYT</a:t>
            </a:r>
          </a:p>
        </p:txBody>
      </p:sp>
      <p:cxnSp>
        <p:nvCxnSpPr>
          <p:cNvPr id="43" name="Connector: Elbow 166">
            <a:extLst>
              <a:ext uri="{FF2B5EF4-FFF2-40B4-BE49-F238E27FC236}">
                <a16:creationId xmlns:a16="http://schemas.microsoft.com/office/drawing/2014/main" id="{04630952-DBA6-462F-A1D7-3111B2315D09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 rot="5400000">
            <a:off x="2143467" y="1735420"/>
            <a:ext cx="307847" cy="43533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168">
            <a:extLst>
              <a:ext uri="{FF2B5EF4-FFF2-40B4-BE49-F238E27FC236}">
                <a16:creationId xmlns:a16="http://schemas.microsoft.com/office/drawing/2014/main" id="{06BD6F1A-1DE2-4036-9CD3-676C08762932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 rot="16200000" flipH="1">
            <a:off x="1713620" y="1740905"/>
            <a:ext cx="301993" cy="4302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172">
            <a:extLst>
              <a:ext uri="{FF2B5EF4-FFF2-40B4-BE49-F238E27FC236}">
                <a16:creationId xmlns:a16="http://schemas.microsoft.com/office/drawing/2014/main" id="{30D350BE-3E6B-4256-9CA4-063BF4F19836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1378219" y="2087202"/>
            <a:ext cx="236308" cy="18976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30">
            <a:extLst>
              <a:ext uri="{FF2B5EF4-FFF2-40B4-BE49-F238E27FC236}">
                <a16:creationId xmlns:a16="http://schemas.microsoft.com/office/drawing/2014/main" id="{81211395-A156-4F21-899F-020193CD9448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2370262" y="2156389"/>
            <a:ext cx="131496" cy="712573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8CD99D4-CA5F-459C-9415-9E7F63AE980F}"/>
              </a:ext>
            </a:extLst>
          </p:cNvPr>
          <p:cNvCxnSpPr>
            <a:cxnSpLocks/>
          </p:cNvCxnSpPr>
          <p:nvPr/>
        </p:nvCxnSpPr>
        <p:spPr>
          <a:xfrm>
            <a:off x="5131216" y="3666733"/>
            <a:ext cx="2019077" cy="22595"/>
          </a:xfrm>
          <a:prstGeom prst="straightConnector1">
            <a:avLst/>
          </a:prstGeom>
          <a:ln w="28575">
            <a:solidFill>
              <a:schemeClr val="tx1">
                <a:alpha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33" descr="Database">
            <a:extLst>
              <a:ext uri="{FF2B5EF4-FFF2-40B4-BE49-F238E27FC236}">
                <a16:creationId xmlns:a16="http://schemas.microsoft.com/office/drawing/2014/main" id="{AA7119D7-0DDD-46EF-8A0A-BDF1B4BEF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940" y="3496846"/>
            <a:ext cx="407096" cy="407096"/>
          </a:xfrm>
          <a:prstGeom prst="rect">
            <a:avLst/>
          </a:prstGeom>
        </p:spPr>
      </p:pic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49D59550-DAA8-4D4B-AFFC-D453A0A5211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746629" y="3151690"/>
            <a:ext cx="2088382" cy="366825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93479607-689D-4660-9EF4-6E8A353AAE4D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746628" y="3151690"/>
            <a:ext cx="2089411" cy="767960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9E6F6202-4F2E-4506-92BC-981FFFE1E657}"/>
              </a:ext>
            </a:extLst>
          </p:cNvPr>
          <p:cNvCxnSpPr>
            <a:cxnSpLocks/>
          </p:cNvCxnSpPr>
          <p:nvPr/>
        </p:nvCxnSpPr>
        <p:spPr>
          <a:xfrm flipV="1">
            <a:off x="1751928" y="3151690"/>
            <a:ext cx="2083083" cy="1148913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CBE43DE-DF38-4FCA-8A70-11BEEC47B8A3}"/>
              </a:ext>
            </a:extLst>
          </p:cNvPr>
          <p:cNvSpPr txBox="1"/>
          <p:nvPr/>
        </p:nvSpPr>
        <p:spPr>
          <a:xfrm>
            <a:off x="4007190" y="2104262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b="1" dirty="0"/>
              <a:t>Data Domain</a:t>
            </a:r>
            <a:endParaRPr lang="en-US" sz="1200" b="1" dirty="0" err="1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8A0AED9-306B-4DE9-8BD5-ADDF4EA4BFB0}"/>
              </a:ext>
            </a:extLst>
          </p:cNvPr>
          <p:cNvSpPr txBox="1"/>
          <p:nvPr/>
        </p:nvSpPr>
        <p:spPr>
          <a:xfrm>
            <a:off x="368458" y="3037706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100" b="1" dirty="0"/>
              <a:t>Internal Sources</a:t>
            </a:r>
            <a:endParaRPr lang="en-US" sz="1100" b="1" dirty="0" err="1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8C0C5C1-AC58-46A6-9C89-4C37885114E6}"/>
              </a:ext>
            </a:extLst>
          </p:cNvPr>
          <p:cNvSpPr txBox="1"/>
          <p:nvPr/>
        </p:nvSpPr>
        <p:spPr>
          <a:xfrm>
            <a:off x="321169" y="1161422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100" b="1" dirty="0"/>
              <a:t>External Sources</a:t>
            </a:r>
            <a:endParaRPr lang="en-US" sz="1100" b="1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857DD-9643-4235-BD49-4D3773ED2099}"/>
              </a:ext>
            </a:extLst>
          </p:cNvPr>
          <p:cNvSpPr/>
          <p:nvPr/>
        </p:nvSpPr>
        <p:spPr>
          <a:xfrm>
            <a:off x="605619" y="3736398"/>
            <a:ext cx="12677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850" b="1" kern="0" dirty="0">
                <a:solidFill>
                  <a:srgbClr val="FFFFFF"/>
                </a:solidFill>
              </a:rPr>
              <a:t>Cumulative Enrolment Report  </a:t>
            </a:r>
            <a:endParaRPr lang="en-US" sz="850" b="1" kern="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6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wrangling and integration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dirty="0"/>
              <a:t>R/Pharma 2020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08698147-7060-4473-B298-1AD94C38CC6D}"/>
              </a:ext>
            </a:extLst>
          </p:cNvPr>
          <p:cNvSpPr txBox="1">
            <a:spLocks/>
          </p:cNvSpPr>
          <p:nvPr/>
        </p:nvSpPr>
        <p:spPr>
          <a:xfrm>
            <a:off x="329004" y="627193"/>
            <a:ext cx="6579796" cy="4546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Preparing input for the models and the interactive 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624AB-84A9-4633-AE5D-62F33AB0EC12}"/>
              </a:ext>
            </a:extLst>
          </p:cNvPr>
          <p:cNvSpPr txBox="1"/>
          <p:nvPr/>
        </p:nvSpPr>
        <p:spPr>
          <a:xfrm>
            <a:off x="359152" y="1081858"/>
            <a:ext cx="41206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600" b="1" dirty="0"/>
              <a:t>Datasets we used: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600" b="1" dirty="0"/>
              <a:t>COVID-19 statistics</a:t>
            </a:r>
            <a:r>
              <a:rPr lang="en-GB" sz="1600" dirty="0"/>
              <a:t>: deaths and cases per country over time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600" b="1" dirty="0"/>
              <a:t>NPIs</a:t>
            </a:r>
            <a:r>
              <a:rPr lang="en-GB" sz="1600" dirty="0"/>
              <a:t> per country over time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600" b="1" dirty="0"/>
              <a:t>NPI stringency index </a:t>
            </a:r>
            <a:r>
              <a:rPr lang="en-GB" sz="1600" dirty="0"/>
              <a:t>per country over time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600" b="1" dirty="0"/>
              <a:t>Recruitment data</a:t>
            </a:r>
            <a:r>
              <a:rPr lang="en-GB" sz="1600" dirty="0"/>
              <a:t> per study/country over time</a:t>
            </a:r>
          </a:p>
          <a:p>
            <a:pPr marL="628650" lvl="1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Randomized participants</a:t>
            </a:r>
          </a:p>
          <a:p>
            <a:pPr marL="628650" lvl="1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Screened participants</a:t>
            </a:r>
          </a:p>
          <a:p>
            <a:pPr marL="628650" lvl="1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Initiated sites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600" b="1" dirty="0"/>
              <a:t>Pre-COVID19 recruitment plans</a:t>
            </a:r>
            <a:r>
              <a:rPr lang="en-GB" sz="1600" dirty="0"/>
              <a:t> over time</a:t>
            </a:r>
          </a:p>
          <a:p>
            <a:pPr>
              <a:buClr>
                <a:schemeClr val="tx1"/>
              </a:buClr>
            </a:pPr>
            <a:endParaRPr lang="en-GB" sz="1200" dirty="0"/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628650" lvl="1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2C8AF-E5F1-4F22-B29F-4C95921C624C}"/>
              </a:ext>
            </a:extLst>
          </p:cNvPr>
          <p:cNvSpPr txBox="1"/>
          <p:nvPr/>
        </p:nvSpPr>
        <p:spPr>
          <a:xfrm>
            <a:off x="4662512" y="991803"/>
            <a:ext cx="412064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endParaRPr lang="en-GB" sz="1400" dirty="0"/>
          </a:p>
          <a:p>
            <a:pPr>
              <a:buClr>
                <a:schemeClr val="tx1"/>
              </a:buClr>
            </a:pPr>
            <a:r>
              <a:rPr lang="en-GB" sz="1600" b="1" dirty="0"/>
              <a:t>Derived values and model predictions integrated with the data: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Future predicted COVID-19 deaths and cases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Future predicted NPIs and NPI stringency indexes</a:t>
            </a:r>
            <a:endParaRPr lang="en-GB" sz="1200" dirty="0"/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628650" lvl="1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5768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wrangling and integration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dirty="0"/>
              <a:t>R/Pharma 2020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08698147-7060-4473-B298-1AD94C38CC6D}"/>
              </a:ext>
            </a:extLst>
          </p:cNvPr>
          <p:cNvSpPr txBox="1">
            <a:spLocks/>
          </p:cNvSpPr>
          <p:nvPr/>
        </p:nvSpPr>
        <p:spPr>
          <a:xfrm>
            <a:off x="329004" y="627193"/>
            <a:ext cx="6579796" cy="4546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Preparing input for the models and for the interactive apps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5A462-267D-46C5-9665-C9804AF6E4DD}"/>
              </a:ext>
            </a:extLst>
          </p:cNvPr>
          <p:cNvSpPr txBox="1"/>
          <p:nvPr/>
        </p:nvSpPr>
        <p:spPr>
          <a:xfrm>
            <a:off x="329003" y="1116827"/>
            <a:ext cx="523423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600" b="1" dirty="0"/>
              <a:t>Data standardization: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600" dirty="0"/>
              <a:t>Country vs state-level data</a:t>
            </a:r>
          </a:p>
          <a:p>
            <a:pPr marL="628650" lvl="1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400" dirty="0"/>
              <a:t>US state-level data require aggregation</a:t>
            </a:r>
          </a:p>
          <a:p>
            <a:pPr marL="628650" lvl="1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400" dirty="0"/>
              <a:t>Georgia (the state) vs Georgia (the country)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600" dirty="0"/>
              <a:t>Different country names in individual datasets</a:t>
            </a:r>
          </a:p>
          <a:p>
            <a:pPr marL="628650" lvl="1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400" dirty="0"/>
              <a:t>Russia -&gt; The Russian Federation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600" dirty="0"/>
              <a:t>Different approaches to missing values</a:t>
            </a:r>
          </a:p>
          <a:p>
            <a:pPr marL="628650" lvl="1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400" dirty="0"/>
              <a:t>0s, NAs, missing rows, inferred values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600" dirty="0"/>
              <a:t>Different approaches to date formatting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600" dirty="0"/>
              <a:t>Weekly vs daily statistics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600" dirty="0"/>
              <a:t>Different update </a:t>
            </a:r>
            <a:r>
              <a:rPr lang="en-GB" dirty="0"/>
              <a:t>cadence </a:t>
            </a:r>
            <a:endParaRPr lang="en-GB" sz="1600" dirty="0"/>
          </a:p>
          <a:p>
            <a:pPr marL="628650" lvl="1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400" dirty="0"/>
              <a:t>weekly vs biweekly updates</a:t>
            </a:r>
            <a:endParaRPr lang="en-GB" sz="1200" dirty="0"/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600" dirty="0"/>
              <a:t>Long datasets vs wide datasets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600" dirty="0"/>
              <a:t>….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endParaRPr lang="en-GB" sz="12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0FB8F-FF19-4E8D-BBC5-ED040D797C33}"/>
              </a:ext>
            </a:extLst>
          </p:cNvPr>
          <p:cNvSpPr txBox="1"/>
          <p:nvPr/>
        </p:nvSpPr>
        <p:spPr>
          <a:xfrm>
            <a:off x="5638672" y="1181489"/>
            <a:ext cx="2652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600" b="1" dirty="0"/>
              <a:t>Data transformation: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600" dirty="0"/>
              <a:t>Deriving new variables or summaries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600" dirty="0"/>
              <a:t>Filtering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600" dirty="0"/>
              <a:t>Calculating rates, cumulative values, etc.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600" dirty="0"/>
              <a:t>Removing duplicates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600" dirty="0"/>
              <a:t>Deriving missing values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600" dirty="0"/>
              <a:t>…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2507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GB" sz="1400" dirty="0"/>
              <a:t>Each process measured in terms of weekly numbers, for both </a:t>
            </a:r>
            <a:r>
              <a:rPr lang="en-GB" sz="1400" dirty="0">
                <a:solidFill>
                  <a:srgbClr val="00B050"/>
                </a:solidFill>
              </a:rPr>
              <a:t>planned</a:t>
            </a:r>
            <a:r>
              <a:rPr lang="en-GB" sz="1400" dirty="0"/>
              <a:t> and </a:t>
            </a:r>
            <a:r>
              <a:rPr lang="en-GB" sz="1400" dirty="0">
                <a:solidFill>
                  <a:srgbClr val="FF0000"/>
                </a:solidFill>
              </a:rPr>
              <a:t>actual</a:t>
            </a:r>
            <a:r>
              <a:rPr lang="en-GB" sz="1400" dirty="0"/>
              <a:t> recruitment</a:t>
            </a:r>
          </a:p>
          <a:p>
            <a:r>
              <a:rPr lang="en-GB" sz="1400" dirty="0"/>
              <a:t>Wish to compare actual to planned recruitment but main focus on understanding the impact of COVID-19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409D8E-9E8A-44F0-B9D9-119F216631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172625"/>
            <a:ext cx="8418513" cy="338554"/>
          </a:xfrm>
        </p:spPr>
        <p:txBody>
          <a:bodyPr/>
          <a:lstStyle/>
          <a:p>
            <a:r>
              <a:rPr lang="en-US" b="0" dirty="0">
                <a:solidFill>
                  <a:schemeClr val="accent3"/>
                </a:solidFill>
              </a:rPr>
              <a:t>Q: How much of planned/actual gap can be explained by COVID impact 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F2300-FC54-4982-9534-9B4DD34A6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151" y="564357"/>
            <a:ext cx="7813299" cy="395023"/>
          </a:xfrm>
        </p:spPr>
        <p:txBody>
          <a:bodyPr/>
          <a:lstStyle/>
          <a:p>
            <a:r>
              <a:rPr lang="en-US" dirty="0"/>
              <a:t>Key focus: understanding the “gap” between actual and planned  recruitment  curves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E7D85-9B0B-4E5C-B766-C9776BE6B4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754AFD-69EB-4446-9C8E-BBAFC0D0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Recruitment modelling with COVID:  Data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AFE5891E-5340-452E-A2CB-5A32366ED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0168"/>
            <a:ext cx="9144000" cy="291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7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9F533D-B52E-4A2F-BF72-0ADD2D94BD7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544F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1" name="Content Placeholder 11">
            <a:extLst>
              <a:ext uri="{FF2B5EF4-FFF2-40B4-BE49-F238E27FC236}">
                <a16:creationId xmlns:a16="http://schemas.microsoft.com/office/drawing/2014/main" id="{860EC71D-5797-4D6C-98EE-AE20C5E881DE}"/>
              </a:ext>
            </a:extLst>
          </p:cNvPr>
          <p:cNvGraphicFramePr>
            <a:graphicFrameLocks/>
          </p:cNvGraphicFramePr>
          <p:nvPr/>
        </p:nvGraphicFramePr>
        <p:xfrm>
          <a:off x="2585244" y="2309019"/>
          <a:ext cx="3973512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5B9B556-D5F0-482B-A142-608E2039CB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9152" y="1245728"/>
            <a:ext cx="8423275" cy="3070050"/>
          </a:xfrm>
        </p:spPr>
        <p:txBody>
          <a:bodyPr/>
          <a:lstStyle/>
          <a:p>
            <a:r>
              <a:rPr lang="en-GB" dirty="0"/>
              <a:t>Recruitment data extracted from StudyOptimizer software</a:t>
            </a:r>
          </a:p>
          <a:p>
            <a:pPr lvl="1"/>
            <a:r>
              <a:rPr lang="en-GB" dirty="0"/>
              <a:t>Used for study planning and re-planning</a:t>
            </a:r>
          </a:p>
          <a:p>
            <a:r>
              <a:rPr lang="en-GB" dirty="0"/>
              <a:t>Actual vs planned recruitment from 22 studies across 49 countries</a:t>
            </a:r>
          </a:p>
          <a:p>
            <a:r>
              <a:rPr lang="en-GB" dirty="0"/>
              <a:t>Recruitment comprises 3 main processes:</a:t>
            </a:r>
          </a:p>
          <a:p>
            <a:pPr lvl="1"/>
            <a:r>
              <a:rPr lang="en-GB" dirty="0"/>
              <a:t>Site initiation</a:t>
            </a:r>
          </a:p>
          <a:p>
            <a:pPr lvl="1"/>
            <a:r>
              <a:rPr lang="en-GB" dirty="0"/>
              <a:t>Screening</a:t>
            </a:r>
          </a:p>
          <a:p>
            <a:pPr lvl="1"/>
            <a:r>
              <a:rPr lang="en-GB" dirty="0"/>
              <a:t>Randomization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64FBEF3-3537-43AD-9518-5F610FA4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Recruitment modelling with COVID: 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BDE43-B017-4010-8399-AA7343BE512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R/Pharma 2020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30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359152" y="1164431"/>
            <a:ext cx="8341936" cy="3350419"/>
          </a:xfrm>
        </p:spPr>
        <p:txBody>
          <a:bodyPr>
            <a:normAutofit/>
          </a:bodyPr>
          <a:lstStyle/>
          <a:p>
            <a:r>
              <a:rPr lang="en-GB" dirty="0"/>
              <a:t>Each component of recruitment process (initiation/screening/randomization) is characterised by a rate parameter, e.g. number of sites initiated per week</a:t>
            </a:r>
          </a:p>
          <a:p>
            <a:r>
              <a:rPr lang="en-GB" dirty="0"/>
              <a:t>For each process we say:</a:t>
            </a:r>
          </a:p>
          <a:p>
            <a:pPr lvl="1"/>
            <a:r>
              <a:rPr lang="en-GB" sz="1600" dirty="0"/>
              <a:t> </a:t>
            </a:r>
            <a:r>
              <a:rPr lang="en-GB" sz="1600" dirty="0">
                <a:solidFill>
                  <a:srgbClr val="FF0000"/>
                </a:solidFill>
              </a:rPr>
              <a:t>Actual rate</a:t>
            </a:r>
            <a:r>
              <a:rPr lang="en-GB" sz="1600" dirty="0"/>
              <a:t> = </a:t>
            </a:r>
            <a:r>
              <a:rPr lang="en-GB" sz="1600" dirty="0">
                <a:solidFill>
                  <a:srgbClr val="00B050"/>
                </a:solidFill>
              </a:rPr>
              <a:t>Planned rate</a:t>
            </a:r>
            <a:r>
              <a:rPr lang="en-GB" sz="1600" dirty="0"/>
              <a:t> x </a:t>
            </a:r>
            <a:r>
              <a:rPr lang="en-GB" sz="1600" dirty="0">
                <a:solidFill>
                  <a:srgbClr val="0070C0"/>
                </a:solidFill>
              </a:rPr>
              <a:t>Multiplier</a:t>
            </a:r>
          </a:p>
          <a:p>
            <a:r>
              <a:rPr lang="en-GB" dirty="0"/>
              <a:t>So, for example, a screening-rate multiplier of </a:t>
            </a:r>
            <a:r>
              <a:rPr lang="en-GB" dirty="0">
                <a:solidFill>
                  <a:srgbClr val="0070C0"/>
                </a:solidFill>
              </a:rPr>
              <a:t>0.5</a:t>
            </a:r>
            <a:r>
              <a:rPr lang="en-GB" dirty="0"/>
              <a:t> means that actual screening is progressing at </a:t>
            </a:r>
            <a:r>
              <a:rPr lang="en-GB" dirty="0">
                <a:solidFill>
                  <a:srgbClr val="0070C0"/>
                </a:solidFill>
              </a:rPr>
              <a:t>half the planned rate</a:t>
            </a:r>
            <a:r>
              <a:rPr lang="en-GB" dirty="0"/>
              <a:t> (assuming the same number of sites)</a:t>
            </a:r>
          </a:p>
          <a:p>
            <a:r>
              <a:rPr lang="en-GB" dirty="0"/>
              <a:t>We allow the multiplier to depend on various COVID-19-related metrics, e.g.</a:t>
            </a:r>
          </a:p>
          <a:p>
            <a:pPr lvl="1"/>
            <a:r>
              <a:rPr lang="en-GB" dirty="0"/>
              <a:t>Number of cases/deaths</a:t>
            </a:r>
          </a:p>
          <a:p>
            <a:pPr lvl="1"/>
            <a:r>
              <a:rPr lang="en-GB" dirty="0"/>
              <a:t>Stringency of government-imposed restrictions</a:t>
            </a:r>
          </a:p>
          <a:p>
            <a:r>
              <a:rPr lang="en-GB" dirty="0"/>
              <a:t>Multipliers are of direct interest (modelled) but main focus is on recruitment milestones (e.g. Last Subject First Visit); that’s what is used in decision -making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481BD8-3A14-4D70-B3C6-F5B8BE6A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0" y="420588"/>
            <a:ext cx="7577139" cy="338554"/>
          </a:xfrm>
        </p:spPr>
        <p:txBody>
          <a:bodyPr/>
          <a:lstStyle/>
          <a:p>
            <a:r>
              <a:rPr lang="en-GB" dirty="0"/>
              <a:t>Model overview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3A013DA2-5DE9-411C-A0C9-C22AC5BF39D9}"/>
              </a:ext>
            </a:extLst>
          </p:cNvPr>
          <p:cNvSpPr/>
          <p:nvPr/>
        </p:nvSpPr>
        <p:spPr>
          <a:xfrm>
            <a:off x="4570789" y="3286125"/>
            <a:ext cx="378619" cy="45720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5C56B-AC2B-4FA1-8EB4-1DED600F88F2}"/>
              </a:ext>
            </a:extLst>
          </p:cNvPr>
          <p:cNvSpPr txBox="1"/>
          <p:nvPr/>
        </p:nvSpPr>
        <p:spPr>
          <a:xfrm>
            <a:off x="5264944" y="3364708"/>
            <a:ext cx="2688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200" dirty="0">
                <a:solidFill>
                  <a:schemeClr val="bg2"/>
                </a:solidFill>
              </a:rPr>
              <a:t>Come form COVID prediction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70A9DF-B6CF-4209-A72D-367CEA84F258}"/>
              </a:ext>
            </a:extLst>
          </p:cNvPr>
          <p:cNvCxnSpPr>
            <a:cxnSpLocks/>
          </p:cNvCxnSpPr>
          <p:nvPr/>
        </p:nvCxnSpPr>
        <p:spPr>
          <a:xfrm flipH="1">
            <a:off x="5022057" y="3514725"/>
            <a:ext cx="24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00A5759-C5E6-4D18-A7EF-AF44442C54B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R/Pharma 2020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33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360362" y="1333562"/>
            <a:ext cx="8423275" cy="2769056"/>
          </a:xfrm>
        </p:spPr>
        <p:txBody>
          <a:bodyPr/>
          <a:lstStyle/>
          <a:p>
            <a:r>
              <a:rPr lang="en-GB" dirty="0"/>
              <a:t>Multipliers vary over time with COVID-19 metrics</a:t>
            </a:r>
          </a:p>
          <a:p>
            <a:r>
              <a:rPr lang="en-GB" dirty="0"/>
              <a:t>Can predict how recruitment will progress under various pandemic scenarios, e.g.</a:t>
            </a:r>
          </a:p>
          <a:p>
            <a:pPr lvl="1"/>
            <a:r>
              <a:rPr lang="en-GB" dirty="0"/>
              <a:t>No restrictions going forwards</a:t>
            </a:r>
          </a:p>
          <a:p>
            <a:pPr lvl="1"/>
            <a:r>
              <a:rPr lang="en-GB" dirty="0"/>
              <a:t>Maximal restrictions</a:t>
            </a:r>
          </a:p>
          <a:p>
            <a:pPr lvl="1"/>
            <a:r>
              <a:rPr lang="en-GB" dirty="0"/>
              <a:t>Restrictions cycle over the next year or two</a:t>
            </a:r>
          </a:p>
          <a:p>
            <a:r>
              <a:rPr lang="en-GB" dirty="0"/>
              <a:t>Primary focus on estimating dates at which recruitment targets achieved, e.g.</a:t>
            </a:r>
          </a:p>
          <a:p>
            <a:pPr lvl="1"/>
            <a:r>
              <a:rPr lang="en-GB" dirty="0"/>
              <a:t>Full recruitment, 75%, 50%, etc</a:t>
            </a:r>
          </a:p>
          <a:p>
            <a:r>
              <a:rPr lang="en-GB" dirty="0"/>
              <a:t>Or percentile-based estimates, e.g. we can be </a:t>
            </a:r>
            <a:r>
              <a:rPr lang="en-GB" dirty="0">
                <a:solidFill>
                  <a:srgbClr val="E49B13"/>
                </a:solidFill>
              </a:rPr>
              <a:t>80% confident</a:t>
            </a:r>
            <a:r>
              <a:rPr lang="en-GB" dirty="0"/>
              <a:t> that we will have achieved 50% recruitment by Aug 2021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CA8D8D-8885-4F6B-813A-A60E4BBF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D6EDB-F29C-4E02-8E93-E455DDAFDBE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R/Pharma 2020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893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59152" y="260064"/>
            <a:ext cx="7577139" cy="338554"/>
          </a:xfrm>
        </p:spPr>
        <p:txBody>
          <a:bodyPr/>
          <a:lstStyle/>
          <a:p>
            <a:r>
              <a:rPr lang="en-GB" dirty="0"/>
              <a:t>Predicted screening-rate multipliers by country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395D9C55-6932-45F2-8D6C-C85CC81CA2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152" y="693553"/>
            <a:ext cx="7578000" cy="276999"/>
          </a:xfrm>
        </p:spPr>
        <p:txBody>
          <a:bodyPr/>
          <a:lstStyle/>
          <a:p>
            <a:r>
              <a:rPr lang="en-GB" dirty="0"/>
              <a:t>All countries…</a:t>
            </a:r>
          </a:p>
        </p:txBody>
      </p:sp>
      <p:pic>
        <p:nvPicPr>
          <p:cNvPr id="10" name="Picture 9" descr="A picture containing person, group&#10;&#10;Description automatically generated">
            <a:extLst>
              <a:ext uri="{FF2B5EF4-FFF2-40B4-BE49-F238E27FC236}">
                <a16:creationId xmlns:a16="http://schemas.microsoft.com/office/drawing/2014/main" id="{6BAF9945-1520-4276-96A4-6DF445706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88" y="1110988"/>
            <a:ext cx="8065024" cy="403251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50A5C-1007-40E4-8CA5-BBB4D491AF3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R/Pharma 2020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14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9CFD00-CCDA-4F29-9C7A-4680AFC9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Workflow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2FE66-950A-4B68-9332-9262EB1083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Predictions Complete it was time for an App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9ECC9-192E-4FF1-B622-FF8D1B74AF5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 dirty="0"/>
              <a:t>R/Pharma 2020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6EF32-572A-4800-8BFF-DBA500C42A5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97A68-AC4F-4922-8724-492053EB843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AA77BF-EBE7-4F70-B854-47035B6AB074}"/>
              </a:ext>
            </a:extLst>
          </p:cNvPr>
          <p:cNvSpPr/>
          <p:nvPr/>
        </p:nvSpPr>
        <p:spPr bwMode="auto">
          <a:xfrm>
            <a:off x="1614527" y="2107010"/>
            <a:ext cx="930394" cy="339918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Web-scraped Information 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A906C1-6F29-48E7-8070-4AA04C6DF886}"/>
              </a:ext>
            </a:extLst>
          </p:cNvPr>
          <p:cNvSpPr/>
          <p:nvPr/>
        </p:nvSpPr>
        <p:spPr bwMode="auto">
          <a:xfrm>
            <a:off x="2792297" y="2401175"/>
            <a:ext cx="936532" cy="354497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COVID-19 Predictions 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227BE4-C77E-47B6-AA24-10EA51447E92}"/>
              </a:ext>
            </a:extLst>
          </p:cNvPr>
          <p:cNvSpPr/>
          <p:nvPr/>
        </p:nvSpPr>
        <p:spPr bwMode="auto">
          <a:xfrm>
            <a:off x="732310" y="3381416"/>
            <a:ext cx="1014319" cy="274197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 err="1">
                <a:solidFill>
                  <a:srgbClr val="FFFFFF"/>
                </a:solidFill>
                <a:latin typeface="Arial"/>
              </a:rPr>
              <a:t>eTrack</a:t>
            </a:r>
            <a:r>
              <a:rPr lang="en-GB" sz="1050" b="1" kern="0" dirty="0">
                <a:solidFill>
                  <a:srgbClr val="FFFFFF"/>
                </a:solidFill>
                <a:latin typeface="Arial"/>
              </a:rPr>
              <a:t> </a:t>
            </a:r>
            <a:endParaRPr lang="en-US" sz="105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9EA3F4-471D-4684-8ABF-E61A8F2E0C2B}"/>
              </a:ext>
            </a:extLst>
          </p:cNvPr>
          <p:cNvSpPr/>
          <p:nvPr/>
        </p:nvSpPr>
        <p:spPr bwMode="auto">
          <a:xfrm>
            <a:off x="732310" y="3782551"/>
            <a:ext cx="1014318" cy="274197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8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7FCF29-85B1-486A-8A69-C29CD7291470}"/>
              </a:ext>
            </a:extLst>
          </p:cNvPr>
          <p:cNvSpPr/>
          <p:nvPr/>
        </p:nvSpPr>
        <p:spPr bwMode="auto">
          <a:xfrm>
            <a:off x="732311" y="4183686"/>
            <a:ext cx="1014318" cy="253652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800" b="1" kern="0" dirty="0">
                <a:solidFill>
                  <a:srgbClr val="FFFFFF"/>
                </a:solidFill>
                <a:latin typeface="Arial"/>
              </a:rPr>
              <a:t>Assumptions Report  </a:t>
            </a:r>
            <a:endParaRPr lang="en-US" sz="8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8DFC72-DE3A-499F-AC89-F3C7317AAB4B}"/>
              </a:ext>
            </a:extLst>
          </p:cNvPr>
          <p:cNvSpPr/>
          <p:nvPr/>
        </p:nvSpPr>
        <p:spPr bwMode="auto">
          <a:xfrm>
            <a:off x="6389253" y="2987760"/>
            <a:ext cx="945136" cy="361502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Recruitment Predictions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8F3BDA4-BADC-47C8-94D6-1AD38EED07DF}"/>
              </a:ext>
            </a:extLst>
          </p:cNvPr>
          <p:cNvSpPr/>
          <p:nvPr/>
        </p:nvSpPr>
        <p:spPr bwMode="auto">
          <a:xfrm>
            <a:off x="7442958" y="3524715"/>
            <a:ext cx="683527" cy="329226"/>
          </a:xfrm>
          <a:prstGeom prst="roundRect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>
                <a:alpha val="50000"/>
              </a:schemeClr>
            </a:solidFill>
            <a:prstDash val="solid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8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E5FB786-D71B-48F1-A36C-E32A1F2AE761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2617817" y="1908835"/>
            <a:ext cx="704762" cy="1780948"/>
          </a:xfrm>
          <a:prstGeom prst="bentConnector2">
            <a:avLst/>
          </a:prstGeom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43">
            <a:extLst>
              <a:ext uri="{FF2B5EF4-FFF2-40B4-BE49-F238E27FC236}">
                <a16:creationId xmlns:a16="http://schemas.microsoft.com/office/drawing/2014/main" id="{95F1F98D-3855-4183-AA3D-4D00018D0B9B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3369706" y="2646528"/>
            <a:ext cx="396858" cy="615145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4E0A426-3D27-45C6-8144-AC6C6366AD6D}"/>
              </a:ext>
            </a:extLst>
          </p:cNvPr>
          <p:cNvSpPr/>
          <p:nvPr/>
        </p:nvSpPr>
        <p:spPr bwMode="auto">
          <a:xfrm>
            <a:off x="4163821" y="2446325"/>
            <a:ext cx="918268" cy="34428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Study Level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B272595-CFBD-4948-B2C7-8B572A6AC20E}"/>
              </a:ext>
            </a:extLst>
          </p:cNvPr>
          <p:cNvSpPr/>
          <p:nvPr/>
        </p:nvSpPr>
        <p:spPr bwMode="auto">
          <a:xfrm>
            <a:off x="4163821" y="2980390"/>
            <a:ext cx="918000" cy="34428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Study Country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3CA9A29-E9D8-4E46-A231-A03B499E9212}"/>
              </a:ext>
            </a:extLst>
          </p:cNvPr>
          <p:cNvSpPr/>
          <p:nvPr/>
        </p:nvSpPr>
        <p:spPr bwMode="auto">
          <a:xfrm>
            <a:off x="4163821" y="3494593"/>
            <a:ext cx="917146" cy="34428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Study Country Time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06EC65-081B-4AC3-9CBF-F01F84E9BABE}"/>
              </a:ext>
            </a:extLst>
          </p:cNvPr>
          <p:cNvCxnSpPr>
            <a:cxnSpLocks/>
            <a:endCxn id="27" idx="1"/>
          </p:cNvCxnSpPr>
          <p:nvPr/>
        </p:nvCxnSpPr>
        <p:spPr>
          <a:xfrm rot="5400000" flipH="1" flipV="1">
            <a:off x="3753653" y="2758343"/>
            <a:ext cx="550046" cy="270290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7D807A0-A8AF-405C-B6A8-B65C1FA0CABB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3762568" y="3265480"/>
            <a:ext cx="515042" cy="287463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931F59-781D-4963-8ABE-39A08EFAB9D5}"/>
              </a:ext>
            </a:extLst>
          </p:cNvPr>
          <p:cNvCxnSpPr>
            <a:cxnSpLocks/>
          </p:cNvCxnSpPr>
          <p:nvPr/>
        </p:nvCxnSpPr>
        <p:spPr>
          <a:xfrm>
            <a:off x="3893531" y="3151693"/>
            <a:ext cx="278704" cy="245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A78D28D-B93A-4077-8EF6-48BB20376C43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 flipV="1">
            <a:off x="5080967" y="2619958"/>
            <a:ext cx="495294" cy="10467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1EF14DC-A620-426B-9EDC-3568CB03A356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 flipV="1">
            <a:off x="5081821" y="2619958"/>
            <a:ext cx="494440" cy="5325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C051BC-A407-41E6-941B-292B0C280DFF}"/>
              </a:ext>
            </a:extLst>
          </p:cNvPr>
          <p:cNvCxnSpPr>
            <a:cxnSpLocks/>
            <a:stCxn id="27" idx="3"/>
            <a:endCxn id="36" idx="1"/>
          </p:cNvCxnSpPr>
          <p:nvPr/>
        </p:nvCxnSpPr>
        <p:spPr>
          <a:xfrm>
            <a:off x="5082089" y="2618465"/>
            <a:ext cx="494172" cy="14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AEB1AE-5FFE-4D21-B0EE-BDAECC18EFAA}"/>
              </a:ext>
            </a:extLst>
          </p:cNvPr>
          <p:cNvSpPr/>
          <p:nvPr/>
        </p:nvSpPr>
        <p:spPr bwMode="auto">
          <a:xfrm>
            <a:off x="5576261" y="2453516"/>
            <a:ext cx="937451" cy="332883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Model Ready Dataset 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7" name="Straight Arrow Connector 130">
            <a:extLst>
              <a:ext uri="{FF2B5EF4-FFF2-40B4-BE49-F238E27FC236}">
                <a16:creationId xmlns:a16="http://schemas.microsoft.com/office/drawing/2014/main" id="{43DDCEB3-71D7-487D-AFD2-35AD2F63FFC6}"/>
              </a:ext>
            </a:extLst>
          </p:cNvPr>
          <p:cNvCxnSpPr>
            <a:cxnSpLocks/>
            <a:stCxn id="36" idx="2"/>
            <a:endCxn id="18" idx="1"/>
          </p:cNvCxnSpPr>
          <p:nvPr/>
        </p:nvCxnSpPr>
        <p:spPr>
          <a:xfrm rot="16200000" flipH="1">
            <a:off x="6026064" y="2805322"/>
            <a:ext cx="382112" cy="344266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133">
            <a:extLst>
              <a:ext uri="{FF2B5EF4-FFF2-40B4-BE49-F238E27FC236}">
                <a16:creationId xmlns:a16="http://schemas.microsoft.com/office/drawing/2014/main" id="{EFFFB6EA-AB57-4D9B-9F5F-16986AFB687D}"/>
              </a:ext>
            </a:extLst>
          </p:cNvPr>
          <p:cNvCxnSpPr>
            <a:cxnSpLocks/>
            <a:stCxn id="18" idx="2"/>
            <a:endCxn id="134" idx="1"/>
          </p:cNvCxnSpPr>
          <p:nvPr/>
        </p:nvCxnSpPr>
        <p:spPr>
          <a:xfrm rot="16200000" flipH="1">
            <a:off x="6806814" y="3404268"/>
            <a:ext cx="351132" cy="241119"/>
          </a:xfrm>
          <a:prstGeom prst="curvedConnector2">
            <a:avLst/>
          </a:prstGeom>
          <a:ln w="28575">
            <a:solidFill>
              <a:schemeClr val="tx1">
                <a:alpha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5787296-31FA-491C-B2A8-CBA9FFE6C8CF}"/>
              </a:ext>
            </a:extLst>
          </p:cNvPr>
          <p:cNvSpPr/>
          <p:nvPr/>
        </p:nvSpPr>
        <p:spPr bwMode="auto">
          <a:xfrm>
            <a:off x="1280226" y="1498997"/>
            <a:ext cx="738563" cy="30602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23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000" b="1" kern="0" dirty="0">
                <a:solidFill>
                  <a:srgbClr val="FFFFFF"/>
                </a:solidFill>
                <a:latin typeface="Arial"/>
              </a:rPr>
              <a:t>ECDC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05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3C41A3E-F2C6-4AA4-ACC0-01AEF7087A93}"/>
              </a:ext>
            </a:extLst>
          </p:cNvPr>
          <p:cNvSpPr/>
          <p:nvPr/>
        </p:nvSpPr>
        <p:spPr bwMode="auto">
          <a:xfrm>
            <a:off x="2137820" y="1491724"/>
            <a:ext cx="754471" cy="307439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800" b="1" kern="0" dirty="0" err="1">
                <a:solidFill>
                  <a:srgbClr val="FFFFFF"/>
                </a:solidFill>
                <a:latin typeface="Arial"/>
              </a:rPr>
              <a:t>Blavatnik</a:t>
            </a:r>
            <a:endParaRPr lang="en-GB" sz="8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C276960-B758-413A-A857-76C3BB5EFFF6}"/>
              </a:ext>
            </a:extLst>
          </p:cNvPr>
          <p:cNvSpPr/>
          <p:nvPr/>
        </p:nvSpPr>
        <p:spPr bwMode="auto">
          <a:xfrm>
            <a:off x="647831" y="1944035"/>
            <a:ext cx="730388" cy="286334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050" b="1" kern="0" dirty="0">
                <a:solidFill>
                  <a:srgbClr val="FFFFFF"/>
                </a:solidFill>
                <a:latin typeface="Arial"/>
              </a:rPr>
              <a:t>NYT</a:t>
            </a:r>
          </a:p>
        </p:txBody>
      </p:sp>
      <p:cxnSp>
        <p:nvCxnSpPr>
          <p:cNvPr id="43" name="Connector: Elbow 166">
            <a:extLst>
              <a:ext uri="{FF2B5EF4-FFF2-40B4-BE49-F238E27FC236}">
                <a16:creationId xmlns:a16="http://schemas.microsoft.com/office/drawing/2014/main" id="{04630952-DBA6-462F-A1D7-3111B2315D09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 rot="5400000">
            <a:off x="2143467" y="1735420"/>
            <a:ext cx="307847" cy="43533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168">
            <a:extLst>
              <a:ext uri="{FF2B5EF4-FFF2-40B4-BE49-F238E27FC236}">
                <a16:creationId xmlns:a16="http://schemas.microsoft.com/office/drawing/2014/main" id="{06BD6F1A-1DE2-4036-9CD3-676C08762932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 rot="16200000" flipH="1">
            <a:off x="1713620" y="1740905"/>
            <a:ext cx="301993" cy="4302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172">
            <a:extLst>
              <a:ext uri="{FF2B5EF4-FFF2-40B4-BE49-F238E27FC236}">
                <a16:creationId xmlns:a16="http://schemas.microsoft.com/office/drawing/2014/main" id="{30D350BE-3E6B-4256-9CA4-063BF4F19836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1378219" y="2087202"/>
            <a:ext cx="236308" cy="18976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30">
            <a:extLst>
              <a:ext uri="{FF2B5EF4-FFF2-40B4-BE49-F238E27FC236}">
                <a16:creationId xmlns:a16="http://schemas.microsoft.com/office/drawing/2014/main" id="{81211395-A156-4F21-899F-020193CD9448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2370262" y="2156389"/>
            <a:ext cx="131496" cy="712573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8CD99D4-CA5F-459C-9415-9E7F63AE980F}"/>
              </a:ext>
            </a:extLst>
          </p:cNvPr>
          <p:cNvCxnSpPr>
            <a:cxnSpLocks/>
          </p:cNvCxnSpPr>
          <p:nvPr/>
        </p:nvCxnSpPr>
        <p:spPr>
          <a:xfrm>
            <a:off x="5131216" y="3666733"/>
            <a:ext cx="2019077" cy="22595"/>
          </a:xfrm>
          <a:prstGeom prst="straightConnector1">
            <a:avLst/>
          </a:prstGeom>
          <a:ln w="28575">
            <a:solidFill>
              <a:schemeClr val="tx1">
                <a:alpha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33" descr="Database">
            <a:extLst>
              <a:ext uri="{FF2B5EF4-FFF2-40B4-BE49-F238E27FC236}">
                <a16:creationId xmlns:a16="http://schemas.microsoft.com/office/drawing/2014/main" id="{AA7119D7-0DDD-46EF-8A0A-BDF1B4BEF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940" y="3496846"/>
            <a:ext cx="407096" cy="407096"/>
          </a:xfrm>
          <a:prstGeom prst="rect">
            <a:avLst/>
          </a:prstGeom>
        </p:spPr>
      </p:pic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49D59550-DAA8-4D4B-AFFC-D453A0A5211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746629" y="3151690"/>
            <a:ext cx="2088382" cy="366825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93479607-689D-4660-9EF4-6E8A353AAE4D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746628" y="3151690"/>
            <a:ext cx="2089411" cy="767960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9E6F6202-4F2E-4506-92BC-981FFFE1E657}"/>
              </a:ext>
            </a:extLst>
          </p:cNvPr>
          <p:cNvCxnSpPr>
            <a:cxnSpLocks/>
          </p:cNvCxnSpPr>
          <p:nvPr/>
        </p:nvCxnSpPr>
        <p:spPr>
          <a:xfrm flipV="1">
            <a:off x="1751928" y="3151690"/>
            <a:ext cx="2083083" cy="1148913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CBE43DE-DF38-4FCA-8A70-11BEEC47B8A3}"/>
              </a:ext>
            </a:extLst>
          </p:cNvPr>
          <p:cNvSpPr txBox="1"/>
          <p:nvPr/>
        </p:nvSpPr>
        <p:spPr>
          <a:xfrm>
            <a:off x="4007190" y="2104262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b="1" dirty="0"/>
              <a:t>Data Domain</a:t>
            </a:r>
            <a:endParaRPr lang="en-US" sz="1200" b="1" dirty="0" err="1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8A0AED9-306B-4DE9-8BD5-ADDF4EA4BFB0}"/>
              </a:ext>
            </a:extLst>
          </p:cNvPr>
          <p:cNvSpPr txBox="1"/>
          <p:nvPr/>
        </p:nvSpPr>
        <p:spPr>
          <a:xfrm>
            <a:off x="368458" y="3037706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100" b="1" dirty="0"/>
              <a:t>Internal Sources</a:t>
            </a:r>
            <a:endParaRPr lang="en-US" sz="1100" b="1" dirty="0" err="1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8C0C5C1-AC58-46A6-9C89-4C37885114E6}"/>
              </a:ext>
            </a:extLst>
          </p:cNvPr>
          <p:cNvSpPr txBox="1"/>
          <p:nvPr/>
        </p:nvSpPr>
        <p:spPr>
          <a:xfrm>
            <a:off x="321169" y="1161422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100" b="1" dirty="0"/>
              <a:t>External Sources</a:t>
            </a:r>
            <a:endParaRPr lang="en-US" sz="1100" b="1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857DD-9643-4235-BD49-4D3773ED2099}"/>
              </a:ext>
            </a:extLst>
          </p:cNvPr>
          <p:cNvSpPr/>
          <p:nvPr/>
        </p:nvSpPr>
        <p:spPr>
          <a:xfrm>
            <a:off x="605619" y="3736398"/>
            <a:ext cx="12677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850" b="1" kern="0" dirty="0">
                <a:solidFill>
                  <a:srgbClr val="FFFFFF"/>
                </a:solidFill>
              </a:rPr>
              <a:t>Cumulative Enrolment Report  </a:t>
            </a:r>
            <a:endParaRPr lang="en-US" sz="850" b="1" kern="0" dirty="0" err="1">
              <a:solidFill>
                <a:srgbClr val="FFFFFF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90176FB-ADDD-45FC-B9E8-5F439EC8B6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1" t="38934" r="70663" b="54478"/>
          <a:stretch/>
        </p:blipFill>
        <p:spPr>
          <a:xfrm rot="17740222">
            <a:off x="7279494" y="2643981"/>
            <a:ext cx="883773" cy="28638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3780766-2E30-49CB-8528-3C2905A1FAEE}"/>
              </a:ext>
            </a:extLst>
          </p:cNvPr>
          <p:cNvSpPr txBox="1"/>
          <p:nvPr/>
        </p:nvSpPr>
        <p:spPr>
          <a:xfrm>
            <a:off x="6599168" y="1973087"/>
            <a:ext cx="128103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/>
              <a:t>Interactive visualization</a:t>
            </a:r>
            <a:endParaRPr lang="en-GB" sz="1200" b="1" dirty="0">
              <a:cs typeface="Arial"/>
            </a:endParaRPr>
          </a:p>
        </p:txBody>
      </p:sp>
      <p:pic>
        <p:nvPicPr>
          <p:cNvPr id="48" name="Picture 32" descr="WIT - Data Visualization">
            <a:extLst>
              <a:ext uri="{FF2B5EF4-FFF2-40B4-BE49-F238E27FC236}">
                <a16:creationId xmlns:a16="http://schemas.microsoft.com/office/drawing/2014/main" id="{1C2F6663-5416-48A9-8F1E-77DD2AB2D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290" y="1445854"/>
            <a:ext cx="480325" cy="4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754E6DF-A0A6-4167-B8C4-5108E7456E2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06370" y="2014726"/>
            <a:ext cx="476758" cy="455899"/>
          </a:xfrm>
          <a:prstGeom prst="rect">
            <a:avLst/>
          </a:prstGeom>
        </p:spPr>
      </p:pic>
      <p:pic>
        <p:nvPicPr>
          <p:cNvPr id="50" name="Picture 32" descr="WIT - Data Visualization">
            <a:extLst>
              <a:ext uri="{FF2B5EF4-FFF2-40B4-BE49-F238E27FC236}">
                <a16:creationId xmlns:a16="http://schemas.microsoft.com/office/drawing/2014/main" id="{AF393B4D-D5A7-4CF6-847B-A4D8120AC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355" y="1938143"/>
            <a:ext cx="526570" cy="5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3F2A5BC7-3F5C-4D3C-8696-CF2FCD45302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18357" y="1553989"/>
            <a:ext cx="394917" cy="4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3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E4B01F-2038-4F6B-96F5-CD89C134C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152" y="693553"/>
            <a:ext cx="7578000" cy="276999"/>
          </a:xfrm>
        </p:spPr>
        <p:txBody>
          <a:bodyPr/>
          <a:lstStyle/>
          <a:p>
            <a:r>
              <a:rPr lang="en-GB" dirty="0"/>
              <a:t>Formed 25 March 2020 from various groups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762BF2-CCCE-4277-A9AE-442A75FD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GB" dirty="0"/>
              <a:t>Joint work: The Biostats COVID-19 modelling taskforce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ABDA2A-9A1B-4B42-A13F-BC301DE135BE}"/>
              </a:ext>
            </a:extLst>
          </p:cNvPr>
          <p:cNvGrpSpPr/>
          <p:nvPr/>
        </p:nvGrpSpPr>
        <p:grpSpPr>
          <a:xfrm>
            <a:off x="3730172" y="2039257"/>
            <a:ext cx="4643180" cy="2151077"/>
            <a:chOff x="1686678" y="1524671"/>
            <a:chExt cx="5915262" cy="27494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73A5A0-5518-4134-A1ED-8557DE1BE0B1}"/>
                </a:ext>
              </a:extLst>
            </p:cNvPr>
            <p:cNvGrpSpPr/>
            <p:nvPr/>
          </p:nvGrpSpPr>
          <p:grpSpPr>
            <a:xfrm>
              <a:off x="1686678" y="1524671"/>
              <a:ext cx="5697796" cy="2749456"/>
              <a:chOff x="1755952" y="1884889"/>
              <a:chExt cx="3522140" cy="182753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BB2CE97-98A3-4CA4-91E8-FFDC85CD8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55952" y="1884889"/>
                <a:ext cx="2391769" cy="182753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DA5364B-6F03-488C-92A7-25FD656F0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122" y="1884889"/>
                <a:ext cx="929159" cy="26166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418347A-9DC5-4038-AD3B-F9052282C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6733" y="2246771"/>
                <a:ext cx="239469" cy="23448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C4BEEE-AF22-4888-93CC-401DE7D21290}"/>
                  </a:ext>
                </a:extLst>
              </p:cNvPr>
              <p:cNvSpPr txBox="1"/>
              <p:nvPr/>
            </p:nvSpPr>
            <p:spPr>
              <a:xfrm>
                <a:off x="4258035" y="2246771"/>
                <a:ext cx="1020057" cy="163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GB" sz="1000" dirty="0"/>
                  <a:t>Magda Zwierzyna</a:t>
                </a: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AA0A82-1D23-4979-A9CA-D0C4E24A4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5477" y="2559687"/>
              <a:ext cx="2176463" cy="4572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26FA7B8-46AC-49AB-80B4-5FEEBB89C194}"/>
              </a:ext>
            </a:extLst>
          </p:cNvPr>
          <p:cNvSpPr txBox="1"/>
          <p:nvPr/>
        </p:nvSpPr>
        <p:spPr>
          <a:xfrm>
            <a:off x="334813" y="1429657"/>
            <a:ext cx="3465172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200" dirty="0"/>
              <a:t>Team led by </a:t>
            </a:r>
            <a:r>
              <a:rPr lang="en-GB" sz="1200" b="1" dirty="0"/>
              <a:t>Nicky Best</a:t>
            </a:r>
            <a:r>
              <a:rPr lang="en-GB" sz="1200" dirty="0"/>
              <a:t>, head of the Advanced Biostatistics (ABDA) team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200" dirty="0"/>
              <a:t>Barbara Suarez is Project Manager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200" dirty="0"/>
              <a:t>Sponsored by </a:t>
            </a:r>
            <a:r>
              <a:rPr lang="en-GB" sz="1200" b="1" dirty="0"/>
              <a:t>Graeme Archer</a:t>
            </a:r>
            <a:r>
              <a:rPr lang="en-GB" sz="1200" dirty="0"/>
              <a:t>, NCTS &amp; Biostats LT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200" dirty="0"/>
              <a:t>Members from ABDA:</a:t>
            </a:r>
          </a:p>
          <a:p>
            <a:pPr marL="628650" lvl="1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200" dirty="0"/>
              <a:t>Dave Lunn</a:t>
            </a:r>
          </a:p>
          <a:p>
            <a:pPr marL="628650" lvl="1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200" dirty="0"/>
              <a:t>Inna Perevozskaya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200" dirty="0"/>
              <a:t>Members from Research Statistics</a:t>
            </a:r>
          </a:p>
          <a:p>
            <a:pPr marL="628650" lvl="1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200" dirty="0"/>
              <a:t>Valeriia Sherina</a:t>
            </a:r>
          </a:p>
          <a:p>
            <a:pPr marL="628650" lvl="1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200" dirty="0"/>
              <a:t>Jack Euesden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200" dirty="0"/>
              <a:t>Members from Statistical Data Science</a:t>
            </a:r>
          </a:p>
          <a:p>
            <a:pPr marL="628650" lvl="1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200" dirty="0"/>
              <a:t>Doug Thompson</a:t>
            </a:r>
          </a:p>
          <a:p>
            <a:pPr marL="628650" lvl="1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200" dirty="0"/>
              <a:t>Christina Fillmore</a:t>
            </a:r>
          </a:p>
          <a:p>
            <a:pPr marL="628650" lvl="1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200" dirty="0"/>
              <a:t>Magda Zwierzyna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r>
              <a:rPr lang="en-GB" sz="1200" dirty="0"/>
              <a:t>Many thanks to Jamie Lorimer from </a:t>
            </a:r>
            <a:r>
              <a:rPr lang="en-GB" sz="1200" dirty="0" err="1"/>
              <a:t>ClinOps</a:t>
            </a:r>
            <a:r>
              <a:rPr lang="en-GB" sz="1200" dirty="0"/>
              <a:t> for help and insight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89F055-20AE-4627-8186-D7D752091D53}"/>
              </a:ext>
            </a:extLst>
          </p:cNvPr>
          <p:cNvSpPr txBox="1"/>
          <p:nvPr/>
        </p:nvSpPr>
        <p:spPr>
          <a:xfrm>
            <a:off x="3936904" y="1444371"/>
            <a:ext cx="424542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/>
              <a:t>A spontaneously-formed team drawn from three different groups, working as a single, ruthlessly-focussed team</a:t>
            </a:r>
            <a:endParaRPr lang="en-GB" sz="12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2DEBB-7D6F-4F9A-ADD1-7B6483F6F3B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R/Pharma 2020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BD2CFA-BBB3-459C-A4F4-94189D71E78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547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F07AA-0952-4392-9E6F-EF86204D84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FACB8F-10BA-466A-B2C5-207D84AD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Recruitment App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834C061-4AA0-4392-9503-A5EB227BDA0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R/Pharma 2020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2E71A8-3943-4606-86E4-C8699B1ED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7EDAC7-2210-4B3C-B00A-C70B86D73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43" y="1130883"/>
            <a:ext cx="8079244" cy="34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82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Milestone estimates in Recruitment App 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08698147-7060-4473-B298-1AD94C38CC6D}"/>
              </a:ext>
            </a:extLst>
          </p:cNvPr>
          <p:cNvSpPr txBox="1">
            <a:spLocks/>
          </p:cNvSpPr>
          <p:nvPr/>
        </p:nvSpPr>
        <p:spPr>
          <a:xfrm>
            <a:off x="329003" y="627193"/>
            <a:ext cx="7879165" cy="50873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544F40"/>
                </a:solidFill>
              </a:rPr>
              <a:t>View probability distributions (density strips) for the LSFV visit milestone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695C8-78BB-44BF-BB07-47921154944F}"/>
              </a:ext>
            </a:extLst>
          </p:cNvPr>
          <p:cNvSpPr/>
          <p:nvPr/>
        </p:nvSpPr>
        <p:spPr bwMode="auto">
          <a:xfrm>
            <a:off x="458795" y="1590595"/>
            <a:ext cx="1144921" cy="29967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B14222-CE96-49BC-A323-AA63CC744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03" y="1135930"/>
            <a:ext cx="8113868" cy="32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3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59152" y="260064"/>
            <a:ext cx="7577139" cy="338554"/>
          </a:xfrm>
        </p:spPr>
        <p:txBody>
          <a:bodyPr/>
          <a:lstStyle/>
          <a:p>
            <a:r>
              <a:rPr lang="en-GB" dirty="0"/>
              <a:t>Milestone estimates: decision making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9F533D-B52E-4A2F-BF72-0ADD2D94BD7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544F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395D9C55-6932-45F2-8D6C-C85CC81CA2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152" y="693553"/>
            <a:ext cx="7578000" cy="276999"/>
          </a:xfrm>
        </p:spPr>
        <p:txBody>
          <a:bodyPr/>
          <a:lstStyle/>
          <a:p>
            <a:r>
              <a:rPr lang="en-GB" dirty="0"/>
              <a:t>LSFV percentiles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E05FC-CBA3-4EEE-A780-AC2C07217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72" y="1195467"/>
            <a:ext cx="7145655" cy="386619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4C84DBE-5347-4D89-99FB-9A22130D3E3B}"/>
              </a:ext>
            </a:extLst>
          </p:cNvPr>
          <p:cNvSpPr/>
          <p:nvPr/>
        </p:nvSpPr>
        <p:spPr bwMode="auto">
          <a:xfrm>
            <a:off x="4743450" y="3529013"/>
            <a:ext cx="885825" cy="920934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FCE35-22CD-4A71-9D05-8317848CAC47}"/>
              </a:ext>
            </a:extLst>
          </p:cNvPr>
          <p:cNvSpPr txBox="1"/>
          <p:nvPr/>
        </p:nvSpPr>
        <p:spPr>
          <a:xfrm>
            <a:off x="6886576" y="1195467"/>
            <a:ext cx="119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200" dirty="0">
                <a:solidFill>
                  <a:schemeClr val="bg2"/>
                </a:solidFill>
              </a:rPr>
              <a:t>These could be used to set target dates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F70C37-D1DF-4062-BF16-CFB76B2B6318}"/>
              </a:ext>
            </a:extLst>
          </p:cNvPr>
          <p:cNvCxnSpPr/>
          <p:nvPr/>
        </p:nvCxnSpPr>
        <p:spPr>
          <a:xfrm flipH="1">
            <a:off x="5529263" y="1885950"/>
            <a:ext cx="1343025" cy="176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67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4" descr="Check out Arrow icon created by 4B Icons">
            <a:extLst>
              <a:ext uri="{FF2B5EF4-FFF2-40B4-BE49-F238E27FC236}">
                <a16:creationId xmlns:a16="http://schemas.microsoft.com/office/drawing/2014/main" id="{E0FC9717-FF04-4CAE-92A8-88D726CD4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7982" flipV="1">
            <a:off x="1844816" y="96976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inary code Icon of Line style - Available in SVG, PNG, EPS, AI ...">
            <a:extLst>
              <a:ext uri="{FF2B5EF4-FFF2-40B4-BE49-F238E27FC236}">
                <a16:creationId xmlns:a16="http://schemas.microsoft.com/office/drawing/2014/main" id="{E96F58D8-C1B0-4757-9794-E3614A305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185" y="1714941"/>
            <a:ext cx="369766" cy="36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Drawbacks of working with a single large dataset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dirty="0"/>
              <a:t>R/Pharma 2020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23</a:t>
            </a:fld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C46C2E-3A90-4419-816C-7C30E20001C2}"/>
              </a:ext>
            </a:extLst>
          </p:cNvPr>
          <p:cNvGrpSpPr/>
          <p:nvPr/>
        </p:nvGrpSpPr>
        <p:grpSpPr>
          <a:xfrm>
            <a:off x="3834806" y="2000325"/>
            <a:ext cx="633139" cy="620606"/>
            <a:chOff x="4120571" y="1801430"/>
            <a:chExt cx="998609" cy="978842"/>
          </a:xfrm>
        </p:grpSpPr>
        <p:pic>
          <p:nvPicPr>
            <p:cNvPr id="1030" name="Picture 6" descr="Red server icon - Free red server icons">
              <a:extLst>
                <a:ext uri="{FF2B5EF4-FFF2-40B4-BE49-F238E27FC236}">
                  <a16:creationId xmlns:a16="http://schemas.microsoft.com/office/drawing/2014/main" id="{977EF9D3-95CC-4B8F-996B-776093600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0571" y="1801430"/>
              <a:ext cx="617379" cy="897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7 Easy Steps to Building your Own Shiny App from Scratch – JEPS ...">
              <a:extLst>
                <a:ext uri="{FF2B5EF4-FFF2-40B4-BE49-F238E27FC236}">
                  <a16:creationId xmlns:a16="http://schemas.microsoft.com/office/drawing/2014/main" id="{A1898755-7841-401F-B11E-38F0A960E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026" y="2176360"/>
              <a:ext cx="521154" cy="603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D91587B-6392-4D77-BA1F-7BB0977F002A}"/>
              </a:ext>
            </a:extLst>
          </p:cNvPr>
          <p:cNvGrpSpPr/>
          <p:nvPr/>
        </p:nvGrpSpPr>
        <p:grpSpPr>
          <a:xfrm>
            <a:off x="861352" y="1273446"/>
            <a:ext cx="571393" cy="583492"/>
            <a:chOff x="713580" y="1156587"/>
            <a:chExt cx="892712" cy="911615"/>
          </a:xfrm>
        </p:grpSpPr>
        <p:pic>
          <p:nvPicPr>
            <p:cNvPr id="31" name="Picture 6" descr="Red server icon - Free red server icons">
              <a:extLst>
                <a:ext uri="{FF2B5EF4-FFF2-40B4-BE49-F238E27FC236}">
                  <a16:creationId xmlns:a16="http://schemas.microsoft.com/office/drawing/2014/main" id="{F84C0A90-5455-42A8-97B3-C17E12440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80" y="1156587"/>
              <a:ext cx="617379" cy="897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Black Bucket Icon Download 980x980, 43.78 KB, Bucket PNG Download ...">
              <a:extLst>
                <a:ext uri="{FF2B5EF4-FFF2-40B4-BE49-F238E27FC236}">
                  <a16:creationId xmlns:a16="http://schemas.microsoft.com/office/drawing/2014/main" id="{1DD1A461-A0F3-442D-B394-C4FA38024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876" y="1650786"/>
              <a:ext cx="417416" cy="417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B5D27DC-675A-4F1F-AE7E-A54E5443E266}"/>
              </a:ext>
            </a:extLst>
          </p:cNvPr>
          <p:cNvSpPr txBox="1"/>
          <p:nvPr/>
        </p:nvSpPr>
        <p:spPr>
          <a:xfrm>
            <a:off x="548966" y="1910398"/>
            <a:ext cx="1500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b="1" dirty="0"/>
              <a:t>Object Store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D7CF26-A9BA-44C2-B3A3-15A64FE35101}"/>
              </a:ext>
            </a:extLst>
          </p:cNvPr>
          <p:cNvSpPr txBox="1"/>
          <p:nvPr/>
        </p:nvSpPr>
        <p:spPr>
          <a:xfrm>
            <a:off x="3488584" y="2601386"/>
            <a:ext cx="128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/>
              <a:t>RStudio  Connect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9EB193-73A2-4B52-A9DA-1FDF839CE54B}"/>
              </a:ext>
            </a:extLst>
          </p:cNvPr>
          <p:cNvSpPr txBox="1"/>
          <p:nvPr/>
        </p:nvSpPr>
        <p:spPr>
          <a:xfrm>
            <a:off x="166185" y="4273067"/>
            <a:ext cx="1755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/>
              <a:t>Users</a:t>
            </a:r>
          </a:p>
        </p:txBody>
      </p:sp>
      <p:pic>
        <p:nvPicPr>
          <p:cNvPr id="48" name="Picture 24" descr="Check out Arrow icon created by 4B Icons">
            <a:extLst>
              <a:ext uri="{FF2B5EF4-FFF2-40B4-BE49-F238E27FC236}">
                <a16:creationId xmlns:a16="http://schemas.microsoft.com/office/drawing/2014/main" id="{C641175B-E5C5-491A-86A8-6DC32E6DF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96181" flipV="1">
            <a:off x="1914067" y="22334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WIT - Data Visualization">
            <a:extLst>
              <a:ext uri="{FF2B5EF4-FFF2-40B4-BE49-F238E27FC236}">
                <a16:creationId xmlns:a16="http://schemas.microsoft.com/office/drawing/2014/main" id="{A4F8C039-F4E3-463A-B198-7A5B6D8DD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69"/>
          <a:stretch/>
        </p:blipFill>
        <p:spPr bwMode="auto">
          <a:xfrm>
            <a:off x="2565800" y="2805727"/>
            <a:ext cx="406405" cy="30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0E10881F-889D-42F4-92C1-467FA8018C3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8768" y="3269604"/>
            <a:ext cx="394917" cy="425296"/>
          </a:xfrm>
          <a:prstGeom prst="rect">
            <a:avLst/>
          </a:prstGeom>
        </p:spPr>
      </p:pic>
      <p:pic>
        <p:nvPicPr>
          <p:cNvPr id="1056" name="Picture 32" descr="WIT - Data Visualization">
            <a:extLst>
              <a:ext uri="{FF2B5EF4-FFF2-40B4-BE49-F238E27FC236}">
                <a16:creationId xmlns:a16="http://schemas.microsoft.com/office/drawing/2014/main" id="{D7513EB6-045B-442E-84E3-152C49AC2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01" y="3161469"/>
            <a:ext cx="480325" cy="4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ED76C62-F19A-4D3E-8B2F-2D1D6F5AC4D5}"/>
              </a:ext>
            </a:extLst>
          </p:cNvPr>
          <p:cNvGrpSpPr/>
          <p:nvPr/>
        </p:nvGrpSpPr>
        <p:grpSpPr>
          <a:xfrm>
            <a:off x="996781" y="3653758"/>
            <a:ext cx="924555" cy="532482"/>
            <a:chOff x="681737" y="3498964"/>
            <a:chExt cx="1230422" cy="741063"/>
          </a:xfrm>
        </p:grpSpPr>
        <p:pic>
          <p:nvPicPr>
            <p:cNvPr id="25" name="Picture 14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636CA5FD-9CD8-4218-9430-0E7A8AF7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81737" y="3605545"/>
              <a:ext cx="634482" cy="634482"/>
            </a:xfrm>
            <a:prstGeom prst="rect">
              <a:avLst/>
            </a:prstGeom>
          </p:spPr>
        </p:pic>
        <p:pic>
          <p:nvPicPr>
            <p:cNvPr id="55" name="Picture 32" descr="WIT - Data Visualization">
              <a:extLst>
                <a:ext uri="{FF2B5EF4-FFF2-40B4-BE49-F238E27FC236}">
                  <a16:creationId xmlns:a16="http://schemas.microsoft.com/office/drawing/2014/main" id="{9D2C3476-E02C-449F-BB75-27FE0C5CB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386" y="3498964"/>
              <a:ext cx="700773" cy="699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0C7509-5055-4034-9424-8AE6BB24C3CF}"/>
              </a:ext>
            </a:extLst>
          </p:cNvPr>
          <p:cNvGrpSpPr/>
          <p:nvPr/>
        </p:nvGrpSpPr>
        <p:grpSpPr>
          <a:xfrm>
            <a:off x="4652997" y="2149613"/>
            <a:ext cx="297734" cy="355390"/>
            <a:chOff x="3668955" y="3724543"/>
            <a:chExt cx="429564" cy="512749"/>
          </a:xfrm>
        </p:grpSpPr>
        <p:pic>
          <p:nvPicPr>
            <p:cNvPr id="60" name="Picture 16" descr="New File icon | Pictogrammen">
              <a:extLst>
                <a:ext uri="{FF2B5EF4-FFF2-40B4-BE49-F238E27FC236}">
                  <a16:creationId xmlns:a16="http://schemas.microsoft.com/office/drawing/2014/main" id="{2B8F5032-526C-48D5-B86F-8D7F7AE76B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8955" y="3724543"/>
              <a:ext cx="429564" cy="512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6" descr="RStudio Logo Usage Guidelines - RStudio">
              <a:extLst>
                <a:ext uri="{FF2B5EF4-FFF2-40B4-BE49-F238E27FC236}">
                  <a16:creationId xmlns:a16="http://schemas.microsoft.com/office/drawing/2014/main" id="{BB472161-7BBE-4CF4-82D9-94A195A7DB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126"/>
            <a:stretch/>
          </p:blipFill>
          <p:spPr bwMode="auto">
            <a:xfrm>
              <a:off x="3736852" y="3898667"/>
              <a:ext cx="293770" cy="28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97FD19F-27C9-4889-BC70-B9DE7CF9BEB8}"/>
              </a:ext>
            </a:extLst>
          </p:cNvPr>
          <p:cNvGrpSpPr/>
          <p:nvPr/>
        </p:nvGrpSpPr>
        <p:grpSpPr>
          <a:xfrm>
            <a:off x="2769003" y="1340307"/>
            <a:ext cx="305301" cy="364423"/>
            <a:chOff x="2612738" y="1176993"/>
            <a:chExt cx="429564" cy="512749"/>
          </a:xfrm>
        </p:grpSpPr>
        <p:pic>
          <p:nvPicPr>
            <p:cNvPr id="38" name="Picture 16" descr="New File icon | Pictogrammen">
              <a:extLst>
                <a:ext uri="{FF2B5EF4-FFF2-40B4-BE49-F238E27FC236}">
                  <a16:creationId xmlns:a16="http://schemas.microsoft.com/office/drawing/2014/main" id="{8066F4E7-1FD1-466F-9275-97BD7E98B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2738" y="1176993"/>
              <a:ext cx="429564" cy="512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C4A13E-4FDF-4FE9-9590-7C0B1375C084}"/>
                </a:ext>
              </a:extLst>
            </p:cNvPr>
            <p:cNvSpPr/>
            <p:nvPr/>
          </p:nvSpPr>
          <p:spPr bwMode="auto">
            <a:xfrm>
              <a:off x="2612738" y="1473242"/>
              <a:ext cx="429564" cy="150315"/>
            </a:xfrm>
            <a:prstGeom prst="rect">
              <a:avLst/>
            </a:prstGeom>
            <a:solidFill>
              <a:srgbClr val="030303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GB" sz="1200" b="1" kern="0" dirty="0">
                <a:solidFill>
                  <a:srgbClr val="020202"/>
                </a:solidFill>
                <a:latin typeface="Arial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77A29EB-D3B1-4BFA-A946-E3C8AD0CA727}"/>
              </a:ext>
            </a:extLst>
          </p:cNvPr>
          <p:cNvSpPr txBox="1"/>
          <p:nvPr/>
        </p:nvSpPr>
        <p:spPr>
          <a:xfrm>
            <a:off x="2503950" y="1498811"/>
            <a:ext cx="822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800" dirty="0">
                <a:solidFill>
                  <a:schemeClr val="bg1"/>
                </a:solidFill>
              </a:rPr>
              <a:t>Data</a:t>
            </a:r>
          </a:p>
        </p:txBody>
      </p:sp>
      <p:pic>
        <p:nvPicPr>
          <p:cNvPr id="2050" name="Picture 2" descr="Snail Icons - Download Free Vector Icons | Noun Project">
            <a:extLst>
              <a:ext uri="{FF2B5EF4-FFF2-40B4-BE49-F238E27FC236}">
                <a16:creationId xmlns:a16="http://schemas.microsoft.com/office/drawing/2014/main" id="{5071DC65-AA42-479F-B3A4-1B61AF103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10" y="1320410"/>
            <a:ext cx="538524" cy="53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New File icon | Pictogrammen">
            <a:extLst>
              <a:ext uri="{FF2B5EF4-FFF2-40B4-BE49-F238E27FC236}">
                <a16:creationId xmlns:a16="http://schemas.microsoft.com/office/drawing/2014/main" id="{47662D3A-8706-481A-887E-EE82EEEE9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904" y="1661064"/>
            <a:ext cx="305301" cy="36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BA6CF2C-9983-45EA-9E1C-0BB8E228F0D3}"/>
              </a:ext>
            </a:extLst>
          </p:cNvPr>
          <p:cNvSpPr/>
          <p:nvPr/>
        </p:nvSpPr>
        <p:spPr bwMode="auto">
          <a:xfrm>
            <a:off x="4440904" y="1871615"/>
            <a:ext cx="305301" cy="106832"/>
          </a:xfrm>
          <a:prstGeom prst="rect">
            <a:avLst/>
          </a:prstGeom>
          <a:solidFill>
            <a:srgbClr val="CDCDCD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>
              <a:solidFill>
                <a:srgbClr val="020202"/>
              </a:solidFill>
              <a:latin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C53B51-D779-45C0-82FB-6DC7E6DC813E}"/>
              </a:ext>
            </a:extLst>
          </p:cNvPr>
          <p:cNvSpPr txBox="1"/>
          <p:nvPr/>
        </p:nvSpPr>
        <p:spPr>
          <a:xfrm>
            <a:off x="4174413" y="1821822"/>
            <a:ext cx="822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B193A1-D440-4C7B-8AAC-46585B1732E5}"/>
              </a:ext>
            </a:extLst>
          </p:cNvPr>
          <p:cNvSpPr txBox="1"/>
          <p:nvPr/>
        </p:nvSpPr>
        <p:spPr>
          <a:xfrm>
            <a:off x="4003609" y="1333176"/>
            <a:ext cx="1755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/>
              <a:t>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DF02F1-5C11-476C-B611-BB287705B6F3}"/>
              </a:ext>
            </a:extLst>
          </p:cNvPr>
          <p:cNvSpPr txBox="1"/>
          <p:nvPr/>
        </p:nvSpPr>
        <p:spPr>
          <a:xfrm>
            <a:off x="5558620" y="1168799"/>
            <a:ext cx="34191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400" b="1" dirty="0"/>
              <a:t>Workflow: 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Big dataset file copied from the object store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All data loaded into the memory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Additional smaller datasets generated for individual plots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 dirty="0"/>
          </a:p>
          <a:p>
            <a:pPr>
              <a:buClr>
                <a:schemeClr val="tx1"/>
              </a:buClr>
            </a:pPr>
            <a:r>
              <a:rPr lang="en-GB" sz="1400" b="1" dirty="0"/>
              <a:t>Issues:</a:t>
            </a:r>
            <a:endParaRPr lang="en-GB" sz="14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400" b="1" dirty="0"/>
              <a:t>Dependency</a:t>
            </a:r>
            <a:r>
              <a:rPr lang="en-GB" sz="1400" dirty="0"/>
              <a:t> on the object store being alive and well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400" b="1" dirty="0"/>
              <a:t>Time </a:t>
            </a:r>
            <a:r>
              <a:rPr lang="en-GB" sz="1400" dirty="0"/>
              <a:t>to </a:t>
            </a:r>
            <a:r>
              <a:rPr lang="en-GB" sz="1400" b="1" dirty="0"/>
              <a:t>copy</a:t>
            </a:r>
            <a:r>
              <a:rPr lang="en-GB" sz="1400" dirty="0"/>
              <a:t> the data and </a:t>
            </a:r>
            <a:r>
              <a:rPr lang="en-GB" sz="1400" b="1" dirty="0"/>
              <a:t>load</a:t>
            </a:r>
            <a:r>
              <a:rPr lang="en-GB" sz="1400" dirty="0"/>
              <a:t> them into the memory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 b="1" dirty="0"/>
          </a:p>
          <a:p>
            <a:pPr>
              <a:buClr>
                <a:schemeClr val="tx1"/>
              </a:buClr>
            </a:pPr>
            <a:r>
              <a:rPr lang="en-GB" sz="1400" b="1" dirty="0"/>
              <a:t>Ultimate problem: </a:t>
            </a:r>
            <a:r>
              <a:rPr lang="en-GB" sz="1400" dirty="0"/>
              <a:t>1) dataset is </a:t>
            </a:r>
            <a:r>
              <a:rPr lang="en-GB" sz="1400" b="1" dirty="0"/>
              <a:t>too big </a:t>
            </a:r>
            <a:r>
              <a:rPr lang="en-GB" sz="1400" dirty="0"/>
              <a:t>and 2) data are </a:t>
            </a:r>
            <a:r>
              <a:rPr lang="en-GB" sz="1400" b="1" dirty="0"/>
              <a:t>not used efficiently</a:t>
            </a:r>
          </a:p>
        </p:txBody>
      </p:sp>
    </p:spTree>
    <p:extLst>
      <p:ext uri="{BB962C8B-B14F-4D97-AF65-F5344CB8AC3E}">
        <p14:creationId xmlns:p14="http://schemas.microsoft.com/office/powerpoint/2010/main" val="3509514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9CFD00-CCDA-4F29-9C7A-4680AFC9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Workflow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2FE66-950A-4B68-9332-9262EB1083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To resolve the issue was to convert the data into a SQL database 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9ECC9-192E-4FF1-B622-FF8D1B74AF5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 dirty="0"/>
              <a:t>R/Pharma 2020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97A68-AC4F-4922-8724-492053EB843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AA77BF-EBE7-4F70-B854-47035B6AB074}"/>
              </a:ext>
            </a:extLst>
          </p:cNvPr>
          <p:cNvSpPr/>
          <p:nvPr/>
        </p:nvSpPr>
        <p:spPr bwMode="auto">
          <a:xfrm>
            <a:off x="1614527" y="2107010"/>
            <a:ext cx="930394" cy="339918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Web-scraped Information 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A906C1-6F29-48E7-8070-4AA04C6DF886}"/>
              </a:ext>
            </a:extLst>
          </p:cNvPr>
          <p:cNvSpPr/>
          <p:nvPr/>
        </p:nvSpPr>
        <p:spPr bwMode="auto">
          <a:xfrm>
            <a:off x="2792297" y="2401175"/>
            <a:ext cx="936532" cy="354497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COVID-19 Predictions 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227BE4-C77E-47B6-AA24-10EA51447E92}"/>
              </a:ext>
            </a:extLst>
          </p:cNvPr>
          <p:cNvSpPr/>
          <p:nvPr/>
        </p:nvSpPr>
        <p:spPr bwMode="auto">
          <a:xfrm>
            <a:off x="732310" y="3381416"/>
            <a:ext cx="1014319" cy="274197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 err="1">
                <a:solidFill>
                  <a:srgbClr val="FFFFFF"/>
                </a:solidFill>
                <a:latin typeface="Arial"/>
              </a:rPr>
              <a:t>eTrack</a:t>
            </a:r>
            <a:r>
              <a:rPr lang="en-GB" sz="1050" b="1" kern="0" dirty="0">
                <a:solidFill>
                  <a:srgbClr val="FFFFFF"/>
                </a:solidFill>
                <a:latin typeface="Arial"/>
              </a:rPr>
              <a:t> </a:t>
            </a:r>
            <a:endParaRPr lang="en-US" sz="105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9EA3F4-471D-4684-8ABF-E61A8F2E0C2B}"/>
              </a:ext>
            </a:extLst>
          </p:cNvPr>
          <p:cNvSpPr/>
          <p:nvPr/>
        </p:nvSpPr>
        <p:spPr bwMode="auto">
          <a:xfrm>
            <a:off x="732310" y="3782551"/>
            <a:ext cx="1014318" cy="274197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8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7FCF29-85B1-486A-8A69-C29CD7291470}"/>
              </a:ext>
            </a:extLst>
          </p:cNvPr>
          <p:cNvSpPr/>
          <p:nvPr/>
        </p:nvSpPr>
        <p:spPr bwMode="auto">
          <a:xfrm>
            <a:off x="732311" y="4183686"/>
            <a:ext cx="1014318" cy="253652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800" b="1" kern="0" dirty="0">
                <a:solidFill>
                  <a:srgbClr val="FFFFFF"/>
                </a:solidFill>
                <a:latin typeface="Arial"/>
              </a:rPr>
              <a:t>Assumptions Report  </a:t>
            </a:r>
            <a:endParaRPr lang="en-US" sz="8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8DFC72-DE3A-499F-AC89-F3C7317AAB4B}"/>
              </a:ext>
            </a:extLst>
          </p:cNvPr>
          <p:cNvSpPr/>
          <p:nvPr/>
        </p:nvSpPr>
        <p:spPr bwMode="auto">
          <a:xfrm>
            <a:off x="6389253" y="2987760"/>
            <a:ext cx="945136" cy="361502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Recruitment Predictions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8F3BDA4-BADC-47C8-94D6-1AD38EED07DF}"/>
              </a:ext>
            </a:extLst>
          </p:cNvPr>
          <p:cNvSpPr/>
          <p:nvPr/>
        </p:nvSpPr>
        <p:spPr bwMode="auto">
          <a:xfrm>
            <a:off x="7442958" y="3524715"/>
            <a:ext cx="683527" cy="329226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prstDash val="solid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800" b="1" kern="0" dirty="0">
                <a:solidFill>
                  <a:srgbClr val="FFFFFF"/>
                </a:solidFill>
                <a:latin typeface="Arial"/>
              </a:rPr>
              <a:t>Shiny-Ready DB</a:t>
            </a:r>
            <a:endParaRPr lang="en-US" sz="8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E5FB786-D71B-48F1-A36C-E32A1F2AE761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2617817" y="1908835"/>
            <a:ext cx="704762" cy="1780948"/>
          </a:xfrm>
          <a:prstGeom prst="bentConnector2">
            <a:avLst/>
          </a:prstGeom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43">
            <a:extLst>
              <a:ext uri="{FF2B5EF4-FFF2-40B4-BE49-F238E27FC236}">
                <a16:creationId xmlns:a16="http://schemas.microsoft.com/office/drawing/2014/main" id="{95F1F98D-3855-4183-AA3D-4D00018D0B9B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3369706" y="2646528"/>
            <a:ext cx="396858" cy="615145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4E0A426-3D27-45C6-8144-AC6C6366AD6D}"/>
              </a:ext>
            </a:extLst>
          </p:cNvPr>
          <p:cNvSpPr/>
          <p:nvPr/>
        </p:nvSpPr>
        <p:spPr bwMode="auto">
          <a:xfrm>
            <a:off x="4163821" y="2446325"/>
            <a:ext cx="918268" cy="34428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Study Level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B272595-CFBD-4948-B2C7-8B572A6AC20E}"/>
              </a:ext>
            </a:extLst>
          </p:cNvPr>
          <p:cNvSpPr/>
          <p:nvPr/>
        </p:nvSpPr>
        <p:spPr bwMode="auto">
          <a:xfrm>
            <a:off x="4163821" y="2980390"/>
            <a:ext cx="918000" cy="34428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Study Country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3CA9A29-E9D8-4E46-A231-A03B499E9212}"/>
              </a:ext>
            </a:extLst>
          </p:cNvPr>
          <p:cNvSpPr/>
          <p:nvPr/>
        </p:nvSpPr>
        <p:spPr bwMode="auto">
          <a:xfrm>
            <a:off x="4163821" y="3494593"/>
            <a:ext cx="917146" cy="34428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Study Country Time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06EC65-081B-4AC3-9CBF-F01F84E9BABE}"/>
              </a:ext>
            </a:extLst>
          </p:cNvPr>
          <p:cNvCxnSpPr>
            <a:cxnSpLocks/>
            <a:endCxn id="27" idx="1"/>
          </p:cNvCxnSpPr>
          <p:nvPr/>
        </p:nvCxnSpPr>
        <p:spPr>
          <a:xfrm rot="5400000" flipH="1" flipV="1">
            <a:off x="3753653" y="2758343"/>
            <a:ext cx="550046" cy="270290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7D807A0-A8AF-405C-B6A8-B65C1FA0CABB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3762568" y="3265480"/>
            <a:ext cx="515042" cy="287463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931F59-781D-4963-8ABE-39A08EFAB9D5}"/>
              </a:ext>
            </a:extLst>
          </p:cNvPr>
          <p:cNvCxnSpPr>
            <a:cxnSpLocks/>
          </p:cNvCxnSpPr>
          <p:nvPr/>
        </p:nvCxnSpPr>
        <p:spPr>
          <a:xfrm>
            <a:off x="3893531" y="3151693"/>
            <a:ext cx="278704" cy="245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A78D28D-B93A-4077-8EF6-48BB20376C43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 flipV="1">
            <a:off x="5080967" y="2619958"/>
            <a:ext cx="495294" cy="10467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1EF14DC-A620-426B-9EDC-3568CB03A356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 flipV="1">
            <a:off x="5081821" y="2619958"/>
            <a:ext cx="494440" cy="5325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C051BC-A407-41E6-941B-292B0C280DFF}"/>
              </a:ext>
            </a:extLst>
          </p:cNvPr>
          <p:cNvCxnSpPr>
            <a:cxnSpLocks/>
            <a:stCxn id="27" idx="3"/>
            <a:endCxn id="36" idx="1"/>
          </p:cNvCxnSpPr>
          <p:nvPr/>
        </p:nvCxnSpPr>
        <p:spPr>
          <a:xfrm>
            <a:off x="5082089" y="2618465"/>
            <a:ext cx="494172" cy="14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AEB1AE-5FFE-4D21-B0EE-BDAECC18EFAA}"/>
              </a:ext>
            </a:extLst>
          </p:cNvPr>
          <p:cNvSpPr/>
          <p:nvPr/>
        </p:nvSpPr>
        <p:spPr bwMode="auto">
          <a:xfrm>
            <a:off x="5576261" y="2453516"/>
            <a:ext cx="937451" cy="332883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Model Ready Dataset 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7" name="Straight Arrow Connector 130">
            <a:extLst>
              <a:ext uri="{FF2B5EF4-FFF2-40B4-BE49-F238E27FC236}">
                <a16:creationId xmlns:a16="http://schemas.microsoft.com/office/drawing/2014/main" id="{43DDCEB3-71D7-487D-AFD2-35AD2F63FFC6}"/>
              </a:ext>
            </a:extLst>
          </p:cNvPr>
          <p:cNvCxnSpPr>
            <a:cxnSpLocks/>
            <a:stCxn id="36" idx="2"/>
            <a:endCxn id="18" idx="1"/>
          </p:cNvCxnSpPr>
          <p:nvPr/>
        </p:nvCxnSpPr>
        <p:spPr>
          <a:xfrm rot="16200000" flipH="1">
            <a:off x="6026064" y="2805322"/>
            <a:ext cx="382112" cy="344266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133">
            <a:extLst>
              <a:ext uri="{FF2B5EF4-FFF2-40B4-BE49-F238E27FC236}">
                <a16:creationId xmlns:a16="http://schemas.microsoft.com/office/drawing/2014/main" id="{EFFFB6EA-AB57-4D9B-9F5F-16986AFB687D}"/>
              </a:ext>
            </a:extLst>
          </p:cNvPr>
          <p:cNvCxnSpPr>
            <a:cxnSpLocks/>
            <a:stCxn id="18" idx="2"/>
            <a:endCxn id="134" idx="1"/>
          </p:cNvCxnSpPr>
          <p:nvPr/>
        </p:nvCxnSpPr>
        <p:spPr>
          <a:xfrm rot="16200000" flipH="1">
            <a:off x="6806814" y="3404268"/>
            <a:ext cx="351132" cy="241119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5787296-31FA-491C-B2A8-CBA9FFE6C8CF}"/>
              </a:ext>
            </a:extLst>
          </p:cNvPr>
          <p:cNvSpPr/>
          <p:nvPr/>
        </p:nvSpPr>
        <p:spPr bwMode="auto">
          <a:xfrm>
            <a:off x="1280226" y="1498997"/>
            <a:ext cx="738563" cy="30602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23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000" b="1" kern="0" dirty="0">
                <a:solidFill>
                  <a:srgbClr val="FFFFFF"/>
                </a:solidFill>
                <a:latin typeface="Arial"/>
              </a:rPr>
              <a:t>ECDC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05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3C41A3E-F2C6-4AA4-ACC0-01AEF7087A93}"/>
              </a:ext>
            </a:extLst>
          </p:cNvPr>
          <p:cNvSpPr/>
          <p:nvPr/>
        </p:nvSpPr>
        <p:spPr bwMode="auto">
          <a:xfrm>
            <a:off x="2137820" y="1491724"/>
            <a:ext cx="754471" cy="307439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800" b="1" kern="0" dirty="0" err="1">
                <a:solidFill>
                  <a:srgbClr val="FFFFFF"/>
                </a:solidFill>
                <a:latin typeface="Arial"/>
              </a:rPr>
              <a:t>Blavatnik</a:t>
            </a:r>
            <a:endParaRPr lang="en-GB" sz="8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C276960-B758-413A-A857-76C3BB5EFFF6}"/>
              </a:ext>
            </a:extLst>
          </p:cNvPr>
          <p:cNvSpPr/>
          <p:nvPr/>
        </p:nvSpPr>
        <p:spPr bwMode="auto">
          <a:xfrm>
            <a:off x="647831" y="1944035"/>
            <a:ext cx="730388" cy="286334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050" b="1" kern="0" dirty="0">
                <a:solidFill>
                  <a:srgbClr val="FFFFFF"/>
                </a:solidFill>
                <a:latin typeface="Arial"/>
              </a:rPr>
              <a:t>NYT</a:t>
            </a:r>
          </a:p>
        </p:txBody>
      </p:sp>
      <p:cxnSp>
        <p:nvCxnSpPr>
          <p:cNvPr id="43" name="Connector: Elbow 166">
            <a:extLst>
              <a:ext uri="{FF2B5EF4-FFF2-40B4-BE49-F238E27FC236}">
                <a16:creationId xmlns:a16="http://schemas.microsoft.com/office/drawing/2014/main" id="{04630952-DBA6-462F-A1D7-3111B2315D09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 rot="5400000">
            <a:off x="2143467" y="1735420"/>
            <a:ext cx="307847" cy="43533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168">
            <a:extLst>
              <a:ext uri="{FF2B5EF4-FFF2-40B4-BE49-F238E27FC236}">
                <a16:creationId xmlns:a16="http://schemas.microsoft.com/office/drawing/2014/main" id="{06BD6F1A-1DE2-4036-9CD3-676C08762932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 rot="16200000" flipH="1">
            <a:off x="1713620" y="1740905"/>
            <a:ext cx="301993" cy="4302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172">
            <a:extLst>
              <a:ext uri="{FF2B5EF4-FFF2-40B4-BE49-F238E27FC236}">
                <a16:creationId xmlns:a16="http://schemas.microsoft.com/office/drawing/2014/main" id="{30D350BE-3E6B-4256-9CA4-063BF4F19836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1378219" y="2087202"/>
            <a:ext cx="236308" cy="18976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30">
            <a:extLst>
              <a:ext uri="{FF2B5EF4-FFF2-40B4-BE49-F238E27FC236}">
                <a16:creationId xmlns:a16="http://schemas.microsoft.com/office/drawing/2014/main" id="{81211395-A156-4F21-899F-020193CD9448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2370262" y="2156389"/>
            <a:ext cx="131496" cy="712573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8CD99D4-CA5F-459C-9415-9E7F63AE980F}"/>
              </a:ext>
            </a:extLst>
          </p:cNvPr>
          <p:cNvCxnSpPr>
            <a:cxnSpLocks/>
          </p:cNvCxnSpPr>
          <p:nvPr/>
        </p:nvCxnSpPr>
        <p:spPr>
          <a:xfrm>
            <a:off x="5131216" y="3666733"/>
            <a:ext cx="2019077" cy="225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33" descr="Database">
            <a:extLst>
              <a:ext uri="{FF2B5EF4-FFF2-40B4-BE49-F238E27FC236}">
                <a16:creationId xmlns:a16="http://schemas.microsoft.com/office/drawing/2014/main" id="{AA7119D7-0DDD-46EF-8A0A-BDF1B4BEF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940" y="3496846"/>
            <a:ext cx="407096" cy="407096"/>
          </a:xfrm>
          <a:prstGeom prst="rect">
            <a:avLst/>
          </a:prstGeom>
        </p:spPr>
      </p:pic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49D59550-DAA8-4D4B-AFFC-D453A0A5211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746629" y="3151690"/>
            <a:ext cx="2088382" cy="366825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93479607-689D-4660-9EF4-6E8A353AAE4D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746628" y="3151690"/>
            <a:ext cx="2089411" cy="767960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9E6F6202-4F2E-4506-92BC-981FFFE1E657}"/>
              </a:ext>
            </a:extLst>
          </p:cNvPr>
          <p:cNvCxnSpPr>
            <a:cxnSpLocks/>
          </p:cNvCxnSpPr>
          <p:nvPr/>
        </p:nvCxnSpPr>
        <p:spPr>
          <a:xfrm flipV="1">
            <a:off x="1751928" y="3151690"/>
            <a:ext cx="2083083" cy="1148913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CBE43DE-DF38-4FCA-8A70-11BEEC47B8A3}"/>
              </a:ext>
            </a:extLst>
          </p:cNvPr>
          <p:cNvSpPr txBox="1"/>
          <p:nvPr/>
        </p:nvSpPr>
        <p:spPr>
          <a:xfrm>
            <a:off x="4007190" y="2104262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b="1" dirty="0"/>
              <a:t>Data Domain</a:t>
            </a:r>
            <a:endParaRPr lang="en-US" sz="1200" b="1" dirty="0" err="1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8A0AED9-306B-4DE9-8BD5-ADDF4EA4BFB0}"/>
              </a:ext>
            </a:extLst>
          </p:cNvPr>
          <p:cNvSpPr txBox="1"/>
          <p:nvPr/>
        </p:nvSpPr>
        <p:spPr>
          <a:xfrm>
            <a:off x="368458" y="3037706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100" b="1" dirty="0"/>
              <a:t>Internal Sources</a:t>
            </a:r>
            <a:endParaRPr lang="en-US" sz="1100" b="1" dirty="0" err="1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8C0C5C1-AC58-46A6-9C89-4C37885114E6}"/>
              </a:ext>
            </a:extLst>
          </p:cNvPr>
          <p:cNvSpPr txBox="1"/>
          <p:nvPr/>
        </p:nvSpPr>
        <p:spPr>
          <a:xfrm>
            <a:off x="321169" y="1161422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100" b="1" dirty="0"/>
              <a:t>External Sources</a:t>
            </a:r>
            <a:endParaRPr lang="en-US" sz="1100" b="1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857DD-9643-4235-BD49-4D3773ED2099}"/>
              </a:ext>
            </a:extLst>
          </p:cNvPr>
          <p:cNvSpPr/>
          <p:nvPr/>
        </p:nvSpPr>
        <p:spPr>
          <a:xfrm>
            <a:off x="605619" y="3736398"/>
            <a:ext cx="12677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850" b="1" kern="0" dirty="0">
                <a:solidFill>
                  <a:srgbClr val="FFFFFF"/>
                </a:solidFill>
              </a:rPr>
              <a:t>Cumulative Enrolment Report  </a:t>
            </a:r>
            <a:endParaRPr lang="en-US" sz="850" b="1" kern="0" dirty="0" err="1">
              <a:solidFill>
                <a:srgbClr val="FFFFFF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508A7B8-7CF8-4E4C-AD1B-9E302B751B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1" t="38934" r="70663" b="54478"/>
          <a:stretch/>
        </p:blipFill>
        <p:spPr>
          <a:xfrm rot="17740222">
            <a:off x="7713103" y="2960064"/>
            <a:ext cx="995878" cy="3227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E5972D4-784C-40F9-BD45-8CF714A88CE0}"/>
              </a:ext>
            </a:extLst>
          </p:cNvPr>
          <p:cNvSpPr txBox="1"/>
          <p:nvPr/>
        </p:nvSpPr>
        <p:spPr>
          <a:xfrm>
            <a:off x="6914220" y="2202087"/>
            <a:ext cx="128103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/>
              <a:t>Interactive visualization</a:t>
            </a:r>
            <a:endParaRPr lang="en-GB" sz="1200" b="1" dirty="0">
              <a:cs typeface="Arial"/>
            </a:endParaRPr>
          </a:p>
        </p:txBody>
      </p:sp>
      <p:pic>
        <p:nvPicPr>
          <p:cNvPr id="48" name="Picture 32" descr="WIT - Data Visualization">
            <a:extLst>
              <a:ext uri="{FF2B5EF4-FFF2-40B4-BE49-F238E27FC236}">
                <a16:creationId xmlns:a16="http://schemas.microsoft.com/office/drawing/2014/main" id="{0827B749-611A-4798-881B-D62B90ECE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511" y="1592073"/>
            <a:ext cx="480325" cy="4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8CA5CAD-7860-4AC1-BAF2-52E8F42AB7F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81591" y="2160945"/>
            <a:ext cx="476758" cy="455899"/>
          </a:xfrm>
          <a:prstGeom prst="rect">
            <a:avLst/>
          </a:prstGeom>
        </p:spPr>
      </p:pic>
      <p:pic>
        <p:nvPicPr>
          <p:cNvPr id="50" name="Picture 32" descr="WIT - Data Visualization">
            <a:extLst>
              <a:ext uri="{FF2B5EF4-FFF2-40B4-BE49-F238E27FC236}">
                <a16:creationId xmlns:a16="http://schemas.microsoft.com/office/drawing/2014/main" id="{0B2AB0E7-6326-4CF1-B3CD-DBA5538A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576" y="2084362"/>
            <a:ext cx="526570" cy="5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9370C298-B841-4E61-BBCE-28D5E196DC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93578" y="1700208"/>
            <a:ext cx="394917" cy="4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55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dirty="0"/>
              <a:t>R/Pharma 2020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5" name="Title 17">
            <a:extLst>
              <a:ext uri="{FF2B5EF4-FFF2-40B4-BE49-F238E27FC236}">
                <a16:creationId xmlns:a16="http://schemas.microsoft.com/office/drawing/2014/main" id="{73319DA6-5D2D-4537-A248-DD68731B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GB" dirty="0"/>
              <a:t>Improving data storage by data normalization </a:t>
            </a:r>
            <a:endParaRPr lang="en-US" dirty="0"/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E79CDC42-3B64-4DFB-99F9-61FC478AC9AE}"/>
              </a:ext>
            </a:extLst>
          </p:cNvPr>
          <p:cNvSpPr txBox="1">
            <a:spLocks/>
          </p:cNvSpPr>
          <p:nvPr/>
        </p:nvSpPr>
        <p:spPr>
          <a:xfrm>
            <a:off x="352353" y="655694"/>
            <a:ext cx="6579796" cy="4546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Normalized data model for Covid-19 data (simplified)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735A20-9E2C-4A02-8761-EB00B508A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94" y="1756979"/>
            <a:ext cx="1235076" cy="825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C53610-79BF-4486-8EAC-1D5FAD441E5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36" y="2127385"/>
            <a:ext cx="1235076" cy="825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6BB230-8CF4-4B3A-B0F7-CD630437860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17" y="3324349"/>
            <a:ext cx="1235076" cy="825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ED2F66-0D6B-4EA3-A13E-F45E1E2B5BF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076" y="2464399"/>
            <a:ext cx="1235076" cy="825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21ED32-F045-4F99-9E60-5817F06DB0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333" y="3541610"/>
            <a:ext cx="1373267" cy="8250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F9B666-A292-46F7-928C-7908EA0D2C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491" y="1324598"/>
            <a:ext cx="1235076" cy="8250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95C488-C63A-405B-998A-230E0E19BB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3" y="2429237"/>
            <a:ext cx="1235076" cy="8250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F0C9B8-986C-484E-AAD0-DC0A07C909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2" y="3539715"/>
            <a:ext cx="1700233" cy="825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C03124-F797-47B5-97E6-F4AFA8CB8705}"/>
              </a:ext>
            </a:extLst>
          </p:cNvPr>
          <p:cNvSpPr txBox="1"/>
          <p:nvPr/>
        </p:nvSpPr>
        <p:spPr>
          <a:xfrm>
            <a:off x="2480494" y="1756979"/>
            <a:ext cx="1235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400" b="1" dirty="0">
                <a:solidFill>
                  <a:schemeClr val="bg1"/>
                </a:solidFill>
              </a:rPr>
              <a:t>Study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001106-2C41-4AAC-AA80-4EA5F03E5200}"/>
              </a:ext>
            </a:extLst>
          </p:cNvPr>
          <p:cNvSpPr txBox="1"/>
          <p:nvPr/>
        </p:nvSpPr>
        <p:spPr>
          <a:xfrm>
            <a:off x="4738836" y="2109485"/>
            <a:ext cx="1235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400" b="1" dirty="0">
                <a:solidFill>
                  <a:schemeClr val="bg1"/>
                </a:solidFill>
              </a:rPr>
              <a:t>Country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1F4D2D-64BC-465E-9772-7E2CE908DB45}"/>
              </a:ext>
            </a:extLst>
          </p:cNvPr>
          <p:cNvSpPr txBox="1"/>
          <p:nvPr/>
        </p:nvSpPr>
        <p:spPr>
          <a:xfrm>
            <a:off x="3697517" y="3335248"/>
            <a:ext cx="1235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400" b="1" dirty="0">
                <a:solidFill>
                  <a:schemeClr val="bg1"/>
                </a:solidFill>
              </a:rPr>
              <a:t>Date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482D4D-8F3C-492E-866C-BEE1EE7869B9}"/>
              </a:ext>
            </a:extLst>
          </p:cNvPr>
          <p:cNvSpPr txBox="1"/>
          <p:nvPr/>
        </p:nvSpPr>
        <p:spPr>
          <a:xfrm>
            <a:off x="7335491" y="1330249"/>
            <a:ext cx="1235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400" b="1" dirty="0">
                <a:solidFill>
                  <a:schemeClr val="bg1"/>
                </a:solidFill>
              </a:rPr>
              <a:t>Covid stats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D01F3-9F1B-43C5-A99D-12072DE369CC}"/>
              </a:ext>
            </a:extLst>
          </p:cNvPr>
          <p:cNvSpPr txBox="1"/>
          <p:nvPr/>
        </p:nvSpPr>
        <p:spPr>
          <a:xfrm>
            <a:off x="7548076" y="2463262"/>
            <a:ext cx="1235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400" b="1" dirty="0">
                <a:solidFill>
                  <a:schemeClr val="bg1"/>
                </a:solidFill>
              </a:rPr>
              <a:t>NPI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C25AD-5E5E-4302-A43D-03BBB6A3C0B6}"/>
              </a:ext>
            </a:extLst>
          </p:cNvPr>
          <p:cNvSpPr txBox="1"/>
          <p:nvPr/>
        </p:nvSpPr>
        <p:spPr>
          <a:xfrm>
            <a:off x="6870334" y="3539716"/>
            <a:ext cx="1373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400" b="1" dirty="0">
                <a:solidFill>
                  <a:schemeClr val="bg1"/>
                </a:solidFill>
              </a:rPr>
              <a:t>Covid </a:t>
            </a:r>
            <a:r>
              <a:rPr lang="en-GB" sz="1400" b="1" dirty="0" err="1">
                <a:solidFill>
                  <a:schemeClr val="bg1"/>
                </a:solidFill>
              </a:rPr>
              <a:t>pred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EA059F-4716-4E19-B475-EB78B2C677B4}"/>
              </a:ext>
            </a:extLst>
          </p:cNvPr>
          <p:cNvSpPr txBox="1"/>
          <p:nvPr/>
        </p:nvSpPr>
        <p:spPr>
          <a:xfrm>
            <a:off x="344833" y="2429237"/>
            <a:ext cx="1235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400" b="1" dirty="0">
                <a:solidFill>
                  <a:schemeClr val="bg1"/>
                </a:solidFill>
              </a:rPr>
              <a:t>Recruitment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0E8261-8DDC-4503-B471-D396B6E9CCB0}"/>
              </a:ext>
            </a:extLst>
          </p:cNvPr>
          <p:cNvSpPr txBox="1"/>
          <p:nvPr/>
        </p:nvSpPr>
        <p:spPr>
          <a:xfrm>
            <a:off x="206641" y="3539553"/>
            <a:ext cx="170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400" b="1" dirty="0">
                <a:solidFill>
                  <a:schemeClr val="bg1"/>
                </a:solidFill>
              </a:rPr>
              <a:t>Recruitment </a:t>
            </a:r>
            <a:r>
              <a:rPr lang="en-GB" sz="1400" b="1" dirty="0" err="1">
                <a:solidFill>
                  <a:schemeClr val="bg1"/>
                </a:solidFill>
              </a:rPr>
              <a:t>pred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D3D63B-161A-420E-8837-0C01CE321E6F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5973912" y="1737134"/>
            <a:ext cx="1361579" cy="80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D227CB-C55C-478A-B11C-9B151151876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973912" y="2539921"/>
            <a:ext cx="1574164" cy="337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48A529-1252-4BE9-A045-5F11131C34A9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973912" y="2539921"/>
            <a:ext cx="896421" cy="1414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CBB80C-6ED9-474E-9706-5107A9D0D04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4932593" y="1737134"/>
            <a:ext cx="2402898" cy="1999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1F197C-5EF4-4D25-8361-D416526BE98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932593" y="2876935"/>
            <a:ext cx="2615483" cy="85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1C0CF1-B453-40FA-905B-7E439190EA06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4932593" y="3736885"/>
            <a:ext cx="1937740" cy="217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E8232D-3EF8-424C-ACFC-C1213D845A65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579909" y="2169515"/>
            <a:ext cx="900585" cy="672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E9513F-25BB-4B91-9BB5-CEFFD18C2826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1579909" y="2539921"/>
            <a:ext cx="3158927" cy="301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641A72-F831-4B44-BAC2-064A65EA9118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>
          <a:xfrm>
            <a:off x="1579909" y="2841773"/>
            <a:ext cx="2083571" cy="947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E225F3-B11C-4380-A1AF-905F6FAF54B0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 flipV="1">
            <a:off x="1906875" y="2539921"/>
            <a:ext cx="2831961" cy="1412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30F123-68D1-42F0-98EB-9BB2010D4C1A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1906875" y="2169515"/>
            <a:ext cx="573619" cy="1782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DF24C9-65C1-4B24-A287-E4F3F57804D2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 flipV="1">
            <a:off x="1906875" y="3789186"/>
            <a:ext cx="1756605" cy="163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E794C5-BF01-4253-821D-154830118115}"/>
              </a:ext>
            </a:extLst>
          </p:cNvPr>
          <p:cNvSpPr txBox="1"/>
          <p:nvPr/>
        </p:nvSpPr>
        <p:spPr>
          <a:xfrm>
            <a:off x="4738834" y="2413187"/>
            <a:ext cx="12350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050" dirty="0"/>
              <a:t>country, region, population, 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43DC8A-F95C-407D-AE3F-37700813E367}"/>
              </a:ext>
            </a:extLst>
          </p:cNvPr>
          <p:cNvSpPr txBox="1"/>
          <p:nvPr/>
        </p:nvSpPr>
        <p:spPr>
          <a:xfrm>
            <a:off x="2500259" y="2017504"/>
            <a:ext cx="121531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050" dirty="0"/>
              <a:t>protocol, title, therapy area, phase, 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EED98C-B9B3-4E1D-A386-8E9AB5EC3C65}"/>
              </a:ext>
            </a:extLst>
          </p:cNvPr>
          <p:cNvSpPr txBox="1"/>
          <p:nvPr/>
        </p:nvSpPr>
        <p:spPr>
          <a:xfrm>
            <a:off x="3663480" y="3581437"/>
            <a:ext cx="12153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050" dirty="0"/>
              <a:t>date, start date, end date, 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83D5FD-66D7-42FA-B60D-32D0BF83A4CC}"/>
              </a:ext>
            </a:extLst>
          </p:cNvPr>
          <p:cNvSpPr txBox="1"/>
          <p:nvPr/>
        </p:nvSpPr>
        <p:spPr>
          <a:xfrm>
            <a:off x="7335490" y="1583059"/>
            <a:ext cx="12350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050" dirty="0"/>
              <a:t>country, date, deaths, cases,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AD2D16-1932-4098-AB5C-1152ADDCDFF2}"/>
              </a:ext>
            </a:extLst>
          </p:cNvPr>
          <p:cNvSpPr txBox="1"/>
          <p:nvPr/>
        </p:nvSpPr>
        <p:spPr>
          <a:xfrm>
            <a:off x="7555938" y="2712248"/>
            <a:ext cx="130938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050" dirty="0"/>
              <a:t>county, date, school closing, </a:t>
            </a:r>
          </a:p>
          <a:p>
            <a:pPr algn="ctr">
              <a:buClr>
                <a:schemeClr val="tx1"/>
              </a:buClr>
            </a:pPr>
            <a:r>
              <a:rPr lang="en-GB" sz="1050" dirty="0"/>
              <a:t>testing policy, 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B09B7D-AEE0-4936-B568-542A8B5EFEF6}"/>
              </a:ext>
            </a:extLst>
          </p:cNvPr>
          <p:cNvSpPr txBox="1"/>
          <p:nvPr/>
        </p:nvSpPr>
        <p:spPr>
          <a:xfrm>
            <a:off x="6869846" y="3787705"/>
            <a:ext cx="14555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050" dirty="0"/>
              <a:t>country, date, cases </a:t>
            </a:r>
            <a:r>
              <a:rPr lang="en-GB" sz="1050" dirty="0" err="1"/>
              <a:t>pred</a:t>
            </a:r>
            <a:r>
              <a:rPr lang="en-GB" sz="1050" dirty="0"/>
              <a:t> max NPI, cases </a:t>
            </a:r>
            <a:r>
              <a:rPr lang="en-GB" sz="1050" dirty="0" err="1"/>
              <a:t>pred</a:t>
            </a:r>
            <a:r>
              <a:rPr lang="en-GB" sz="1050" dirty="0"/>
              <a:t> no NPI, 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EB9B0B-86AF-4D11-AF0D-E435DA6C246E}"/>
              </a:ext>
            </a:extLst>
          </p:cNvPr>
          <p:cNvSpPr txBox="1"/>
          <p:nvPr/>
        </p:nvSpPr>
        <p:spPr>
          <a:xfrm>
            <a:off x="352353" y="2652879"/>
            <a:ext cx="121531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050" dirty="0"/>
              <a:t>Study, country, date,  screened, …randomized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C7B96-9D78-42AD-8940-49C6775DEB8F}"/>
              </a:ext>
            </a:extLst>
          </p:cNvPr>
          <p:cNvSpPr txBox="1"/>
          <p:nvPr/>
        </p:nvSpPr>
        <p:spPr>
          <a:xfrm>
            <a:off x="206641" y="3795852"/>
            <a:ext cx="167936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050" dirty="0"/>
              <a:t>study, country, date,  screened </a:t>
            </a:r>
            <a:r>
              <a:rPr lang="en-GB" sz="1050" dirty="0" err="1"/>
              <a:t>pred</a:t>
            </a:r>
            <a:r>
              <a:rPr lang="en-GB" sz="1050" dirty="0"/>
              <a:t> max NPI,</a:t>
            </a:r>
          </a:p>
          <a:p>
            <a:pPr algn="ctr">
              <a:buClr>
                <a:schemeClr val="tx1"/>
              </a:buClr>
            </a:pPr>
            <a:r>
              <a:rPr lang="en-GB" sz="1050" dirty="0"/>
              <a:t>screened </a:t>
            </a:r>
            <a:r>
              <a:rPr lang="en-GB" sz="1050" dirty="0" err="1"/>
              <a:t>pred</a:t>
            </a:r>
            <a:r>
              <a:rPr lang="en-GB" sz="1050" dirty="0"/>
              <a:t> no NPI, ..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FA9E4E4-7F33-4212-AB84-46CCB91D9F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27" y="1173468"/>
            <a:ext cx="1714147" cy="82507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427A3FE-8BEE-497E-9398-3915EAD57F71}"/>
              </a:ext>
            </a:extLst>
          </p:cNvPr>
          <p:cNvSpPr txBox="1"/>
          <p:nvPr/>
        </p:nvSpPr>
        <p:spPr>
          <a:xfrm>
            <a:off x="3909327" y="1173468"/>
            <a:ext cx="171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400" b="1" dirty="0">
                <a:solidFill>
                  <a:schemeClr val="bg1"/>
                </a:solidFill>
              </a:rPr>
              <a:t>Recruitment Plan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D6F835-7710-4669-8DCE-EDC11331589F}"/>
              </a:ext>
            </a:extLst>
          </p:cNvPr>
          <p:cNvSpPr txBox="1"/>
          <p:nvPr/>
        </p:nvSpPr>
        <p:spPr>
          <a:xfrm>
            <a:off x="3916847" y="1397110"/>
            <a:ext cx="16867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050" dirty="0"/>
              <a:t>Study, country, screening rate, …randomized rate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00AF840-65F1-471A-B392-2F6F81CE8170}"/>
              </a:ext>
            </a:extLst>
          </p:cNvPr>
          <p:cNvCxnSpPr>
            <a:stCxn id="51" idx="1"/>
          </p:cNvCxnSpPr>
          <p:nvPr/>
        </p:nvCxnSpPr>
        <p:spPr>
          <a:xfrm>
            <a:off x="3916847" y="1685651"/>
            <a:ext cx="821987" cy="795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29F121-2302-4A65-B490-38F6146C507D}"/>
              </a:ext>
            </a:extLst>
          </p:cNvPr>
          <p:cNvCxnSpPr>
            <a:cxnSpLocks/>
            <a:stCxn id="51" idx="1"/>
            <a:endCxn id="39" idx="3"/>
          </p:cNvCxnSpPr>
          <p:nvPr/>
        </p:nvCxnSpPr>
        <p:spPr>
          <a:xfrm flipH="1">
            <a:off x="3715571" y="1685651"/>
            <a:ext cx="201276" cy="620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254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4" descr="Check out Arrow icon created by 4B Icons">
            <a:extLst>
              <a:ext uri="{FF2B5EF4-FFF2-40B4-BE49-F238E27FC236}">
                <a16:creationId xmlns:a16="http://schemas.microsoft.com/office/drawing/2014/main" id="{D277934D-DC53-4904-AF89-E081ED92C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33346" flipV="1">
            <a:off x="2606610" y="1570444"/>
            <a:ext cx="3457314" cy="345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5" name="Title 17">
            <a:extLst>
              <a:ext uri="{FF2B5EF4-FFF2-40B4-BE49-F238E27FC236}">
                <a16:creationId xmlns:a16="http://schemas.microsoft.com/office/drawing/2014/main" id="{73319DA6-5D2D-4537-A248-DD68731B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GB" dirty="0"/>
              <a:t>Speeding up dataset preparation with a SQLite database</a:t>
            </a:r>
            <a:endParaRPr lang="en-US" dirty="0"/>
          </a:p>
        </p:txBody>
      </p:sp>
      <p:pic>
        <p:nvPicPr>
          <p:cNvPr id="45" name="Picture 36" descr="RStudio Logo Usage Guidelines - RStudio">
            <a:extLst>
              <a:ext uri="{FF2B5EF4-FFF2-40B4-BE49-F238E27FC236}">
                <a16:creationId xmlns:a16="http://schemas.microsoft.com/office/drawing/2014/main" id="{6A7FA940-BE79-4FF5-943E-11F25F0BB7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26"/>
          <a:stretch/>
        </p:blipFill>
        <p:spPr bwMode="auto">
          <a:xfrm>
            <a:off x="1572482" y="2281498"/>
            <a:ext cx="1249095" cy="122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atabase Icons - Download Free Vector Icons | Noun Project">
            <a:extLst>
              <a:ext uri="{FF2B5EF4-FFF2-40B4-BE49-F238E27FC236}">
                <a16:creationId xmlns:a16="http://schemas.microsoft.com/office/drawing/2014/main" id="{5F7CA3B2-32AA-4B1B-B75E-3B47C8F9D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39" y="2344290"/>
            <a:ext cx="1097278" cy="109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D0437AF-E241-480F-9BF1-331BC441452E}"/>
              </a:ext>
            </a:extLst>
          </p:cNvPr>
          <p:cNvSpPr/>
          <p:nvPr/>
        </p:nvSpPr>
        <p:spPr>
          <a:xfrm>
            <a:off x="5864627" y="3550183"/>
            <a:ext cx="121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b="1" dirty="0"/>
              <a:t>Database</a:t>
            </a:r>
          </a:p>
        </p:txBody>
      </p:sp>
      <p:pic>
        <p:nvPicPr>
          <p:cNvPr id="49" name="Picture 24" descr="Check out Arrow icon created by 4B Icons">
            <a:extLst>
              <a:ext uri="{FF2B5EF4-FFF2-40B4-BE49-F238E27FC236}">
                <a16:creationId xmlns:a16="http://schemas.microsoft.com/office/drawing/2014/main" id="{3AE76F43-3973-45EB-ACC2-5EBA0308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40499" flipV="1">
            <a:off x="2663794" y="819688"/>
            <a:ext cx="3457314" cy="345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C9376CF-D94E-47BC-B237-0D9CBDC2DD37}"/>
              </a:ext>
            </a:extLst>
          </p:cNvPr>
          <p:cNvSpPr txBox="1"/>
          <p:nvPr/>
        </p:nvSpPr>
        <p:spPr>
          <a:xfrm>
            <a:off x="3329225" y="1389908"/>
            <a:ext cx="201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dirty="0"/>
              <a:t>Give me all recruitment, prediction and NPI data for study XXX in Argentina</a:t>
            </a:r>
          </a:p>
        </p:txBody>
      </p:sp>
      <p:pic>
        <p:nvPicPr>
          <p:cNvPr id="54" name="Picture 2" descr="Table - Free signs icons">
            <a:extLst>
              <a:ext uri="{FF2B5EF4-FFF2-40B4-BE49-F238E27FC236}">
                <a16:creationId xmlns:a16="http://schemas.microsoft.com/office/drawing/2014/main" id="{47A8DE0E-4C89-45BF-9195-C0736955D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77" y="3646856"/>
            <a:ext cx="779819" cy="77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CA33053-370D-440F-9DA4-451800EC92F1}"/>
              </a:ext>
            </a:extLst>
          </p:cNvPr>
          <p:cNvSpPr txBox="1"/>
          <p:nvPr/>
        </p:nvSpPr>
        <p:spPr>
          <a:xfrm>
            <a:off x="3329224" y="2548345"/>
            <a:ext cx="201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b="1" dirty="0"/>
              <a:t>Send query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9C519F-48D2-4D30-9B83-149E8901AF8C}"/>
              </a:ext>
            </a:extLst>
          </p:cNvPr>
          <p:cNvSpPr txBox="1"/>
          <p:nvPr/>
        </p:nvSpPr>
        <p:spPr>
          <a:xfrm>
            <a:off x="3329223" y="2969914"/>
            <a:ext cx="201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b="1" dirty="0"/>
              <a:t>Get data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1960654F-AD02-401C-8AC4-047530CF3AAB}"/>
              </a:ext>
            </a:extLst>
          </p:cNvPr>
          <p:cNvSpPr txBox="1">
            <a:spLocks/>
          </p:cNvSpPr>
          <p:nvPr/>
        </p:nvSpPr>
        <p:spPr>
          <a:xfrm>
            <a:off x="329004" y="627193"/>
            <a:ext cx="7304978" cy="45466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… because only a small subset of the data is needed to generate a single plot</a:t>
            </a:r>
          </a:p>
        </p:txBody>
      </p:sp>
      <p:pic>
        <p:nvPicPr>
          <p:cNvPr id="18436" name="Picture 4" descr="Gears icon Royalty Free Vector Image - VectorStock">
            <a:extLst>
              <a:ext uri="{FF2B5EF4-FFF2-40B4-BE49-F238E27FC236}">
                <a16:creationId xmlns:a16="http://schemas.microsoft.com/office/drawing/2014/main" id="{9644BF9E-14C1-46A1-B321-6AEDC1C6C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8"/>
          <a:stretch/>
        </p:blipFill>
        <p:spPr bwMode="auto">
          <a:xfrm>
            <a:off x="7362106" y="1489616"/>
            <a:ext cx="1005984" cy="97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Entity-Relationship Diagram Symbols and Notation | Lucidchart">
            <a:extLst>
              <a:ext uri="{FF2B5EF4-FFF2-40B4-BE49-F238E27FC236}">
                <a16:creationId xmlns:a16="http://schemas.microsoft.com/office/drawing/2014/main" id="{2BF4069B-B413-4210-A836-E868B744F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75" y="3096038"/>
            <a:ext cx="1249096" cy="100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C14F5590-2FA2-449C-8B18-D5570438700A}"/>
              </a:ext>
            </a:extLst>
          </p:cNvPr>
          <p:cNvSpPr/>
          <p:nvPr/>
        </p:nvSpPr>
        <p:spPr>
          <a:xfrm>
            <a:off x="7204840" y="2421373"/>
            <a:ext cx="14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b="1" dirty="0"/>
              <a:t>SQL engine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0413EA-4CB2-4309-A5B4-AD4D639801D6}"/>
              </a:ext>
            </a:extLst>
          </p:cNvPr>
          <p:cNvSpPr/>
          <p:nvPr/>
        </p:nvSpPr>
        <p:spPr>
          <a:xfrm>
            <a:off x="7245143" y="4146975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b="1" dirty="0"/>
              <a:t>Data tables</a:t>
            </a:r>
          </a:p>
        </p:txBody>
      </p:sp>
      <p:pic>
        <p:nvPicPr>
          <p:cNvPr id="18442" name="Picture 10" descr="SQLite - Wikipedia">
            <a:extLst>
              <a:ext uri="{FF2B5EF4-FFF2-40B4-BE49-F238E27FC236}">
                <a16:creationId xmlns:a16="http://schemas.microsoft.com/office/drawing/2014/main" id="{0C8BD3F9-2BBA-4D93-AA1B-85D362AF4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69" y="1515666"/>
            <a:ext cx="1561493" cy="7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3F7749E-89BC-4682-962B-7106B57E64DE}"/>
              </a:ext>
            </a:extLst>
          </p:cNvPr>
          <p:cNvSpPr/>
          <p:nvPr/>
        </p:nvSpPr>
        <p:spPr>
          <a:xfrm>
            <a:off x="174881" y="2320496"/>
            <a:ext cx="1524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b="1" dirty="0" err="1"/>
              <a:t>RSQLite</a:t>
            </a:r>
            <a:r>
              <a:rPr lang="en-GB" b="1" dirty="0"/>
              <a:t> package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dirty="0"/>
              <a:t>R/Pharma 2020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53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5" grpId="0"/>
      <p:bldP spid="55" grpId="1"/>
      <p:bldP spid="56" grpId="0"/>
      <p:bldP spid="56" grpId="1"/>
      <p:bldP spid="56" grpId="2"/>
      <p:bldP spid="67" grpId="0"/>
      <p:bldP spid="68" grpId="0"/>
      <p:bldP spid="69" grpId="0"/>
      <p:bldP spid="6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Check out Arrow icon created by 4B Icons">
            <a:extLst>
              <a:ext uri="{FF2B5EF4-FFF2-40B4-BE49-F238E27FC236}">
                <a16:creationId xmlns:a16="http://schemas.microsoft.com/office/drawing/2014/main" id="{2DCF9C96-78FE-4CBB-A480-241B19D94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7982" flipV="1">
            <a:off x="1387613" y="96976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inary code Icon of Line style - Available in SVG, PNG, EPS, AI ...">
            <a:extLst>
              <a:ext uri="{FF2B5EF4-FFF2-40B4-BE49-F238E27FC236}">
                <a16:creationId xmlns:a16="http://schemas.microsoft.com/office/drawing/2014/main" id="{E96F58D8-C1B0-4757-9794-E3614A305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17" y="1691142"/>
            <a:ext cx="369766" cy="36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GB" dirty="0"/>
              <a:t>Database-powered interactive visualization app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dirty="0"/>
              <a:t>R/Pharma 2020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27</a:t>
            </a:fld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C46C2E-3A90-4419-816C-7C30E20001C2}"/>
              </a:ext>
            </a:extLst>
          </p:cNvPr>
          <p:cNvGrpSpPr/>
          <p:nvPr/>
        </p:nvGrpSpPr>
        <p:grpSpPr>
          <a:xfrm>
            <a:off x="3340738" y="1976526"/>
            <a:ext cx="633139" cy="620606"/>
            <a:chOff x="4120571" y="1801430"/>
            <a:chExt cx="998609" cy="978842"/>
          </a:xfrm>
        </p:grpSpPr>
        <p:pic>
          <p:nvPicPr>
            <p:cNvPr id="1030" name="Picture 6" descr="Red server icon - Free red server icons">
              <a:extLst>
                <a:ext uri="{FF2B5EF4-FFF2-40B4-BE49-F238E27FC236}">
                  <a16:creationId xmlns:a16="http://schemas.microsoft.com/office/drawing/2014/main" id="{977EF9D3-95CC-4B8F-996B-776093600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0571" y="1801430"/>
              <a:ext cx="617379" cy="897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7 Easy Steps to Building your Own Shiny App from Scratch – JEPS ...">
              <a:extLst>
                <a:ext uri="{FF2B5EF4-FFF2-40B4-BE49-F238E27FC236}">
                  <a16:creationId xmlns:a16="http://schemas.microsoft.com/office/drawing/2014/main" id="{A1898755-7841-401F-B11E-38F0A960E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026" y="2176360"/>
              <a:ext cx="521154" cy="603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D91587B-6392-4D77-BA1F-7BB0977F002A}"/>
              </a:ext>
            </a:extLst>
          </p:cNvPr>
          <p:cNvGrpSpPr/>
          <p:nvPr/>
        </p:nvGrpSpPr>
        <p:grpSpPr>
          <a:xfrm>
            <a:off x="367284" y="1249647"/>
            <a:ext cx="571393" cy="583492"/>
            <a:chOff x="713580" y="1156587"/>
            <a:chExt cx="892712" cy="911615"/>
          </a:xfrm>
        </p:grpSpPr>
        <p:pic>
          <p:nvPicPr>
            <p:cNvPr id="31" name="Picture 6" descr="Red server icon - Free red server icons">
              <a:extLst>
                <a:ext uri="{FF2B5EF4-FFF2-40B4-BE49-F238E27FC236}">
                  <a16:creationId xmlns:a16="http://schemas.microsoft.com/office/drawing/2014/main" id="{F84C0A90-5455-42A8-97B3-C17E12440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80" y="1156587"/>
              <a:ext cx="617379" cy="897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Black Bucket Icon Download 980x980, 43.78 KB, Bucket PNG Download ...">
              <a:extLst>
                <a:ext uri="{FF2B5EF4-FFF2-40B4-BE49-F238E27FC236}">
                  <a16:creationId xmlns:a16="http://schemas.microsoft.com/office/drawing/2014/main" id="{1DD1A461-A0F3-442D-B394-C4FA38024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876" y="1650786"/>
              <a:ext cx="417416" cy="417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B5D27DC-675A-4F1F-AE7E-A54E5443E266}"/>
              </a:ext>
            </a:extLst>
          </p:cNvPr>
          <p:cNvSpPr txBox="1"/>
          <p:nvPr/>
        </p:nvSpPr>
        <p:spPr>
          <a:xfrm>
            <a:off x="54898" y="1886599"/>
            <a:ext cx="1500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b="1" dirty="0"/>
              <a:t>Object Store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D7CF26-A9BA-44C2-B3A3-15A64FE35101}"/>
              </a:ext>
            </a:extLst>
          </p:cNvPr>
          <p:cNvSpPr txBox="1"/>
          <p:nvPr/>
        </p:nvSpPr>
        <p:spPr>
          <a:xfrm>
            <a:off x="2994516" y="2577587"/>
            <a:ext cx="128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/>
              <a:t>RStudio  Connect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9EB193-73A2-4B52-A9DA-1FDF839CE54B}"/>
              </a:ext>
            </a:extLst>
          </p:cNvPr>
          <p:cNvSpPr txBox="1"/>
          <p:nvPr/>
        </p:nvSpPr>
        <p:spPr>
          <a:xfrm>
            <a:off x="-327883" y="4249268"/>
            <a:ext cx="1755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/>
              <a:t>Users</a:t>
            </a:r>
          </a:p>
        </p:txBody>
      </p:sp>
      <p:pic>
        <p:nvPicPr>
          <p:cNvPr id="48" name="Picture 24" descr="Check out Arrow icon created by 4B Icons">
            <a:extLst>
              <a:ext uri="{FF2B5EF4-FFF2-40B4-BE49-F238E27FC236}">
                <a16:creationId xmlns:a16="http://schemas.microsoft.com/office/drawing/2014/main" id="{C641175B-E5C5-491A-86A8-6DC32E6DF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96181" flipV="1">
            <a:off x="1419999" y="220968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WIT - Data Visualization">
            <a:extLst>
              <a:ext uri="{FF2B5EF4-FFF2-40B4-BE49-F238E27FC236}">
                <a16:creationId xmlns:a16="http://schemas.microsoft.com/office/drawing/2014/main" id="{A4F8C039-F4E3-463A-B198-7A5B6D8DD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69"/>
          <a:stretch/>
        </p:blipFill>
        <p:spPr bwMode="auto">
          <a:xfrm>
            <a:off x="2071732" y="2781928"/>
            <a:ext cx="406405" cy="30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0E10881F-889D-42F4-92C1-467FA8018C3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4700" y="3245805"/>
            <a:ext cx="394917" cy="425296"/>
          </a:xfrm>
          <a:prstGeom prst="rect">
            <a:avLst/>
          </a:prstGeom>
        </p:spPr>
      </p:pic>
      <p:pic>
        <p:nvPicPr>
          <p:cNvPr id="1056" name="Picture 32" descr="WIT - Data Visualization">
            <a:extLst>
              <a:ext uri="{FF2B5EF4-FFF2-40B4-BE49-F238E27FC236}">
                <a16:creationId xmlns:a16="http://schemas.microsoft.com/office/drawing/2014/main" id="{D7513EB6-045B-442E-84E3-152C49AC2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3" y="3137670"/>
            <a:ext cx="480325" cy="4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ED76C62-F19A-4D3E-8B2F-2D1D6F5AC4D5}"/>
              </a:ext>
            </a:extLst>
          </p:cNvPr>
          <p:cNvGrpSpPr/>
          <p:nvPr/>
        </p:nvGrpSpPr>
        <p:grpSpPr>
          <a:xfrm>
            <a:off x="502713" y="3629959"/>
            <a:ext cx="924555" cy="532482"/>
            <a:chOff x="681737" y="3498964"/>
            <a:chExt cx="1230422" cy="741063"/>
          </a:xfrm>
        </p:grpSpPr>
        <p:pic>
          <p:nvPicPr>
            <p:cNvPr id="25" name="Picture 14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636CA5FD-9CD8-4218-9430-0E7A8AF7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81737" y="3605545"/>
              <a:ext cx="634482" cy="634482"/>
            </a:xfrm>
            <a:prstGeom prst="rect">
              <a:avLst/>
            </a:prstGeom>
          </p:spPr>
        </p:pic>
        <p:pic>
          <p:nvPicPr>
            <p:cNvPr id="55" name="Picture 32" descr="WIT - Data Visualization">
              <a:extLst>
                <a:ext uri="{FF2B5EF4-FFF2-40B4-BE49-F238E27FC236}">
                  <a16:creationId xmlns:a16="http://schemas.microsoft.com/office/drawing/2014/main" id="{9D2C3476-E02C-449F-BB75-27FE0C5CB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386" y="3498964"/>
              <a:ext cx="700773" cy="699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0C7509-5055-4034-9424-8AE6BB24C3CF}"/>
              </a:ext>
            </a:extLst>
          </p:cNvPr>
          <p:cNvGrpSpPr/>
          <p:nvPr/>
        </p:nvGrpSpPr>
        <p:grpSpPr>
          <a:xfrm>
            <a:off x="4158929" y="2125814"/>
            <a:ext cx="297734" cy="355390"/>
            <a:chOff x="3668955" y="3724543"/>
            <a:chExt cx="429564" cy="512749"/>
          </a:xfrm>
        </p:grpSpPr>
        <p:pic>
          <p:nvPicPr>
            <p:cNvPr id="60" name="Picture 16" descr="New File icon | Pictogrammen">
              <a:extLst>
                <a:ext uri="{FF2B5EF4-FFF2-40B4-BE49-F238E27FC236}">
                  <a16:creationId xmlns:a16="http://schemas.microsoft.com/office/drawing/2014/main" id="{2B8F5032-526C-48D5-B86F-8D7F7AE76B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8955" y="3724543"/>
              <a:ext cx="429564" cy="512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6" descr="RStudio Logo Usage Guidelines - RStudio">
              <a:extLst>
                <a:ext uri="{FF2B5EF4-FFF2-40B4-BE49-F238E27FC236}">
                  <a16:creationId xmlns:a16="http://schemas.microsoft.com/office/drawing/2014/main" id="{BB472161-7BBE-4CF4-82D9-94A195A7DB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126"/>
            <a:stretch/>
          </p:blipFill>
          <p:spPr bwMode="auto">
            <a:xfrm>
              <a:off x="3736852" y="3898667"/>
              <a:ext cx="293770" cy="28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97FD19F-27C9-4889-BC70-B9DE7CF9BEB8}"/>
              </a:ext>
            </a:extLst>
          </p:cNvPr>
          <p:cNvGrpSpPr/>
          <p:nvPr/>
        </p:nvGrpSpPr>
        <p:grpSpPr>
          <a:xfrm>
            <a:off x="2274935" y="1316508"/>
            <a:ext cx="305301" cy="364423"/>
            <a:chOff x="2612738" y="1176993"/>
            <a:chExt cx="429564" cy="512749"/>
          </a:xfrm>
        </p:grpSpPr>
        <p:pic>
          <p:nvPicPr>
            <p:cNvPr id="38" name="Picture 16" descr="New File icon | Pictogrammen">
              <a:extLst>
                <a:ext uri="{FF2B5EF4-FFF2-40B4-BE49-F238E27FC236}">
                  <a16:creationId xmlns:a16="http://schemas.microsoft.com/office/drawing/2014/main" id="{8066F4E7-1FD1-466F-9275-97BD7E98B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2738" y="1176993"/>
              <a:ext cx="429564" cy="512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C4A13E-4FDF-4FE9-9590-7C0B1375C084}"/>
                </a:ext>
              </a:extLst>
            </p:cNvPr>
            <p:cNvSpPr/>
            <p:nvPr/>
          </p:nvSpPr>
          <p:spPr bwMode="auto">
            <a:xfrm>
              <a:off x="2612738" y="1473242"/>
              <a:ext cx="429564" cy="150315"/>
            </a:xfrm>
            <a:prstGeom prst="rect">
              <a:avLst/>
            </a:prstGeom>
            <a:solidFill>
              <a:srgbClr val="030303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GB" sz="1200" b="1" kern="0" dirty="0" err="1">
                <a:solidFill>
                  <a:srgbClr val="020202"/>
                </a:solidFill>
                <a:latin typeface="Arial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77A29EB-D3B1-4BFA-A946-E3C8AD0CA727}"/>
              </a:ext>
            </a:extLst>
          </p:cNvPr>
          <p:cNvSpPr txBox="1"/>
          <p:nvPr/>
        </p:nvSpPr>
        <p:spPr>
          <a:xfrm>
            <a:off x="2009882" y="1475012"/>
            <a:ext cx="822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800" dirty="0">
                <a:solidFill>
                  <a:schemeClr val="bg1"/>
                </a:solidFill>
              </a:rPr>
              <a:t>Data</a:t>
            </a:r>
          </a:p>
        </p:txBody>
      </p:sp>
      <p:pic>
        <p:nvPicPr>
          <p:cNvPr id="45" name="Picture 16" descr="New File icon | Pictogrammen">
            <a:extLst>
              <a:ext uri="{FF2B5EF4-FFF2-40B4-BE49-F238E27FC236}">
                <a16:creationId xmlns:a16="http://schemas.microsoft.com/office/drawing/2014/main" id="{47662D3A-8706-481A-887E-EE82EEEE9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36" y="1637265"/>
            <a:ext cx="305301" cy="36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BA6CF2C-9983-45EA-9E1C-0BB8E228F0D3}"/>
              </a:ext>
            </a:extLst>
          </p:cNvPr>
          <p:cNvSpPr/>
          <p:nvPr/>
        </p:nvSpPr>
        <p:spPr bwMode="auto">
          <a:xfrm>
            <a:off x="3946836" y="1847816"/>
            <a:ext cx="305301" cy="106832"/>
          </a:xfrm>
          <a:prstGeom prst="rect">
            <a:avLst/>
          </a:prstGeom>
          <a:solidFill>
            <a:srgbClr val="CDCDCD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 err="1">
              <a:solidFill>
                <a:srgbClr val="020202"/>
              </a:solidFill>
              <a:latin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C53B51-D779-45C0-82FB-6DC7E6DC813E}"/>
              </a:ext>
            </a:extLst>
          </p:cNvPr>
          <p:cNvSpPr txBox="1"/>
          <p:nvPr/>
        </p:nvSpPr>
        <p:spPr>
          <a:xfrm>
            <a:off x="3680345" y="1798023"/>
            <a:ext cx="822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B193A1-D440-4C7B-8AAC-46585B1732E5}"/>
              </a:ext>
            </a:extLst>
          </p:cNvPr>
          <p:cNvSpPr txBox="1"/>
          <p:nvPr/>
        </p:nvSpPr>
        <p:spPr>
          <a:xfrm>
            <a:off x="3509541" y="1309377"/>
            <a:ext cx="1755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/>
              <a:t>Application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16457EB-5DA0-4406-9D31-B661D8E2173B}"/>
              </a:ext>
            </a:extLst>
          </p:cNvPr>
          <p:cNvSpPr/>
          <p:nvPr/>
        </p:nvSpPr>
        <p:spPr>
          <a:xfrm rot="15072984">
            <a:off x="5655219" y="-1084741"/>
            <a:ext cx="4061711" cy="8369598"/>
          </a:xfrm>
          <a:prstGeom prst="arc">
            <a:avLst>
              <a:gd name="adj1" fmla="val 16059941"/>
              <a:gd name="adj2" fmla="val 574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44EBDF1-CF0A-4703-80B6-67F1593C6A0A}"/>
              </a:ext>
            </a:extLst>
          </p:cNvPr>
          <p:cNvSpPr/>
          <p:nvPr/>
        </p:nvSpPr>
        <p:spPr bwMode="auto">
          <a:xfrm>
            <a:off x="-10633" y="1116419"/>
            <a:ext cx="5762847" cy="3487479"/>
          </a:xfrm>
          <a:custGeom>
            <a:avLst/>
            <a:gdLst>
              <a:gd name="connsiteX0" fmla="*/ 0 w 5762847"/>
              <a:gd name="connsiteY0" fmla="*/ 0 h 3487479"/>
              <a:gd name="connsiteX1" fmla="*/ 10633 w 5762847"/>
              <a:gd name="connsiteY1" fmla="*/ 3487479 h 3487479"/>
              <a:gd name="connsiteX2" fmla="*/ 2945219 w 5762847"/>
              <a:gd name="connsiteY2" fmla="*/ 3211032 h 3487479"/>
              <a:gd name="connsiteX3" fmla="*/ 3795824 w 5762847"/>
              <a:gd name="connsiteY3" fmla="*/ 1945758 h 3487479"/>
              <a:gd name="connsiteX4" fmla="*/ 4146698 w 5762847"/>
              <a:gd name="connsiteY4" fmla="*/ 1786269 h 3487479"/>
              <a:gd name="connsiteX5" fmla="*/ 4284921 w 5762847"/>
              <a:gd name="connsiteY5" fmla="*/ 1435395 h 3487479"/>
              <a:gd name="connsiteX6" fmla="*/ 4465675 w 5762847"/>
              <a:gd name="connsiteY6" fmla="*/ 1424762 h 3487479"/>
              <a:gd name="connsiteX7" fmla="*/ 5762847 w 5762847"/>
              <a:gd name="connsiteY7" fmla="*/ 85060 h 3487479"/>
              <a:gd name="connsiteX8" fmla="*/ 0 w 5762847"/>
              <a:gd name="connsiteY8" fmla="*/ 0 h 348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847" h="3487479">
                <a:moveTo>
                  <a:pt x="0" y="0"/>
                </a:moveTo>
                <a:cubicBezTo>
                  <a:pt x="3544" y="1162493"/>
                  <a:pt x="7089" y="2324986"/>
                  <a:pt x="10633" y="3487479"/>
                </a:cubicBezTo>
                <a:lnTo>
                  <a:pt x="2945219" y="3211032"/>
                </a:lnTo>
                <a:lnTo>
                  <a:pt x="3795824" y="1945758"/>
                </a:lnTo>
                <a:lnTo>
                  <a:pt x="4146698" y="1786269"/>
                </a:lnTo>
                <a:lnTo>
                  <a:pt x="4284921" y="1435395"/>
                </a:lnTo>
                <a:lnTo>
                  <a:pt x="4465675" y="1424762"/>
                </a:lnTo>
                <a:lnTo>
                  <a:pt x="5762847" y="850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6" name="Picture 2" descr="Snail Icons - Download Free Vector Icons | Noun Project">
            <a:extLst>
              <a:ext uri="{FF2B5EF4-FFF2-40B4-BE49-F238E27FC236}">
                <a16:creationId xmlns:a16="http://schemas.microsoft.com/office/drawing/2014/main" id="{851289F3-C999-4599-9DFB-EA7199C9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90" y="1310690"/>
            <a:ext cx="538524" cy="53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AC111831-0833-494D-BE28-C9CCBB2958F6}"/>
              </a:ext>
            </a:extLst>
          </p:cNvPr>
          <p:cNvSpPr txBox="1"/>
          <p:nvPr/>
        </p:nvSpPr>
        <p:spPr>
          <a:xfrm>
            <a:off x="1888228" y="4046644"/>
            <a:ext cx="175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Before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C466C6-48DE-417C-BC43-6556CEFCECDB}"/>
              </a:ext>
            </a:extLst>
          </p:cNvPr>
          <p:cNvGrpSpPr/>
          <p:nvPr/>
        </p:nvGrpSpPr>
        <p:grpSpPr>
          <a:xfrm>
            <a:off x="3787753" y="1021134"/>
            <a:ext cx="5202035" cy="3453208"/>
            <a:chOff x="3787753" y="1021134"/>
            <a:chExt cx="5202035" cy="3453208"/>
          </a:xfrm>
        </p:grpSpPr>
        <p:pic>
          <p:nvPicPr>
            <p:cNvPr id="3078" name="Picture 6" descr="Speed Car Icons - Download Free Vector Icons | Noun Project">
              <a:extLst>
                <a:ext uri="{FF2B5EF4-FFF2-40B4-BE49-F238E27FC236}">
                  <a16:creationId xmlns:a16="http://schemas.microsoft.com/office/drawing/2014/main" id="{0712E6A1-DFE3-482A-8499-AAB43E12F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9599" y="1021134"/>
              <a:ext cx="801152" cy="801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6" descr="Binary code Icon of Line style - Available in SVG, PNG, EPS, AI ...">
              <a:extLst>
                <a:ext uri="{FF2B5EF4-FFF2-40B4-BE49-F238E27FC236}">
                  <a16:creationId xmlns:a16="http://schemas.microsoft.com/office/drawing/2014/main" id="{E2D9D40A-02A9-4DA1-8854-EBDB3FA14E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053"/>
            <a:stretch/>
          </p:blipFill>
          <p:spPr bwMode="auto">
            <a:xfrm>
              <a:off x="8620022" y="1759093"/>
              <a:ext cx="369766" cy="158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F40A57E-9FB8-4C5D-9754-AC439EF7C89D}"/>
                </a:ext>
              </a:extLst>
            </p:cNvPr>
            <p:cNvGrpSpPr/>
            <p:nvPr/>
          </p:nvGrpSpPr>
          <p:grpSpPr>
            <a:xfrm>
              <a:off x="7456374" y="1924601"/>
              <a:ext cx="633139" cy="620606"/>
              <a:chOff x="4120571" y="1801430"/>
              <a:chExt cx="998609" cy="978842"/>
            </a:xfrm>
          </p:grpSpPr>
          <p:pic>
            <p:nvPicPr>
              <p:cNvPr id="73" name="Picture 6" descr="Red server icon - Free red server icons">
                <a:extLst>
                  <a:ext uri="{FF2B5EF4-FFF2-40B4-BE49-F238E27FC236}">
                    <a16:creationId xmlns:a16="http://schemas.microsoft.com/office/drawing/2014/main" id="{709F36D9-9C34-4D07-A226-CA5BD19CFE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0571" y="1801430"/>
                <a:ext cx="617379" cy="897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7 Easy Steps to Building your Own Shiny App from Scratch – JEPS ...">
                <a:extLst>
                  <a:ext uri="{FF2B5EF4-FFF2-40B4-BE49-F238E27FC236}">
                    <a16:creationId xmlns:a16="http://schemas.microsoft.com/office/drawing/2014/main" id="{00D1C833-8946-450C-8157-604412DC07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8026" y="2176360"/>
                <a:ext cx="521154" cy="603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A865E54-7BAF-45DC-B3B0-FAA9E6F889EF}"/>
                </a:ext>
              </a:extLst>
            </p:cNvPr>
            <p:cNvSpPr txBox="1"/>
            <p:nvPr/>
          </p:nvSpPr>
          <p:spPr>
            <a:xfrm>
              <a:off x="7110152" y="2525662"/>
              <a:ext cx="1281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tx1"/>
                </a:buClr>
              </a:pPr>
              <a:r>
                <a:rPr lang="en-GB" sz="1200" b="1" dirty="0"/>
                <a:t>RStudio  Connect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759E481-466F-4155-8740-18596426E60F}"/>
                </a:ext>
              </a:extLst>
            </p:cNvPr>
            <p:cNvSpPr txBox="1"/>
            <p:nvPr/>
          </p:nvSpPr>
          <p:spPr>
            <a:xfrm>
              <a:off x="3787753" y="4197343"/>
              <a:ext cx="1755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tx1"/>
                </a:buClr>
              </a:pPr>
              <a:r>
                <a:rPr lang="en-GB" sz="1200" b="1" dirty="0"/>
                <a:t>Users</a:t>
              </a:r>
            </a:p>
          </p:txBody>
        </p:sp>
        <p:pic>
          <p:nvPicPr>
            <p:cNvPr id="77" name="Picture 24" descr="Check out Arrow icon created by 4B Icons">
              <a:extLst>
                <a:ext uri="{FF2B5EF4-FFF2-40B4-BE49-F238E27FC236}">
                  <a16:creationId xmlns:a16="http://schemas.microsoft.com/office/drawing/2014/main" id="{B8970AC6-8431-40E3-8A94-0DE72E3F7A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196181" flipV="1">
              <a:off x="5535635" y="2157758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30" descr="WIT - Data Visualization">
              <a:extLst>
                <a:ext uri="{FF2B5EF4-FFF2-40B4-BE49-F238E27FC236}">
                  <a16:creationId xmlns:a16="http://schemas.microsoft.com/office/drawing/2014/main" id="{EA92882B-884A-4013-AFA6-F6FEF734B6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569"/>
            <a:stretch/>
          </p:blipFill>
          <p:spPr bwMode="auto">
            <a:xfrm>
              <a:off x="6187368" y="2730003"/>
              <a:ext cx="406405" cy="305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4" descr="A picture containing object, clock&#10;&#10;Description generated with very high confidence">
              <a:extLst>
                <a:ext uri="{FF2B5EF4-FFF2-40B4-BE49-F238E27FC236}">
                  <a16:creationId xmlns:a16="http://schemas.microsoft.com/office/drawing/2014/main" id="{3E3FD30D-8014-43C9-A5C7-5634ED165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230336" y="3193880"/>
              <a:ext cx="394917" cy="425296"/>
            </a:xfrm>
            <a:prstGeom prst="rect">
              <a:avLst/>
            </a:prstGeom>
          </p:spPr>
        </p:pic>
        <p:pic>
          <p:nvPicPr>
            <p:cNvPr id="80" name="Picture 32" descr="WIT - Data Visualization">
              <a:extLst>
                <a:ext uri="{FF2B5EF4-FFF2-40B4-BE49-F238E27FC236}">
                  <a16:creationId xmlns:a16="http://schemas.microsoft.com/office/drawing/2014/main" id="{A5F7F5F0-D1C9-4BDC-B919-EAC1883C9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269" y="3085745"/>
              <a:ext cx="480325" cy="47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6312952-6998-4443-BFDE-B3ADACA578C7}"/>
                </a:ext>
              </a:extLst>
            </p:cNvPr>
            <p:cNvGrpSpPr/>
            <p:nvPr/>
          </p:nvGrpSpPr>
          <p:grpSpPr>
            <a:xfrm>
              <a:off x="4618349" y="3578034"/>
              <a:ext cx="924555" cy="532482"/>
              <a:chOff x="681737" y="3498964"/>
              <a:chExt cx="1230422" cy="741063"/>
            </a:xfrm>
          </p:grpSpPr>
          <p:pic>
            <p:nvPicPr>
              <p:cNvPr id="82" name="Picture 14" descr="A close up of a sign&#10;&#10;Description generated with very high confidence">
                <a:extLst>
                  <a:ext uri="{FF2B5EF4-FFF2-40B4-BE49-F238E27FC236}">
                    <a16:creationId xmlns:a16="http://schemas.microsoft.com/office/drawing/2014/main" id="{566326E9-9566-4425-B182-E9A36FCFD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81737" y="3605545"/>
                <a:ext cx="634482" cy="634482"/>
              </a:xfrm>
              <a:prstGeom prst="rect">
                <a:avLst/>
              </a:prstGeom>
            </p:spPr>
          </p:pic>
          <p:pic>
            <p:nvPicPr>
              <p:cNvPr id="83" name="Picture 32" descr="WIT - Data Visualization">
                <a:extLst>
                  <a:ext uri="{FF2B5EF4-FFF2-40B4-BE49-F238E27FC236}">
                    <a16:creationId xmlns:a16="http://schemas.microsoft.com/office/drawing/2014/main" id="{DE03F926-03C7-4264-A62D-1D878A913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1386" y="3498964"/>
                <a:ext cx="700773" cy="699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B9A35ED-881F-4399-A4F4-A1C3DAFFDD35}"/>
                </a:ext>
              </a:extLst>
            </p:cNvPr>
            <p:cNvGrpSpPr/>
            <p:nvPr/>
          </p:nvGrpSpPr>
          <p:grpSpPr>
            <a:xfrm>
              <a:off x="8274565" y="2073889"/>
              <a:ext cx="297734" cy="355390"/>
              <a:chOff x="3668955" y="3724543"/>
              <a:chExt cx="429564" cy="512749"/>
            </a:xfrm>
          </p:grpSpPr>
          <p:pic>
            <p:nvPicPr>
              <p:cNvPr id="85" name="Picture 16" descr="New File icon | Pictogrammen">
                <a:extLst>
                  <a:ext uri="{FF2B5EF4-FFF2-40B4-BE49-F238E27FC236}">
                    <a16:creationId xmlns:a16="http://schemas.microsoft.com/office/drawing/2014/main" id="{BA21CCD2-1121-4691-8BF0-F098B6666E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8955" y="3724543"/>
                <a:ext cx="429564" cy="512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36" descr="RStudio Logo Usage Guidelines - RStudio">
                <a:extLst>
                  <a:ext uri="{FF2B5EF4-FFF2-40B4-BE49-F238E27FC236}">
                    <a16:creationId xmlns:a16="http://schemas.microsoft.com/office/drawing/2014/main" id="{E71421B9-B509-4803-9141-699607D5D2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126"/>
              <a:stretch/>
            </p:blipFill>
            <p:spPr bwMode="auto">
              <a:xfrm>
                <a:off x="3736852" y="3898667"/>
                <a:ext cx="293770" cy="287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4" name="Picture 2" descr="Database Icons - Download Free Vector Icons | Noun Project">
              <a:extLst>
                <a:ext uri="{FF2B5EF4-FFF2-40B4-BE49-F238E27FC236}">
                  <a16:creationId xmlns:a16="http://schemas.microsoft.com/office/drawing/2014/main" id="{30DAAD7E-D161-4480-8FE6-D1FF611BD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089" y="1658132"/>
              <a:ext cx="347411" cy="347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4" descr="Check out Arrow icon created by 4B Icons">
              <a:extLst>
                <a:ext uri="{FF2B5EF4-FFF2-40B4-BE49-F238E27FC236}">
                  <a16:creationId xmlns:a16="http://schemas.microsoft.com/office/drawing/2014/main" id="{DC5470B2-9AF6-4A09-948E-140811F51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87033" flipV="1">
              <a:off x="8315861" y="1664364"/>
              <a:ext cx="256443" cy="261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2E26845-5D68-4C9A-B12D-DFD9C5196954}"/>
                </a:ext>
              </a:extLst>
            </p:cNvPr>
            <p:cNvSpPr txBox="1"/>
            <p:nvPr/>
          </p:nvSpPr>
          <p:spPr>
            <a:xfrm>
              <a:off x="6947859" y="4046644"/>
              <a:ext cx="1755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tx1"/>
                </a:buClr>
              </a:pPr>
              <a:r>
                <a:rPr lang="en-GB" b="1" dirty="0">
                  <a:solidFill>
                    <a:schemeClr val="accent3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After</a:t>
              </a:r>
            </a:p>
          </p:txBody>
        </p:sp>
        <p:pic>
          <p:nvPicPr>
            <p:cNvPr id="70" name="Picture 24" descr="Check out Arrow icon created by 4B Icons">
              <a:extLst>
                <a:ext uri="{FF2B5EF4-FFF2-40B4-BE49-F238E27FC236}">
                  <a16:creationId xmlns:a16="http://schemas.microsoft.com/office/drawing/2014/main" id="{AF30CFAE-0A2F-4EFD-941B-0791C5BA0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98024" y="1992454"/>
              <a:ext cx="256443" cy="261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4" descr="Check out Arrow icon created by 4B Icons">
              <a:extLst>
                <a:ext uri="{FF2B5EF4-FFF2-40B4-BE49-F238E27FC236}">
                  <a16:creationId xmlns:a16="http://schemas.microsoft.com/office/drawing/2014/main" id="{B2D01FD3-4339-4210-B20B-78E20B12AE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232218" flipV="1">
              <a:off x="8577084" y="1970285"/>
              <a:ext cx="256443" cy="261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886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dirty="0"/>
              <a:t>R/Pharma 2020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58D493-1A0B-4549-A370-C3E3219A7FF0}"/>
              </a:ext>
            </a:extLst>
          </p:cNvPr>
          <p:cNvSpPr/>
          <p:nvPr/>
        </p:nvSpPr>
        <p:spPr bwMode="auto">
          <a:xfrm>
            <a:off x="4935932" y="1690536"/>
            <a:ext cx="585076" cy="794311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B37C26-044C-4017-BE28-576FF008BC7F}"/>
              </a:ext>
            </a:extLst>
          </p:cNvPr>
          <p:cNvGrpSpPr/>
          <p:nvPr/>
        </p:nvGrpSpPr>
        <p:grpSpPr>
          <a:xfrm>
            <a:off x="3764955" y="1375048"/>
            <a:ext cx="2253421" cy="1219760"/>
            <a:chOff x="4622494" y="1647107"/>
            <a:chExt cx="2253421" cy="1219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B6DAF1-1920-4E89-A827-56A9D6A9110F}"/>
                </a:ext>
              </a:extLst>
            </p:cNvPr>
            <p:cNvSpPr/>
            <p:nvPr/>
          </p:nvSpPr>
          <p:spPr bwMode="auto">
            <a:xfrm>
              <a:off x="4622494" y="1647107"/>
              <a:ext cx="2068369" cy="794311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GB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5AD2B82-0185-450A-9D33-5CACB8515224}"/>
                </a:ext>
              </a:extLst>
            </p:cNvPr>
            <p:cNvSpPr/>
            <p:nvPr/>
          </p:nvSpPr>
          <p:spPr bwMode="auto">
            <a:xfrm>
              <a:off x="6112392" y="2072556"/>
              <a:ext cx="763523" cy="794311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GB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0" name="Subtitle 2">
            <a:extLst>
              <a:ext uri="{FF2B5EF4-FFF2-40B4-BE49-F238E27FC236}">
                <a16:creationId xmlns:a16="http://schemas.microsoft.com/office/drawing/2014/main" id="{382F7AA8-9A9D-44C5-BD32-F10FDC14A636}"/>
              </a:ext>
            </a:extLst>
          </p:cNvPr>
          <p:cNvSpPr txBox="1">
            <a:spLocks/>
          </p:cNvSpPr>
          <p:nvPr/>
        </p:nvSpPr>
        <p:spPr>
          <a:xfrm>
            <a:off x="329004" y="627193"/>
            <a:ext cx="7304978" cy="45466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We often find data issues at the very end of the process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4782189-7A48-4B41-84BB-F9AD58F72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16" y="1979694"/>
            <a:ext cx="1537749" cy="79869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1A2BE7-E472-4C6A-B7CF-2CFBD5691F87}"/>
              </a:ext>
            </a:extLst>
          </p:cNvPr>
          <p:cNvCxnSpPr>
            <a:cxnSpLocks/>
          </p:cNvCxnSpPr>
          <p:nvPr/>
        </p:nvCxnSpPr>
        <p:spPr>
          <a:xfrm flipV="1">
            <a:off x="6198984" y="3205433"/>
            <a:ext cx="7166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D6874A-33CE-41B7-8D16-6652CD5D7CA0}"/>
              </a:ext>
            </a:extLst>
          </p:cNvPr>
          <p:cNvSpPr txBox="1"/>
          <p:nvPr/>
        </p:nvSpPr>
        <p:spPr>
          <a:xfrm>
            <a:off x="7231191" y="1532186"/>
            <a:ext cx="1398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dirty="0"/>
              <a:t>QA plots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8F834FB-9E4E-4683-8BF8-D4992323C521}"/>
              </a:ext>
            </a:extLst>
          </p:cNvPr>
          <p:cNvSpPr/>
          <p:nvPr/>
        </p:nvSpPr>
        <p:spPr bwMode="auto">
          <a:xfrm>
            <a:off x="135877" y="4055397"/>
            <a:ext cx="5236224" cy="628240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3099AA-D2D7-4C52-B780-C8750DD76C9E}"/>
              </a:ext>
            </a:extLst>
          </p:cNvPr>
          <p:cNvSpPr txBox="1"/>
          <p:nvPr/>
        </p:nvSpPr>
        <p:spPr>
          <a:xfrm>
            <a:off x="659461" y="4231017"/>
            <a:ext cx="3401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>
                <a:solidFill>
                  <a:schemeClr val="bg1"/>
                </a:solidFill>
              </a:rPr>
              <a:t>DATA PROCESSING STEPS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E4F7AE-3DFC-4581-9D16-2F04F929F043}"/>
              </a:ext>
            </a:extLst>
          </p:cNvPr>
          <p:cNvSpPr/>
          <p:nvPr/>
        </p:nvSpPr>
        <p:spPr bwMode="auto">
          <a:xfrm>
            <a:off x="7222991" y="3866506"/>
            <a:ext cx="1537749" cy="649801"/>
          </a:xfrm>
          <a:prstGeom prst="roundRect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16FED-0F16-4156-8821-A6277176C2BA}"/>
              </a:ext>
            </a:extLst>
          </p:cNvPr>
          <p:cNvSpPr txBox="1"/>
          <p:nvPr/>
        </p:nvSpPr>
        <p:spPr>
          <a:xfrm>
            <a:off x="7284464" y="3956024"/>
            <a:ext cx="139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>
                <a:solidFill>
                  <a:schemeClr val="bg1"/>
                </a:solidFill>
              </a:rPr>
              <a:t>WHERE WE SEE MOST ERRORS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BC7DFB9-2CED-4A23-B233-05BF9038A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417" y="2754417"/>
            <a:ext cx="1526344" cy="8553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C745BB-5838-4901-816E-B4283582EE7A}"/>
              </a:ext>
            </a:extLst>
          </p:cNvPr>
          <p:cNvSpPr/>
          <p:nvPr/>
        </p:nvSpPr>
        <p:spPr bwMode="auto">
          <a:xfrm>
            <a:off x="7133167" y="2713567"/>
            <a:ext cx="1649985" cy="13970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E6B3E6-F881-4D85-B173-3C0FBDBD9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6" y="1319468"/>
            <a:ext cx="5713748" cy="24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6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dirty="0"/>
              <a:t>R/Pharma 2020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58D493-1A0B-4549-A370-C3E3219A7FF0}"/>
              </a:ext>
            </a:extLst>
          </p:cNvPr>
          <p:cNvSpPr/>
          <p:nvPr/>
        </p:nvSpPr>
        <p:spPr bwMode="auto">
          <a:xfrm>
            <a:off x="4935932" y="1690536"/>
            <a:ext cx="585076" cy="794311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B37C26-044C-4017-BE28-576FF008BC7F}"/>
              </a:ext>
            </a:extLst>
          </p:cNvPr>
          <p:cNvGrpSpPr/>
          <p:nvPr/>
        </p:nvGrpSpPr>
        <p:grpSpPr>
          <a:xfrm>
            <a:off x="3764955" y="1375048"/>
            <a:ext cx="2253421" cy="1219760"/>
            <a:chOff x="4622494" y="1647107"/>
            <a:chExt cx="2253421" cy="1219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B6DAF1-1920-4E89-A827-56A9D6A9110F}"/>
                </a:ext>
              </a:extLst>
            </p:cNvPr>
            <p:cNvSpPr/>
            <p:nvPr/>
          </p:nvSpPr>
          <p:spPr bwMode="auto">
            <a:xfrm>
              <a:off x="4622494" y="1647107"/>
              <a:ext cx="2068369" cy="794311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GB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5AD2B82-0185-450A-9D33-5CACB8515224}"/>
                </a:ext>
              </a:extLst>
            </p:cNvPr>
            <p:cNvSpPr/>
            <p:nvPr/>
          </p:nvSpPr>
          <p:spPr bwMode="auto">
            <a:xfrm>
              <a:off x="6112392" y="2072556"/>
              <a:ext cx="763523" cy="794311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GB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0" name="Subtitle 2">
            <a:extLst>
              <a:ext uri="{FF2B5EF4-FFF2-40B4-BE49-F238E27FC236}">
                <a16:creationId xmlns:a16="http://schemas.microsoft.com/office/drawing/2014/main" id="{382F7AA8-9A9D-44C5-BD32-F10FDC14A636}"/>
              </a:ext>
            </a:extLst>
          </p:cNvPr>
          <p:cNvSpPr txBox="1">
            <a:spLocks/>
          </p:cNvSpPr>
          <p:nvPr/>
        </p:nvSpPr>
        <p:spPr>
          <a:xfrm>
            <a:off x="329004" y="627193"/>
            <a:ext cx="7304978" cy="45466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We often find data issues at the very end of the process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3099AA-D2D7-4C52-B780-C8750DD76C9E}"/>
              </a:ext>
            </a:extLst>
          </p:cNvPr>
          <p:cNvSpPr txBox="1"/>
          <p:nvPr/>
        </p:nvSpPr>
        <p:spPr>
          <a:xfrm>
            <a:off x="659461" y="4231017"/>
            <a:ext cx="3401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>
                <a:solidFill>
                  <a:schemeClr val="bg1"/>
                </a:solidFill>
              </a:rPr>
              <a:t>DATA PROCESSING STEPS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BC7DFB9-2CED-4A23-B233-05BF9038A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80" y="2797747"/>
            <a:ext cx="3039437" cy="17033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C745BB-5838-4901-816E-B4283582EE7A}"/>
              </a:ext>
            </a:extLst>
          </p:cNvPr>
          <p:cNvSpPr/>
          <p:nvPr/>
        </p:nvSpPr>
        <p:spPr bwMode="auto">
          <a:xfrm>
            <a:off x="7133167" y="2713567"/>
            <a:ext cx="1649985" cy="13970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0B0550-56E7-4DA7-A120-A12937AEB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7" t="9656" b="25577"/>
          <a:stretch/>
        </p:blipFill>
        <p:spPr bwMode="auto">
          <a:xfrm>
            <a:off x="851485" y="1081858"/>
            <a:ext cx="2731146" cy="171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F6EE74-72C9-4011-B460-0EE9E59FA00D}"/>
              </a:ext>
            </a:extLst>
          </p:cNvPr>
          <p:cNvSpPr/>
          <p:nvPr/>
        </p:nvSpPr>
        <p:spPr bwMode="auto">
          <a:xfrm>
            <a:off x="318536" y="2736386"/>
            <a:ext cx="3185383" cy="155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 err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3A81A4-4073-4DA9-B70C-2A29A846C96D}"/>
              </a:ext>
            </a:extLst>
          </p:cNvPr>
          <p:cNvSpPr txBox="1"/>
          <p:nvPr/>
        </p:nvSpPr>
        <p:spPr>
          <a:xfrm>
            <a:off x="4798244" y="1271369"/>
            <a:ext cx="35836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600" b="1" dirty="0"/>
              <a:t>Possible data errors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–"/>
            </a:pPr>
            <a:r>
              <a:rPr lang="en-GB" sz="1600" dirty="0"/>
              <a:t>Lack of predictions for a given study-country combination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–"/>
            </a:pPr>
            <a:r>
              <a:rPr lang="en-GB" sz="1600" dirty="0"/>
              <a:t>Predictions all equal to 0 (despite higher last observed value)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–"/>
            </a:pPr>
            <a:r>
              <a:rPr lang="en-GB" sz="1600" dirty="0"/>
              <a:t>Non-monotonic predictions (</a:t>
            </a:r>
            <a:r>
              <a:rPr lang="en-GB" sz="1600" b="1" dirty="0"/>
              <a:t>cumulative</a:t>
            </a:r>
            <a:r>
              <a:rPr lang="en-GB" sz="1600" dirty="0"/>
              <a:t> initialized sites)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–"/>
            </a:pPr>
            <a:r>
              <a:rPr lang="en-GB" sz="1600" dirty="0"/>
              <a:t>…</a:t>
            </a:r>
          </a:p>
          <a:p>
            <a:pPr lvl="1">
              <a:buClr>
                <a:schemeClr val="tx1"/>
              </a:buClr>
            </a:pP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2B16F3-C0CA-4AC5-830D-7739921B96A9}"/>
              </a:ext>
            </a:extLst>
          </p:cNvPr>
          <p:cNvSpPr txBox="1"/>
          <p:nvPr/>
        </p:nvSpPr>
        <p:spPr>
          <a:xfrm>
            <a:off x="4467753" y="3782365"/>
            <a:ext cx="442172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400" b="1" dirty="0">
                <a:solidFill>
                  <a:schemeClr val="bg2"/>
                </a:solidFill>
              </a:rPr>
              <a:t>All these errors can be detected automatically similar to how queries are run on clinical data. </a:t>
            </a:r>
          </a:p>
        </p:txBody>
      </p:sp>
    </p:spTree>
    <p:extLst>
      <p:ext uri="{BB962C8B-B14F-4D97-AF65-F5344CB8AC3E}">
        <p14:creationId xmlns:p14="http://schemas.microsoft.com/office/powerpoint/2010/main" val="217376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84B1DAEF-BA5C-4A2F-8F1A-7A756030B8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693553"/>
            <a:ext cx="757800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7E5A7A8-88A5-43EA-95FA-3C1760332B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4229687"/>
            <a:ext cx="8424000" cy="2154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108390-4367-4345-9898-B4BD6D6B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88639"/>
            <a:ext cx="7577139" cy="338554"/>
          </a:xfrm>
        </p:spPr>
        <p:txBody>
          <a:bodyPr anchor="t">
            <a:normAutofit/>
          </a:bodyPr>
          <a:lstStyle/>
          <a:p>
            <a:r>
              <a:rPr lang="en-GB" dirty="0"/>
              <a:t>GSK COVID-19  </a:t>
            </a:r>
            <a:r>
              <a:rPr lang="en-GB" dirty="0" err="1"/>
              <a:t>Biostat</a:t>
            </a:r>
            <a:r>
              <a:rPr lang="en-GB" dirty="0"/>
              <a:t>  Taskforce Objectives</a:t>
            </a:r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36372251-8129-4EDF-8F3A-3709B0600F0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2985247" y="4704001"/>
            <a:ext cx="3164730" cy="273844"/>
          </a:xfrm>
        </p:spPr>
        <p:txBody>
          <a:bodyPr/>
          <a:lstStyle/>
          <a:p>
            <a:pPr algn="ctr"/>
            <a:r>
              <a:rPr lang="en-US" dirty="0"/>
              <a:t>R/Pharma 2020 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4088B5-5F88-440D-AAE3-6A0E516EC9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53029" y="4704001"/>
            <a:ext cx="830123" cy="273844"/>
          </a:xfrm>
        </p:spPr>
        <p:txBody>
          <a:bodyPr anchor="t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F9F533D-B52E-4A2F-BF72-0ADD2D94BD75}" type="slidenum">
              <a:rPr kumimoji="0" lang="en-GB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9026E0-5B59-4DCA-B26E-FAF7956CB0D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0000" y="1192389"/>
            <a:ext cx="8423275" cy="3076400"/>
          </a:xfrm>
        </p:spPr>
        <p:txBody>
          <a:bodyPr lIns="0"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1300" dirty="0">
                <a:solidFill>
                  <a:schemeClr val="tx2"/>
                </a:solidFill>
              </a:rPr>
              <a:t>Predict COVID-19 patterns as a function of time</a:t>
            </a:r>
            <a:endParaRPr lang="en-US" sz="1300" dirty="0">
              <a:solidFill>
                <a:schemeClr val="tx2"/>
              </a:solidFill>
            </a:endParaRPr>
          </a:p>
          <a:p>
            <a:pPr marL="537845" lvl="1" indent="-269875">
              <a:lnSpc>
                <a:spcPct val="90000"/>
              </a:lnSpc>
            </a:pPr>
            <a:r>
              <a:rPr lang="en-GB" sz="1300" dirty="0"/>
              <a:t>Scraped from external sources</a:t>
            </a:r>
          </a:p>
          <a:p>
            <a:pPr marL="537845" lvl="1" indent="-269875">
              <a:lnSpc>
                <a:spcPct val="90000"/>
              </a:lnSpc>
            </a:pPr>
            <a:r>
              <a:rPr lang="en-GB" sz="1300" dirty="0"/>
              <a:t>Augmented with our own implementation of the Flaxman (Imperial) model, to permit temporal extrapolations and to examine NPI impact on future death rates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1300" dirty="0">
                <a:solidFill>
                  <a:schemeClr val="tx2"/>
                </a:solidFill>
              </a:rPr>
              <a:t>Predict the im</a:t>
            </a:r>
            <a:r>
              <a:rPr lang="en-GB" sz="1300" dirty="0">
                <a:solidFill>
                  <a:srgbClr val="15717D"/>
                </a:solidFill>
              </a:rPr>
              <a:t>pa</a:t>
            </a:r>
            <a:r>
              <a:rPr lang="en-GB" sz="1300" dirty="0">
                <a:solidFill>
                  <a:schemeClr val="tx2"/>
                </a:solidFill>
              </a:rPr>
              <a:t>ct of COVID-19 on recruitment across geographies and time</a:t>
            </a:r>
          </a:p>
          <a:p>
            <a:pPr marL="537845" lvl="1" indent="-269875">
              <a:lnSpc>
                <a:spcPct val="90000"/>
              </a:lnSpc>
            </a:pPr>
            <a:r>
              <a:rPr lang="en-GB" sz="1300" dirty="0"/>
              <a:t>“Recruitment” measured by the standard metrics: # sites initiated, # patients screened, # randomised</a:t>
            </a:r>
          </a:p>
          <a:p>
            <a:pPr marL="537845" lvl="1" indent="-269875">
              <a:lnSpc>
                <a:spcPct val="90000"/>
              </a:lnSpc>
            </a:pPr>
            <a:r>
              <a:rPr lang="en-GB" sz="1300" dirty="0"/>
              <a:t>Inputs to this model are Non-Pharmaceutical Interventions (NPIs), which measure the stringency of social exclusion measures, and predicted COVID-19 cases (</a:t>
            </a:r>
            <a:r>
              <a:rPr lang="en-GB" sz="1300" dirty="0">
                <a:solidFill>
                  <a:schemeClr val="tx2"/>
                </a:solidFill>
              </a:rPr>
              <a:t>so the outputs from the first prediction model are inputs to the second)</a:t>
            </a:r>
          </a:p>
          <a:p>
            <a:pPr marL="537845" lvl="1" indent="-269875">
              <a:lnSpc>
                <a:spcPct val="90000"/>
              </a:lnSpc>
            </a:pPr>
            <a:r>
              <a:rPr lang="en-GB" sz="1300" dirty="0"/>
              <a:t>We will provide predictions under a simplified summary of NPIs (“all removed” “all remain” “switching” etc)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1300" dirty="0">
                <a:solidFill>
                  <a:srgbClr val="15717D"/>
                </a:solidFill>
              </a:rPr>
              <a:t>Produce visualisation/summary tools that teams can use</a:t>
            </a:r>
          </a:p>
        </p:txBody>
      </p:sp>
    </p:spTree>
    <p:extLst>
      <p:ext uri="{BB962C8B-B14F-4D97-AF65-F5344CB8AC3E}">
        <p14:creationId xmlns:p14="http://schemas.microsoft.com/office/powerpoint/2010/main" val="511917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dirty="0"/>
              <a:t>R/Pharma 2020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28" name="Picture 2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0E10881F-889D-42F4-92C1-467FA8018C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03400" y="2293535"/>
            <a:ext cx="394917" cy="425296"/>
          </a:xfrm>
          <a:prstGeom prst="rect">
            <a:avLst/>
          </a:prstGeom>
        </p:spPr>
      </p:pic>
      <p:pic>
        <p:nvPicPr>
          <p:cNvPr id="1056" name="Picture 32" descr="WIT - Data Visualization">
            <a:extLst>
              <a:ext uri="{FF2B5EF4-FFF2-40B4-BE49-F238E27FC236}">
                <a16:creationId xmlns:a16="http://schemas.microsoft.com/office/drawing/2014/main" id="{D7513EB6-045B-442E-84E3-152C49AC2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78" y="2139311"/>
            <a:ext cx="480325" cy="4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ED76C62-F19A-4D3E-8B2F-2D1D6F5AC4D5}"/>
              </a:ext>
            </a:extLst>
          </p:cNvPr>
          <p:cNvGrpSpPr/>
          <p:nvPr/>
        </p:nvGrpSpPr>
        <p:grpSpPr>
          <a:xfrm>
            <a:off x="7050584" y="2760646"/>
            <a:ext cx="889934" cy="643093"/>
            <a:chOff x="1211386" y="3498965"/>
            <a:chExt cx="1184347" cy="895003"/>
          </a:xfrm>
        </p:grpSpPr>
        <p:pic>
          <p:nvPicPr>
            <p:cNvPr id="25" name="Picture 14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636CA5FD-9CD8-4218-9430-0E7A8AF7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61251" y="3759487"/>
              <a:ext cx="634482" cy="634481"/>
            </a:xfrm>
            <a:prstGeom prst="rect">
              <a:avLst/>
            </a:prstGeom>
          </p:spPr>
        </p:pic>
        <p:pic>
          <p:nvPicPr>
            <p:cNvPr id="55" name="Picture 32" descr="WIT - Data Visualization">
              <a:extLst>
                <a:ext uri="{FF2B5EF4-FFF2-40B4-BE49-F238E27FC236}">
                  <a16:creationId xmlns:a16="http://schemas.microsoft.com/office/drawing/2014/main" id="{9D2C3476-E02C-449F-BB75-27FE0C5CB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386" y="3498964"/>
              <a:ext cx="700773" cy="699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0667AA-1E7B-4468-8EED-F4FEAF39D9EE}"/>
              </a:ext>
            </a:extLst>
          </p:cNvPr>
          <p:cNvGrpSpPr/>
          <p:nvPr/>
        </p:nvGrpSpPr>
        <p:grpSpPr>
          <a:xfrm>
            <a:off x="1197624" y="2265360"/>
            <a:ext cx="822709" cy="373948"/>
            <a:chOff x="2503950" y="1340307"/>
            <a:chExt cx="822709" cy="3739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7FD19F-27C9-4889-BC70-B9DE7CF9BEB8}"/>
                </a:ext>
              </a:extLst>
            </p:cNvPr>
            <p:cNvGrpSpPr/>
            <p:nvPr/>
          </p:nvGrpSpPr>
          <p:grpSpPr>
            <a:xfrm>
              <a:off x="2769003" y="1340307"/>
              <a:ext cx="305301" cy="364423"/>
              <a:chOff x="2612738" y="1176993"/>
              <a:chExt cx="429564" cy="512749"/>
            </a:xfrm>
          </p:grpSpPr>
          <p:pic>
            <p:nvPicPr>
              <p:cNvPr id="38" name="Picture 16" descr="New File icon | Pictogrammen">
                <a:extLst>
                  <a:ext uri="{FF2B5EF4-FFF2-40B4-BE49-F238E27FC236}">
                    <a16:creationId xmlns:a16="http://schemas.microsoft.com/office/drawing/2014/main" id="{8066F4E7-1FD1-466F-9275-97BD7E98B7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2738" y="1176993"/>
                <a:ext cx="429564" cy="512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7C4A13E-4FDF-4FE9-9590-7C0B1375C084}"/>
                  </a:ext>
                </a:extLst>
              </p:cNvPr>
              <p:cNvSpPr/>
              <p:nvPr/>
            </p:nvSpPr>
            <p:spPr bwMode="auto">
              <a:xfrm>
                <a:off x="2612738" y="1473242"/>
                <a:ext cx="429564" cy="150315"/>
              </a:xfrm>
              <a:prstGeom prst="rect">
                <a:avLst/>
              </a:prstGeom>
              <a:solidFill>
                <a:srgbClr val="030303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Arial" pitchFamily="34" charset="0"/>
                  <a:buChar char="–"/>
                </a:pPr>
                <a:endParaRPr lang="en-GB" sz="1200" b="1" kern="0" dirty="0" err="1">
                  <a:solidFill>
                    <a:srgbClr val="020202"/>
                  </a:solidFill>
                  <a:latin typeface="Arial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7A29EB-D3B1-4BFA-A946-E3C8AD0CA727}"/>
                </a:ext>
              </a:extLst>
            </p:cNvPr>
            <p:cNvSpPr txBox="1"/>
            <p:nvPr/>
          </p:nvSpPr>
          <p:spPr>
            <a:xfrm>
              <a:off x="2503950" y="1498811"/>
              <a:ext cx="822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tx1"/>
                </a:buClr>
              </a:pPr>
              <a:r>
                <a:rPr lang="en-GB" sz="800" dirty="0">
                  <a:solidFill>
                    <a:schemeClr val="bg1"/>
                  </a:solidFill>
                </a:rPr>
                <a:t>Data</a:t>
              </a:r>
            </a:p>
          </p:txBody>
        </p:sp>
      </p:grpSp>
      <p:sp>
        <p:nvSpPr>
          <p:cNvPr id="53" name="Subtitle 2">
            <a:extLst>
              <a:ext uri="{FF2B5EF4-FFF2-40B4-BE49-F238E27FC236}">
                <a16:creationId xmlns:a16="http://schemas.microsoft.com/office/drawing/2014/main" id="{08698147-7060-4473-B298-1AD94C38CC6D}"/>
              </a:ext>
            </a:extLst>
          </p:cNvPr>
          <p:cNvSpPr txBox="1">
            <a:spLocks/>
          </p:cNvSpPr>
          <p:nvPr/>
        </p:nvSpPr>
        <p:spPr>
          <a:xfrm>
            <a:off x="329004" y="627193"/>
            <a:ext cx="6579796" cy="4546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Automated data testing to detect data issues as early as possible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5A77FE-B978-4C88-9676-723B7C92F5DF}"/>
              </a:ext>
            </a:extLst>
          </p:cNvPr>
          <p:cNvGrpSpPr/>
          <p:nvPr/>
        </p:nvGrpSpPr>
        <p:grpSpPr>
          <a:xfrm>
            <a:off x="1345107" y="2412843"/>
            <a:ext cx="822709" cy="373948"/>
            <a:chOff x="2503950" y="1340307"/>
            <a:chExt cx="822709" cy="3739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3E05FDB-536B-4902-B825-CF77BD441CEE}"/>
                </a:ext>
              </a:extLst>
            </p:cNvPr>
            <p:cNvGrpSpPr/>
            <p:nvPr/>
          </p:nvGrpSpPr>
          <p:grpSpPr>
            <a:xfrm>
              <a:off x="2769003" y="1340307"/>
              <a:ext cx="305301" cy="364423"/>
              <a:chOff x="2612738" y="1176993"/>
              <a:chExt cx="429564" cy="512749"/>
            </a:xfrm>
          </p:grpSpPr>
          <p:pic>
            <p:nvPicPr>
              <p:cNvPr id="32" name="Picture 16" descr="New File icon | Pictogrammen">
                <a:extLst>
                  <a:ext uri="{FF2B5EF4-FFF2-40B4-BE49-F238E27FC236}">
                    <a16:creationId xmlns:a16="http://schemas.microsoft.com/office/drawing/2014/main" id="{79D8D6F1-29BB-4DCB-8780-09DF982A50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2738" y="1176993"/>
                <a:ext cx="429564" cy="512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8AA5844-4674-4E2F-9FF5-B09F7DBFBB07}"/>
                  </a:ext>
                </a:extLst>
              </p:cNvPr>
              <p:cNvSpPr/>
              <p:nvPr/>
            </p:nvSpPr>
            <p:spPr bwMode="auto">
              <a:xfrm>
                <a:off x="2612738" y="1473242"/>
                <a:ext cx="429564" cy="150315"/>
              </a:xfrm>
              <a:prstGeom prst="rect">
                <a:avLst/>
              </a:prstGeom>
              <a:solidFill>
                <a:srgbClr val="030303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Arial" pitchFamily="34" charset="0"/>
                  <a:buChar char="–"/>
                </a:pPr>
                <a:endParaRPr lang="en-GB" sz="1200" b="1" kern="0" dirty="0" err="1">
                  <a:solidFill>
                    <a:srgbClr val="020202"/>
                  </a:solidFill>
                  <a:latin typeface="Arial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606DCF-A1F9-48F3-941E-A390188118B6}"/>
                </a:ext>
              </a:extLst>
            </p:cNvPr>
            <p:cNvSpPr txBox="1"/>
            <p:nvPr/>
          </p:nvSpPr>
          <p:spPr>
            <a:xfrm>
              <a:off x="2503950" y="1498811"/>
              <a:ext cx="822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tx1"/>
                </a:buClr>
              </a:pPr>
              <a:r>
                <a:rPr lang="en-GB" sz="800" dirty="0">
                  <a:solidFill>
                    <a:schemeClr val="bg1"/>
                  </a:solidFill>
                </a:rPr>
                <a:t>Data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7B8984-5198-4C0A-B4FF-B54BDC821075}"/>
              </a:ext>
            </a:extLst>
          </p:cNvPr>
          <p:cNvGrpSpPr/>
          <p:nvPr/>
        </p:nvGrpSpPr>
        <p:grpSpPr>
          <a:xfrm>
            <a:off x="1492591" y="2560327"/>
            <a:ext cx="822709" cy="373948"/>
            <a:chOff x="2503950" y="1340307"/>
            <a:chExt cx="822709" cy="37394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DAAC8F5-7874-47C5-8695-97DE85F12135}"/>
                </a:ext>
              </a:extLst>
            </p:cNvPr>
            <p:cNvGrpSpPr/>
            <p:nvPr/>
          </p:nvGrpSpPr>
          <p:grpSpPr>
            <a:xfrm>
              <a:off x="2769003" y="1340307"/>
              <a:ext cx="305301" cy="364423"/>
              <a:chOff x="2612738" y="1176993"/>
              <a:chExt cx="429564" cy="512749"/>
            </a:xfrm>
          </p:grpSpPr>
          <p:pic>
            <p:nvPicPr>
              <p:cNvPr id="40" name="Picture 16" descr="New File icon | Pictogrammen">
                <a:extLst>
                  <a:ext uri="{FF2B5EF4-FFF2-40B4-BE49-F238E27FC236}">
                    <a16:creationId xmlns:a16="http://schemas.microsoft.com/office/drawing/2014/main" id="{ED61FAA1-0E5B-45EF-85D3-F964B4A2E2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2738" y="1176993"/>
                <a:ext cx="429564" cy="512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5AAF212-4EC1-4AC0-813B-6EF6B7651F45}"/>
                  </a:ext>
                </a:extLst>
              </p:cNvPr>
              <p:cNvSpPr/>
              <p:nvPr/>
            </p:nvSpPr>
            <p:spPr bwMode="auto">
              <a:xfrm>
                <a:off x="2612738" y="1473242"/>
                <a:ext cx="429564" cy="150315"/>
              </a:xfrm>
              <a:prstGeom prst="rect">
                <a:avLst/>
              </a:prstGeom>
              <a:solidFill>
                <a:srgbClr val="030303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Arial" pitchFamily="34" charset="0"/>
                  <a:buChar char="–"/>
                </a:pPr>
                <a:endParaRPr lang="en-GB" sz="1200" b="1" kern="0" dirty="0" err="1">
                  <a:solidFill>
                    <a:srgbClr val="020202"/>
                  </a:solidFill>
                  <a:latin typeface="Arial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18E7C3-7285-429F-8E4A-4DCD55646595}"/>
                </a:ext>
              </a:extLst>
            </p:cNvPr>
            <p:cNvSpPr txBox="1"/>
            <p:nvPr/>
          </p:nvSpPr>
          <p:spPr>
            <a:xfrm>
              <a:off x="2503950" y="1498811"/>
              <a:ext cx="822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tx1"/>
                </a:buClr>
              </a:pPr>
              <a:r>
                <a:rPr lang="en-GB" sz="800" dirty="0">
                  <a:solidFill>
                    <a:schemeClr val="bg1"/>
                  </a:solidFill>
                </a:rPr>
                <a:t>Data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986F930-7409-4D22-B258-14E6251D2B44}"/>
              </a:ext>
            </a:extLst>
          </p:cNvPr>
          <p:cNvGrpSpPr/>
          <p:nvPr/>
        </p:nvGrpSpPr>
        <p:grpSpPr>
          <a:xfrm>
            <a:off x="907265" y="2680159"/>
            <a:ext cx="822709" cy="373948"/>
            <a:chOff x="2503950" y="1340307"/>
            <a:chExt cx="822709" cy="37394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FF0DBDB-E4EF-44A8-9BFB-637A2988AB61}"/>
                </a:ext>
              </a:extLst>
            </p:cNvPr>
            <p:cNvGrpSpPr/>
            <p:nvPr/>
          </p:nvGrpSpPr>
          <p:grpSpPr>
            <a:xfrm>
              <a:off x="2769003" y="1340307"/>
              <a:ext cx="305301" cy="364423"/>
              <a:chOff x="2612738" y="1176993"/>
              <a:chExt cx="429564" cy="512749"/>
            </a:xfrm>
          </p:grpSpPr>
          <p:pic>
            <p:nvPicPr>
              <p:cNvPr id="49" name="Picture 16" descr="New File icon | Pictogrammen">
                <a:extLst>
                  <a:ext uri="{FF2B5EF4-FFF2-40B4-BE49-F238E27FC236}">
                    <a16:creationId xmlns:a16="http://schemas.microsoft.com/office/drawing/2014/main" id="{423A0A69-A93B-46D9-A737-2C0D1B9C96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2738" y="1176993"/>
                <a:ext cx="429564" cy="512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AEF92E1-73FB-4661-9F8A-1E3A3666DDCD}"/>
                  </a:ext>
                </a:extLst>
              </p:cNvPr>
              <p:cNvSpPr/>
              <p:nvPr/>
            </p:nvSpPr>
            <p:spPr bwMode="auto">
              <a:xfrm>
                <a:off x="2612738" y="1473242"/>
                <a:ext cx="429564" cy="150315"/>
              </a:xfrm>
              <a:prstGeom prst="rect">
                <a:avLst/>
              </a:prstGeom>
              <a:solidFill>
                <a:srgbClr val="030303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Arial" pitchFamily="34" charset="0"/>
                  <a:buChar char="–"/>
                </a:pPr>
                <a:endParaRPr lang="en-GB" sz="1200" b="1" kern="0" dirty="0" err="1">
                  <a:solidFill>
                    <a:srgbClr val="020202"/>
                  </a:solidFill>
                  <a:latin typeface="Arial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F34C60-F649-4B31-99E9-77773BF98549}"/>
                </a:ext>
              </a:extLst>
            </p:cNvPr>
            <p:cNvSpPr txBox="1"/>
            <p:nvPr/>
          </p:nvSpPr>
          <p:spPr>
            <a:xfrm>
              <a:off x="2503950" y="1498811"/>
              <a:ext cx="822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tx1"/>
                </a:buClr>
              </a:pPr>
              <a:r>
                <a:rPr lang="en-GB" sz="800" dirty="0">
                  <a:solidFill>
                    <a:schemeClr val="bg1"/>
                  </a:solidFill>
                </a:rPr>
                <a:t>Data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7023631-3FF3-4D6C-A653-3EA4E026D33C}"/>
              </a:ext>
            </a:extLst>
          </p:cNvPr>
          <p:cNvGrpSpPr/>
          <p:nvPr/>
        </p:nvGrpSpPr>
        <p:grpSpPr>
          <a:xfrm>
            <a:off x="1054748" y="2827638"/>
            <a:ext cx="822709" cy="373952"/>
            <a:chOff x="2503950" y="1340303"/>
            <a:chExt cx="822709" cy="37395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53C110-412B-4611-931D-A3246C9B20F0}"/>
                </a:ext>
              </a:extLst>
            </p:cNvPr>
            <p:cNvGrpSpPr/>
            <p:nvPr/>
          </p:nvGrpSpPr>
          <p:grpSpPr>
            <a:xfrm>
              <a:off x="2769003" y="1340303"/>
              <a:ext cx="305301" cy="364421"/>
              <a:chOff x="2612738" y="1176993"/>
              <a:chExt cx="429564" cy="51274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D706E62-0000-4BC7-8E57-06F65D21A508}"/>
                  </a:ext>
                </a:extLst>
              </p:cNvPr>
              <p:cNvSpPr/>
              <p:nvPr/>
            </p:nvSpPr>
            <p:spPr bwMode="auto">
              <a:xfrm>
                <a:off x="2612738" y="1473242"/>
                <a:ext cx="429564" cy="150315"/>
              </a:xfrm>
              <a:prstGeom prst="rect">
                <a:avLst/>
              </a:prstGeom>
              <a:solidFill>
                <a:srgbClr val="030303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Arial" pitchFamily="34" charset="0"/>
                  <a:buChar char="–"/>
                </a:pPr>
                <a:endParaRPr lang="en-GB" sz="1200" b="1" kern="0" dirty="0" err="1">
                  <a:solidFill>
                    <a:srgbClr val="020202"/>
                  </a:solidFill>
                  <a:latin typeface="Arial"/>
                </a:endParaRPr>
              </a:p>
            </p:txBody>
          </p:sp>
          <p:pic>
            <p:nvPicPr>
              <p:cNvPr id="57" name="Picture 16" descr="New File icon | Pictogrammen">
                <a:extLst>
                  <a:ext uri="{FF2B5EF4-FFF2-40B4-BE49-F238E27FC236}">
                    <a16:creationId xmlns:a16="http://schemas.microsoft.com/office/drawing/2014/main" id="{D82E9A1F-8870-49FD-B747-C16EABEEF2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2738" y="1176993"/>
                <a:ext cx="429564" cy="512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C89BF34-4524-4CCB-B64B-72DCE7B80B4D}"/>
                </a:ext>
              </a:extLst>
            </p:cNvPr>
            <p:cNvSpPr txBox="1"/>
            <p:nvPr/>
          </p:nvSpPr>
          <p:spPr>
            <a:xfrm>
              <a:off x="2503950" y="1498811"/>
              <a:ext cx="822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tx1"/>
                </a:buClr>
              </a:pPr>
              <a:r>
                <a:rPr lang="en-GB" sz="800" dirty="0">
                  <a:solidFill>
                    <a:schemeClr val="bg1"/>
                  </a:solidFill>
                </a:rPr>
                <a:t>Data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94BC7DB-B146-4ACC-8D5C-45FB39FD9A8A}"/>
              </a:ext>
            </a:extLst>
          </p:cNvPr>
          <p:cNvGrpSpPr/>
          <p:nvPr/>
        </p:nvGrpSpPr>
        <p:grpSpPr>
          <a:xfrm>
            <a:off x="1202232" y="2975126"/>
            <a:ext cx="822709" cy="373948"/>
            <a:chOff x="2503950" y="1340307"/>
            <a:chExt cx="822709" cy="37394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F271BFF-56F0-405E-B855-AC6E8DE36C89}"/>
                </a:ext>
              </a:extLst>
            </p:cNvPr>
            <p:cNvGrpSpPr/>
            <p:nvPr/>
          </p:nvGrpSpPr>
          <p:grpSpPr>
            <a:xfrm>
              <a:off x="2769003" y="1340307"/>
              <a:ext cx="305301" cy="364423"/>
              <a:chOff x="2612738" y="1176993"/>
              <a:chExt cx="429564" cy="512749"/>
            </a:xfrm>
          </p:grpSpPr>
          <p:pic>
            <p:nvPicPr>
              <p:cNvPr id="64" name="Picture 16" descr="New File icon | Pictogrammen">
                <a:extLst>
                  <a:ext uri="{FF2B5EF4-FFF2-40B4-BE49-F238E27FC236}">
                    <a16:creationId xmlns:a16="http://schemas.microsoft.com/office/drawing/2014/main" id="{456AB18A-2FE1-417F-9071-3AED3A20FF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2738" y="1176993"/>
                <a:ext cx="429564" cy="512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89DF399-6112-42F9-8A37-7078AB06BA3F}"/>
                  </a:ext>
                </a:extLst>
              </p:cNvPr>
              <p:cNvSpPr/>
              <p:nvPr/>
            </p:nvSpPr>
            <p:spPr bwMode="auto">
              <a:xfrm>
                <a:off x="2612738" y="1473242"/>
                <a:ext cx="429564" cy="150315"/>
              </a:xfrm>
              <a:prstGeom prst="rect">
                <a:avLst/>
              </a:prstGeom>
              <a:solidFill>
                <a:srgbClr val="030303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Arial" pitchFamily="34" charset="0"/>
                  <a:buChar char="–"/>
                </a:pPr>
                <a:endParaRPr lang="en-GB" sz="1200" b="1" kern="0" dirty="0" err="1">
                  <a:solidFill>
                    <a:srgbClr val="020202"/>
                  </a:solidFill>
                  <a:latin typeface="Arial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9DA96DB-FF7E-44BF-9A44-4D103EC951A3}"/>
                </a:ext>
              </a:extLst>
            </p:cNvPr>
            <p:cNvSpPr txBox="1"/>
            <p:nvPr/>
          </p:nvSpPr>
          <p:spPr>
            <a:xfrm>
              <a:off x="2503950" y="1498811"/>
              <a:ext cx="822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tx1"/>
                </a:buClr>
              </a:pPr>
              <a:r>
                <a:rPr lang="en-GB" sz="800" dirty="0">
                  <a:solidFill>
                    <a:schemeClr val="bg1"/>
                  </a:solidFill>
                </a:rPr>
                <a:t>Data</a:t>
              </a:r>
            </a:p>
          </p:txBody>
        </p:sp>
      </p:grpSp>
      <p:pic>
        <p:nvPicPr>
          <p:cNvPr id="3" name="Picture 4" descr="Simula hosts RegML '17 School on Machine Learning, May 02-06 ...">
            <a:extLst>
              <a:ext uri="{FF2B5EF4-FFF2-40B4-BE49-F238E27FC236}">
                <a16:creationId xmlns:a16="http://schemas.microsoft.com/office/drawing/2014/main" id="{5CA5E804-3125-4F94-9CB4-B5548D1FC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561" y="3205555"/>
            <a:ext cx="794041" cy="63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F35958-6770-4F8A-8DA9-A6F207A17F3A}"/>
              </a:ext>
            </a:extLst>
          </p:cNvPr>
          <p:cNvSpPr txBox="1"/>
          <p:nvPr/>
        </p:nvSpPr>
        <p:spPr>
          <a:xfrm>
            <a:off x="3572113" y="2167282"/>
            <a:ext cx="128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/>
              <a:t>Predictive modelling</a:t>
            </a:r>
          </a:p>
        </p:txBody>
      </p:sp>
      <p:pic>
        <p:nvPicPr>
          <p:cNvPr id="5" name="Picture 2" descr="Database Icons - Download Free Vector Icons | Noun Project">
            <a:extLst>
              <a:ext uri="{FF2B5EF4-FFF2-40B4-BE49-F238E27FC236}">
                <a16:creationId xmlns:a16="http://schemas.microsoft.com/office/drawing/2014/main" id="{7E4E3CAA-805D-44DF-BECA-B5C7AF292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100" y="3281539"/>
            <a:ext cx="544214" cy="54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81C863C-0E23-44C0-BB87-8E0FBCE42341}"/>
              </a:ext>
            </a:extLst>
          </p:cNvPr>
          <p:cNvSpPr txBox="1"/>
          <p:nvPr/>
        </p:nvSpPr>
        <p:spPr>
          <a:xfrm>
            <a:off x="1110336" y="3484246"/>
            <a:ext cx="128103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/>
              <a:t>Internal &amp; external datasets</a:t>
            </a:r>
            <a:endParaRPr lang="en-GB" sz="1200" b="1" dirty="0">
              <a:cs typeface="Arial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85C97D-6BDF-42D8-9CD1-4361331A429A}"/>
              </a:ext>
            </a:extLst>
          </p:cNvPr>
          <p:cNvSpPr txBox="1"/>
          <p:nvPr/>
        </p:nvSpPr>
        <p:spPr>
          <a:xfrm>
            <a:off x="2696237" y="3883732"/>
            <a:ext cx="128103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/>
              <a:t>Data wrangling</a:t>
            </a:r>
            <a:endParaRPr lang="en-GB" sz="1200" b="1" dirty="0">
              <a:cs typeface="Arial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54036D-557F-46C8-AFF2-2CB5B89E3844}"/>
              </a:ext>
            </a:extLst>
          </p:cNvPr>
          <p:cNvSpPr txBox="1"/>
          <p:nvPr/>
        </p:nvSpPr>
        <p:spPr>
          <a:xfrm>
            <a:off x="4553245" y="3921668"/>
            <a:ext cx="156678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/>
              <a:t>Data integration &amp; storage</a:t>
            </a:r>
            <a:endParaRPr lang="en-GB" sz="1200" b="1" dirty="0">
              <a:cs typeface="Arial"/>
            </a:endParaRPr>
          </a:p>
        </p:txBody>
      </p:sp>
      <p:pic>
        <p:nvPicPr>
          <p:cNvPr id="12" name="Picture 6" descr="Entity-Relationship Diagram Symbols and Notation | Lucidchart">
            <a:extLst>
              <a:ext uri="{FF2B5EF4-FFF2-40B4-BE49-F238E27FC236}">
                <a16:creationId xmlns:a16="http://schemas.microsoft.com/office/drawing/2014/main" id="{B738020D-7F5B-4190-99D4-8F5B08B8B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78" y="3240562"/>
            <a:ext cx="723686" cy="59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3ECC1F0-D444-4CDC-A5F3-DFA682319833}"/>
              </a:ext>
            </a:extLst>
          </p:cNvPr>
          <p:cNvSpPr txBox="1"/>
          <p:nvPr/>
        </p:nvSpPr>
        <p:spPr>
          <a:xfrm>
            <a:off x="6856357" y="3510842"/>
            <a:ext cx="128103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dirty="0"/>
              <a:t>Interactive visualization</a:t>
            </a:r>
            <a:endParaRPr lang="en-GB" sz="1200" b="1" dirty="0">
              <a:cs typeface="Arial"/>
            </a:endParaRPr>
          </a:p>
        </p:txBody>
      </p:sp>
      <p:pic>
        <p:nvPicPr>
          <p:cNvPr id="19" name="Picture 19" descr="A picture containing object, light&#10;&#10;Description automatically generated">
            <a:extLst>
              <a:ext uri="{FF2B5EF4-FFF2-40B4-BE49-F238E27FC236}">
                <a16:creationId xmlns:a16="http://schemas.microsoft.com/office/drawing/2014/main" id="{BDBAE4F3-E191-4110-AB14-25F8B1590A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7247" y="1712812"/>
            <a:ext cx="789711" cy="450967"/>
          </a:xfrm>
          <a:prstGeom prst="rect">
            <a:avLst/>
          </a:prstGeom>
        </p:spPr>
      </p:pic>
      <p:pic>
        <p:nvPicPr>
          <p:cNvPr id="52" name="Picture 24" descr="Check out Arrow icon created by 4B Icons">
            <a:extLst>
              <a:ext uri="{FF2B5EF4-FFF2-40B4-BE49-F238E27FC236}">
                <a16:creationId xmlns:a16="http://schemas.microsoft.com/office/drawing/2014/main" id="{6EC7DDE7-002D-4BDB-B354-80226AD5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03819" flipH="1" flipV="1">
            <a:off x="1918525" y="2886862"/>
            <a:ext cx="969397" cy="96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4" descr="Check out Arrow icon created by 4B Icons">
            <a:extLst>
              <a:ext uri="{FF2B5EF4-FFF2-40B4-BE49-F238E27FC236}">
                <a16:creationId xmlns:a16="http://schemas.microsoft.com/office/drawing/2014/main" id="{618CC616-8D68-44A3-AFB2-7F1E6AF94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51063" flipH="1" flipV="1">
            <a:off x="3666413" y="3273282"/>
            <a:ext cx="969397" cy="96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4" descr="Check out Arrow icon created by 4B Icons">
            <a:extLst>
              <a:ext uri="{FF2B5EF4-FFF2-40B4-BE49-F238E27FC236}">
                <a16:creationId xmlns:a16="http://schemas.microsoft.com/office/drawing/2014/main" id="{EC7B1E1B-2AED-4FB4-B6E1-67FF7DDC6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38848" flipH="1" flipV="1">
            <a:off x="6023523" y="2849509"/>
            <a:ext cx="969397" cy="96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4" descr="Check out Arrow icon created by 4B Icons">
            <a:extLst>
              <a:ext uri="{FF2B5EF4-FFF2-40B4-BE49-F238E27FC236}">
                <a16:creationId xmlns:a16="http://schemas.microsoft.com/office/drawing/2014/main" id="{7FD95D1E-664B-4FA1-806B-A45B69BD2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5324" flipH="1">
            <a:off x="3022616" y="2372351"/>
            <a:ext cx="969397" cy="96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4" descr="Check out Arrow icon created by 4B Icons">
            <a:extLst>
              <a:ext uri="{FF2B5EF4-FFF2-40B4-BE49-F238E27FC236}">
                <a16:creationId xmlns:a16="http://schemas.microsoft.com/office/drawing/2014/main" id="{D5F2C4A6-4B88-4FC7-A39E-5DBFCF7B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33665" flipH="1">
            <a:off x="4479616" y="2428493"/>
            <a:ext cx="969397" cy="96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Star: 12 Points 67">
            <a:extLst>
              <a:ext uri="{FF2B5EF4-FFF2-40B4-BE49-F238E27FC236}">
                <a16:creationId xmlns:a16="http://schemas.microsoft.com/office/drawing/2014/main" id="{E2B1E0C3-15E5-47A1-8D1C-21A5FAE6AA72}"/>
              </a:ext>
            </a:extLst>
          </p:cNvPr>
          <p:cNvSpPr/>
          <p:nvPr/>
        </p:nvSpPr>
        <p:spPr bwMode="auto">
          <a:xfrm>
            <a:off x="3248202" y="2716783"/>
            <a:ext cx="373735" cy="347609"/>
          </a:xfrm>
          <a:prstGeom prst="star12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Star: 12 Points 71">
            <a:extLst>
              <a:ext uri="{FF2B5EF4-FFF2-40B4-BE49-F238E27FC236}">
                <a16:creationId xmlns:a16="http://schemas.microsoft.com/office/drawing/2014/main" id="{F6C77909-A425-4D39-B977-806F146F9FCB}"/>
              </a:ext>
            </a:extLst>
          </p:cNvPr>
          <p:cNvSpPr/>
          <p:nvPr/>
        </p:nvSpPr>
        <p:spPr bwMode="auto">
          <a:xfrm>
            <a:off x="3922391" y="3631630"/>
            <a:ext cx="373735" cy="347609"/>
          </a:xfrm>
          <a:prstGeom prst="star12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Star: 12 Points 73">
            <a:extLst>
              <a:ext uri="{FF2B5EF4-FFF2-40B4-BE49-F238E27FC236}">
                <a16:creationId xmlns:a16="http://schemas.microsoft.com/office/drawing/2014/main" id="{53400F8D-B747-4A14-A63E-81654D61AF01}"/>
              </a:ext>
            </a:extLst>
          </p:cNvPr>
          <p:cNvSpPr/>
          <p:nvPr/>
        </p:nvSpPr>
        <p:spPr bwMode="auto">
          <a:xfrm>
            <a:off x="4778114" y="2651780"/>
            <a:ext cx="373735" cy="347609"/>
          </a:xfrm>
          <a:prstGeom prst="star12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9DA2E6-45DF-444A-868B-EAD62F756737}"/>
              </a:ext>
            </a:extLst>
          </p:cNvPr>
          <p:cNvCxnSpPr>
            <a:cxnSpLocks/>
          </p:cNvCxnSpPr>
          <p:nvPr/>
        </p:nvCxnSpPr>
        <p:spPr>
          <a:xfrm flipH="1">
            <a:off x="5095686" y="2050212"/>
            <a:ext cx="594664" cy="5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tar: 12 Points 76">
            <a:extLst>
              <a:ext uri="{FF2B5EF4-FFF2-40B4-BE49-F238E27FC236}">
                <a16:creationId xmlns:a16="http://schemas.microsoft.com/office/drawing/2014/main" id="{C01DBC14-6BEF-4412-932E-B95CEEF487C1}"/>
              </a:ext>
            </a:extLst>
          </p:cNvPr>
          <p:cNvSpPr/>
          <p:nvPr/>
        </p:nvSpPr>
        <p:spPr bwMode="auto">
          <a:xfrm>
            <a:off x="5190759" y="1078749"/>
            <a:ext cx="1536049" cy="1020677"/>
          </a:xfrm>
          <a:prstGeom prst="star12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0F4D796-9DE9-44BC-B664-9E8EC4EC3DED}"/>
              </a:ext>
            </a:extLst>
          </p:cNvPr>
          <p:cNvSpPr txBox="1"/>
          <p:nvPr/>
        </p:nvSpPr>
        <p:spPr>
          <a:xfrm>
            <a:off x="5125756" y="1404421"/>
            <a:ext cx="17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943616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D49E6-0034-4934-A0B0-6227FDC86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2929704"/>
            <a:ext cx="8196702" cy="733983"/>
          </a:xfrm>
        </p:spPr>
        <p:txBody>
          <a:bodyPr/>
          <a:lstStyle/>
          <a:p>
            <a:r>
              <a:rPr lang="en-GB" sz="3200" dirty="0"/>
              <a:t>Key factors for our success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5469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17F391-A7B9-488D-948C-54B3FF7B5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04" y="1420412"/>
            <a:ext cx="6344048" cy="2737047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workflow - enablers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dirty="0"/>
              <a:t>R/Pharma 2020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08698147-7060-4473-B298-1AD94C38CC6D}"/>
              </a:ext>
            </a:extLst>
          </p:cNvPr>
          <p:cNvSpPr txBox="1">
            <a:spLocks/>
          </p:cNvSpPr>
          <p:nvPr/>
        </p:nvSpPr>
        <p:spPr>
          <a:xfrm>
            <a:off x="329003" y="627193"/>
            <a:ext cx="7247453" cy="4546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People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4B2EC4-4400-4D29-B391-CAF1EA5F504A}"/>
              </a:ext>
            </a:extLst>
          </p:cNvPr>
          <p:cNvSpPr/>
          <p:nvPr/>
        </p:nvSpPr>
        <p:spPr>
          <a:xfrm>
            <a:off x="375680" y="1356535"/>
            <a:ext cx="4572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GB" sz="1400" dirty="0">
                <a:solidFill>
                  <a:schemeClr val="tx2"/>
                </a:solidFill>
              </a:rPr>
              <a:t>Diverse expertise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GB" sz="1400" dirty="0">
                <a:solidFill>
                  <a:schemeClr val="tx2"/>
                </a:solidFill>
              </a:rPr>
              <a:t>Constant communication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GB" sz="1400" dirty="0">
                <a:solidFill>
                  <a:schemeClr val="tx2"/>
                </a:solidFill>
              </a:rPr>
              <a:t>Knowledge sharing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GB" sz="1400" dirty="0">
                <a:solidFill>
                  <a:schemeClr val="tx2"/>
                </a:solidFill>
              </a:rPr>
              <a:t>Frequent stand ups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GB" sz="1400" dirty="0">
                <a:solidFill>
                  <a:schemeClr val="tx2"/>
                </a:solidFill>
              </a:rPr>
              <a:t>Agile mindset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GB" sz="1400" dirty="0">
                <a:solidFill>
                  <a:schemeClr val="tx2"/>
                </a:solidFill>
              </a:rPr>
              <a:t>Shared codebase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GB" sz="1400" dirty="0">
                <a:solidFill>
                  <a:schemeClr val="tx2"/>
                </a:solidFill>
              </a:rPr>
              <a:t>Pair programming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GB" sz="1400" dirty="0">
                <a:solidFill>
                  <a:schemeClr val="tx2"/>
                </a:solidFill>
              </a:rPr>
              <a:t>Focus, motivation &amp; team work</a:t>
            </a:r>
          </a:p>
          <a:p>
            <a:pPr>
              <a:buClr>
                <a:schemeClr val="tx2"/>
              </a:buClr>
            </a:pP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533A12-E71C-4A96-AB27-0A808F4C817E}"/>
              </a:ext>
            </a:extLst>
          </p:cNvPr>
          <p:cNvSpPr txBox="1"/>
          <p:nvPr/>
        </p:nvSpPr>
        <p:spPr>
          <a:xfrm>
            <a:off x="857287" y="4157301"/>
            <a:ext cx="4421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400" b="1" dirty="0">
                <a:solidFill>
                  <a:schemeClr val="bg2"/>
                </a:solidFill>
              </a:rPr>
              <a:t>All of this remotely and across continents!</a:t>
            </a:r>
          </a:p>
        </p:txBody>
      </p:sp>
    </p:spTree>
    <p:extLst>
      <p:ext uri="{BB962C8B-B14F-4D97-AF65-F5344CB8AC3E}">
        <p14:creationId xmlns:p14="http://schemas.microsoft.com/office/powerpoint/2010/main" val="16292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3CB39B6-8696-4712-B407-619DD14DEA87}"/>
              </a:ext>
            </a:extLst>
          </p:cNvPr>
          <p:cNvSpPr/>
          <p:nvPr/>
        </p:nvSpPr>
        <p:spPr bwMode="auto">
          <a:xfrm>
            <a:off x="4804568" y="1337022"/>
            <a:ext cx="2103377" cy="3273398"/>
          </a:xfrm>
          <a:prstGeom prst="rect">
            <a:avLst/>
          </a:prstGeom>
          <a:solidFill>
            <a:schemeClr val="accent4">
              <a:alpha val="12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E84BC4-EAED-40C0-9AF8-CAD10064018C}"/>
              </a:ext>
            </a:extLst>
          </p:cNvPr>
          <p:cNvSpPr/>
          <p:nvPr/>
        </p:nvSpPr>
        <p:spPr bwMode="auto">
          <a:xfrm>
            <a:off x="6903424" y="1337022"/>
            <a:ext cx="1876130" cy="3273398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0EB069-ABAD-4B11-A765-FFA6C36A8E37}"/>
              </a:ext>
            </a:extLst>
          </p:cNvPr>
          <p:cNvSpPr/>
          <p:nvPr/>
        </p:nvSpPr>
        <p:spPr bwMode="auto">
          <a:xfrm>
            <a:off x="3346447" y="1337022"/>
            <a:ext cx="1452920" cy="3273398"/>
          </a:xfrm>
          <a:prstGeom prst="rect">
            <a:avLst/>
          </a:prstGeom>
          <a:solidFill>
            <a:schemeClr val="accent3">
              <a:alpha val="12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EFD26F-5BA0-49ED-8A26-A76A193FADBB}"/>
              </a:ext>
            </a:extLst>
          </p:cNvPr>
          <p:cNvSpPr/>
          <p:nvPr/>
        </p:nvSpPr>
        <p:spPr bwMode="auto">
          <a:xfrm>
            <a:off x="359152" y="1337022"/>
            <a:ext cx="2991953" cy="3273398"/>
          </a:xfrm>
          <a:prstGeom prst="rect">
            <a:avLst/>
          </a:prstGeom>
          <a:solidFill>
            <a:schemeClr val="bg2">
              <a:alpha val="12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GB" sz="12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workflow - enablers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dirty="0"/>
              <a:t>R/Pharma 2020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82F7AA8-9A9D-44C5-BD32-F10FDC14A636}"/>
              </a:ext>
            </a:extLst>
          </p:cNvPr>
          <p:cNvSpPr txBox="1">
            <a:spLocks/>
          </p:cNvSpPr>
          <p:nvPr/>
        </p:nvSpPr>
        <p:spPr>
          <a:xfrm>
            <a:off x="329004" y="627193"/>
            <a:ext cx="7304978" cy="45466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Tools and packages</a:t>
            </a:r>
          </a:p>
        </p:txBody>
      </p:sp>
      <p:pic>
        <p:nvPicPr>
          <p:cNvPr id="19" name="Picture 36" descr="RStudio Logo Usage Guidelines - RStudio">
            <a:extLst>
              <a:ext uri="{FF2B5EF4-FFF2-40B4-BE49-F238E27FC236}">
                <a16:creationId xmlns:a16="http://schemas.microsoft.com/office/drawing/2014/main" id="{B05DA6E8-058F-4F15-B5C5-AE4E0E0C5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26"/>
          <a:stretch/>
        </p:blipFill>
        <p:spPr bwMode="auto">
          <a:xfrm>
            <a:off x="531004" y="2088086"/>
            <a:ext cx="735446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SQLite - Wikipedia">
            <a:extLst>
              <a:ext uri="{FF2B5EF4-FFF2-40B4-BE49-F238E27FC236}">
                <a16:creationId xmlns:a16="http://schemas.microsoft.com/office/drawing/2014/main" id="{D9C46A78-C2AA-42FA-A2A7-6776D955D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500" y="2314480"/>
            <a:ext cx="1103682" cy="52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idyr 1.1.0 – R-Craft">
            <a:extLst>
              <a:ext uri="{FF2B5EF4-FFF2-40B4-BE49-F238E27FC236}">
                <a16:creationId xmlns:a16="http://schemas.microsoft.com/office/drawing/2014/main" id="{3F318283-1142-408F-B0E5-D5A065D90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64" y="3215862"/>
            <a:ext cx="62111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6A513C6-3468-41FE-A917-68FCF9A9D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936" y="207880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unctional Programming Tools • purrr">
            <a:extLst>
              <a:ext uri="{FF2B5EF4-FFF2-40B4-BE49-F238E27FC236}">
                <a16:creationId xmlns:a16="http://schemas.microsoft.com/office/drawing/2014/main" id="{AD814376-5118-488F-8908-1B6C52396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219" y="3228115"/>
            <a:ext cx="62158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idyverse">
            <a:extLst>
              <a:ext uri="{FF2B5EF4-FFF2-40B4-BE49-F238E27FC236}">
                <a16:creationId xmlns:a16="http://schemas.microsoft.com/office/drawing/2014/main" id="{53B0FA7B-A839-486C-A571-6E8CB2D7A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923" y="2146867"/>
            <a:ext cx="62133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imple, Consistent Wrappers for Common String Operations • stringr">
            <a:extLst>
              <a:ext uri="{FF2B5EF4-FFF2-40B4-BE49-F238E27FC236}">
                <a16:creationId xmlns:a16="http://schemas.microsoft.com/office/drawing/2014/main" id="{CAA5E603-CF11-4C6D-9680-7CEAB527D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59" y="3780422"/>
            <a:ext cx="62158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ad Rectangular Text Data • readr">
            <a:extLst>
              <a:ext uri="{FF2B5EF4-FFF2-40B4-BE49-F238E27FC236}">
                <a16:creationId xmlns:a16="http://schemas.microsoft.com/office/drawing/2014/main" id="{14ECF7B4-9458-4DF3-9509-769E5A404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94" y="2629773"/>
            <a:ext cx="62111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imple Data Frames • tibble">
            <a:extLst>
              <a:ext uri="{FF2B5EF4-FFF2-40B4-BE49-F238E27FC236}">
                <a16:creationId xmlns:a16="http://schemas.microsoft.com/office/drawing/2014/main" id="{042B5303-599F-49BC-9408-41FF31B3F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900" y="2649649"/>
            <a:ext cx="62133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ake Dealing with Dates a Little Easier • lubridate">
            <a:extLst>
              <a:ext uri="{FF2B5EF4-FFF2-40B4-BE49-F238E27FC236}">
                <a16:creationId xmlns:a16="http://schemas.microsoft.com/office/drawing/2014/main" id="{8EA73170-5FB6-40D4-BA02-6E3980A52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07" y="3786705"/>
            <a:ext cx="62158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Tools for Working with Categorical Variables (Factors) • forcats">
            <a:extLst>
              <a:ext uri="{FF2B5EF4-FFF2-40B4-BE49-F238E27FC236}">
                <a16:creationId xmlns:a16="http://schemas.microsoft.com/office/drawing/2014/main" id="{B57BA0A4-27BE-4DA3-B807-445110C47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936" y="3794328"/>
            <a:ext cx="62133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R Shiny Bootcamp - learn to create beautiful, sleek and elegant ...">
            <a:extLst>
              <a:ext uri="{FF2B5EF4-FFF2-40B4-BE49-F238E27FC236}">
                <a16:creationId xmlns:a16="http://schemas.microsoft.com/office/drawing/2014/main" id="{D6D8FCD4-CC54-499C-BFE5-BA442927D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222" y="2159800"/>
            <a:ext cx="62069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Step-by-Step Data Visualization Guideline with Plotly in R | by ...">
            <a:extLst>
              <a:ext uri="{FF2B5EF4-FFF2-40B4-BE49-F238E27FC236}">
                <a16:creationId xmlns:a16="http://schemas.microsoft.com/office/drawing/2014/main" id="{B8674631-E330-4115-98DC-31872AA8A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743" y="2851307"/>
            <a:ext cx="864990" cy="83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B1AEB190-C20A-4AA2-9DB8-501C1CFBD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904" y="2803506"/>
            <a:ext cx="772356" cy="77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EFC23B-4AB0-44F9-8D7F-27490B1988B8}"/>
              </a:ext>
            </a:extLst>
          </p:cNvPr>
          <p:cNvSpPr txBox="1"/>
          <p:nvPr/>
        </p:nvSpPr>
        <p:spPr>
          <a:xfrm>
            <a:off x="4857719" y="3763795"/>
            <a:ext cx="1103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dirty="0"/>
              <a:t>S3       Object Store</a:t>
            </a:r>
          </a:p>
        </p:txBody>
      </p:sp>
      <p:pic>
        <p:nvPicPr>
          <p:cNvPr id="2078" name="Picture 30" descr="R Interface to Stan • rstan">
            <a:extLst>
              <a:ext uri="{FF2B5EF4-FFF2-40B4-BE49-F238E27FC236}">
                <a16:creationId xmlns:a16="http://schemas.microsoft.com/office/drawing/2014/main" id="{630F441F-F9DD-4895-B01D-C44C2E235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784" y="3170680"/>
            <a:ext cx="617970" cy="61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 fell out with tapply and in love with dplyr | R-bloggers">
            <a:extLst>
              <a:ext uri="{FF2B5EF4-FFF2-40B4-BE49-F238E27FC236}">
                <a16:creationId xmlns:a16="http://schemas.microsoft.com/office/drawing/2014/main" id="{BD679A2F-0B50-4538-818B-1D1839FE7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47" y="3193090"/>
            <a:ext cx="62088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The definitive guide to Amazon S3 | Francesco Boffa">
            <a:extLst>
              <a:ext uri="{FF2B5EF4-FFF2-40B4-BE49-F238E27FC236}">
                <a16:creationId xmlns:a16="http://schemas.microsoft.com/office/drawing/2014/main" id="{F7D9C48C-D794-4BD6-BE22-B6C69B61A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49" y="3079135"/>
            <a:ext cx="621333" cy="64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B1EB3C-0404-4136-B3F7-B65721DBACCE}"/>
              </a:ext>
            </a:extLst>
          </p:cNvPr>
          <p:cNvSpPr txBox="1"/>
          <p:nvPr/>
        </p:nvSpPr>
        <p:spPr>
          <a:xfrm>
            <a:off x="359152" y="1383126"/>
            <a:ext cx="299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600" b="1" dirty="0"/>
              <a:t>Data wrangling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BF2A20-0BDD-4CF6-8D23-17875A6DA3A9}"/>
              </a:ext>
            </a:extLst>
          </p:cNvPr>
          <p:cNvSpPr txBox="1"/>
          <p:nvPr/>
        </p:nvSpPr>
        <p:spPr>
          <a:xfrm>
            <a:off x="3341246" y="1383126"/>
            <a:ext cx="1448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600" b="1" dirty="0"/>
              <a:t>Modelling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076F4B-5DCC-4028-A5B2-852BC578A4A7}"/>
              </a:ext>
            </a:extLst>
          </p:cNvPr>
          <p:cNvSpPr txBox="1"/>
          <p:nvPr/>
        </p:nvSpPr>
        <p:spPr>
          <a:xfrm>
            <a:off x="4809183" y="1381636"/>
            <a:ext cx="2098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600" b="1" dirty="0"/>
              <a:t>Data and code storage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D95377-7FDF-44EE-BFE3-05A3FE73277C}"/>
              </a:ext>
            </a:extLst>
          </p:cNvPr>
          <p:cNvSpPr txBox="1"/>
          <p:nvPr/>
        </p:nvSpPr>
        <p:spPr>
          <a:xfrm>
            <a:off x="6907021" y="1381636"/>
            <a:ext cx="187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600" b="1" dirty="0"/>
              <a:t>Visualization</a:t>
            </a:r>
          </a:p>
        </p:txBody>
      </p:sp>
      <p:pic>
        <p:nvPicPr>
          <p:cNvPr id="2086" name="Picture 38" descr="RStudio Connect - RStudio">
            <a:extLst>
              <a:ext uri="{FF2B5EF4-FFF2-40B4-BE49-F238E27FC236}">
                <a16:creationId xmlns:a16="http://schemas.microsoft.com/office/drawing/2014/main" id="{283ACECE-6767-417F-ABC9-75EB6C4BA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13593" r="5967" b="62065"/>
          <a:stretch/>
        </p:blipFill>
        <p:spPr bwMode="auto">
          <a:xfrm>
            <a:off x="7170166" y="3822349"/>
            <a:ext cx="1397514" cy="69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70826FC-08BE-4ADF-BEF5-2B737510B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085" y="3770436"/>
            <a:ext cx="621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Archive Program: The Journey of the World's Open Source ...">
            <a:extLst>
              <a:ext uri="{FF2B5EF4-FFF2-40B4-BE49-F238E27FC236}">
                <a16:creationId xmlns:a16="http://schemas.microsoft.com/office/drawing/2014/main" id="{1DE70CD2-AC6B-48BC-B4B0-1607027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904" y="3770436"/>
            <a:ext cx="692936" cy="62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RStudio Logo Usage Guidelines - RStudio">
            <a:extLst>
              <a:ext uri="{FF2B5EF4-FFF2-40B4-BE49-F238E27FC236}">
                <a16:creationId xmlns:a16="http://schemas.microsoft.com/office/drawing/2014/main" id="{BF1E0F76-6974-456E-88E9-B712A4569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26"/>
          <a:stretch/>
        </p:blipFill>
        <p:spPr bwMode="auto">
          <a:xfrm>
            <a:off x="3722046" y="2255346"/>
            <a:ext cx="735446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077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B1BC7F-591F-4969-B047-599CA6715863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3073191" y="1901251"/>
            <a:ext cx="0" cy="691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1CDB44-919A-4CB4-8198-EA4CB375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Lifecycle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722B83-8B34-499E-9110-4ED2B8D163D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C121E-3686-4AFB-B995-1142E80E141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9F533D-B52E-4A2F-BF72-0ADD2D94BD7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544F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76A2C9-EB03-461A-80BB-F0D4783E0FEC}"/>
              </a:ext>
            </a:extLst>
          </p:cNvPr>
          <p:cNvSpPr txBox="1"/>
          <p:nvPr/>
        </p:nvSpPr>
        <p:spPr>
          <a:xfrm>
            <a:off x="678264" y="1542423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4F40"/>
              </a:buClr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 formed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9EDA3-7760-44A8-9869-7023FF67FFBC}"/>
              </a:ext>
            </a:extLst>
          </p:cNvPr>
          <p:cNvSpPr txBox="1"/>
          <p:nvPr/>
        </p:nvSpPr>
        <p:spPr>
          <a:xfrm>
            <a:off x="771263" y="3847912"/>
            <a:ext cx="160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4F40"/>
              </a:buClr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Covid-19 app deployed on WARP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B630147-9B86-4CFE-844E-E2AF8BC84691}"/>
              </a:ext>
            </a:extLst>
          </p:cNvPr>
          <p:cNvGraphicFramePr>
            <a:graphicFrameLocks noGrp="1"/>
          </p:cNvGraphicFramePr>
          <p:nvPr/>
        </p:nvGraphicFramePr>
        <p:xfrm>
          <a:off x="263693" y="2849646"/>
          <a:ext cx="80714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282">
                  <a:extLst>
                    <a:ext uri="{9D8B030D-6E8A-4147-A177-3AD203B41FA5}">
                      <a16:colId xmlns:a16="http://schemas.microsoft.com/office/drawing/2014/main" val="3729030941"/>
                    </a:ext>
                  </a:extLst>
                </a:gridCol>
                <a:gridCol w="1614282">
                  <a:extLst>
                    <a:ext uri="{9D8B030D-6E8A-4147-A177-3AD203B41FA5}">
                      <a16:colId xmlns:a16="http://schemas.microsoft.com/office/drawing/2014/main" val="1421108120"/>
                    </a:ext>
                  </a:extLst>
                </a:gridCol>
                <a:gridCol w="1614282">
                  <a:extLst>
                    <a:ext uri="{9D8B030D-6E8A-4147-A177-3AD203B41FA5}">
                      <a16:colId xmlns:a16="http://schemas.microsoft.com/office/drawing/2014/main" val="826406074"/>
                    </a:ext>
                  </a:extLst>
                </a:gridCol>
                <a:gridCol w="1614282">
                  <a:extLst>
                    <a:ext uri="{9D8B030D-6E8A-4147-A177-3AD203B41FA5}">
                      <a16:colId xmlns:a16="http://schemas.microsoft.com/office/drawing/2014/main" val="2363587897"/>
                    </a:ext>
                  </a:extLst>
                </a:gridCol>
                <a:gridCol w="1614282">
                  <a:extLst>
                    <a:ext uri="{9D8B030D-6E8A-4147-A177-3AD203B41FA5}">
                      <a16:colId xmlns:a16="http://schemas.microsoft.com/office/drawing/2014/main" val="2087860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August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4622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0249D1C-1BD8-47B0-8981-6289C6EF50E0}"/>
              </a:ext>
            </a:extLst>
          </p:cNvPr>
          <p:cNvSpPr txBox="1"/>
          <p:nvPr/>
        </p:nvSpPr>
        <p:spPr>
          <a:xfrm>
            <a:off x="2373967" y="3844797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4F40"/>
              </a:buClr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Prediction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4F40"/>
              </a:buClr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added to recruitment app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8E6A1C-695F-4DBB-874D-4C99653E3C9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218925" y="1819422"/>
            <a:ext cx="0" cy="773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E42870-1139-44C9-B68A-CFCE6F8D20B1}"/>
              </a:ext>
            </a:extLst>
          </p:cNvPr>
          <p:cNvSpPr txBox="1"/>
          <p:nvPr/>
        </p:nvSpPr>
        <p:spPr>
          <a:xfrm>
            <a:off x="6603782" y="3903370"/>
            <a:ext cx="976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4F40"/>
              </a:buClr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Full release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9E79A5-A27A-48EB-A0DB-5074D9523482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092057" y="2864920"/>
            <a:ext cx="1" cy="1038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513B1B-E6C7-4C6B-942F-4677C0AC697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319098" y="2864919"/>
            <a:ext cx="0" cy="979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96F1E4-852F-411B-AC23-A75DD696B16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572615" y="2864919"/>
            <a:ext cx="0" cy="982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158A6F-85E1-440A-9922-3F4D8805B5F8}"/>
              </a:ext>
            </a:extLst>
          </p:cNvPr>
          <p:cNvSpPr txBox="1"/>
          <p:nvPr/>
        </p:nvSpPr>
        <p:spPr>
          <a:xfrm>
            <a:off x="4657576" y="1447510"/>
            <a:ext cx="180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4F40"/>
              </a:buClr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Refined data model and DB backend to Shiny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7A2F15-058E-4C1C-B316-4F4FD9B4CA83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5559096" y="1909175"/>
            <a:ext cx="0" cy="808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B44660-B1C0-4E18-BED0-C3DAF7E2FF00}"/>
              </a:ext>
            </a:extLst>
          </p:cNvPr>
          <p:cNvSpPr/>
          <p:nvPr/>
        </p:nvSpPr>
        <p:spPr bwMode="auto">
          <a:xfrm>
            <a:off x="615558" y="2406581"/>
            <a:ext cx="7980805" cy="688312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marR="0" lvl="0" indent="-180975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441B2-84AA-448F-BB37-62C7BD7E17EE}"/>
              </a:ext>
            </a:extLst>
          </p:cNvPr>
          <p:cNvSpPr txBox="1"/>
          <p:nvPr/>
        </p:nvSpPr>
        <p:spPr>
          <a:xfrm>
            <a:off x="2304390" y="1439586"/>
            <a:ext cx="153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4F40"/>
              </a:buClr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Recruitment app deployed on WARP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942232-A48C-48D0-B46C-5D0E2E9A3578}"/>
              </a:ext>
            </a:extLst>
          </p:cNvPr>
          <p:cNvSpPr/>
          <p:nvPr/>
        </p:nvSpPr>
        <p:spPr bwMode="auto">
          <a:xfrm>
            <a:off x="6382568" y="3618429"/>
            <a:ext cx="1418978" cy="914400"/>
          </a:xfrm>
          <a:prstGeom prst="ellipse">
            <a:avLst/>
          </a:prstGeom>
          <a:noFill/>
          <a:ln w="38100">
            <a:solidFill>
              <a:schemeClr val="accent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marR="0" lvl="0" indent="-180975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solidFill>
                  <a:srgbClr val="F36633"/>
                </a:solidFill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5ECF3-2510-44AC-B0B8-518D31C5A6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 dirty="0"/>
              <a:t>R/Pharma 2020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71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CD12D742-C25D-4244-8C0C-9D0F084BEF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693553"/>
            <a:ext cx="7578000" cy="276999"/>
          </a:xfrm>
        </p:spPr>
        <p:txBody>
          <a:bodyPr/>
          <a:lstStyle/>
          <a:p>
            <a:r>
              <a:rPr lang="en-US" dirty="0"/>
              <a:t>But an exciting one!!! 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560D5AB-99EA-451F-B42C-4780B253D6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4229687"/>
            <a:ext cx="8424000" cy="2154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0000" y="288639"/>
            <a:ext cx="7577139" cy="338554"/>
          </a:xfrm>
        </p:spPr>
        <p:txBody>
          <a:bodyPr anchor="t">
            <a:normAutofit/>
          </a:bodyPr>
          <a:lstStyle/>
          <a:p>
            <a:r>
              <a:rPr lang="en-US" dirty="0"/>
              <a:t>It’s a long journey…..</a:t>
            </a:r>
          </a:p>
        </p:txBody>
      </p:sp>
      <p:sp>
        <p:nvSpPr>
          <p:cNvPr id="20" name="Date Placeholder 8">
            <a:extLst>
              <a:ext uri="{FF2B5EF4-FFF2-40B4-BE49-F238E27FC236}">
                <a16:creationId xmlns:a16="http://schemas.microsoft.com/office/drawing/2014/main" id="{F1620A06-9F4B-4D7E-9657-88617EDC447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2985247" y="4704001"/>
            <a:ext cx="3164730" cy="273844"/>
          </a:xfrm>
        </p:spPr>
        <p:txBody>
          <a:bodyPr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R/Pharma 2020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>
          <a:xfrm>
            <a:off x="7953029" y="4704001"/>
            <a:ext cx="830123" cy="27384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A2672753-EFC5-467E-ACDB-FCAC3022C83C}" type="slidenum">
              <a:rPr lang="en-US"/>
              <a:pPr>
                <a:spcAft>
                  <a:spcPts val="600"/>
                </a:spcAft>
              </a:pPr>
              <a:t>35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E0DF0E-36B0-4958-B3E7-065722185DE7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370183" y="1153287"/>
            <a:ext cx="4394857" cy="30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67173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7AE17D-4DEF-456C-BB29-FFEF6D3A319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9152" y="1111261"/>
            <a:ext cx="8423275" cy="3070050"/>
          </a:xfrm>
        </p:spPr>
        <p:txBody>
          <a:bodyPr/>
          <a:lstStyle/>
          <a:p>
            <a:r>
              <a:rPr lang="en-US" dirty="0"/>
              <a:t>Teams have been able to use this app to re-plan studies and bring the new plans to governance  </a:t>
            </a:r>
          </a:p>
          <a:p>
            <a:r>
              <a:rPr lang="en-US" dirty="0"/>
              <a:t>This is the result of </a:t>
            </a:r>
            <a:r>
              <a:rPr lang="en-US" dirty="0">
                <a:solidFill>
                  <a:schemeClr val="tx2"/>
                </a:solidFill>
              </a:rPr>
              <a:t>intense collaboration within a multi-disciplinary team</a:t>
            </a:r>
            <a:r>
              <a:rPr lang="en-US" dirty="0"/>
              <a:t> of statisticians, data scientists and clinical operation professionals over the course of 5 months since pandemic started </a:t>
            </a:r>
          </a:p>
          <a:p>
            <a:r>
              <a:rPr lang="en-US" dirty="0"/>
              <a:t>It builds on existing well-developed tools and model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Flaxmen</a:t>
            </a:r>
            <a:r>
              <a:rPr lang="en-US" dirty="0"/>
              <a:t> SEIR model is common in epidemiology</a:t>
            </a:r>
          </a:p>
          <a:p>
            <a:pPr lvl="1"/>
            <a:r>
              <a:rPr lang="en-US" dirty="0"/>
              <a:t>The stochastic </a:t>
            </a:r>
            <a:r>
              <a:rPr lang="en-US" dirty="0">
                <a:solidFill>
                  <a:schemeClr val="tx2"/>
                </a:solidFill>
              </a:rPr>
              <a:t>Poisson-gamma model </a:t>
            </a:r>
            <a:r>
              <a:rPr lang="en-US" dirty="0"/>
              <a:t>commonly used for recruitment prediction</a:t>
            </a:r>
          </a:p>
          <a:p>
            <a:pPr lvl="1"/>
            <a:r>
              <a:rPr lang="en-US" dirty="0"/>
              <a:t>The SQL database is common in data engineering</a:t>
            </a:r>
          </a:p>
          <a:p>
            <a:r>
              <a:rPr lang="en-US" dirty="0"/>
              <a:t>We were able to create this new tool not by a bunch of new innovation, but leveraging existing technology in new ways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875AE7D-DA28-44B6-BAA7-88D63B70EB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028B46D-A831-4700-9F81-00562FADC2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34FBA6-E892-43D5-BA08-BBCA1F85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9FAD0-C735-4FBB-8DB8-EE90F09C643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R/Pharma 2020 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CF312-47B5-4A9D-9783-3E45EB99F5A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993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BC952-9E5B-4AAB-B7B6-55E815B530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5DF91-3CBF-4F4A-B287-2442DB3BD089}"/>
              </a:ext>
            </a:extLst>
          </p:cNvPr>
          <p:cNvSpPr txBox="1"/>
          <p:nvPr/>
        </p:nvSpPr>
        <p:spPr>
          <a:xfrm>
            <a:off x="509452" y="3663687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dirty="0"/>
              <a:t>Christina Fillmore</a:t>
            </a: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60017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9CFD00-CCDA-4F29-9C7A-4680AFC9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Workflow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2FE66-950A-4B68-9332-9262EB1083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Bringing in the external sources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9ECC9-192E-4FF1-B622-FF8D1B74AF5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 dirty="0"/>
              <a:t>R/Pharma 2020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97A68-AC4F-4922-8724-492053EB843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AA77BF-EBE7-4F70-B854-47035B6AB074}"/>
              </a:ext>
            </a:extLst>
          </p:cNvPr>
          <p:cNvSpPr/>
          <p:nvPr/>
        </p:nvSpPr>
        <p:spPr bwMode="auto">
          <a:xfrm>
            <a:off x="1614526" y="2107010"/>
            <a:ext cx="930394" cy="339918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Web-scraped Information 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A906C1-6F29-48E7-8070-4AA04C6DF886}"/>
              </a:ext>
            </a:extLst>
          </p:cNvPr>
          <p:cNvSpPr/>
          <p:nvPr/>
        </p:nvSpPr>
        <p:spPr bwMode="auto">
          <a:xfrm>
            <a:off x="2792296" y="2401175"/>
            <a:ext cx="936532" cy="354497"/>
          </a:xfrm>
          <a:prstGeom prst="roundRect">
            <a:avLst/>
          </a:prstGeom>
          <a:solidFill>
            <a:schemeClr val="tx2">
              <a:alpha val="50000"/>
            </a:schemeClr>
          </a:solidFill>
          <a:ln w="12700">
            <a:solidFill>
              <a:schemeClr val="tx1">
                <a:alpha val="52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227BE4-C77E-47B6-AA24-10EA51447E92}"/>
              </a:ext>
            </a:extLst>
          </p:cNvPr>
          <p:cNvSpPr/>
          <p:nvPr/>
        </p:nvSpPr>
        <p:spPr bwMode="auto">
          <a:xfrm>
            <a:off x="732309" y="3381416"/>
            <a:ext cx="1014319" cy="274197"/>
          </a:xfrm>
          <a:prstGeom prst="roundRect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>
                <a:alpha val="52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050" b="1" kern="0" dirty="0">
                <a:solidFill>
                  <a:srgbClr val="FFFFFF"/>
                </a:solidFill>
                <a:latin typeface="Arial"/>
              </a:rPr>
              <a:t> </a:t>
            </a:r>
            <a:endParaRPr lang="en-US" sz="105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9EA3F4-471D-4684-8ABF-E61A8F2E0C2B}"/>
              </a:ext>
            </a:extLst>
          </p:cNvPr>
          <p:cNvSpPr/>
          <p:nvPr/>
        </p:nvSpPr>
        <p:spPr bwMode="auto">
          <a:xfrm>
            <a:off x="732309" y="3782551"/>
            <a:ext cx="1014318" cy="274197"/>
          </a:xfrm>
          <a:prstGeom prst="roundRect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>
                <a:alpha val="52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8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7FCF29-85B1-486A-8A69-C29CD7291470}"/>
              </a:ext>
            </a:extLst>
          </p:cNvPr>
          <p:cNvSpPr/>
          <p:nvPr/>
        </p:nvSpPr>
        <p:spPr bwMode="auto">
          <a:xfrm>
            <a:off x="732310" y="4183686"/>
            <a:ext cx="1014318" cy="253652"/>
          </a:xfrm>
          <a:prstGeom prst="roundRect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>
                <a:alpha val="52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8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8DFC72-DE3A-499F-AC89-F3C7317AAB4B}"/>
              </a:ext>
            </a:extLst>
          </p:cNvPr>
          <p:cNvSpPr/>
          <p:nvPr/>
        </p:nvSpPr>
        <p:spPr bwMode="auto">
          <a:xfrm>
            <a:off x="6389252" y="2987760"/>
            <a:ext cx="945136" cy="361502"/>
          </a:xfrm>
          <a:prstGeom prst="roundRect">
            <a:avLst/>
          </a:prstGeom>
          <a:solidFill>
            <a:schemeClr val="tx2">
              <a:alpha val="50000"/>
            </a:schemeClr>
          </a:solidFill>
          <a:ln w="12700">
            <a:solidFill>
              <a:schemeClr val="tx1">
                <a:alpha val="52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8F3BDA4-BADC-47C8-94D6-1AD38EED07DF}"/>
              </a:ext>
            </a:extLst>
          </p:cNvPr>
          <p:cNvSpPr/>
          <p:nvPr/>
        </p:nvSpPr>
        <p:spPr bwMode="auto">
          <a:xfrm>
            <a:off x="7442957" y="3524715"/>
            <a:ext cx="683527" cy="329226"/>
          </a:xfrm>
          <a:prstGeom prst="roundRect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>
                <a:alpha val="52000"/>
              </a:schemeClr>
            </a:solidFill>
            <a:prstDash val="solid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8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E5FB786-D71B-48F1-A36C-E32A1F2AE761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2617816" y="1908835"/>
            <a:ext cx="704762" cy="1780948"/>
          </a:xfrm>
          <a:prstGeom prst="bentConnector2">
            <a:avLst/>
          </a:prstGeom>
          <a:ln w="28575">
            <a:solidFill>
              <a:schemeClr val="tx1">
                <a:alpha val="52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43">
            <a:extLst>
              <a:ext uri="{FF2B5EF4-FFF2-40B4-BE49-F238E27FC236}">
                <a16:creationId xmlns:a16="http://schemas.microsoft.com/office/drawing/2014/main" id="{95F1F98D-3855-4183-AA3D-4D00018D0B9B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3369705" y="2646528"/>
            <a:ext cx="396858" cy="615145"/>
          </a:xfrm>
          <a:prstGeom prst="curvedConnector2">
            <a:avLst/>
          </a:prstGeom>
          <a:ln w="28575">
            <a:solidFill>
              <a:schemeClr val="tx1"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4E0A426-3D27-45C6-8144-AC6C6366AD6D}"/>
              </a:ext>
            </a:extLst>
          </p:cNvPr>
          <p:cNvSpPr/>
          <p:nvPr/>
        </p:nvSpPr>
        <p:spPr bwMode="auto">
          <a:xfrm>
            <a:off x="4163820" y="2446325"/>
            <a:ext cx="918268" cy="344280"/>
          </a:xfrm>
          <a:prstGeom prst="roundRect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>
                <a:alpha val="52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B272595-CFBD-4948-B2C7-8B572A6AC20E}"/>
              </a:ext>
            </a:extLst>
          </p:cNvPr>
          <p:cNvSpPr/>
          <p:nvPr/>
        </p:nvSpPr>
        <p:spPr bwMode="auto">
          <a:xfrm>
            <a:off x="4163820" y="2980390"/>
            <a:ext cx="918000" cy="344280"/>
          </a:xfrm>
          <a:prstGeom prst="roundRect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>
                <a:alpha val="52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3CA9A29-E9D8-4E46-A231-A03B499E9212}"/>
              </a:ext>
            </a:extLst>
          </p:cNvPr>
          <p:cNvSpPr/>
          <p:nvPr/>
        </p:nvSpPr>
        <p:spPr bwMode="auto">
          <a:xfrm>
            <a:off x="4163820" y="3494593"/>
            <a:ext cx="917146" cy="344280"/>
          </a:xfrm>
          <a:prstGeom prst="roundRect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>
                <a:alpha val="52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06EC65-081B-4AC3-9CBF-F01F84E9BABE}"/>
              </a:ext>
            </a:extLst>
          </p:cNvPr>
          <p:cNvCxnSpPr>
            <a:cxnSpLocks/>
            <a:endCxn id="27" idx="1"/>
          </p:cNvCxnSpPr>
          <p:nvPr/>
        </p:nvCxnSpPr>
        <p:spPr>
          <a:xfrm rot="5400000" flipH="1" flipV="1">
            <a:off x="3753652" y="2758343"/>
            <a:ext cx="550046" cy="270290"/>
          </a:xfrm>
          <a:prstGeom prst="bentConnector2">
            <a:avLst/>
          </a:prstGeom>
          <a:ln w="28575">
            <a:solidFill>
              <a:schemeClr val="tx1">
                <a:alpha val="52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7D807A0-A8AF-405C-B6A8-B65C1FA0CABB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3766084" y="3268997"/>
            <a:ext cx="515042" cy="280429"/>
          </a:xfrm>
          <a:prstGeom prst="bentConnector2">
            <a:avLst/>
          </a:prstGeom>
          <a:ln w="28575">
            <a:solidFill>
              <a:schemeClr val="tx1">
                <a:alpha val="52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931F59-781D-4963-8ABE-39A08EFAB9D5}"/>
              </a:ext>
            </a:extLst>
          </p:cNvPr>
          <p:cNvCxnSpPr>
            <a:cxnSpLocks/>
          </p:cNvCxnSpPr>
          <p:nvPr/>
        </p:nvCxnSpPr>
        <p:spPr>
          <a:xfrm>
            <a:off x="3893530" y="3151693"/>
            <a:ext cx="278704" cy="2456"/>
          </a:xfrm>
          <a:prstGeom prst="straightConnector1">
            <a:avLst/>
          </a:prstGeom>
          <a:ln w="28575">
            <a:solidFill>
              <a:schemeClr val="tx1">
                <a:alpha val="52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A78D28D-B93A-4077-8EF6-48BB20376C43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 flipV="1">
            <a:off x="5080966" y="2619958"/>
            <a:ext cx="495294" cy="10467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alpha val="52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1EF14DC-A620-426B-9EDC-3568CB03A356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 flipV="1">
            <a:off x="5081820" y="2619958"/>
            <a:ext cx="494440" cy="5325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alpha val="52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C051BC-A407-41E6-941B-292B0C280DFF}"/>
              </a:ext>
            </a:extLst>
          </p:cNvPr>
          <p:cNvCxnSpPr>
            <a:cxnSpLocks/>
            <a:stCxn id="27" idx="3"/>
            <a:endCxn id="36" idx="1"/>
          </p:cNvCxnSpPr>
          <p:nvPr/>
        </p:nvCxnSpPr>
        <p:spPr>
          <a:xfrm>
            <a:off x="5082088" y="2618465"/>
            <a:ext cx="494172" cy="1493"/>
          </a:xfrm>
          <a:prstGeom prst="straightConnector1">
            <a:avLst/>
          </a:prstGeom>
          <a:ln w="28575">
            <a:solidFill>
              <a:schemeClr val="tx1">
                <a:alpha val="52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AEB1AE-5FFE-4D21-B0EE-BDAECC18EFAA}"/>
              </a:ext>
            </a:extLst>
          </p:cNvPr>
          <p:cNvSpPr/>
          <p:nvPr/>
        </p:nvSpPr>
        <p:spPr bwMode="auto">
          <a:xfrm>
            <a:off x="5576260" y="2453516"/>
            <a:ext cx="937451" cy="332883"/>
          </a:xfrm>
          <a:prstGeom prst="roundRect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>
                <a:alpha val="52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7" name="Straight Arrow Connector 130">
            <a:extLst>
              <a:ext uri="{FF2B5EF4-FFF2-40B4-BE49-F238E27FC236}">
                <a16:creationId xmlns:a16="http://schemas.microsoft.com/office/drawing/2014/main" id="{43DDCEB3-71D7-487D-AFD2-35AD2F63FFC6}"/>
              </a:ext>
            </a:extLst>
          </p:cNvPr>
          <p:cNvCxnSpPr>
            <a:cxnSpLocks/>
            <a:stCxn id="36" idx="2"/>
            <a:endCxn id="18" idx="1"/>
          </p:cNvCxnSpPr>
          <p:nvPr/>
        </p:nvCxnSpPr>
        <p:spPr>
          <a:xfrm rot="16200000" flipH="1">
            <a:off x="6026063" y="2805322"/>
            <a:ext cx="382112" cy="344266"/>
          </a:xfrm>
          <a:prstGeom prst="curvedConnector2">
            <a:avLst/>
          </a:prstGeom>
          <a:ln w="28575">
            <a:solidFill>
              <a:schemeClr val="tx1">
                <a:alpha val="52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133">
            <a:extLst>
              <a:ext uri="{FF2B5EF4-FFF2-40B4-BE49-F238E27FC236}">
                <a16:creationId xmlns:a16="http://schemas.microsoft.com/office/drawing/2014/main" id="{EFFFB6EA-AB57-4D9B-9F5F-16986AFB687D}"/>
              </a:ext>
            </a:extLst>
          </p:cNvPr>
          <p:cNvCxnSpPr>
            <a:cxnSpLocks/>
            <a:stCxn id="18" idx="2"/>
            <a:endCxn id="134" idx="1"/>
          </p:cNvCxnSpPr>
          <p:nvPr/>
        </p:nvCxnSpPr>
        <p:spPr>
          <a:xfrm rot="16200000" flipH="1">
            <a:off x="6806813" y="3404268"/>
            <a:ext cx="351132" cy="241119"/>
          </a:xfrm>
          <a:prstGeom prst="curvedConnector2">
            <a:avLst/>
          </a:prstGeom>
          <a:ln w="28575">
            <a:solidFill>
              <a:schemeClr val="tx1"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5787296-31FA-491C-B2A8-CBA9FFE6C8CF}"/>
              </a:ext>
            </a:extLst>
          </p:cNvPr>
          <p:cNvSpPr/>
          <p:nvPr/>
        </p:nvSpPr>
        <p:spPr bwMode="auto">
          <a:xfrm>
            <a:off x="1280225" y="1498997"/>
            <a:ext cx="738563" cy="30602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23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000" b="1" kern="0" dirty="0">
                <a:solidFill>
                  <a:srgbClr val="FFFFFF"/>
                </a:solidFill>
                <a:latin typeface="Arial"/>
              </a:rPr>
              <a:t>ECDC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05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3C41A3E-F2C6-4AA4-ACC0-01AEF7087A93}"/>
              </a:ext>
            </a:extLst>
          </p:cNvPr>
          <p:cNvSpPr/>
          <p:nvPr/>
        </p:nvSpPr>
        <p:spPr bwMode="auto">
          <a:xfrm>
            <a:off x="2137819" y="1491724"/>
            <a:ext cx="754471" cy="307439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800" b="1" kern="0" dirty="0" err="1">
                <a:solidFill>
                  <a:srgbClr val="FFFFFF"/>
                </a:solidFill>
                <a:latin typeface="Arial"/>
              </a:rPr>
              <a:t>Blavatnik</a:t>
            </a:r>
            <a:endParaRPr lang="en-GB" sz="8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C276960-B758-413A-A857-76C3BB5EFFF6}"/>
              </a:ext>
            </a:extLst>
          </p:cNvPr>
          <p:cNvSpPr/>
          <p:nvPr/>
        </p:nvSpPr>
        <p:spPr bwMode="auto">
          <a:xfrm>
            <a:off x="647830" y="1944035"/>
            <a:ext cx="730388" cy="286334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050" b="1" kern="0" dirty="0">
                <a:solidFill>
                  <a:srgbClr val="FFFFFF"/>
                </a:solidFill>
                <a:latin typeface="Arial"/>
              </a:rPr>
              <a:t>NYT</a:t>
            </a:r>
          </a:p>
        </p:txBody>
      </p:sp>
      <p:cxnSp>
        <p:nvCxnSpPr>
          <p:cNvPr id="43" name="Connector: Elbow 166">
            <a:extLst>
              <a:ext uri="{FF2B5EF4-FFF2-40B4-BE49-F238E27FC236}">
                <a16:creationId xmlns:a16="http://schemas.microsoft.com/office/drawing/2014/main" id="{04630952-DBA6-462F-A1D7-3111B2315D09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 rot="5400000">
            <a:off x="2143466" y="1735420"/>
            <a:ext cx="307847" cy="43533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168">
            <a:extLst>
              <a:ext uri="{FF2B5EF4-FFF2-40B4-BE49-F238E27FC236}">
                <a16:creationId xmlns:a16="http://schemas.microsoft.com/office/drawing/2014/main" id="{06BD6F1A-1DE2-4036-9CD3-676C08762932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 rot="16200000" flipH="1">
            <a:off x="1713619" y="1740905"/>
            <a:ext cx="301993" cy="4302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172">
            <a:extLst>
              <a:ext uri="{FF2B5EF4-FFF2-40B4-BE49-F238E27FC236}">
                <a16:creationId xmlns:a16="http://schemas.microsoft.com/office/drawing/2014/main" id="{30D350BE-3E6B-4256-9CA4-063BF4F19836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1378218" y="2087202"/>
            <a:ext cx="236308" cy="18976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30">
            <a:extLst>
              <a:ext uri="{FF2B5EF4-FFF2-40B4-BE49-F238E27FC236}">
                <a16:creationId xmlns:a16="http://schemas.microsoft.com/office/drawing/2014/main" id="{81211395-A156-4F21-899F-020193CD9448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2370261" y="2156389"/>
            <a:ext cx="131496" cy="712573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8CD99D4-CA5F-459C-9415-9E7F63AE980F}"/>
              </a:ext>
            </a:extLst>
          </p:cNvPr>
          <p:cNvCxnSpPr>
            <a:cxnSpLocks/>
          </p:cNvCxnSpPr>
          <p:nvPr/>
        </p:nvCxnSpPr>
        <p:spPr>
          <a:xfrm>
            <a:off x="5131215" y="3666733"/>
            <a:ext cx="2019077" cy="22595"/>
          </a:xfrm>
          <a:prstGeom prst="straightConnector1">
            <a:avLst/>
          </a:prstGeom>
          <a:ln w="28575">
            <a:solidFill>
              <a:schemeClr val="tx1">
                <a:alpha val="52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33" descr="Database">
            <a:extLst>
              <a:ext uri="{FF2B5EF4-FFF2-40B4-BE49-F238E27FC236}">
                <a16:creationId xmlns:a16="http://schemas.microsoft.com/office/drawing/2014/main" id="{AA7119D7-0DDD-46EF-8A0A-BDF1B4BEF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939" y="3496846"/>
            <a:ext cx="407096" cy="407096"/>
          </a:xfrm>
          <a:prstGeom prst="rect">
            <a:avLst/>
          </a:prstGeom>
        </p:spPr>
      </p:pic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49D59550-DAA8-4D4B-AFFC-D453A0A5211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746628" y="3151690"/>
            <a:ext cx="2088382" cy="366825"/>
          </a:xfrm>
          <a:prstGeom prst="curvedConnector3">
            <a:avLst/>
          </a:prstGeom>
          <a:ln w="28575">
            <a:solidFill>
              <a:schemeClr val="tx1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93479607-689D-4660-9EF4-6E8A353AAE4D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746627" y="3151690"/>
            <a:ext cx="2089411" cy="767960"/>
          </a:xfrm>
          <a:prstGeom prst="curvedConnector3">
            <a:avLst/>
          </a:prstGeom>
          <a:ln w="28575">
            <a:solidFill>
              <a:schemeClr val="tx1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9E6F6202-4F2E-4506-92BC-981FFFE1E657}"/>
              </a:ext>
            </a:extLst>
          </p:cNvPr>
          <p:cNvCxnSpPr>
            <a:cxnSpLocks/>
          </p:cNvCxnSpPr>
          <p:nvPr/>
        </p:nvCxnSpPr>
        <p:spPr>
          <a:xfrm flipV="1">
            <a:off x="1751927" y="3151690"/>
            <a:ext cx="2083083" cy="1148913"/>
          </a:xfrm>
          <a:prstGeom prst="curvedConnector3">
            <a:avLst/>
          </a:prstGeom>
          <a:ln w="28575">
            <a:solidFill>
              <a:schemeClr val="tx1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8A0AED9-306B-4DE9-8BD5-ADDF4EA4BFB0}"/>
              </a:ext>
            </a:extLst>
          </p:cNvPr>
          <p:cNvSpPr txBox="1"/>
          <p:nvPr/>
        </p:nvSpPr>
        <p:spPr>
          <a:xfrm>
            <a:off x="368457" y="3037706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100" b="1" dirty="0"/>
              <a:t>Internal Sources</a:t>
            </a:r>
            <a:endParaRPr lang="en-US" sz="1100" b="1" dirty="0" err="1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8C0C5C1-AC58-46A6-9C89-4C37885114E6}"/>
              </a:ext>
            </a:extLst>
          </p:cNvPr>
          <p:cNvSpPr txBox="1"/>
          <p:nvPr/>
        </p:nvSpPr>
        <p:spPr>
          <a:xfrm>
            <a:off x="321168" y="1161422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100" b="1" dirty="0"/>
              <a:t>External Sources</a:t>
            </a:r>
            <a:endParaRPr lang="en-US" sz="1100" b="1" dirty="0" err="1"/>
          </a:p>
        </p:txBody>
      </p:sp>
    </p:spTree>
    <p:extLst>
      <p:ext uri="{BB962C8B-B14F-4D97-AF65-F5344CB8AC3E}">
        <p14:creationId xmlns:p14="http://schemas.microsoft.com/office/powerpoint/2010/main" val="268715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B478F-4AFB-49B4-B15A-8DFB8876732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60000" y="1194204"/>
            <a:ext cx="7212375" cy="338554"/>
          </a:xfrm>
        </p:spPr>
        <p:txBody>
          <a:bodyPr wrap="square" lIns="0" tIns="45720" rIns="91440" bIns="45720" anchor="t" anchorCtr="0">
            <a:spAutoFit/>
          </a:bodyPr>
          <a:lstStyle/>
          <a:p>
            <a:r>
              <a:rPr lang="en-GB" dirty="0"/>
              <a:t>Measured on all Countries and each U</a:t>
            </a:r>
            <a:r>
              <a:rPr lang="en-GB" dirty="0">
                <a:ea typeface="+mn-lt"/>
                <a:cs typeface="+mn-lt"/>
              </a:rPr>
              <a:t>S State</a:t>
            </a:r>
            <a:endParaRPr lang="en-GB" b="0" dirty="0"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74F847-18B0-440C-A9AA-166E6908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NPIs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5F08E1-9668-4C7B-BB6D-F8843A18E6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0000" y="1535534"/>
            <a:ext cx="8422050" cy="2723729"/>
          </a:xfrm>
        </p:spPr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School closing</a:t>
            </a:r>
          </a:p>
          <a:p>
            <a:r>
              <a:rPr lang="en-GB" b="1" dirty="0">
                <a:solidFill>
                  <a:schemeClr val="accent6"/>
                </a:solidFill>
              </a:rPr>
              <a:t>Workplace closing    </a:t>
            </a:r>
          </a:p>
          <a:p>
            <a:r>
              <a:rPr lang="en-GB" b="1" dirty="0">
                <a:solidFill>
                  <a:schemeClr val="accent6"/>
                </a:solidFill>
              </a:rPr>
              <a:t>Cancel public events</a:t>
            </a:r>
          </a:p>
          <a:p>
            <a:r>
              <a:rPr lang="en-GB" b="1" dirty="0">
                <a:solidFill>
                  <a:schemeClr val="accent6"/>
                </a:solidFill>
              </a:rPr>
              <a:t>Restrictions on gatherings       </a:t>
            </a:r>
          </a:p>
          <a:p>
            <a:r>
              <a:rPr lang="en-GB" b="1" dirty="0">
                <a:solidFill>
                  <a:schemeClr val="accent6"/>
                </a:solidFill>
              </a:rPr>
              <a:t>Close public transport</a:t>
            </a:r>
          </a:p>
          <a:p>
            <a:r>
              <a:rPr lang="en-GB" b="1" dirty="0">
                <a:solidFill>
                  <a:schemeClr val="accent6"/>
                </a:solidFill>
              </a:rPr>
              <a:t>Stay at home requirements</a:t>
            </a:r>
          </a:p>
          <a:p>
            <a:r>
              <a:rPr lang="en-GB" b="1" dirty="0">
                <a:solidFill>
                  <a:schemeClr val="accent6"/>
                </a:solidFill>
              </a:rPr>
              <a:t>Restrictions on internal movement</a:t>
            </a:r>
          </a:p>
          <a:p>
            <a:r>
              <a:rPr lang="en-GB" b="1" dirty="0">
                <a:solidFill>
                  <a:schemeClr val="accent6"/>
                </a:solidFill>
              </a:rPr>
              <a:t>International travel controls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7C4A6-E981-435E-B77D-18F091E5B3C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B32596-C0E1-4932-BAC2-BD655F11C8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9D87E3-DC9E-494C-A58F-A3B3780DBB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Non-Pharmaceutical Interventions</a:t>
            </a: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864A47-AF53-43E4-9B11-C4AD0B338E28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lvl="0" algn="ctr">
              <a:defRPr/>
            </a:pPr>
            <a:r>
              <a:rPr lang="en-US" dirty="0"/>
              <a:t>R/Pharma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2020 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544F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D32BEB-A131-476C-8230-63ED3CDC239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9F533D-B52E-4A2F-BF72-0ADD2D94BD7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544F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87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C707BE-195A-45F9-AA10-E19C392F3277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GB" dirty="0"/>
              <a:t>Germany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2CC80B7-FAD8-4FA1-9CED-E62073A9490E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4805363" y="1194204"/>
            <a:ext cx="3978275" cy="338554"/>
          </a:xfrm>
        </p:spPr>
        <p:txBody>
          <a:bodyPr/>
          <a:lstStyle/>
          <a:p>
            <a:r>
              <a:rPr lang="en-GB" dirty="0"/>
              <a:t>United Kingdom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DD9A1655-7E76-4D7A-998F-7C6FE51A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Government Intervention Strategies 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8442A096-13FC-4BAD-98BC-A6E3CE65E878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360363" y="1672094"/>
            <a:ext cx="3622357" cy="2216290"/>
          </a:xfrm>
          <a:prstGeom prst="rect">
            <a:avLst/>
          </a:prstGeo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34B582FD-5925-48FF-858C-3B0808B604F4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4805363" y="1590633"/>
            <a:ext cx="3622357" cy="236487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BDA9C-A2ED-4C09-9621-4CF030CE62B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9F533D-B52E-4A2F-BF72-0ADD2D94BD7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544F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544F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EC08D2-C591-4F03-B14A-9BF4EC30E6BE}"/>
              </a:ext>
            </a:extLst>
          </p:cNvPr>
          <p:cNvSpPr/>
          <p:nvPr/>
        </p:nvSpPr>
        <p:spPr>
          <a:xfrm>
            <a:off x="311150" y="4042240"/>
            <a:ext cx="8337550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40488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government strategies drive the forecasts of daily deaths/ cases – which then drive government strategies</a:t>
            </a:r>
            <a:r>
              <a:rPr lang="en-GB" sz="1600" b="1" dirty="0">
                <a:solidFill>
                  <a:srgbClr val="40488D"/>
                </a:solidFill>
                <a:latin typeface="Arial"/>
              </a:rPr>
              <a:t> in the future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544F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36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data: COVID19 statistics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dirty="0"/>
              <a:t>R/Pharma 2020</a:t>
            </a:r>
            <a:endParaRPr lang="en-GB" dirty="0"/>
          </a:p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08698147-7060-4473-B298-1AD94C38CC6D}"/>
              </a:ext>
            </a:extLst>
          </p:cNvPr>
          <p:cNvSpPr txBox="1">
            <a:spLocks/>
          </p:cNvSpPr>
          <p:nvPr/>
        </p:nvSpPr>
        <p:spPr>
          <a:xfrm>
            <a:off x="329004" y="627193"/>
            <a:ext cx="6579796" cy="4546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NPI Stringency index (Poland as example)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65C9DD-7179-4E6E-9401-94947B74B94B}"/>
              </a:ext>
            </a:extLst>
          </p:cNvPr>
          <p:cNvGrpSpPr/>
          <p:nvPr/>
        </p:nvGrpSpPr>
        <p:grpSpPr>
          <a:xfrm>
            <a:off x="740964" y="1168308"/>
            <a:ext cx="7694105" cy="3347999"/>
            <a:chOff x="-4388" y="1168325"/>
            <a:chExt cx="9148388" cy="398081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DB7BDE9-06EC-4733-813B-8E7034A09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3716"/>
            <a:stretch/>
          </p:blipFill>
          <p:spPr>
            <a:xfrm>
              <a:off x="-4388" y="1168325"/>
              <a:ext cx="9144000" cy="19607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83228EF-99D4-4003-ABF5-884285DC0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063"/>
            <a:stretch/>
          </p:blipFill>
          <p:spPr>
            <a:xfrm>
              <a:off x="0" y="4685807"/>
              <a:ext cx="9144000" cy="4633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FA70E5-83CE-4D45-855F-DC0E87D32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2486"/>
            <a:stretch/>
          </p:blipFill>
          <p:spPr>
            <a:xfrm>
              <a:off x="1610928" y="3109630"/>
              <a:ext cx="7468881" cy="1627939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2FFFA1-C79C-437D-A88A-1B81CCEEBCD4}"/>
                </a:ext>
              </a:extLst>
            </p:cNvPr>
            <p:cNvSpPr/>
            <p:nvPr/>
          </p:nvSpPr>
          <p:spPr bwMode="auto">
            <a:xfrm>
              <a:off x="1868568" y="4638372"/>
              <a:ext cx="215153" cy="199723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GB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10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9CFD00-CCDA-4F29-9C7A-4680AFC9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Workflow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2FE66-950A-4B68-9332-9262EB1083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Creating internal Covid-19 Predictions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9ECC9-192E-4FF1-B622-FF8D1B74AF5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 dirty="0"/>
              <a:t>R/Pharma 2020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6EF32-572A-4800-8BFF-DBA500C42A5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97A68-AC4F-4922-8724-492053EB843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AA77BF-EBE7-4F70-B854-47035B6AB074}"/>
              </a:ext>
            </a:extLst>
          </p:cNvPr>
          <p:cNvSpPr/>
          <p:nvPr/>
        </p:nvSpPr>
        <p:spPr bwMode="auto">
          <a:xfrm>
            <a:off x="1614527" y="2107010"/>
            <a:ext cx="930394" cy="339918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Web-scraped Information 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A906C1-6F29-48E7-8070-4AA04C6DF886}"/>
              </a:ext>
            </a:extLst>
          </p:cNvPr>
          <p:cNvSpPr/>
          <p:nvPr/>
        </p:nvSpPr>
        <p:spPr bwMode="auto">
          <a:xfrm>
            <a:off x="2792297" y="2401175"/>
            <a:ext cx="936532" cy="354497"/>
          </a:xfrm>
          <a:prstGeom prst="roundRect">
            <a:avLst/>
          </a:prstGeom>
          <a:solidFill>
            <a:schemeClr val="tx2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900" b="1" kern="0" dirty="0">
                <a:solidFill>
                  <a:srgbClr val="FFFFFF"/>
                </a:solidFill>
                <a:latin typeface="Arial"/>
              </a:rPr>
              <a:t>COVID-19 Predictions </a:t>
            </a: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227BE4-C77E-47B6-AA24-10EA51447E92}"/>
              </a:ext>
            </a:extLst>
          </p:cNvPr>
          <p:cNvSpPr/>
          <p:nvPr/>
        </p:nvSpPr>
        <p:spPr bwMode="auto">
          <a:xfrm>
            <a:off x="732310" y="3381416"/>
            <a:ext cx="1014319" cy="274197"/>
          </a:xfrm>
          <a:prstGeom prst="roundRect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>
                <a:alpha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050" b="1" kern="0" dirty="0">
                <a:solidFill>
                  <a:srgbClr val="FFFFFF"/>
                </a:solidFill>
                <a:latin typeface="Arial"/>
              </a:rPr>
              <a:t> </a:t>
            </a:r>
            <a:endParaRPr lang="en-US" sz="105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9EA3F4-471D-4684-8ABF-E61A8F2E0C2B}"/>
              </a:ext>
            </a:extLst>
          </p:cNvPr>
          <p:cNvSpPr/>
          <p:nvPr/>
        </p:nvSpPr>
        <p:spPr bwMode="auto">
          <a:xfrm>
            <a:off x="732310" y="3782551"/>
            <a:ext cx="1014318" cy="274197"/>
          </a:xfrm>
          <a:prstGeom prst="roundRect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>
                <a:alpha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8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7FCF29-85B1-486A-8A69-C29CD7291470}"/>
              </a:ext>
            </a:extLst>
          </p:cNvPr>
          <p:cNvSpPr/>
          <p:nvPr/>
        </p:nvSpPr>
        <p:spPr bwMode="auto">
          <a:xfrm>
            <a:off x="732311" y="4183686"/>
            <a:ext cx="1014318" cy="253652"/>
          </a:xfrm>
          <a:prstGeom prst="roundRect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>
                <a:alpha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8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8DFC72-DE3A-499F-AC89-F3C7317AAB4B}"/>
              </a:ext>
            </a:extLst>
          </p:cNvPr>
          <p:cNvSpPr/>
          <p:nvPr/>
        </p:nvSpPr>
        <p:spPr bwMode="auto">
          <a:xfrm>
            <a:off x="6389253" y="2987760"/>
            <a:ext cx="945136" cy="361502"/>
          </a:xfrm>
          <a:prstGeom prst="roundRect">
            <a:avLst/>
          </a:prstGeom>
          <a:solidFill>
            <a:schemeClr val="tx2">
              <a:alpha val="50000"/>
            </a:schemeClr>
          </a:solidFill>
          <a:ln w="12700">
            <a:solidFill>
              <a:schemeClr val="tx1">
                <a:alpha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5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8F3BDA4-BADC-47C8-94D6-1AD38EED07DF}"/>
              </a:ext>
            </a:extLst>
          </p:cNvPr>
          <p:cNvSpPr/>
          <p:nvPr/>
        </p:nvSpPr>
        <p:spPr bwMode="auto">
          <a:xfrm>
            <a:off x="7442958" y="3524715"/>
            <a:ext cx="683527" cy="329226"/>
          </a:xfrm>
          <a:prstGeom prst="roundRect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>
                <a:alpha val="50000"/>
              </a:schemeClr>
            </a:solidFill>
            <a:prstDash val="solid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8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E5FB786-D71B-48F1-A36C-E32A1F2AE761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2617817" y="1908835"/>
            <a:ext cx="704762" cy="1780948"/>
          </a:xfrm>
          <a:prstGeom prst="bentConnector2">
            <a:avLst/>
          </a:prstGeom>
          <a:ln w="28575">
            <a:solidFill>
              <a:schemeClr val="tx1">
                <a:alpha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43">
            <a:extLst>
              <a:ext uri="{FF2B5EF4-FFF2-40B4-BE49-F238E27FC236}">
                <a16:creationId xmlns:a16="http://schemas.microsoft.com/office/drawing/2014/main" id="{95F1F98D-3855-4183-AA3D-4D00018D0B9B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3369706" y="2646528"/>
            <a:ext cx="396858" cy="615145"/>
          </a:xfrm>
          <a:prstGeom prst="curvedConnector2">
            <a:avLst/>
          </a:prstGeom>
          <a:ln w="28575">
            <a:solidFill>
              <a:schemeClr val="tx1">
                <a:alpha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4E0A426-3D27-45C6-8144-AC6C6366AD6D}"/>
              </a:ext>
            </a:extLst>
          </p:cNvPr>
          <p:cNvSpPr/>
          <p:nvPr/>
        </p:nvSpPr>
        <p:spPr bwMode="auto">
          <a:xfrm>
            <a:off x="4163821" y="2446325"/>
            <a:ext cx="918268" cy="344280"/>
          </a:xfrm>
          <a:prstGeom prst="roundRect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>
                <a:alpha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B272595-CFBD-4948-B2C7-8B572A6AC20E}"/>
              </a:ext>
            </a:extLst>
          </p:cNvPr>
          <p:cNvSpPr/>
          <p:nvPr/>
        </p:nvSpPr>
        <p:spPr bwMode="auto">
          <a:xfrm>
            <a:off x="4163821" y="2980390"/>
            <a:ext cx="918000" cy="344280"/>
          </a:xfrm>
          <a:prstGeom prst="roundRect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>
                <a:alpha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3CA9A29-E9D8-4E46-A231-A03B499E9212}"/>
              </a:ext>
            </a:extLst>
          </p:cNvPr>
          <p:cNvSpPr/>
          <p:nvPr/>
        </p:nvSpPr>
        <p:spPr bwMode="auto">
          <a:xfrm>
            <a:off x="4163821" y="3494593"/>
            <a:ext cx="917146" cy="344280"/>
          </a:xfrm>
          <a:prstGeom prst="roundRect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>
                <a:alpha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06EC65-081B-4AC3-9CBF-F01F84E9BABE}"/>
              </a:ext>
            </a:extLst>
          </p:cNvPr>
          <p:cNvCxnSpPr>
            <a:cxnSpLocks/>
            <a:endCxn id="27" idx="1"/>
          </p:cNvCxnSpPr>
          <p:nvPr/>
        </p:nvCxnSpPr>
        <p:spPr>
          <a:xfrm rot="5400000" flipH="1" flipV="1">
            <a:off x="3753653" y="2758343"/>
            <a:ext cx="550046" cy="270290"/>
          </a:xfrm>
          <a:prstGeom prst="bentConnector2">
            <a:avLst/>
          </a:prstGeom>
          <a:ln w="28575">
            <a:solidFill>
              <a:schemeClr val="tx1">
                <a:alpha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7D807A0-A8AF-405C-B6A8-B65C1FA0CABB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3766085" y="3268997"/>
            <a:ext cx="515042" cy="280429"/>
          </a:xfrm>
          <a:prstGeom prst="bentConnector2">
            <a:avLst/>
          </a:prstGeom>
          <a:ln w="28575">
            <a:solidFill>
              <a:schemeClr val="tx1">
                <a:alpha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931F59-781D-4963-8ABE-39A08EFAB9D5}"/>
              </a:ext>
            </a:extLst>
          </p:cNvPr>
          <p:cNvCxnSpPr>
            <a:cxnSpLocks/>
          </p:cNvCxnSpPr>
          <p:nvPr/>
        </p:nvCxnSpPr>
        <p:spPr>
          <a:xfrm>
            <a:off x="3893531" y="3151693"/>
            <a:ext cx="278704" cy="2456"/>
          </a:xfrm>
          <a:prstGeom prst="straightConnector1">
            <a:avLst/>
          </a:prstGeom>
          <a:ln w="28575">
            <a:solidFill>
              <a:schemeClr val="tx1">
                <a:alpha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A78D28D-B93A-4077-8EF6-48BB20376C43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 flipV="1">
            <a:off x="5080967" y="2619958"/>
            <a:ext cx="495294" cy="10467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alpha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1EF14DC-A620-426B-9EDC-3568CB03A356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 flipV="1">
            <a:off x="5081821" y="2619958"/>
            <a:ext cx="494440" cy="5325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alpha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C051BC-A407-41E6-941B-292B0C280DFF}"/>
              </a:ext>
            </a:extLst>
          </p:cNvPr>
          <p:cNvCxnSpPr>
            <a:cxnSpLocks/>
            <a:stCxn id="27" idx="3"/>
            <a:endCxn id="36" idx="1"/>
          </p:cNvCxnSpPr>
          <p:nvPr/>
        </p:nvCxnSpPr>
        <p:spPr>
          <a:xfrm>
            <a:off x="5082089" y="2618465"/>
            <a:ext cx="494172" cy="1493"/>
          </a:xfrm>
          <a:prstGeom prst="straightConnector1">
            <a:avLst/>
          </a:prstGeom>
          <a:ln w="28575">
            <a:solidFill>
              <a:schemeClr val="tx1">
                <a:alpha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AEB1AE-5FFE-4D21-B0EE-BDAECC18EFAA}"/>
              </a:ext>
            </a:extLst>
          </p:cNvPr>
          <p:cNvSpPr/>
          <p:nvPr/>
        </p:nvSpPr>
        <p:spPr bwMode="auto">
          <a:xfrm>
            <a:off x="5576261" y="2453516"/>
            <a:ext cx="937451" cy="332883"/>
          </a:xfrm>
          <a:prstGeom prst="roundRect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tx1">
                <a:alpha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9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7" name="Straight Arrow Connector 130">
            <a:extLst>
              <a:ext uri="{FF2B5EF4-FFF2-40B4-BE49-F238E27FC236}">
                <a16:creationId xmlns:a16="http://schemas.microsoft.com/office/drawing/2014/main" id="{43DDCEB3-71D7-487D-AFD2-35AD2F63FFC6}"/>
              </a:ext>
            </a:extLst>
          </p:cNvPr>
          <p:cNvCxnSpPr>
            <a:cxnSpLocks/>
            <a:stCxn id="36" idx="2"/>
            <a:endCxn id="18" idx="1"/>
          </p:cNvCxnSpPr>
          <p:nvPr/>
        </p:nvCxnSpPr>
        <p:spPr>
          <a:xfrm rot="16200000" flipH="1">
            <a:off x="6026064" y="2805322"/>
            <a:ext cx="382112" cy="344266"/>
          </a:xfrm>
          <a:prstGeom prst="curvedConnector2">
            <a:avLst/>
          </a:prstGeom>
          <a:ln w="28575">
            <a:solidFill>
              <a:schemeClr val="tx1">
                <a:alpha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133">
            <a:extLst>
              <a:ext uri="{FF2B5EF4-FFF2-40B4-BE49-F238E27FC236}">
                <a16:creationId xmlns:a16="http://schemas.microsoft.com/office/drawing/2014/main" id="{EFFFB6EA-AB57-4D9B-9F5F-16986AFB687D}"/>
              </a:ext>
            </a:extLst>
          </p:cNvPr>
          <p:cNvCxnSpPr>
            <a:cxnSpLocks/>
            <a:stCxn id="18" idx="2"/>
            <a:endCxn id="134" idx="1"/>
          </p:cNvCxnSpPr>
          <p:nvPr/>
        </p:nvCxnSpPr>
        <p:spPr>
          <a:xfrm rot="16200000" flipH="1">
            <a:off x="6806814" y="3404268"/>
            <a:ext cx="351132" cy="241119"/>
          </a:xfrm>
          <a:prstGeom prst="curvedConnector2">
            <a:avLst/>
          </a:prstGeom>
          <a:ln w="28575">
            <a:solidFill>
              <a:schemeClr val="tx1">
                <a:alpha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5787296-31FA-491C-B2A8-CBA9FFE6C8CF}"/>
              </a:ext>
            </a:extLst>
          </p:cNvPr>
          <p:cNvSpPr/>
          <p:nvPr/>
        </p:nvSpPr>
        <p:spPr bwMode="auto">
          <a:xfrm>
            <a:off x="1280226" y="1498997"/>
            <a:ext cx="738563" cy="30602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234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000" b="1" kern="0" dirty="0">
                <a:solidFill>
                  <a:srgbClr val="FFFFFF"/>
                </a:solidFill>
                <a:latin typeface="Arial"/>
              </a:rPr>
              <a:t>ECDC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05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3C41A3E-F2C6-4AA4-ACC0-01AEF7087A93}"/>
              </a:ext>
            </a:extLst>
          </p:cNvPr>
          <p:cNvSpPr/>
          <p:nvPr/>
        </p:nvSpPr>
        <p:spPr bwMode="auto">
          <a:xfrm>
            <a:off x="2137820" y="1491724"/>
            <a:ext cx="754471" cy="307439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800" b="1" kern="0" dirty="0" err="1">
                <a:solidFill>
                  <a:srgbClr val="FFFFFF"/>
                </a:solidFill>
                <a:latin typeface="Arial"/>
              </a:rPr>
              <a:t>Blavatnik</a:t>
            </a:r>
            <a:endParaRPr lang="en-GB" sz="8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C276960-B758-413A-A857-76C3BB5EFFF6}"/>
              </a:ext>
            </a:extLst>
          </p:cNvPr>
          <p:cNvSpPr/>
          <p:nvPr/>
        </p:nvSpPr>
        <p:spPr bwMode="auto">
          <a:xfrm>
            <a:off x="647831" y="1944035"/>
            <a:ext cx="730388" cy="286334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GB" sz="1050" b="1" kern="0" dirty="0">
                <a:solidFill>
                  <a:srgbClr val="FFFFFF"/>
                </a:solidFill>
                <a:latin typeface="Arial"/>
              </a:rPr>
              <a:t>NYT</a:t>
            </a:r>
          </a:p>
        </p:txBody>
      </p:sp>
      <p:cxnSp>
        <p:nvCxnSpPr>
          <p:cNvPr id="43" name="Connector: Elbow 166">
            <a:extLst>
              <a:ext uri="{FF2B5EF4-FFF2-40B4-BE49-F238E27FC236}">
                <a16:creationId xmlns:a16="http://schemas.microsoft.com/office/drawing/2014/main" id="{04630952-DBA6-462F-A1D7-3111B2315D09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 rot="5400000">
            <a:off x="2143467" y="1735420"/>
            <a:ext cx="307847" cy="43533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168">
            <a:extLst>
              <a:ext uri="{FF2B5EF4-FFF2-40B4-BE49-F238E27FC236}">
                <a16:creationId xmlns:a16="http://schemas.microsoft.com/office/drawing/2014/main" id="{06BD6F1A-1DE2-4036-9CD3-676C08762932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 rot="16200000" flipH="1">
            <a:off x="1713620" y="1740905"/>
            <a:ext cx="301993" cy="4302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172">
            <a:extLst>
              <a:ext uri="{FF2B5EF4-FFF2-40B4-BE49-F238E27FC236}">
                <a16:creationId xmlns:a16="http://schemas.microsoft.com/office/drawing/2014/main" id="{30D350BE-3E6B-4256-9CA4-063BF4F19836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1378219" y="2087202"/>
            <a:ext cx="236308" cy="18976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30">
            <a:extLst>
              <a:ext uri="{FF2B5EF4-FFF2-40B4-BE49-F238E27FC236}">
                <a16:creationId xmlns:a16="http://schemas.microsoft.com/office/drawing/2014/main" id="{81211395-A156-4F21-899F-020193CD9448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2370262" y="2156389"/>
            <a:ext cx="131496" cy="712573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8CD99D4-CA5F-459C-9415-9E7F63AE980F}"/>
              </a:ext>
            </a:extLst>
          </p:cNvPr>
          <p:cNvCxnSpPr>
            <a:cxnSpLocks/>
          </p:cNvCxnSpPr>
          <p:nvPr/>
        </p:nvCxnSpPr>
        <p:spPr>
          <a:xfrm>
            <a:off x="5131216" y="3666733"/>
            <a:ext cx="2019077" cy="22595"/>
          </a:xfrm>
          <a:prstGeom prst="straightConnector1">
            <a:avLst/>
          </a:prstGeom>
          <a:ln w="28575">
            <a:solidFill>
              <a:schemeClr val="tx1">
                <a:alpha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33" descr="Database">
            <a:extLst>
              <a:ext uri="{FF2B5EF4-FFF2-40B4-BE49-F238E27FC236}">
                <a16:creationId xmlns:a16="http://schemas.microsoft.com/office/drawing/2014/main" id="{AA7119D7-0DDD-46EF-8A0A-BDF1B4BEF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940" y="3496846"/>
            <a:ext cx="407096" cy="407096"/>
          </a:xfrm>
          <a:prstGeom prst="rect">
            <a:avLst/>
          </a:prstGeom>
        </p:spPr>
      </p:pic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49D59550-DAA8-4D4B-AFFC-D453A0A5211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746629" y="3151690"/>
            <a:ext cx="2088382" cy="366825"/>
          </a:xfrm>
          <a:prstGeom prst="curvedConnector3">
            <a:avLst/>
          </a:prstGeom>
          <a:ln w="2857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93479607-689D-4660-9EF4-6E8A353AAE4D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746628" y="3151690"/>
            <a:ext cx="2089411" cy="767960"/>
          </a:xfrm>
          <a:prstGeom prst="curvedConnector3">
            <a:avLst/>
          </a:prstGeom>
          <a:ln w="2857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9E6F6202-4F2E-4506-92BC-981FFFE1E657}"/>
              </a:ext>
            </a:extLst>
          </p:cNvPr>
          <p:cNvCxnSpPr>
            <a:cxnSpLocks/>
          </p:cNvCxnSpPr>
          <p:nvPr/>
        </p:nvCxnSpPr>
        <p:spPr>
          <a:xfrm flipV="1">
            <a:off x="1751928" y="3151690"/>
            <a:ext cx="2083083" cy="1148913"/>
          </a:xfrm>
          <a:prstGeom prst="curvedConnector3">
            <a:avLst/>
          </a:prstGeom>
          <a:ln w="2857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8C0C5C1-AC58-46A6-9C89-4C37885114E6}"/>
              </a:ext>
            </a:extLst>
          </p:cNvPr>
          <p:cNvSpPr txBox="1"/>
          <p:nvPr/>
        </p:nvSpPr>
        <p:spPr>
          <a:xfrm>
            <a:off x="321169" y="1161422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100" b="1" dirty="0"/>
              <a:t>External Sources</a:t>
            </a:r>
            <a:endParaRPr lang="en-US" sz="1100" b="1" dirty="0" err="1"/>
          </a:p>
        </p:txBody>
      </p:sp>
    </p:spTree>
    <p:extLst>
      <p:ext uri="{BB962C8B-B14F-4D97-AF65-F5344CB8AC3E}">
        <p14:creationId xmlns:p14="http://schemas.microsoft.com/office/powerpoint/2010/main" val="350659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E6DC5F-3F54-4643-B119-BCE78E326F6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The statistical model that we use to forecast the time-course of the pandemic for any given country is an implementation of the Imperial College Flaxman et al (Nature, 2020) model. </a:t>
            </a:r>
          </a:p>
          <a:p>
            <a:pPr lvl="1"/>
            <a:r>
              <a:rPr lang="en-GB" dirty="0"/>
              <a:t>This is a modified SEIR model which utilises real epidemiological data extending back to the beginning of the pandemic.</a:t>
            </a:r>
          </a:p>
          <a:p>
            <a:r>
              <a:rPr lang="en-GB" dirty="0"/>
              <a:t>We needed to make our own internal predictions because clinical trials are run on the scale of months and years rather than days and weeks. </a:t>
            </a:r>
          </a:p>
          <a:p>
            <a:r>
              <a:rPr lang="en-GB" dirty="0"/>
              <a:t>Rather than trying to predict the most likely government response we decided to go with set NPI based scenarios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9A495-A993-4BC2-A5D6-81FC1BA188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6CA38-015E-48DE-AA3F-DCCA975076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6CB545-002A-4E1B-A818-F9B07084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Forecasting COVID-19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1EF575-0262-4D48-ABAF-6B2502D416A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R/Pharma 2020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EE785D-4D1B-4200-854D-19BD68CEA71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C54B72-415E-49C8-A467-7D83D812C6D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15143"/>
      </p:ext>
    </p:extLst>
  </p:cSld>
  <p:clrMapOvr>
    <a:masterClrMapping/>
  </p:clrMapOvr>
</p:sld>
</file>

<file path=ppt/theme/theme1.xml><?xml version="1.0" encoding="utf-8"?>
<a:theme xmlns:a="http://schemas.openxmlformats.org/drawingml/2006/main" name="GSK 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95D083949B245BED6C71CA54689E2" ma:contentTypeVersion="12" ma:contentTypeDescription="Create a new document." ma:contentTypeScope="" ma:versionID="cffbd213807ad7744e8c173eae750f5b">
  <xsd:schema xmlns:xsd="http://www.w3.org/2001/XMLSchema" xmlns:xs="http://www.w3.org/2001/XMLSchema" xmlns:p="http://schemas.microsoft.com/office/2006/metadata/properties" xmlns:ns2="36e2f783-62e7-4b68-9933-262878e196f5" xmlns:ns3="ed2af1bb-f8a6-4f87-aa74-af3fdaac223a" targetNamespace="http://schemas.microsoft.com/office/2006/metadata/properties" ma:root="true" ma:fieldsID="f92d8292922cc64acf2f390068c1b3b6" ns2:_="" ns3:_="">
    <xsd:import namespace="36e2f783-62e7-4b68-9933-262878e196f5"/>
    <xsd:import namespace="ed2af1bb-f8a6-4f87-aa74-af3fdaac22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e2f783-62e7-4b68-9933-262878e196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2af1bb-f8a6-4f87-aa74-af3fdaac223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C5CF84-5344-48B6-B5E2-9A2CE6F060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AA1CB2-1876-4454-BC37-CEEABEE16C64}">
  <ds:schemaRefs>
    <ds:schemaRef ds:uri="36e2f783-62e7-4b68-9933-262878e196f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ed2af1bb-f8a6-4f87-aa74-af3fdaac223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A96D1F8-B2D5-492B-A574-18F2A5771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e2f783-62e7-4b68-9933-262878e196f5"/>
    <ds:schemaRef ds:uri="ed2af1bb-f8a6-4f87-aa74-af3fdaac22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12675</TotalTime>
  <Words>2001</Words>
  <Application>Microsoft Office PowerPoint</Application>
  <PresentationFormat>On-screen Show (16:9)</PresentationFormat>
  <Paragraphs>441</Paragraphs>
  <Slides>37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Helvetica</vt:lpstr>
      <vt:lpstr>GSK </vt:lpstr>
      <vt:lpstr>Using R to Create an End to End Process for Predicting Delays in Recruitment from Covid-19</vt:lpstr>
      <vt:lpstr>Joint work: The Biostats COVID-19 modelling taskforce</vt:lpstr>
      <vt:lpstr>GSK COVID-19  Biostat  Taskforce Objectives</vt:lpstr>
      <vt:lpstr>Data Science Workflow</vt:lpstr>
      <vt:lpstr>Overview of NPIs</vt:lpstr>
      <vt:lpstr>Overview of Government Intervention Strategies </vt:lpstr>
      <vt:lpstr>External data: COVID19 statistics</vt:lpstr>
      <vt:lpstr>Data Science Workflow</vt:lpstr>
      <vt:lpstr>Forecasting COVID-19</vt:lpstr>
      <vt:lpstr>Government Intervention Strategies for each Country</vt:lpstr>
      <vt:lpstr>Data Science Workflow</vt:lpstr>
      <vt:lpstr>Data wrangling and integration</vt:lpstr>
      <vt:lpstr>Data wrangling and integration</vt:lpstr>
      <vt:lpstr>Recruitment modelling with COVID:  Data</vt:lpstr>
      <vt:lpstr>Recruitment modelling with COVID: Data</vt:lpstr>
      <vt:lpstr>Model overview</vt:lpstr>
      <vt:lpstr>Predictions</vt:lpstr>
      <vt:lpstr>Predicted screening-rate multipliers by country</vt:lpstr>
      <vt:lpstr>Data Science Workflow</vt:lpstr>
      <vt:lpstr>Recruitment App </vt:lpstr>
      <vt:lpstr>Milestone estimates in Recruitment App </vt:lpstr>
      <vt:lpstr>Milestone estimates: decision making </vt:lpstr>
      <vt:lpstr>Drawbacks of working with a single large dataset</vt:lpstr>
      <vt:lpstr>Data Science Workflow</vt:lpstr>
      <vt:lpstr>Improving data storage by data normalization </vt:lpstr>
      <vt:lpstr>Speeding up dataset preparation with a SQLite database</vt:lpstr>
      <vt:lpstr>Database-powered interactive visualization app</vt:lpstr>
      <vt:lpstr>Problem:</vt:lpstr>
      <vt:lpstr>Problem:</vt:lpstr>
      <vt:lpstr>Solution:</vt:lpstr>
      <vt:lpstr>PowerPoint Presentation</vt:lpstr>
      <vt:lpstr>Data science workflow - enablers</vt:lpstr>
      <vt:lpstr>Data science workflow - enablers</vt:lpstr>
      <vt:lpstr>Project Lifecycle</vt:lpstr>
      <vt:lpstr>It’s a long journey…..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to Create an End to End Process for Predicting Delays in Recruitment from Covid-19</dc:title>
  <dc:creator>Christina Fillmore</dc:creator>
  <cp:lastModifiedBy>Christina Fillmore</cp:lastModifiedBy>
  <cp:revision>27</cp:revision>
  <dcterms:created xsi:type="dcterms:W3CDTF">2020-09-28T17:13:11Z</dcterms:created>
  <dcterms:modified xsi:type="dcterms:W3CDTF">2020-10-13T10:44:02Z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0x01010079395D083949B245BED6C71CA54689E2</vt:lpwstr>
  </property>
</Properties>
</file>