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notesMasterIdLst>
    <p:notesMasterId r:id="rId15"/>
  </p:notesMasterIdLst>
  <p:sldIdLst>
    <p:sldId id="302" r:id="rId5"/>
    <p:sldId id="303" r:id="rId6"/>
    <p:sldId id="562" r:id="rId7"/>
    <p:sldId id="563" r:id="rId8"/>
    <p:sldId id="564" r:id="rId9"/>
    <p:sldId id="566" r:id="rId10"/>
    <p:sldId id="565" r:id="rId11"/>
    <p:sldId id="567" r:id="rId12"/>
    <p:sldId id="568" r:id="rId13"/>
    <p:sldId id="5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Rowe" initials="BR" lastIdx="3" clrIdx="0">
    <p:extLst>
      <p:ext uri="{19B8F6BF-5375-455C-9EA6-DF929625EA0E}">
        <p15:presenceInfo xmlns:p15="http://schemas.microsoft.com/office/powerpoint/2012/main" userId="S::ben@scorrmarketing.com::ad6c5c1d-f8fc-4aae-ace1-ef2da47ed476" providerId="AD"/>
      </p:ext>
    </p:extLst>
  </p:cmAuthor>
  <p:cmAuthor id="2" name="Jessica McCarty" initials="JM" lastIdx="3" clrIdx="1">
    <p:extLst>
      <p:ext uri="{19B8F6BF-5375-455C-9EA6-DF929625EA0E}">
        <p15:presenceInfo xmlns:p15="http://schemas.microsoft.com/office/powerpoint/2012/main" userId="S::jessica@scorrmarketing.com::c8698466-78de-4544-bdf7-672c86391fcb" providerId="AD"/>
      </p:ext>
    </p:extLst>
  </p:cmAuthor>
  <p:cmAuthor id="3" name="Christine Wigert" initials="CW" lastIdx="4" clrIdx="2">
    <p:extLst>
      <p:ext uri="{19B8F6BF-5375-455C-9EA6-DF929625EA0E}">
        <p15:presenceInfo xmlns:p15="http://schemas.microsoft.com/office/powerpoint/2012/main" userId="S::christine@scorrmarketing.com::b2e1a661-568b-44f2-be3f-31ac5aa41c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usewiki.org/wiki/images/b/bf/Cs-whitepaper-adverseevents-v10-4442.pdf" TargetMode="External"/><Relationship Id="rId2" Type="http://schemas.openxmlformats.org/officeDocument/2006/relationships/hyperlink" Target="https://atorus-research.github.io/pharmaRTF/" TargetMode="External"/><Relationship Id="rId1" Type="http://schemas.openxmlformats.org/officeDocument/2006/relationships/hyperlink" Target="https://atorus-research.github.io/Tplyr/" TargetMode="External"/><Relationship Id="rId5" Type="http://schemas.openxmlformats.org/officeDocument/2006/relationships/hyperlink" Target="http://www.phusewiki.org/wiki/images/4/48/CSS_WhitePaper_CentralTendency_v1.0.pdf" TargetMode="External"/><Relationship Id="rId4" Type="http://schemas.openxmlformats.org/officeDocument/2006/relationships/hyperlink" Target="https://www.phuse.eu/documents/working-groups/deliverables/analyses-displays-associated-with-demographics-disposition-medications-in-phase-2-4-clinical-trials-version-20-02-mar-18-11808.pdf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usewiki.org/wiki/images/b/bf/Cs-whitepaper-adverseevents-v10-4442.pdf" TargetMode="External"/><Relationship Id="rId2" Type="http://schemas.openxmlformats.org/officeDocument/2006/relationships/hyperlink" Target="https://atorus-research.github.io/pharmaRTF/" TargetMode="External"/><Relationship Id="rId1" Type="http://schemas.openxmlformats.org/officeDocument/2006/relationships/hyperlink" Target="https://atorus-research.github.io/Tplyr/" TargetMode="External"/><Relationship Id="rId5" Type="http://schemas.openxmlformats.org/officeDocument/2006/relationships/hyperlink" Target="http://www.phusewiki.org/wiki/images/4/48/CSS_WhitePaper_CentralTendency_v1.0.pdf" TargetMode="External"/><Relationship Id="rId4" Type="http://schemas.openxmlformats.org/officeDocument/2006/relationships/hyperlink" Target="https://www.phuse.eu/documents/working-groups/deliverables/analyses-displays-associated-with-demographics-disposition-medications-in-phase-2-4-clinical-trials-version-20-02-mar-18-11808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C1661-26D8-4F8A-AE87-31CAEBBCAE0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17C9448-EC69-4DF6-9AF0-D8139D3C32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preparation steps for clinical safety summaries</a:t>
          </a:r>
        </a:p>
      </dgm:t>
    </dgm:pt>
    <dgm:pt modelId="{ED504DBD-FDF1-47B6-8573-1C4EEDC1F693}" type="parTrans" cxnId="{8214F757-BFD8-4851-8B66-328FBEE3A648}">
      <dgm:prSet/>
      <dgm:spPr/>
      <dgm:t>
        <a:bodyPr/>
        <a:lstStyle/>
        <a:p>
          <a:endParaRPr lang="en-US"/>
        </a:p>
      </dgm:t>
    </dgm:pt>
    <dgm:pt modelId="{64C1B896-A0BF-4D72-8C2D-03066FC4D444}" type="sibTrans" cxnId="{8214F757-BFD8-4851-8B66-328FBEE3A648}">
      <dgm:prSet/>
      <dgm:spPr/>
      <dgm:t>
        <a:bodyPr/>
        <a:lstStyle/>
        <a:p>
          <a:endParaRPr lang="en-US"/>
        </a:p>
      </dgm:t>
    </dgm:pt>
    <dgm:pt modelId="{E5B24D87-33B7-49A1-BC45-F1932795AD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Abstracts away redundant summarization syntax</a:t>
          </a:r>
        </a:p>
      </dgm:t>
    </dgm:pt>
    <dgm:pt modelId="{5D13F2B6-61C4-4285-B676-BCCED127D6EE}" type="parTrans" cxnId="{2B175768-BD54-4566-BAB2-728CE9A980FD}">
      <dgm:prSet/>
      <dgm:spPr/>
      <dgm:t>
        <a:bodyPr/>
        <a:lstStyle/>
        <a:p>
          <a:endParaRPr lang="en-US"/>
        </a:p>
      </dgm:t>
    </dgm:pt>
    <dgm:pt modelId="{5DD0E626-F3B2-47F7-91CA-B9693C265C6A}" type="sibTrans" cxnId="{2B175768-BD54-4566-BAB2-728CE9A980FD}">
      <dgm:prSet/>
      <dgm:spPr/>
      <dgm:t>
        <a:bodyPr/>
        <a:lstStyle/>
        <a:p>
          <a:endParaRPr lang="en-US"/>
        </a:p>
      </dgm:t>
    </dgm:pt>
    <dgm:pt modelId="{22FBAD6C-4DE2-4917-9F62-B491C3408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Grammar of data format and summary</a:t>
          </a:r>
        </a:p>
      </dgm:t>
    </dgm:pt>
    <dgm:pt modelId="{292A44F2-C822-441B-88A6-4E57757F74FF}" type="parTrans" cxnId="{1A6880A6-EF04-400E-BC9F-30A14BC3FE1B}">
      <dgm:prSet/>
      <dgm:spPr/>
      <dgm:t>
        <a:bodyPr/>
        <a:lstStyle/>
        <a:p>
          <a:endParaRPr lang="en-US"/>
        </a:p>
      </dgm:t>
    </dgm:pt>
    <dgm:pt modelId="{84E4A5C0-C6BD-42C6-8103-F263349A6A32}" type="sibTrans" cxnId="{1A6880A6-EF04-400E-BC9F-30A14BC3FE1B}">
      <dgm:prSet/>
      <dgm:spPr/>
      <dgm:t>
        <a:bodyPr/>
        <a:lstStyle/>
        <a:p>
          <a:endParaRPr lang="en-US"/>
        </a:p>
      </dgm:t>
    </dgm:pt>
    <dgm:pt modelId="{AF0BC93C-5FA5-4FF8-ABDC-F2106E8D0EA1}" type="pres">
      <dgm:prSet presAssocID="{F56C1661-26D8-4F8A-AE87-31CAEBBCAE07}" presName="root" presStyleCnt="0">
        <dgm:presLayoutVars>
          <dgm:dir/>
          <dgm:resizeHandles val="exact"/>
        </dgm:presLayoutVars>
      </dgm:prSet>
      <dgm:spPr/>
    </dgm:pt>
    <dgm:pt modelId="{DA8BE07C-843F-46B0-B24F-4970BF1F4A34}" type="pres">
      <dgm:prSet presAssocID="{22FBAD6C-4DE2-4917-9F62-B491C3408047}" presName="compNode" presStyleCnt="0"/>
      <dgm:spPr/>
    </dgm:pt>
    <dgm:pt modelId="{67B33884-88B4-4E27-B9B4-FF5FE52A3361}" type="pres">
      <dgm:prSet presAssocID="{22FBAD6C-4DE2-4917-9F62-B491C3408047}" presName="bgRect" presStyleLbl="bgShp" presStyleIdx="0" presStyleCnt="3"/>
      <dgm:spPr/>
    </dgm:pt>
    <dgm:pt modelId="{F8C02C24-0E98-4348-92ED-DB525B5C1595}" type="pres">
      <dgm:prSet presAssocID="{22FBAD6C-4DE2-4917-9F62-B491C34080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od Idea"/>
        </a:ext>
      </dgm:extLst>
    </dgm:pt>
    <dgm:pt modelId="{8C6E5DAA-B8F4-475A-BB15-1A970D48F182}" type="pres">
      <dgm:prSet presAssocID="{22FBAD6C-4DE2-4917-9F62-B491C3408047}" presName="spaceRect" presStyleCnt="0"/>
      <dgm:spPr/>
    </dgm:pt>
    <dgm:pt modelId="{8A8B8FC1-C9E5-49BB-AABA-F1C4DED37EB7}" type="pres">
      <dgm:prSet presAssocID="{22FBAD6C-4DE2-4917-9F62-B491C3408047}" presName="parTx" presStyleLbl="revTx" presStyleIdx="0" presStyleCnt="3">
        <dgm:presLayoutVars>
          <dgm:chMax val="0"/>
          <dgm:chPref val="0"/>
        </dgm:presLayoutVars>
      </dgm:prSet>
      <dgm:spPr/>
    </dgm:pt>
    <dgm:pt modelId="{2784EE98-E2ED-4C4A-997E-EDA79224D046}" type="pres">
      <dgm:prSet presAssocID="{84E4A5C0-C6BD-42C6-8103-F263349A6A32}" presName="sibTrans" presStyleCnt="0"/>
      <dgm:spPr/>
    </dgm:pt>
    <dgm:pt modelId="{0338DC56-C5C6-4060-8617-C6500174B75E}" type="pres">
      <dgm:prSet presAssocID="{B17C9448-EC69-4DF6-9AF0-D8139D3C32BD}" presName="compNode" presStyleCnt="0"/>
      <dgm:spPr/>
    </dgm:pt>
    <dgm:pt modelId="{A6ED7C76-1058-4383-B24A-1856FE508916}" type="pres">
      <dgm:prSet presAssocID="{B17C9448-EC69-4DF6-9AF0-D8139D3C32BD}" presName="bgRect" presStyleLbl="bgShp" presStyleIdx="1" presStyleCnt="3"/>
      <dgm:spPr/>
    </dgm:pt>
    <dgm:pt modelId="{E6F59A27-EFC7-4DDE-8553-CED79256DD74}" type="pres">
      <dgm:prSet presAssocID="{B17C9448-EC69-4DF6-9AF0-D8139D3C32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71AB0F7-7669-4C43-BF4B-739EAD132E8E}" type="pres">
      <dgm:prSet presAssocID="{B17C9448-EC69-4DF6-9AF0-D8139D3C32BD}" presName="spaceRect" presStyleCnt="0"/>
      <dgm:spPr/>
    </dgm:pt>
    <dgm:pt modelId="{E716040F-3E44-4719-B4C1-FF3EF1600335}" type="pres">
      <dgm:prSet presAssocID="{B17C9448-EC69-4DF6-9AF0-D8139D3C32BD}" presName="parTx" presStyleLbl="revTx" presStyleIdx="1" presStyleCnt="3">
        <dgm:presLayoutVars>
          <dgm:chMax val="0"/>
          <dgm:chPref val="0"/>
        </dgm:presLayoutVars>
      </dgm:prSet>
      <dgm:spPr/>
    </dgm:pt>
    <dgm:pt modelId="{D882E7CA-FCFB-436F-9699-7F8629DB6D36}" type="pres">
      <dgm:prSet presAssocID="{64C1B896-A0BF-4D72-8C2D-03066FC4D444}" presName="sibTrans" presStyleCnt="0"/>
      <dgm:spPr/>
    </dgm:pt>
    <dgm:pt modelId="{77B4BCC2-49C8-4E39-A249-E877766A5411}" type="pres">
      <dgm:prSet presAssocID="{E5B24D87-33B7-49A1-BC45-F1932795ADB0}" presName="compNode" presStyleCnt="0"/>
      <dgm:spPr/>
    </dgm:pt>
    <dgm:pt modelId="{149A4A75-6C8E-46F0-B161-8EC56F673502}" type="pres">
      <dgm:prSet presAssocID="{E5B24D87-33B7-49A1-BC45-F1932795ADB0}" presName="bgRect" presStyleLbl="bgShp" presStyleIdx="2" presStyleCnt="3"/>
      <dgm:spPr/>
    </dgm:pt>
    <dgm:pt modelId="{68D20E38-EBDA-49E1-8168-B365E927F389}" type="pres">
      <dgm:prSet presAssocID="{E5B24D87-33B7-49A1-BC45-F1932795AD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C7C8581-052B-4AF4-A3AA-A564D23373F0}" type="pres">
      <dgm:prSet presAssocID="{E5B24D87-33B7-49A1-BC45-F1932795ADB0}" presName="spaceRect" presStyleCnt="0"/>
      <dgm:spPr/>
    </dgm:pt>
    <dgm:pt modelId="{BFE2D557-4F2F-464B-94DF-1373827A780D}" type="pres">
      <dgm:prSet presAssocID="{E5B24D87-33B7-49A1-BC45-F1932795AD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175768-BD54-4566-BAB2-728CE9A980FD}" srcId="{F56C1661-26D8-4F8A-AE87-31CAEBBCAE07}" destId="{E5B24D87-33B7-49A1-BC45-F1932795ADB0}" srcOrd="2" destOrd="0" parTransId="{5D13F2B6-61C4-4285-B676-BCCED127D6EE}" sibTransId="{5DD0E626-F3B2-47F7-91CA-B9693C265C6A}"/>
    <dgm:cxn modelId="{1550C073-52A1-4341-8412-32DE112BDA8D}" type="presOf" srcId="{B17C9448-EC69-4DF6-9AF0-D8139D3C32BD}" destId="{E716040F-3E44-4719-B4C1-FF3EF1600335}" srcOrd="0" destOrd="0" presId="urn:microsoft.com/office/officeart/2018/2/layout/IconVerticalSolidList"/>
    <dgm:cxn modelId="{0C74C177-7F00-4482-988B-ED217EE8892F}" type="presOf" srcId="{F56C1661-26D8-4F8A-AE87-31CAEBBCAE07}" destId="{AF0BC93C-5FA5-4FF8-ABDC-F2106E8D0EA1}" srcOrd="0" destOrd="0" presId="urn:microsoft.com/office/officeart/2018/2/layout/IconVerticalSolidList"/>
    <dgm:cxn modelId="{8214F757-BFD8-4851-8B66-328FBEE3A648}" srcId="{F56C1661-26D8-4F8A-AE87-31CAEBBCAE07}" destId="{B17C9448-EC69-4DF6-9AF0-D8139D3C32BD}" srcOrd="1" destOrd="0" parTransId="{ED504DBD-FDF1-47B6-8573-1C4EEDC1F693}" sibTransId="{64C1B896-A0BF-4D72-8C2D-03066FC4D444}"/>
    <dgm:cxn modelId="{D797A578-BBF4-4113-A430-C6BF935F3A45}" type="presOf" srcId="{22FBAD6C-4DE2-4917-9F62-B491C3408047}" destId="{8A8B8FC1-C9E5-49BB-AABA-F1C4DED37EB7}" srcOrd="0" destOrd="0" presId="urn:microsoft.com/office/officeart/2018/2/layout/IconVerticalSolidList"/>
    <dgm:cxn modelId="{49B5ED8C-2203-405A-9265-4233283492E8}" type="presOf" srcId="{E5B24D87-33B7-49A1-BC45-F1932795ADB0}" destId="{BFE2D557-4F2F-464B-94DF-1373827A780D}" srcOrd="0" destOrd="0" presId="urn:microsoft.com/office/officeart/2018/2/layout/IconVerticalSolidList"/>
    <dgm:cxn modelId="{1A6880A6-EF04-400E-BC9F-30A14BC3FE1B}" srcId="{F56C1661-26D8-4F8A-AE87-31CAEBBCAE07}" destId="{22FBAD6C-4DE2-4917-9F62-B491C3408047}" srcOrd="0" destOrd="0" parTransId="{292A44F2-C822-441B-88A6-4E57757F74FF}" sibTransId="{84E4A5C0-C6BD-42C6-8103-F263349A6A32}"/>
    <dgm:cxn modelId="{E3C43202-DCE1-4FEC-AEE2-12DD052776F5}" type="presParOf" srcId="{AF0BC93C-5FA5-4FF8-ABDC-F2106E8D0EA1}" destId="{DA8BE07C-843F-46B0-B24F-4970BF1F4A34}" srcOrd="0" destOrd="0" presId="urn:microsoft.com/office/officeart/2018/2/layout/IconVerticalSolidList"/>
    <dgm:cxn modelId="{553AF189-70BC-4DFA-9E88-2AB2BF25C7F0}" type="presParOf" srcId="{DA8BE07C-843F-46B0-B24F-4970BF1F4A34}" destId="{67B33884-88B4-4E27-B9B4-FF5FE52A3361}" srcOrd="0" destOrd="0" presId="urn:microsoft.com/office/officeart/2018/2/layout/IconVerticalSolidList"/>
    <dgm:cxn modelId="{7240E2AC-67ED-4A9D-830A-11CEE11F62D0}" type="presParOf" srcId="{DA8BE07C-843F-46B0-B24F-4970BF1F4A34}" destId="{F8C02C24-0E98-4348-92ED-DB525B5C1595}" srcOrd="1" destOrd="0" presId="urn:microsoft.com/office/officeart/2018/2/layout/IconVerticalSolidList"/>
    <dgm:cxn modelId="{B3A8AD72-B596-4F6C-8CBA-2A11760B4968}" type="presParOf" srcId="{DA8BE07C-843F-46B0-B24F-4970BF1F4A34}" destId="{8C6E5DAA-B8F4-475A-BB15-1A970D48F182}" srcOrd="2" destOrd="0" presId="urn:microsoft.com/office/officeart/2018/2/layout/IconVerticalSolidList"/>
    <dgm:cxn modelId="{C48C5815-CBFE-4519-B896-080B05847E24}" type="presParOf" srcId="{DA8BE07C-843F-46B0-B24F-4970BF1F4A34}" destId="{8A8B8FC1-C9E5-49BB-AABA-F1C4DED37EB7}" srcOrd="3" destOrd="0" presId="urn:microsoft.com/office/officeart/2018/2/layout/IconVerticalSolidList"/>
    <dgm:cxn modelId="{66065497-7D6F-433A-878D-61B4472AB61C}" type="presParOf" srcId="{AF0BC93C-5FA5-4FF8-ABDC-F2106E8D0EA1}" destId="{2784EE98-E2ED-4C4A-997E-EDA79224D046}" srcOrd="1" destOrd="0" presId="urn:microsoft.com/office/officeart/2018/2/layout/IconVerticalSolidList"/>
    <dgm:cxn modelId="{0D2EF746-8DC1-4D23-B47F-2575E648D1AF}" type="presParOf" srcId="{AF0BC93C-5FA5-4FF8-ABDC-F2106E8D0EA1}" destId="{0338DC56-C5C6-4060-8617-C6500174B75E}" srcOrd="2" destOrd="0" presId="urn:microsoft.com/office/officeart/2018/2/layout/IconVerticalSolidList"/>
    <dgm:cxn modelId="{E9839B49-1D9E-4C7E-A9F9-F1FD77AC906D}" type="presParOf" srcId="{0338DC56-C5C6-4060-8617-C6500174B75E}" destId="{A6ED7C76-1058-4383-B24A-1856FE508916}" srcOrd="0" destOrd="0" presId="urn:microsoft.com/office/officeart/2018/2/layout/IconVerticalSolidList"/>
    <dgm:cxn modelId="{51D04E2C-B927-4FE3-8E14-E8B0C56463EC}" type="presParOf" srcId="{0338DC56-C5C6-4060-8617-C6500174B75E}" destId="{E6F59A27-EFC7-4DDE-8553-CED79256DD74}" srcOrd="1" destOrd="0" presId="urn:microsoft.com/office/officeart/2018/2/layout/IconVerticalSolidList"/>
    <dgm:cxn modelId="{A6E0F5B8-A155-4B37-B4C9-4634463CB300}" type="presParOf" srcId="{0338DC56-C5C6-4060-8617-C6500174B75E}" destId="{571AB0F7-7669-4C43-BF4B-739EAD132E8E}" srcOrd="2" destOrd="0" presId="urn:microsoft.com/office/officeart/2018/2/layout/IconVerticalSolidList"/>
    <dgm:cxn modelId="{7A2C82B4-0932-4450-83CB-C6776AE7C68E}" type="presParOf" srcId="{0338DC56-C5C6-4060-8617-C6500174B75E}" destId="{E716040F-3E44-4719-B4C1-FF3EF1600335}" srcOrd="3" destOrd="0" presId="urn:microsoft.com/office/officeart/2018/2/layout/IconVerticalSolidList"/>
    <dgm:cxn modelId="{24A172C9-264E-4C4F-B6DB-D40F4BF47C05}" type="presParOf" srcId="{AF0BC93C-5FA5-4FF8-ABDC-F2106E8D0EA1}" destId="{D882E7CA-FCFB-436F-9699-7F8629DB6D36}" srcOrd="3" destOrd="0" presId="urn:microsoft.com/office/officeart/2018/2/layout/IconVerticalSolidList"/>
    <dgm:cxn modelId="{F9A86E75-FAE4-4E0A-8CFE-F2EC303E75A7}" type="presParOf" srcId="{AF0BC93C-5FA5-4FF8-ABDC-F2106E8D0EA1}" destId="{77B4BCC2-49C8-4E39-A249-E877766A5411}" srcOrd="4" destOrd="0" presId="urn:microsoft.com/office/officeart/2018/2/layout/IconVerticalSolidList"/>
    <dgm:cxn modelId="{481293FB-535B-42C2-81D7-91359C8BDCF4}" type="presParOf" srcId="{77B4BCC2-49C8-4E39-A249-E877766A5411}" destId="{149A4A75-6C8E-46F0-B161-8EC56F673502}" srcOrd="0" destOrd="0" presId="urn:microsoft.com/office/officeart/2018/2/layout/IconVerticalSolidList"/>
    <dgm:cxn modelId="{A19BFE05-873D-4F4A-AD91-A0078E90BCBF}" type="presParOf" srcId="{77B4BCC2-49C8-4E39-A249-E877766A5411}" destId="{68D20E38-EBDA-49E1-8168-B365E927F389}" srcOrd="1" destOrd="0" presId="urn:microsoft.com/office/officeart/2018/2/layout/IconVerticalSolidList"/>
    <dgm:cxn modelId="{809F547F-2BD0-4BE5-AE66-9BB8931D2CD9}" type="presParOf" srcId="{77B4BCC2-49C8-4E39-A249-E877766A5411}" destId="{DC7C8581-052B-4AF4-A3AA-A564D23373F0}" srcOrd="2" destOrd="0" presId="urn:microsoft.com/office/officeart/2018/2/layout/IconVerticalSolidList"/>
    <dgm:cxn modelId="{14239E4C-07AD-4E3F-B5DA-75FE8C65D5C1}" type="presParOf" srcId="{77B4BCC2-49C8-4E39-A249-E877766A5411}" destId="{BFE2D557-4F2F-464B-94DF-1373827A78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3CCDD-32F4-4AC2-8ACA-195853368F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5D8BCE-0600-4945-AD62-90029CA92484}">
      <dgm:prSet/>
      <dgm:spPr/>
      <dgm:t>
        <a:bodyPr/>
        <a:lstStyle/>
        <a:p>
          <a:r>
            <a:rPr lang="en-US"/>
            <a:t>Common interface for string formatting across layers</a:t>
          </a:r>
        </a:p>
      </dgm:t>
    </dgm:pt>
    <dgm:pt modelId="{777F9101-8FEF-46F7-A3D8-0065324853EB}" type="parTrans" cxnId="{FCB39AAC-AF6A-4478-82E9-79853385EA09}">
      <dgm:prSet/>
      <dgm:spPr/>
      <dgm:t>
        <a:bodyPr/>
        <a:lstStyle/>
        <a:p>
          <a:endParaRPr lang="en-US"/>
        </a:p>
      </dgm:t>
    </dgm:pt>
    <dgm:pt modelId="{1E49A00F-B72D-4D50-BC4D-62EF4AB145D1}" type="sibTrans" cxnId="{FCB39AAC-AF6A-4478-82E9-79853385EA09}">
      <dgm:prSet/>
      <dgm:spPr/>
      <dgm:t>
        <a:bodyPr/>
        <a:lstStyle/>
        <a:p>
          <a:endParaRPr lang="en-US"/>
        </a:p>
      </dgm:t>
    </dgm:pt>
    <dgm:pt modelId="{A9E27C11-D42F-460F-B85E-278A4A07A786}">
      <dgm:prSet/>
      <dgm:spPr/>
      <dgm:t>
        <a:bodyPr/>
        <a:lstStyle/>
        <a:p>
          <a:r>
            <a:rPr lang="en-US"/>
            <a:t>What summaries are performed?</a:t>
          </a:r>
        </a:p>
      </dgm:t>
    </dgm:pt>
    <dgm:pt modelId="{2F698834-7B17-4113-AF12-CBA7E908859D}" type="parTrans" cxnId="{12B42282-6F29-4DCA-AEA6-62EBF31956EF}">
      <dgm:prSet/>
      <dgm:spPr/>
      <dgm:t>
        <a:bodyPr/>
        <a:lstStyle/>
        <a:p>
          <a:endParaRPr lang="en-US"/>
        </a:p>
      </dgm:t>
    </dgm:pt>
    <dgm:pt modelId="{64511F81-92F4-4C8A-BB0B-C70355059871}" type="sibTrans" cxnId="{12B42282-6F29-4DCA-AEA6-62EBF31956EF}">
      <dgm:prSet/>
      <dgm:spPr/>
      <dgm:t>
        <a:bodyPr/>
        <a:lstStyle/>
        <a:p>
          <a:endParaRPr lang="en-US"/>
        </a:p>
      </dgm:t>
    </dgm:pt>
    <dgm:pt modelId="{F19872D0-52A0-41C9-ADE2-0FC509BF448B}">
      <dgm:prSet/>
      <dgm:spPr/>
      <dgm:t>
        <a:bodyPr/>
        <a:lstStyle/>
        <a:p>
          <a:r>
            <a:rPr lang="en-US"/>
            <a:t>How are the data presented?</a:t>
          </a:r>
        </a:p>
      </dgm:t>
    </dgm:pt>
    <dgm:pt modelId="{30F5ECB4-BAC4-4816-ABC2-FFCE62638055}" type="parTrans" cxnId="{3ABECB40-5379-429E-9AEC-B030025E2CA0}">
      <dgm:prSet/>
      <dgm:spPr/>
      <dgm:t>
        <a:bodyPr/>
        <a:lstStyle/>
        <a:p>
          <a:endParaRPr lang="en-US"/>
        </a:p>
      </dgm:t>
    </dgm:pt>
    <dgm:pt modelId="{1C832C69-82DA-49F9-8576-06B159A63B22}" type="sibTrans" cxnId="{3ABECB40-5379-429E-9AEC-B030025E2CA0}">
      <dgm:prSet/>
      <dgm:spPr/>
      <dgm:t>
        <a:bodyPr/>
        <a:lstStyle/>
        <a:p>
          <a:endParaRPr lang="en-US"/>
        </a:p>
      </dgm:t>
    </dgm:pt>
    <dgm:pt modelId="{7C0EC536-363A-453A-9BEF-4B9528E5472B}">
      <dgm:prSet/>
      <dgm:spPr/>
      <dgm:t>
        <a:bodyPr/>
        <a:lstStyle/>
        <a:p>
          <a:r>
            <a:rPr lang="en-US"/>
            <a:t>Explicit and intuitive control over presentation</a:t>
          </a:r>
        </a:p>
      </dgm:t>
    </dgm:pt>
    <dgm:pt modelId="{EDB222E7-D3A0-4439-8870-25D5BFCACCAD}" type="parTrans" cxnId="{4364D78D-2137-42E8-8AEC-D5BEE4D37E69}">
      <dgm:prSet/>
      <dgm:spPr/>
      <dgm:t>
        <a:bodyPr/>
        <a:lstStyle/>
        <a:p>
          <a:endParaRPr lang="en-US"/>
        </a:p>
      </dgm:t>
    </dgm:pt>
    <dgm:pt modelId="{61C453DC-5545-48AC-83EA-95BA5DDEB0F9}" type="sibTrans" cxnId="{4364D78D-2137-42E8-8AEC-D5BEE4D37E69}">
      <dgm:prSet/>
      <dgm:spPr/>
      <dgm:t>
        <a:bodyPr/>
        <a:lstStyle/>
        <a:p>
          <a:endParaRPr lang="en-US"/>
        </a:p>
      </dgm:t>
    </dgm:pt>
    <dgm:pt modelId="{9D0B138D-8483-40CD-9DA0-E5B88C99F5D4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xx (xx.x%)</a:t>
          </a:r>
        </a:p>
      </dgm:t>
    </dgm:pt>
    <dgm:pt modelId="{8CF3DEBF-E1EB-44F4-82D0-1646986D3973}" type="parTrans" cxnId="{3CA8698F-F441-44E4-9B82-BDA29E046582}">
      <dgm:prSet/>
      <dgm:spPr/>
      <dgm:t>
        <a:bodyPr/>
        <a:lstStyle/>
        <a:p>
          <a:endParaRPr lang="en-US"/>
        </a:p>
      </dgm:t>
    </dgm:pt>
    <dgm:pt modelId="{A6E0F203-7039-4E11-9A53-0F4EE0A1105F}" type="sibTrans" cxnId="{3CA8698F-F441-44E4-9B82-BDA29E046582}">
      <dgm:prSet/>
      <dgm:spPr/>
      <dgm:t>
        <a:bodyPr/>
        <a:lstStyle/>
        <a:p>
          <a:endParaRPr lang="en-US"/>
        </a:p>
      </dgm:t>
    </dgm:pt>
    <dgm:pt modelId="{89AA6DF8-F5C4-4470-A5AB-3BD6219779C1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5 ( 9.3%)</a:t>
          </a:r>
        </a:p>
      </dgm:t>
    </dgm:pt>
    <dgm:pt modelId="{1105B12D-ECF9-4AAC-9076-7629710A70D3}" type="parTrans" cxnId="{E72BE635-C17D-4DC6-92C6-1165E91BCEAF}">
      <dgm:prSet/>
      <dgm:spPr/>
      <dgm:t>
        <a:bodyPr/>
        <a:lstStyle/>
        <a:p>
          <a:endParaRPr lang="en-US"/>
        </a:p>
      </dgm:t>
    </dgm:pt>
    <dgm:pt modelId="{3D09F7EB-935B-4E0C-8C34-BC7D0251289B}" type="sibTrans" cxnId="{E72BE635-C17D-4DC6-92C6-1165E91BCEAF}">
      <dgm:prSet/>
      <dgm:spPr/>
      <dgm:t>
        <a:bodyPr/>
        <a:lstStyle/>
        <a:p>
          <a:endParaRPr lang="en-US"/>
        </a:p>
      </dgm:t>
    </dgm:pt>
    <dgm:pt modelId="{B2D0E01D-E3C9-4BE8-8FE5-9D15EF27E6F4}">
      <dgm:prSet/>
      <dgm:spPr/>
      <dgm:t>
        <a:bodyPr/>
        <a:lstStyle/>
        <a:p>
          <a:r>
            <a:rPr lang="en-US"/>
            <a:t>Automated decimal precision</a:t>
          </a:r>
        </a:p>
      </dgm:t>
    </dgm:pt>
    <dgm:pt modelId="{5C8A9D07-E899-44BC-856E-069EA1DD33C9}" type="parTrans" cxnId="{4DFEA8D5-49B3-4AB6-9005-E2BB129B310A}">
      <dgm:prSet/>
      <dgm:spPr/>
      <dgm:t>
        <a:bodyPr/>
        <a:lstStyle/>
        <a:p>
          <a:endParaRPr lang="en-US"/>
        </a:p>
      </dgm:t>
    </dgm:pt>
    <dgm:pt modelId="{4D68133C-EF4E-425E-9C73-8EB224626703}" type="sibTrans" cxnId="{4DFEA8D5-49B3-4AB6-9005-E2BB129B310A}">
      <dgm:prSet/>
      <dgm:spPr/>
      <dgm:t>
        <a:bodyPr/>
        <a:lstStyle/>
        <a:p>
          <a:endParaRPr lang="en-US"/>
        </a:p>
      </dgm:t>
    </dgm:pt>
    <dgm:pt modelId="{7FFCAF43-6EA3-463C-8342-3715DD97DCE9}">
      <dgm:prSet/>
      <dgm:spPr/>
      <dgm:t>
        <a:bodyPr/>
        <a:lstStyle/>
        <a:p>
          <a:r>
            <a:rPr lang="en-US"/>
            <a:t>Base decimal precision on data as collected</a:t>
          </a:r>
        </a:p>
      </dgm:t>
    </dgm:pt>
    <dgm:pt modelId="{A2D3EF43-8891-4167-94B7-7D17863B7DAE}" type="parTrans" cxnId="{E75165EF-24E1-48E0-AF27-4C9E5887E598}">
      <dgm:prSet/>
      <dgm:spPr/>
      <dgm:t>
        <a:bodyPr/>
        <a:lstStyle/>
        <a:p>
          <a:endParaRPr lang="en-US"/>
        </a:p>
      </dgm:t>
    </dgm:pt>
    <dgm:pt modelId="{107F6F61-5A12-4283-B37D-3E52557B698E}" type="sibTrans" cxnId="{E75165EF-24E1-48E0-AF27-4C9E5887E598}">
      <dgm:prSet/>
      <dgm:spPr/>
      <dgm:t>
        <a:bodyPr/>
        <a:lstStyle/>
        <a:p>
          <a:endParaRPr lang="en-US"/>
        </a:p>
      </dgm:t>
    </dgm:pt>
    <dgm:pt modelId="{CE3647C5-E7E7-4218-BEC3-BEE6689751C1}">
      <dgm:prSet/>
      <dgm:spPr/>
      <dgm:t>
        <a:bodyPr/>
        <a:lstStyle/>
        <a:p>
          <a:r>
            <a:rPr lang="en-US"/>
            <a:t>Apply maximum caps</a:t>
          </a:r>
        </a:p>
      </dgm:t>
    </dgm:pt>
    <dgm:pt modelId="{E4841870-BE51-4343-BF7B-94F3AD2E73ED}" type="parTrans" cxnId="{C3D18265-40C1-4C5D-BE80-7D9DD2C7FAD3}">
      <dgm:prSet/>
      <dgm:spPr/>
      <dgm:t>
        <a:bodyPr/>
        <a:lstStyle/>
        <a:p>
          <a:endParaRPr lang="en-US"/>
        </a:p>
      </dgm:t>
    </dgm:pt>
    <dgm:pt modelId="{F1ED6851-D4DC-40EE-BBA1-F9EE4CFD092E}" type="sibTrans" cxnId="{C3D18265-40C1-4C5D-BE80-7D9DD2C7FAD3}">
      <dgm:prSet/>
      <dgm:spPr/>
      <dgm:t>
        <a:bodyPr/>
        <a:lstStyle/>
        <a:p>
          <a:endParaRPr lang="en-US"/>
        </a:p>
      </dgm:t>
    </dgm:pt>
    <dgm:pt modelId="{7AC1055E-7FBC-4ED1-A0D2-6EF79BF94F30}" type="pres">
      <dgm:prSet presAssocID="{1293CCDD-32F4-4AC2-8ACA-195853368F7F}" presName="Name0" presStyleCnt="0">
        <dgm:presLayoutVars>
          <dgm:dir/>
          <dgm:animLvl val="lvl"/>
          <dgm:resizeHandles val="exact"/>
        </dgm:presLayoutVars>
      </dgm:prSet>
      <dgm:spPr/>
    </dgm:pt>
    <dgm:pt modelId="{C2D50BED-8459-4E08-B06A-94D8CAEEA4E3}" type="pres">
      <dgm:prSet presAssocID="{5F5D8BCE-0600-4945-AD62-90029CA92484}" presName="linNode" presStyleCnt="0"/>
      <dgm:spPr/>
    </dgm:pt>
    <dgm:pt modelId="{1D6D405E-FA60-4F34-BD28-2D268D3580F1}" type="pres">
      <dgm:prSet presAssocID="{5F5D8BCE-0600-4945-AD62-90029CA9248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AB6AC95-E016-43C1-A512-09E10FAF4CDA}" type="pres">
      <dgm:prSet presAssocID="{5F5D8BCE-0600-4945-AD62-90029CA92484}" presName="descendantText" presStyleLbl="alignAccFollowNode1" presStyleIdx="0" presStyleCnt="3">
        <dgm:presLayoutVars>
          <dgm:bulletEnabled val="1"/>
        </dgm:presLayoutVars>
      </dgm:prSet>
      <dgm:spPr/>
    </dgm:pt>
    <dgm:pt modelId="{54646664-B001-4D0C-AF22-2D56F640088A}" type="pres">
      <dgm:prSet presAssocID="{1E49A00F-B72D-4D50-BC4D-62EF4AB145D1}" presName="sp" presStyleCnt="0"/>
      <dgm:spPr/>
    </dgm:pt>
    <dgm:pt modelId="{6EEA1311-5E92-474E-8F65-59D36825124C}" type="pres">
      <dgm:prSet presAssocID="{7C0EC536-363A-453A-9BEF-4B9528E5472B}" presName="linNode" presStyleCnt="0"/>
      <dgm:spPr/>
    </dgm:pt>
    <dgm:pt modelId="{B92095CB-75BA-4CB7-B135-CEDBD57CEFD2}" type="pres">
      <dgm:prSet presAssocID="{7C0EC536-363A-453A-9BEF-4B9528E5472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4E1BB-2856-4FF6-901C-FE0B2CE0EF15}" type="pres">
      <dgm:prSet presAssocID="{7C0EC536-363A-453A-9BEF-4B9528E5472B}" presName="descendantText" presStyleLbl="alignAccFollowNode1" presStyleIdx="1" presStyleCnt="3">
        <dgm:presLayoutVars>
          <dgm:bulletEnabled val="1"/>
        </dgm:presLayoutVars>
      </dgm:prSet>
      <dgm:spPr/>
    </dgm:pt>
    <dgm:pt modelId="{AF018CA6-973D-4874-B61B-C955CB0FB831}" type="pres">
      <dgm:prSet presAssocID="{61C453DC-5545-48AC-83EA-95BA5DDEB0F9}" presName="sp" presStyleCnt="0"/>
      <dgm:spPr/>
    </dgm:pt>
    <dgm:pt modelId="{98632ECA-2009-43CE-B80C-0D0D077DB363}" type="pres">
      <dgm:prSet presAssocID="{B2D0E01D-E3C9-4BE8-8FE5-9D15EF27E6F4}" presName="linNode" presStyleCnt="0"/>
      <dgm:spPr/>
    </dgm:pt>
    <dgm:pt modelId="{A9713309-3FBA-4E7B-B10E-33225423E504}" type="pres">
      <dgm:prSet presAssocID="{B2D0E01D-E3C9-4BE8-8FE5-9D15EF27E6F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B69BB2F-77B7-41CC-AFC6-CE0BEF2AFA26}" type="pres">
      <dgm:prSet presAssocID="{B2D0E01D-E3C9-4BE8-8FE5-9D15EF27E6F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FC4E00B-81CD-42E2-9F2F-45FA1B041F4B}" type="presOf" srcId="{5F5D8BCE-0600-4945-AD62-90029CA92484}" destId="{1D6D405E-FA60-4F34-BD28-2D268D3580F1}" srcOrd="0" destOrd="0" presId="urn:microsoft.com/office/officeart/2005/8/layout/vList5"/>
    <dgm:cxn modelId="{27B7720C-0389-49A0-B60C-734B38497E57}" type="presOf" srcId="{89AA6DF8-F5C4-4470-A5AB-3BD6219779C1}" destId="{91C4E1BB-2856-4FF6-901C-FE0B2CE0EF15}" srcOrd="0" destOrd="1" presId="urn:microsoft.com/office/officeart/2005/8/layout/vList5"/>
    <dgm:cxn modelId="{3D4B6A18-0B96-4D89-8386-03988ADD961C}" type="presOf" srcId="{A9E27C11-D42F-460F-B85E-278A4A07A786}" destId="{1AB6AC95-E016-43C1-A512-09E10FAF4CDA}" srcOrd="0" destOrd="0" presId="urn:microsoft.com/office/officeart/2005/8/layout/vList5"/>
    <dgm:cxn modelId="{3A4BCE2D-185B-4B30-8820-DB85C4D455E2}" type="presOf" srcId="{7FFCAF43-6EA3-463C-8342-3715DD97DCE9}" destId="{AB69BB2F-77B7-41CC-AFC6-CE0BEF2AFA26}" srcOrd="0" destOrd="0" presId="urn:microsoft.com/office/officeart/2005/8/layout/vList5"/>
    <dgm:cxn modelId="{E72BE635-C17D-4DC6-92C6-1165E91BCEAF}" srcId="{7C0EC536-363A-453A-9BEF-4B9528E5472B}" destId="{89AA6DF8-F5C4-4470-A5AB-3BD6219779C1}" srcOrd="1" destOrd="0" parTransId="{1105B12D-ECF9-4AAC-9076-7629710A70D3}" sibTransId="{3D09F7EB-935B-4E0C-8C34-BC7D0251289B}"/>
    <dgm:cxn modelId="{B917883F-6665-43E9-9AE4-06BC7023DB49}" type="presOf" srcId="{CE3647C5-E7E7-4218-BEC3-BEE6689751C1}" destId="{AB69BB2F-77B7-41CC-AFC6-CE0BEF2AFA26}" srcOrd="0" destOrd="1" presId="urn:microsoft.com/office/officeart/2005/8/layout/vList5"/>
    <dgm:cxn modelId="{3ABECB40-5379-429E-9AEC-B030025E2CA0}" srcId="{5F5D8BCE-0600-4945-AD62-90029CA92484}" destId="{F19872D0-52A0-41C9-ADE2-0FC509BF448B}" srcOrd="1" destOrd="0" parTransId="{30F5ECB4-BAC4-4816-ABC2-FFCE62638055}" sibTransId="{1C832C69-82DA-49F9-8576-06B159A63B22}"/>
    <dgm:cxn modelId="{C3D18265-40C1-4C5D-BE80-7D9DD2C7FAD3}" srcId="{B2D0E01D-E3C9-4BE8-8FE5-9D15EF27E6F4}" destId="{CE3647C5-E7E7-4218-BEC3-BEE6689751C1}" srcOrd="1" destOrd="0" parTransId="{E4841870-BE51-4343-BF7B-94F3AD2E73ED}" sibTransId="{F1ED6851-D4DC-40EE-BBA1-F9EE4CFD092E}"/>
    <dgm:cxn modelId="{12B42282-6F29-4DCA-AEA6-62EBF31956EF}" srcId="{5F5D8BCE-0600-4945-AD62-90029CA92484}" destId="{A9E27C11-D42F-460F-B85E-278A4A07A786}" srcOrd="0" destOrd="0" parTransId="{2F698834-7B17-4113-AF12-CBA7E908859D}" sibTransId="{64511F81-92F4-4C8A-BB0B-C70355059871}"/>
    <dgm:cxn modelId="{4364D78D-2137-42E8-8AEC-D5BEE4D37E69}" srcId="{1293CCDD-32F4-4AC2-8ACA-195853368F7F}" destId="{7C0EC536-363A-453A-9BEF-4B9528E5472B}" srcOrd="1" destOrd="0" parTransId="{EDB222E7-D3A0-4439-8870-25D5BFCACCAD}" sibTransId="{61C453DC-5545-48AC-83EA-95BA5DDEB0F9}"/>
    <dgm:cxn modelId="{3CA8698F-F441-44E4-9B82-BDA29E046582}" srcId="{7C0EC536-363A-453A-9BEF-4B9528E5472B}" destId="{9D0B138D-8483-40CD-9DA0-E5B88C99F5D4}" srcOrd="0" destOrd="0" parTransId="{8CF3DEBF-E1EB-44F4-82D0-1646986D3973}" sibTransId="{A6E0F203-7039-4E11-9A53-0F4EE0A1105F}"/>
    <dgm:cxn modelId="{1B9E6A97-1324-4840-8E92-40D475EB2064}" type="presOf" srcId="{9D0B138D-8483-40CD-9DA0-E5B88C99F5D4}" destId="{91C4E1BB-2856-4FF6-901C-FE0B2CE0EF15}" srcOrd="0" destOrd="0" presId="urn:microsoft.com/office/officeart/2005/8/layout/vList5"/>
    <dgm:cxn modelId="{67F4F79E-9505-4F9A-BC92-D965E70B01EF}" type="presOf" srcId="{1293CCDD-32F4-4AC2-8ACA-195853368F7F}" destId="{7AC1055E-7FBC-4ED1-A0D2-6EF79BF94F30}" srcOrd="0" destOrd="0" presId="urn:microsoft.com/office/officeart/2005/8/layout/vList5"/>
    <dgm:cxn modelId="{FCB39AAC-AF6A-4478-82E9-79853385EA09}" srcId="{1293CCDD-32F4-4AC2-8ACA-195853368F7F}" destId="{5F5D8BCE-0600-4945-AD62-90029CA92484}" srcOrd="0" destOrd="0" parTransId="{777F9101-8FEF-46F7-A3D8-0065324853EB}" sibTransId="{1E49A00F-B72D-4D50-BC4D-62EF4AB145D1}"/>
    <dgm:cxn modelId="{4DFEA8D5-49B3-4AB6-9005-E2BB129B310A}" srcId="{1293CCDD-32F4-4AC2-8ACA-195853368F7F}" destId="{B2D0E01D-E3C9-4BE8-8FE5-9D15EF27E6F4}" srcOrd="2" destOrd="0" parTransId="{5C8A9D07-E899-44BC-856E-069EA1DD33C9}" sibTransId="{4D68133C-EF4E-425E-9C73-8EB224626703}"/>
    <dgm:cxn modelId="{E75165EF-24E1-48E0-AF27-4C9E5887E598}" srcId="{B2D0E01D-E3C9-4BE8-8FE5-9D15EF27E6F4}" destId="{7FFCAF43-6EA3-463C-8342-3715DD97DCE9}" srcOrd="0" destOrd="0" parTransId="{A2D3EF43-8891-4167-94B7-7D17863B7DAE}" sibTransId="{107F6F61-5A12-4283-B37D-3E52557B698E}"/>
    <dgm:cxn modelId="{CA69CEF4-1D76-4E1D-BDA3-2CAA535BCFF0}" type="presOf" srcId="{B2D0E01D-E3C9-4BE8-8FE5-9D15EF27E6F4}" destId="{A9713309-3FBA-4E7B-B10E-33225423E504}" srcOrd="0" destOrd="0" presId="urn:microsoft.com/office/officeart/2005/8/layout/vList5"/>
    <dgm:cxn modelId="{FFF9E2F7-22CA-40D5-971C-AA2F5359B933}" type="presOf" srcId="{F19872D0-52A0-41C9-ADE2-0FC509BF448B}" destId="{1AB6AC95-E016-43C1-A512-09E10FAF4CDA}" srcOrd="0" destOrd="1" presId="urn:microsoft.com/office/officeart/2005/8/layout/vList5"/>
    <dgm:cxn modelId="{97EAF6FF-F680-4FDD-ACD5-E7A90D047B6F}" type="presOf" srcId="{7C0EC536-363A-453A-9BEF-4B9528E5472B}" destId="{B92095CB-75BA-4CB7-B135-CEDBD57CEFD2}" srcOrd="0" destOrd="0" presId="urn:microsoft.com/office/officeart/2005/8/layout/vList5"/>
    <dgm:cxn modelId="{CF39C9CC-B04A-422E-9982-94D43CD807AD}" type="presParOf" srcId="{7AC1055E-7FBC-4ED1-A0D2-6EF79BF94F30}" destId="{C2D50BED-8459-4E08-B06A-94D8CAEEA4E3}" srcOrd="0" destOrd="0" presId="urn:microsoft.com/office/officeart/2005/8/layout/vList5"/>
    <dgm:cxn modelId="{D402BCEF-DDD5-41FC-BEA0-E0DB0830DC1D}" type="presParOf" srcId="{C2D50BED-8459-4E08-B06A-94D8CAEEA4E3}" destId="{1D6D405E-FA60-4F34-BD28-2D268D3580F1}" srcOrd="0" destOrd="0" presId="urn:microsoft.com/office/officeart/2005/8/layout/vList5"/>
    <dgm:cxn modelId="{D67A4037-60FB-4E17-9942-CCE6D1B7D13E}" type="presParOf" srcId="{C2D50BED-8459-4E08-B06A-94D8CAEEA4E3}" destId="{1AB6AC95-E016-43C1-A512-09E10FAF4CDA}" srcOrd="1" destOrd="0" presId="urn:microsoft.com/office/officeart/2005/8/layout/vList5"/>
    <dgm:cxn modelId="{87D0C31C-8A84-4EBF-A59B-1C9986B5B35C}" type="presParOf" srcId="{7AC1055E-7FBC-4ED1-A0D2-6EF79BF94F30}" destId="{54646664-B001-4D0C-AF22-2D56F640088A}" srcOrd="1" destOrd="0" presId="urn:microsoft.com/office/officeart/2005/8/layout/vList5"/>
    <dgm:cxn modelId="{EA5F02AA-600C-49B0-9210-EC5D453347A6}" type="presParOf" srcId="{7AC1055E-7FBC-4ED1-A0D2-6EF79BF94F30}" destId="{6EEA1311-5E92-474E-8F65-59D36825124C}" srcOrd="2" destOrd="0" presId="urn:microsoft.com/office/officeart/2005/8/layout/vList5"/>
    <dgm:cxn modelId="{D9D97CD4-A84F-412A-9CA9-CBAF910B68F1}" type="presParOf" srcId="{6EEA1311-5E92-474E-8F65-59D36825124C}" destId="{B92095CB-75BA-4CB7-B135-CEDBD57CEFD2}" srcOrd="0" destOrd="0" presId="urn:microsoft.com/office/officeart/2005/8/layout/vList5"/>
    <dgm:cxn modelId="{1AD6451D-26B0-49B0-A999-DF8A4DDD1185}" type="presParOf" srcId="{6EEA1311-5E92-474E-8F65-59D36825124C}" destId="{91C4E1BB-2856-4FF6-901C-FE0B2CE0EF15}" srcOrd="1" destOrd="0" presId="urn:microsoft.com/office/officeart/2005/8/layout/vList5"/>
    <dgm:cxn modelId="{4B84C989-9AF4-4119-A8D7-D2191F1F1C0E}" type="presParOf" srcId="{7AC1055E-7FBC-4ED1-A0D2-6EF79BF94F30}" destId="{AF018CA6-973D-4874-B61B-C955CB0FB831}" srcOrd="3" destOrd="0" presId="urn:microsoft.com/office/officeart/2005/8/layout/vList5"/>
    <dgm:cxn modelId="{8C1A3D77-DD30-4E2D-B1C9-B09E33C069B4}" type="presParOf" srcId="{7AC1055E-7FBC-4ED1-A0D2-6EF79BF94F30}" destId="{98632ECA-2009-43CE-B80C-0D0D077DB363}" srcOrd="4" destOrd="0" presId="urn:microsoft.com/office/officeart/2005/8/layout/vList5"/>
    <dgm:cxn modelId="{5825D9D0-391E-4318-A2AC-C7A7C7F7BF99}" type="presParOf" srcId="{98632ECA-2009-43CE-B80C-0D0D077DB363}" destId="{A9713309-3FBA-4E7B-B10E-33225423E504}" srcOrd="0" destOrd="0" presId="urn:microsoft.com/office/officeart/2005/8/layout/vList5"/>
    <dgm:cxn modelId="{45BA5E02-1A80-445F-A9AC-08C07FE70512}" type="presParOf" srcId="{98632ECA-2009-43CE-B80C-0D0D077DB363}" destId="{AB69BB2F-77B7-41CC-AFC6-CE0BEF2AFA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97910-44E2-40D4-A99D-81A68C8E1A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91A822-7F8A-415E-A4F6-953153F0CE93}">
      <dgm:prSet custT="1"/>
      <dgm:spPr/>
      <dgm:t>
        <a:bodyPr/>
        <a:lstStyle/>
        <a:p>
          <a:r>
            <a:rPr lang="en-US" sz="2400" dirty="0"/>
            <a:t>Package Website</a:t>
          </a:r>
        </a:p>
      </dgm:t>
    </dgm:pt>
    <dgm:pt modelId="{CCEB54A7-ED11-4BC7-90F7-81B225DBF4D4}" type="parTrans" cxnId="{8EB140D5-E421-422E-B747-11A2CCE78167}">
      <dgm:prSet/>
      <dgm:spPr/>
      <dgm:t>
        <a:bodyPr/>
        <a:lstStyle/>
        <a:p>
          <a:endParaRPr lang="en-US"/>
        </a:p>
      </dgm:t>
    </dgm:pt>
    <dgm:pt modelId="{8B904A4E-D8B6-4265-9D8E-FD344098C692}" type="sibTrans" cxnId="{8EB140D5-E421-422E-B747-11A2CCE78167}">
      <dgm:prSet/>
      <dgm:spPr/>
      <dgm:t>
        <a:bodyPr/>
        <a:lstStyle/>
        <a:p>
          <a:endParaRPr lang="en-US"/>
        </a:p>
      </dgm:t>
    </dgm:pt>
    <dgm:pt modelId="{BAE5DE22-B089-4BB8-A811-F848CF365A3F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https://atorus-research.github.io/Tplyr/</a:t>
          </a:r>
          <a:r>
            <a:rPr lang="en-US"/>
            <a:t> </a:t>
          </a:r>
        </a:p>
      </dgm:t>
    </dgm:pt>
    <dgm:pt modelId="{3D32E94C-10B4-4AD8-B020-CB4052C9E538}" type="parTrans" cxnId="{667C2B6B-1A13-41B3-B35B-E897608F8D24}">
      <dgm:prSet/>
      <dgm:spPr/>
      <dgm:t>
        <a:bodyPr/>
        <a:lstStyle/>
        <a:p>
          <a:endParaRPr lang="en-US"/>
        </a:p>
      </dgm:t>
    </dgm:pt>
    <dgm:pt modelId="{FA3C94EB-CA39-4475-B2AC-F13F19278BCD}" type="sibTrans" cxnId="{667C2B6B-1A13-41B3-B35B-E897608F8D24}">
      <dgm:prSet/>
      <dgm:spPr/>
      <dgm:t>
        <a:bodyPr/>
        <a:lstStyle/>
        <a:p>
          <a:endParaRPr lang="en-US"/>
        </a:p>
      </dgm:t>
    </dgm:pt>
    <dgm:pt modelId="{4F3B7B16-D2A6-40C2-A699-69AD49612C06}">
      <dgm:prSet custT="1"/>
      <dgm:spPr/>
      <dgm:t>
        <a:bodyPr/>
        <a:lstStyle/>
        <a:p>
          <a:r>
            <a:rPr lang="en-US" sz="2400" dirty="0"/>
            <a:t>RTF Document Outputs</a:t>
          </a:r>
        </a:p>
      </dgm:t>
    </dgm:pt>
    <dgm:pt modelId="{A1548291-C7F7-447C-AFB8-37CF630D6D0E}" type="parTrans" cxnId="{B39746A1-5013-458A-AFC2-43086422F6B9}">
      <dgm:prSet/>
      <dgm:spPr/>
      <dgm:t>
        <a:bodyPr/>
        <a:lstStyle/>
        <a:p>
          <a:endParaRPr lang="en-US"/>
        </a:p>
      </dgm:t>
    </dgm:pt>
    <dgm:pt modelId="{9E77DBE5-D040-415B-A753-556212DF95EB}" type="sibTrans" cxnId="{B39746A1-5013-458A-AFC2-43086422F6B9}">
      <dgm:prSet/>
      <dgm:spPr/>
      <dgm:t>
        <a:bodyPr/>
        <a:lstStyle/>
        <a:p>
          <a:endParaRPr lang="en-US"/>
        </a:p>
      </dgm:t>
    </dgm:pt>
    <dgm:pt modelId="{002AA0B5-78D5-4BBC-AF16-D812ADDE814A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https://atorus-research.github.io/pharmaRTF/</a:t>
          </a:r>
          <a:r>
            <a:rPr lang="en-US"/>
            <a:t> </a:t>
          </a:r>
        </a:p>
      </dgm:t>
    </dgm:pt>
    <dgm:pt modelId="{12171316-DD79-441F-AC84-4449FA13EC68}" type="parTrans" cxnId="{0BD9C2EA-6BCE-4EBC-836F-2BC2FD9B82F4}">
      <dgm:prSet/>
      <dgm:spPr/>
      <dgm:t>
        <a:bodyPr/>
        <a:lstStyle/>
        <a:p>
          <a:endParaRPr lang="en-US"/>
        </a:p>
      </dgm:t>
    </dgm:pt>
    <dgm:pt modelId="{70DB5207-1C89-4272-9136-5314ACADE647}" type="sibTrans" cxnId="{0BD9C2EA-6BCE-4EBC-836F-2BC2FD9B82F4}">
      <dgm:prSet/>
      <dgm:spPr/>
      <dgm:t>
        <a:bodyPr/>
        <a:lstStyle/>
        <a:p>
          <a:endParaRPr lang="en-US"/>
        </a:p>
      </dgm:t>
    </dgm:pt>
    <dgm:pt modelId="{38E392A5-15FA-4F19-A0A2-A93A3D13D04F}">
      <dgm:prSet custT="1"/>
      <dgm:spPr/>
      <dgm:t>
        <a:bodyPr/>
        <a:lstStyle/>
        <a:p>
          <a:r>
            <a:rPr lang="en-US" sz="2400" dirty="0"/>
            <a:t>PHUSE Standard Analysis White Papers</a:t>
          </a:r>
        </a:p>
      </dgm:t>
    </dgm:pt>
    <dgm:pt modelId="{C8F825D9-8270-40A9-8DE8-EBFCA1097A4F}" type="parTrans" cxnId="{F13E4A7D-33A6-47C7-9BD8-3B3487FABE97}">
      <dgm:prSet/>
      <dgm:spPr/>
      <dgm:t>
        <a:bodyPr/>
        <a:lstStyle/>
        <a:p>
          <a:endParaRPr lang="en-US"/>
        </a:p>
      </dgm:t>
    </dgm:pt>
    <dgm:pt modelId="{D3344E44-79EE-40B5-9D4D-8C2A75F58263}" type="sibTrans" cxnId="{F13E4A7D-33A6-47C7-9BD8-3B3487FABE97}">
      <dgm:prSet/>
      <dgm:spPr/>
      <dgm:t>
        <a:bodyPr/>
        <a:lstStyle/>
        <a:p>
          <a:endParaRPr lang="en-US"/>
        </a:p>
      </dgm:t>
    </dgm:pt>
    <dgm:pt modelId="{71C0D4FF-C662-4B10-B891-0D1F133D3DA1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3"/>
            </a:rPr>
            <a:t>Analysis and Displays Associated with Adverse Events</a:t>
          </a:r>
          <a:endParaRPr lang="en-US"/>
        </a:p>
      </dgm:t>
    </dgm:pt>
    <dgm:pt modelId="{5A88EBC3-DC83-4EDC-AB1D-7D17455A81EB}" type="parTrans" cxnId="{E16EECFE-5D09-4AF8-957C-027C03ED6637}">
      <dgm:prSet/>
      <dgm:spPr/>
      <dgm:t>
        <a:bodyPr/>
        <a:lstStyle/>
        <a:p>
          <a:endParaRPr lang="en-US"/>
        </a:p>
      </dgm:t>
    </dgm:pt>
    <dgm:pt modelId="{F47D7AD8-353B-4992-9EF6-46EC8B065E09}" type="sibTrans" cxnId="{E16EECFE-5D09-4AF8-957C-027C03ED6637}">
      <dgm:prSet/>
      <dgm:spPr/>
      <dgm:t>
        <a:bodyPr/>
        <a:lstStyle/>
        <a:p>
          <a:endParaRPr lang="en-US"/>
        </a:p>
      </dgm:t>
    </dgm:pt>
    <dgm:pt modelId="{55D8CFB4-5165-40E3-9707-118DD6ECAD30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4"/>
            </a:rPr>
            <a:t>Analyses and Displays Associated with Demographics, Disposition, and Medications</a:t>
          </a:r>
          <a:endParaRPr lang="en-US"/>
        </a:p>
      </dgm:t>
    </dgm:pt>
    <dgm:pt modelId="{235CF74D-015F-4AC5-958A-FF069B34A06B}" type="parTrans" cxnId="{A7C2E09E-2470-463F-A4B7-150664487965}">
      <dgm:prSet/>
      <dgm:spPr/>
      <dgm:t>
        <a:bodyPr/>
        <a:lstStyle/>
        <a:p>
          <a:endParaRPr lang="en-US"/>
        </a:p>
      </dgm:t>
    </dgm:pt>
    <dgm:pt modelId="{A7FDC8CA-CB78-43DE-BB7B-619727E5C526}" type="sibTrans" cxnId="{A7C2E09E-2470-463F-A4B7-150664487965}">
      <dgm:prSet/>
      <dgm:spPr/>
      <dgm:t>
        <a:bodyPr/>
        <a:lstStyle/>
        <a:p>
          <a:endParaRPr lang="en-US"/>
        </a:p>
      </dgm:t>
    </dgm:pt>
    <dgm:pt modelId="{5DFCAFB9-FB57-4BBE-BE18-DC1569A74984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5"/>
            </a:rPr>
            <a:t>Analyses and Displays Associated with Measures of Central Tendency</a:t>
          </a:r>
          <a:endParaRPr lang="en-US"/>
        </a:p>
      </dgm:t>
    </dgm:pt>
    <dgm:pt modelId="{BDFCE239-98D9-4209-879D-6806DBB09E1F}" type="parTrans" cxnId="{11DED685-5E0B-46D6-8571-28062EC5EC2A}">
      <dgm:prSet/>
      <dgm:spPr/>
      <dgm:t>
        <a:bodyPr/>
        <a:lstStyle/>
        <a:p>
          <a:endParaRPr lang="en-US"/>
        </a:p>
      </dgm:t>
    </dgm:pt>
    <dgm:pt modelId="{F2F7AEDE-90FD-4E35-BCE5-790FA36EDA7F}" type="sibTrans" cxnId="{11DED685-5E0B-46D6-8571-28062EC5EC2A}">
      <dgm:prSet/>
      <dgm:spPr/>
      <dgm:t>
        <a:bodyPr/>
        <a:lstStyle/>
        <a:p>
          <a:endParaRPr lang="en-US"/>
        </a:p>
      </dgm:t>
    </dgm:pt>
    <dgm:pt modelId="{1A1FEFB7-4FAC-4A96-9D89-BD7324319DA6}" type="pres">
      <dgm:prSet presAssocID="{D7B97910-44E2-40D4-A99D-81A68C8E1ABE}" presName="Name0" presStyleCnt="0">
        <dgm:presLayoutVars>
          <dgm:dir/>
          <dgm:animLvl val="lvl"/>
          <dgm:resizeHandles val="exact"/>
        </dgm:presLayoutVars>
      </dgm:prSet>
      <dgm:spPr/>
    </dgm:pt>
    <dgm:pt modelId="{06AC4E7B-71AD-46FA-B9A1-8D46A5E8B6D4}" type="pres">
      <dgm:prSet presAssocID="{BF91A822-7F8A-415E-A4F6-953153F0CE93}" presName="linNode" presStyleCnt="0"/>
      <dgm:spPr/>
    </dgm:pt>
    <dgm:pt modelId="{DC4FBB97-C952-4BDB-A903-EA1E2D7EF38A}" type="pres">
      <dgm:prSet presAssocID="{BF91A822-7F8A-415E-A4F6-953153F0CE93}" presName="parentText" presStyleLbl="node1" presStyleIdx="0" presStyleCnt="3" custLinFactNeighborX="-28125" custLinFactNeighborY="-19077">
        <dgm:presLayoutVars>
          <dgm:chMax val="1"/>
          <dgm:bulletEnabled val="1"/>
        </dgm:presLayoutVars>
      </dgm:prSet>
      <dgm:spPr/>
    </dgm:pt>
    <dgm:pt modelId="{733008CB-02D5-4527-93A0-0421EE3441FA}" type="pres">
      <dgm:prSet presAssocID="{BF91A822-7F8A-415E-A4F6-953153F0CE93}" presName="descendantText" presStyleLbl="alignAccFollowNode1" presStyleIdx="0" presStyleCnt="3">
        <dgm:presLayoutVars>
          <dgm:bulletEnabled val="1"/>
        </dgm:presLayoutVars>
      </dgm:prSet>
      <dgm:spPr/>
    </dgm:pt>
    <dgm:pt modelId="{27CDD3C0-B395-4B5B-9B6A-941A0DCB842A}" type="pres">
      <dgm:prSet presAssocID="{8B904A4E-D8B6-4265-9D8E-FD344098C692}" presName="sp" presStyleCnt="0"/>
      <dgm:spPr/>
    </dgm:pt>
    <dgm:pt modelId="{2AF7B07B-3F63-4852-BDF4-DCED14A731A1}" type="pres">
      <dgm:prSet presAssocID="{4F3B7B16-D2A6-40C2-A699-69AD49612C06}" presName="linNode" presStyleCnt="0"/>
      <dgm:spPr/>
    </dgm:pt>
    <dgm:pt modelId="{6473428F-3A6F-40E4-8532-CD754CB0D7C5}" type="pres">
      <dgm:prSet presAssocID="{4F3B7B16-D2A6-40C2-A699-69AD49612C0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7AD59FB-52E8-451D-AB51-DD08D776C163}" type="pres">
      <dgm:prSet presAssocID="{4F3B7B16-D2A6-40C2-A699-69AD49612C06}" presName="descendantText" presStyleLbl="alignAccFollowNode1" presStyleIdx="1" presStyleCnt="3">
        <dgm:presLayoutVars>
          <dgm:bulletEnabled val="1"/>
        </dgm:presLayoutVars>
      </dgm:prSet>
      <dgm:spPr/>
    </dgm:pt>
    <dgm:pt modelId="{C6BC04F5-E3CC-4324-885C-93E0D9C8EDD7}" type="pres">
      <dgm:prSet presAssocID="{9E77DBE5-D040-415B-A753-556212DF95EB}" presName="sp" presStyleCnt="0"/>
      <dgm:spPr/>
    </dgm:pt>
    <dgm:pt modelId="{2201CE6D-8723-4573-8AF6-4B7D02652210}" type="pres">
      <dgm:prSet presAssocID="{38E392A5-15FA-4F19-A0A2-A93A3D13D04F}" presName="linNode" presStyleCnt="0"/>
      <dgm:spPr/>
    </dgm:pt>
    <dgm:pt modelId="{9E30DF55-1F4C-4018-B015-51252A5EDE18}" type="pres">
      <dgm:prSet presAssocID="{38E392A5-15FA-4F19-A0A2-A93A3D13D04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0DE1B6-44CF-4E95-84B9-FD2FA5D208AD}" type="pres">
      <dgm:prSet presAssocID="{38E392A5-15FA-4F19-A0A2-A93A3D13D04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5E7C507-DB36-456C-9F35-7CB2CDECC19B}" type="presOf" srcId="{D7B97910-44E2-40D4-A99D-81A68C8E1ABE}" destId="{1A1FEFB7-4FAC-4A96-9D89-BD7324319DA6}" srcOrd="0" destOrd="0" presId="urn:microsoft.com/office/officeart/2005/8/layout/vList5"/>
    <dgm:cxn modelId="{59DEC15E-1773-4DE2-A964-5709F75A8716}" type="presOf" srcId="{5DFCAFB9-FB57-4BBE-BE18-DC1569A74984}" destId="{720DE1B6-44CF-4E95-84B9-FD2FA5D208AD}" srcOrd="0" destOrd="2" presId="urn:microsoft.com/office/officeart/2005/8/layout/vList5"/>
    <dgm:cxn modelId="{667C2B6B-1A13-41B3-B35B-E897608F8D24}" srcId="{BF91A822-7F8A-415E-A4F6-953153F0CE93}" destId="{BAE5DE22-B089-4BB8-A811-F848CF365A3F}" srcOrd="0" destOrd="0" parTransId="{3D32E94C-10B4-4AD8-B020-CB4052C9E538}" sibTransId="{FA3C94EB-CA39-4475-B2AC-F13F19278BCD}"/>
    <dgm:cxn modelId="{E84A426E-DAE8-4BF8-8D2C-CD44C8E3C9C0}" type="presOf" srcId="{38E392A5-15FA-4F19-A0A2-A93A3D13D04F}" destId="{9E30DF55-1F4C-4018-B015-51252A5EDE18}" srcOrd="0" destOrd="0" presId="urn:microsoft.com/office/officeart/2005/8/layout/vList5"/>
    <dgm:cxn modelId="{5E301A72-0D00-4811-AF24-BD1B3C1D8D6C}" type="presOf" srcId="{002AA0B5-78D5-4BBC-AF16-D812ADDE814A}" destId="{17AD59FB-52E8-451D-AB51-DD08D776C163}" srcOrd="0" destOrd="0" presId="urn:microsoft.com/office/officeart/2005/8/layout/vList5"/>
    <dgm:cxn modelId="{F13E4A7D-33A6-47C7-9BD8-3B3487FABE97}" srcId="{D7B97910-44E2-40D4-A99D-81A68C8E1ABE}" destId="{38E392A5-15FA-4F19-A0A2-A93A3D13D04F}" srcOrd="2" destOrd="0" parTransId="{C8F825D9-8270-40A9-8DE8-EBFCA1097A4F}" sibTransId="{D3344E44-79EE-40B5-9D4D-8C2A75F58263}"/>
    <dgm:cxn modelId="{11DED685-5E0B-46D6-8571-28062EC5EC2A}" srcId="{38E392A5-15FA-4F19-A0A2-A93A3D13D04F}" destId="{5DFCAFB9-FB57-4BBE-BE18-DC1569A74984}" srcOrd="2" destOrd="0" parTransId="{BDFCE239-98D9-4209-879D-6806DBB09E1F}" sibTransId="{F2F7AEDE-90FD-4E35-BCE5-790FA36EDA7F}"/>
    <dgm:cxn modelId="{A7C2E09E-2470-463F-A4B7-150664487965}" srcId="{38E392A5-15FA-4F19-A0A2-A93A3D13D04F}" destId="{55D8CFB4-5165-40E3-9707-118DD6ECAD30}" srcOrd="1" destOrd="0" parTransId="{235CF74D-015F-4AC5-958A-FF069B34A06B}" sibTransId="{A7FDC8CA-CB78-43DE-BB7B-619727E5C526}"/>
    <dgm:cxn modelId="{B39746A1-5013-458A-AFC2-43086422F6B9}" srcId="{D7B97910-44E2-40D4-A99D-81A68C8E1ABE}" destId="{4F3B7B16-D2A6-40C2-A699-69AD49612C06}" srcOrd="1" destOrd="0" parTransId="{A1548291-C7F7-447C-AFB8-37CF630D6D0E}" sibTransId="{9E77DBE5-D040-415B-A753-556212DF95EB}"/>
    <dgm:cxn modelId="{1F911AA2-6D2B-481E-8CEE-A35D61A66D9A}" type="presOf" srcId="{BAE5DE22-B089-4BB8-A811-F848CF365A3F}" destId="{733008CB-02D5-4527-93A0-0421EE3441FA}" srcOrd="0" destOrd="0" presId="urn:microsoft.com/office/officeart/2005/8/layout/vList5"/>
    <dgm:cxn modelId="{A1E081BB-DCAB-4921-A516-4851C6FBEAF8}" type="presOf" srcId="{71C0D4FF-C662-4B10-B891-0D1F133D3DA1}" destId="{720DE1B6-44CF-4E95-84B9-FD2FA5D208AD}" srcOrd="0" destOrd="0" presId="urn:microsoft.com/office/officeart/2005/8/layout/vList5"/>
    <dgm:cxn modelId="{95B071C7-C7ED-45EE-AE50-E5F77041A1CB}" type="presOf" srcId="{4F3B7B16-D2A6-40C2-A699-69AD49612C06}" destId="{6473428F-3A6F-40E4-8532-CD754CB0D7C5}" srcOrd="0" destOrd="0" presId="urn:microsoft.com/office/officeart/2005/8/layout/vList5"/>
    <dgm:cxn modelId="{1ECBF9D3-0421-4979-8BD5-73789ACBC6C7}" type="presOf" srcId="{BF91A822-7F8A-415E-A4F6-953153F0CE93}" destId="{DC4FBB97-C952-4BDB-A903-EA1E2D7EF38A}" srcOrd="0" destOrd="0" presId="urn:microsoft.com/office/officeart/2005/8/layout/vList5"/>
    <dgm:cxn modelId="{8EB140D5-E421-422E-B747-11A2CCE78167}" srcId="{D7B97910-44E2-40D4-A99D-81A68C8E1ABE}" destId="{BF91A822-7F8A-415E-A4F6-953153F0CE93}" srcOrd="0" destOrd="0" parTransId="{CCEB54A7-ED11-4BC7-90F7-81B225DBF4D4}" sibTransId="{8B904A4E-D8B6-4265-9D8E-FD344098C692}"/>
    <dgm:cxn modelId="{0BD9C2EA-6BCE-4EBC-836F-2BC2FD9B82F4}" srcId="{4F3B7B16-D2A6-40C2-A699-69AD49612C06}" destId="{002AA0B5-78D5-4BBC-AF16-D812ADDE814A}" srcOrd="0" destOrd="0" parTransId="{12171316-DD79-441F-AC84-4449FA13EC68}" sibTransId="{70DB5207-1C89-4272-9136-5314ACADE647}"/>
    <dgm:cxn modelId="{654897EF-3BE1-40E1-95FA-EFA981B5473B}" type="presOf" srcId="{55D8CFB4-5165-40E3-9707-118DD6ECAD30}" destId="{720DE1B6-44CF-4E95-84B9-FD2FA5D208AD}" srcOrd="0" destOrd="1" presId="urn:microsoft.com/office/officeart/2005/8/layout/vList5"/>
    <dgm:cxn modelId="{E16EECFE-5D09-4AF8-957C-027C03ED6637}" srcId="{38E392A5-15FA-4F19-A0A2-A93A3D13D04F}" destId="{71C0D4FF-C662-4B10-B891-0D1F133D3DA1}" srcOrd="0" destOrd="0" parTransId="{5A88EBC3-DC83-4EDC-AB1D-7D17455A81EB}" sibTransId="{F47D7AD8-353B-4992-9EF6-46EC8B065E09}"/>
    <dgm:cxn modelId="{A2172EBA-D3C1-4268-B81D-0AE095EC1329}" type="presParOf" srcId="{1A1FEFB7-4FAC-4A96-9D89-BD7324319DA6}" destId="{06AC4E7B-71AD-46FA-B9A1-8D46A5E8B6D4}" srcOrd="0" destOrd="0" presId="urn:microsoft.com/office/officeart/2005/8/layout/vList5"/>
    <dgm:cxn modelId="{7EDBC6DE-8C49-4152-ADB5-49AD7FCE427C}" type="presParOf" srcId="{06AC4E7B-71AD-46FA-B9A1-8D46A5E8B6D4}" destId="{DC4FBB97-C952-4BDB-A903-EA1E2D7EF38A}" srcOrd="0" destOrd="0" presId="urn:microsoft.com/office/officeart/2005/8/layout/vList5"/>
    <dgm:cxn modelId="{083CA20D-D43B-4AC2-9C21-747017877BA5}" type="presParOf" srcId="{06AC4E7B-71AD-46FA-B9A1-8D46A5E8B6D4}" destId="{733008CB-02D5-4527-93A0-0421EE3441FA}" srcOrd="1" destOrd="0" presId="urn:microsoft.com/office/officeart/2005/8/layout/vList5"/>
    <dgm:cxn modelId="{C4424E82-DCD4-44FC-B090-74E4F4C90CC4}" type="presParOf" srcId="{1A1FEFB7-4FAC-4A96-9D89-BD7324319DA6}" destId="{27CDD3C0-B395-4B5B-9B6A-941A0DCB842A}" srcOrd="1" destOrd="0" presId="urn:microsoft.com/office/officeart/2005/8/layout/vList5"/>
    <dgm:cxn modelId="{13A5BB17-7FFA-42A8-9309-5607E7AE2A32}" type="presParOf" srcId="{1A1FEFB7-4FAC-4A96-9D89-BD7324319DA6}" destId="{2AF7B07B-3F63-4852-BDF4-DCED14A731A1}" srcOrd="2" destOrd="0" presId="urn:microsoft.com/office/officeart/2005/8/layout/vList5"/>
    <dgm:cxn modelId="{7C9D0FDE-CC93-40BE-9FEB-B9FE733CE306}" type="presParOf" srcId="{2AF7B07B-3F63-4852-BDF4-DCED14A731A1}" destId="{6473428F-3A6F-40E4-8532-CD754CB0D7C5}" srcOrd="0" destOrd="0" presId="urn:microsoft.com/office/officeart/2005/8/layout/vList5"/>
    <dgm:cxn modelId="{FA70582D-3311-4ED3-B6AB-46A7DE84B65E}" type="presParOf" srcId="{2AF7B07B-3F63-4852-BDF4-DCED14A731A1}" destId="{17AD59FB-52E8-451D-AB51-DD08D776C163}" srcOrd="1" destOrd="0" presId="urn:microsoft.com/office/officeart/2005/8/layout/vList5"/>
    <dgm:cxn modelId="{4F069CB1-16BE-4753-A65F-EC328235215A}" type="presParOf" srcId="{1A1FEFB7-4FAC-4A96-9D89-BD7324319DA6}" destId="{C6BC04F5-E3CC-4324-885C-93E0D9C8EDD7}" srcOrd="3" destOrd="0" presId="urn:microsoft.com/office/officeart/2005/8/layout/vList5"/>
    <dgm:cxn modelId="{6614D1BF-EC2C-498C-865C-D40764A7356D}" type="presParOf" srcId="{1A1FEFB7-4FAC-4A96-9D89-BD7324319DA6}" destId="{2201CE6D-8723-4573-8AF6-4B7D02652210}" srcOrd="4" destOrd="0" presId="urn:microsoft.com/office/officeart/2005/8/layout/vList5"/>
    <dgm:cxn modelId="{55811FC1-D0F8-4752-A016-2297B6F6AB4E}" type="presParOf" srcId="{2201CE6D-8723-4573-8AF6-4B7D02652210}" destId="{9E30DF55-1F4C-4018-B015-51252A5EDE18}" srcOrd="0" destOrd="0" presId="urn:microsoft.com/office/officeart/2005/8/layout/vList5"/>
    <dgm:cxn modelId="{2B5F126C-7012-4BBF-895B-1941023F453A}" type="presParOf" srcId="{2201CE6D-8723-4573-8AF6-4B7D02652210}" destId="{720DE1B6-44CF-4E95-84B9-FD2FA5D208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33884-88B4-4E27-B9B4-FF5FE52A3361}">
      <dsp:nvSpPr>
        <dsp:cNvPr id="0" name=""/>
        <dsp:cNvSpPr/>
      </dsp:nvSpPr>
      <dsp:spPr>
        <a:xfrm>
          <a:off x="0" y="548"/>
          <a:ext cx="9205354" cy="1283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02C24-0E98-4348-92ED-DB525B5C1595}">
      <dsp:nvSpPr>
        <dsp:cNvPr id="0" name=""/>
        <dsp:cNvSpPr/>
      </dsp:nvSpPr>
      <dsp:spPr>
        <a:xfrm>
          <a:off x="388239" y="289321"/>
          <a:ext cx="705890" cy="705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B8FC1-C9E5-49BB-AABA-F1C4DED37EB7}">
      <dsp:nvSpPr>
        <dsp:cNvPr id="0" name=""/>
        <dsp:cNvSpPr/>
      </dsp:nvSpPr>
      <dsp:spPr>
        <a:xfrm>
          <a:off x="1482370" y="548"/>
          <a:ext cx="7722983" cy="12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0" tIns="135830" rIns="135830" bIns="1358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Grammar of data format and summary</a:t>
          </a:r>
        </a:p>
      </dsp:txBody>
      <dsp:txXfrm>
        <a:off x="1482370" y="548"/>
        <a:ext cx="7722983" cy="1283437"/>
      </dsp:txXfrm>
    </dsp:sp>
    <dsp:sp modelId="{A6ED7C76-1058-4383-B24A-1856FE508916}">
      <dsp:nvSpPr>
        <dsp:cNvPr id="0" name=""/>
        <dsp:cNvSpPr/>
      </dsp:nvSpPr>
      <dsp:spPr>
        <a:xfrm>
          <a:off x="0" y="1604845"/>
          <a:ext cx="9205354" cy="1283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59A27-EFC7-4DDE-8553-CED79256DD74}">
      <dsp:nvSpPr>
        <dsp:cNvPr id="0" name=""/>
        <dsp:cNvSpPr/>
      </dsp:nvSpPr>
      <dsp:spPr>
        <a:xfrm>
          <a:off x="388239" y="1893619"/>
          <a:ext cx="705890" cy="705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6040F-3E44-4719-B4C1-FF3EF1600335}">
      <dsp:nvSpPr>
        <dsp:cNvPr id="0" name=""/>
        <dsp:cNvSpPr/>
      </dsp:nvSpPr>
      <dsp:spPr>
        <a:xfrm>
          <a:off x="1482370" y="1604845"/>
          <a:ext cx="7722983" cy="12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0" tIns="135830" rIns="135830" bIns="1358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preparation steps for clinical safety summaries</a:t>
          </a:r>
        </a:p>
      </dsp:txBody>
      <dsp:txXfrm>
        <a:off x="1482370" y="1604845"/>
        <a:ext cx="7722983" cy="1283437"/>
      </dsp:txXfrm>
    </dsp:sp>
    <dsp:sp modelId="{149A4A75-6C8E-46F0-B161-8EC56F673502}">
      <dsp:nvSpPr>
        <dsp:cNvPr id="0" name=""/>
        <dsp:cNvSpPr/>
      </dsp:nvSpPr>
      <dsp:spPr>
        <a:xfrm>
          <a:off x="0" y="3209142"/>
          <a:ext cx="9205354" cy="12834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20E38-EBDA-49E1-8168-B365E927F389}">
      <dsp:nvSpPr>
        <dsp:cNvPr id="0" name=""/>
        <dsp:cNvSpPr/>
      </dsp:nvSpPr>
      <dsp:spPr>
        <a:xfrm>
          <a:off x="388239" y="3497916"/>
          <a:ext cx="705890" cy="705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2D557-4F2F-464B-94DF-1373827A780D}">
      <dsp:nvSpPr>
        <dsp:cNvPr id="0" name=""/>
        <dsp:cNvSpPr/>
      </dsp:nvSpPr>
      <dsp:spPr>
        <a:xfrm>
          <a:off x="1482370" y="3209142"/>
          <a:ext cx="7722983" cy="12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0" tIns="135830" rIns="135830" bIns="13583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Abstracts away redundant summarization syntax</a:t>
          </a:r>
        </a:p>
      </dsp:txBody>
      <dsp:txXfrm>
        <a:off x="1482370" y="3209142"/>
        <a:ext cx="7722983" cy="1283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6AC95-E016-43C1-A512-09E10FAF4CDA}">
      <dsp:nvSpPr>
        <dsp:cNvPr id="0" name=""/>
        <dsp:cNvSpPr/>
      </dsp:nvSpPr>
      <dsp:spPr>
        <a:xfrm rot="5400000">
          <a:off x="5645486" y="-2203076"/>
          <a:ext cx="1158384" cy="5858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What summaries are performed?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How are the data presented?</a:t>
          </a:r>
        </a:p>
      </dsp:txBody>
      <dsp:txXfrm rot="-5400000">
        <a:off x="3295418" y="203540"/>
        <a:ext cx="5801972" cy="1045288"/>
      </dsp:txXfrm>
    </dsp:sp>
    <dsp:sp modelId="{1D6D405E-FA60-4F34-BD28-2D268D3580F1}">
      <dsp:nvSpPr>
        <dsp:cNvPr id="0" name=""/>
        <dsp:cNvSpPr/>
      </dsp:nvSpPr>
      <dsp:spPr>
        <a:xfrm>
          <a:off x="0" y="2193"/>
          <a:ext cx="3295418" cy="1447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Common interface for string formatting across layers</a:t>
          </a:r>
        </a:p>
      </dsp:txBody>
      <dsp:txXfrm>
        <a:off x="70685" y="72878"/>
        <a:ext cx="3154048" cy="1306611"/>
      </dsp:txXfrm>
    </dsp:sp>
    <dsp:sp modelId="{91C4E1BB-2856-4FF6-901C-FE0B2CE0EF15}">
      <dsp:nvSpPr>
        <dsp:cNvPr id="0" name=""/>
        <dsp:cNvSpPr/>
      </dsp:nvSpPr>
      <dsp:spPr>
        <a:xfrm rot="5400000">
          <a:off x="5645486" y="-682695"/>
          <a:ext cx="1158384" cy="5858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ourier New" panose="02070309020205020404" pitchFamily="49" charset="0"/>
              <a:cs typeface="Courier New" panose="02070309020205020404" pitchFamily="49" charset="0"/>
            </a:rPr>
            <a:t>xx (xx.x%)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ourier New" panose="02070309020205020404" pitchFamily="49" charset="0"/>
              <a:cs typeface="Courier New" panose="02070309020205020404" pitchFamily="49" charset="0"/>
            </a:rPr>
            <a:t> 5 ( 9.3%)</a:t>
          </a:r>
        </a:p>
      </dsp:txBody>
      <dsp:txXfrm rot="-5400000">
        <a:off x="3295418" y="1723921"/>
        <a:ext cx="5801972" cy="1045288"/>
      </dsp:txXfrm>
    </dsp:sp>
    <dsp:sp modelId="{B92095CB-75BA-4CB7-B135-CEDBD57CEFD2}">
      <dsp:nvSpPr>
        <dsp:cNvPr id="0" name=""/>
        <dsp:cNvSpPr/>
      </dsp:nvSpPr>
      <dsp:spPr>
        <a:xfrm>
          <a:off x="0" y="1522573"/>
          <a:ext cx="3295418" cy="1447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Explicit and intuitive control over presentation</a:t>
          </a:r>
        </a:p>
      </dsp:txBody>
      <dsp:txXfrm>
        <a:off x="70685" y="1593258"/>
        <a:ext cx="3154048" cy="1306611"/>
      </dsp:txXfrm>
    </dsp:sp>
    <dsp:sp modelId="{AB69BB2F-77B7-41CC-AFC6-CE0BEF2AFA26}">
      <dsp:nvSpPr>
        <dsp:cNvPr id="0" name=""/>
        <dsp:cNvSpPr/>
      </dsp:nvSpPr>
      <dsp:spPr>
        <a:xfrm rot="5400000">
          <a:off x="5645486" y="837684"/>
          <a:ext cx="1158384" cy="58585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Base decimal precision on data as collected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Apply maximum caps</a:t>
          </a:r>
        </a:p>
      </dsp:txBody>
      <dsp:txXfrm rot="-5400000">
        <a:off x="3295418" y="3244300"/>
        <a:ext cx="5801972" cy="1045288"/>
      </dsp:txXfrm>
    </dsp:sp>
    <dsp:sp modelId="{A9713309-3FBA-4E7B-B10E-33225423E504}">
      <dsp:nvSpPr>
        <dsp:cNvPr id="0" name=""/>
        <dsp:cNvSpPr/>
      </dsp:nvSpPr>
      <dsp:spPr>
        <a:xfrm>
          <a:off x="0" y="3042954"/>
          <a:ext cx="3295418" cy="1447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Automated decimal precision</a:t>
          </a:r>
        </a:p>
      </dsp:txBody>
      <dsp:txXfrm>
        <a:off x="70685" y="3113639"/>
        <a:ext cx="3154048" cy="130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008CB-02D5-4527-93A0-0421EE3441FA}">
      <dsp:nvSpPr>
        <dsp:cNvPr id="0" name=""/>
        <dsp:cNvSpPr/>
      </dsp:nvSpPr>
      <dsp:spPr>
        <a:xfrm rot="5400000">
          <a:off x="5680448" y="-2219528"/>
          <a:ext cx="1158384" cy="58914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hlinkClick xmlns:r="http://schemas.openxmlformats.org/officeDocument/2006/relationships" r:id="rId1"/>
            </a:rPr>
            <a:t>https://atorus-research.github.io/Tplyr/</a:t>
          </a:r>
          <a:r>
            <a:rPr lang="en-US" sz="1400" kern="1200"/>
            <a:t> </a:t>
          </a:r>
        </a:p>
      </dsp:txBody>
      <dsp:txXfrm rot="-5400000">
        <a:off x="3313927" y="203541"/>
        <a:ext cx="5834878" cy="1045288"/>
      </dsp:txXfrm>
    </dsp:sp>
    <dsp:sp modelId="{DC4FBB97-C952-4BDB-A903-EA1E2D7EF38A}">
      <dsp:nvSpPr>
        <dsp:cNvPr id="0" name=""/>
        <dsp:cNvSpPr/>
      </dsp:nvSpPr>
      <dsp:spPr>
        <a:xfrm>
          <a:off x="0" y="0"/>
          <a:ext cx="3313927" cy="1447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Package Website</a:t>
          </a:r>
        </a:p>
      </dsp:txBody>
      <dsp:txXfrm>
        <a:off x="70685" y="70685"/>
        <a:ext cx="3172557" cy="1306611"/>
      </dsp:txXfrm>
    </dsp:sp>
    <dsp:sp modelId="{17AD59FB-52E8-451D-AB51-DD08D776C163}">
      <dsp:nvSpPr>
        <dsp:cNvPr id="0" name=""/>
        <dsp:cNvSpPr/>
      </dsp:nvSpPr>
      <dsp:spPr>
        <a:xfrm rot="5400000">
          <a:off x="5680448" y="-699148"/>
          <a:ext cx="1158384" cy="58914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hlinkClick xmlns:r="http://schemas.openxmlformats.org/officeDocument/2006/relationships" r:id="rId2"/>
            </a:rPr>
            <a:t>https://atorus-research.github.io/pharmaRTF/</a:t>
          </a:r>
          <a:r>
            <a:rPr lang="en-US" sz="1400" kern="1200"/>
            <a:t> </a:t>
          </a:r>
        </a:p>
      </dsp:txBody>
      <dsp:txXfrm rot="-5400000">
        <a:off x="3313927" y="1723921"/>
        <a:ext cx="5834878" cy="1045288"/>
      </dsp:txXfrm>
    </dsp:sp>
    <dsp:sp modelId="{6473428F-3A6F-40E4-8532-CD754CB0D7C5}">
      <dsp:nvSpPr>
        <dsp:cNvPr id="0" name=""/>
        <dsp:cNvSpPr/>
      </dsp:nvSpPr>
      <dsp:spPr>
        <a:xfrm>
          <a:off x="0" y="1522573"/>
          <a:ext cx="3313927" cy="1447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RTF Document Outputs</a:t>
          </a:r>
        </a:p>
      </dsp:txBody>
      <dsp:txXfrm>
        <a:off x="70685" y="1593258"/>
        <a:ext cx="3172557" cy="1306611"/>
      </dsp:txXfrm>
    </dsp:sp>
    <dsp:sp modelId="{720DE1B6-44CF-4E95-84B9-FD2FA5D208AD}">
      <dsp:nvSpPr>
        <dsp:cNvPr id="0" name=""/>
        <dsp:cNvSpPr/>
      </dsp:nvSpPr>
      <dsp:spPr>
        <a:xfrm rot="5400000">
          <a:off x="5680448" y="821231"/>
          <a:ext cx="1158384" cy="58914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hlinkClick xmlns:r="http://schemas.openxmlformats.org/officeDocument/2006/relationships" r:id="rId3"/>
            </a:rPr>
            <a:t>Analysis and Displays Associated with Adverse Events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hlinkClick xmlns:r="http://schemas.openxmlformats.org/officeDocument/2006/relationships" r:id="rId4"/>
            </a:rPr>
            <a:t>Analyses and Displays Associated with Demographics, Disposition, and Medications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hlinkClick xmlns:r="http://schemas.openxmlformats.org/officeDocument/2006/relationships" r:id="rId5"/>
            </a:rPr>
            <a:t>Analyses and Displays Associated with Measures of Central Tendency</a:t>
          </a:r>
          <a:endParaRPr lang="en-US" sz="1400" kern="1200"/>
        </a:p>
      </dsp:txBody>
      <dsp:txXfrm rot="-5400000">
        <a:off x="3313927" y="3244300"/>
        <a:ext cx="5834878" cy="1045288"/>
      </dsp:txXfrm>
    </dsp:sp>
    <dsp:sp modelId="{9E30DF55-1F4C-4018-B015-51252A5EDE18}">
      <dsp:nvSpPr>
        <dsp:cNvPr id="0" name=""/>
        <dsp:cNvSpPr/>
      </dsp:nvSpPr>
      <dsp:spPr>
        <a:xfrm>
          <a:off x="0" y="3042954"/>
          <a:ext cx="3313927" cy="1447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PHUSE Standard Analysis White Papers</a:t>
          </a:r>
        </a:p>
      </dsp:txBody>
      <dsp:txXfrm>
        <a:off x="70685" y="3113639"/>
        <a:ext cx="3172557" cy="130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95EEF-FDEC-4E01-944F-8D552B4C3EE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9428-D3F2-4A4A-9D29-C393DCB22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943891"/>
            <a:ext cx="788577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E76A4-E114-C44B-AD7B-553B777A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22" y="3331492"/>
            <a:ext cx="7885771" cy="10427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31AE-5183-694C-BF6F-3C9AFAFD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421" y="6356350"/>
            <a:ext cx="7885771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094E-8557-6248-A562-BA6EE04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0184" y="6356350"/>
            <a:ext cx="17276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64B43-6D05-0946-B43E-8ECEAD62DD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0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43E49-B933-F94F-BF9F-410462AD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D1818-11DD-EF4C-A0C7-1894CCDF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B054E-FA73-A941-B560-58C30015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11F61-0B69-2245-A422-3FF7A8BE80A9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2DCB8D-37D4-364E-8614-0BFD671F5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275363"/>
            <a:ext cx="5032401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D6847B-B879-154A-ADF4-1FC877B6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662964"/>
            <a:ext cx="5032401" cy="10427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-Pharm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C1B2E9-91E9-4E4A-9ACC-B3C8E29F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459231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D3EA5D-E588-DE49-84C4-9D7CCE087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120420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4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-Us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373887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035076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2703235"/>
            <a:ext cx="788577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31AE-5183-694C-BF6F-3C9AFAFD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421" y="6356350"/>
            <a:ext cx="7885771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D3AC6E-1CA3-A04D-8C9C-E10D1AC7FE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676" t="-844" r="-2449" b="507"/>
          <a:stretch/>
        </p:blipFill>
        <p:spPr>
          <a:xfrm>
            <a:off x="9470925" y="4313635"/>
            <a:ext cx="2304501" cy="209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rang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76438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29175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8157-7C62-8D4D-9BD5-3377B6D2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569" y="6356350"/>
            <a:ext cx="938131" cy="365125"/>
          </a:xfrm>
        </p:spPr>
        <p:txBody>
          <a:bodyPr/>
          <a:lstStyle/>
          <a:p>
            <a:fld id="{A53A8E38-8DA5-F54E-9848-04520064DA1A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51C4-24E6-614C-BA8F-4F228D87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9738" y="6356350"/>
            <a:ext cx="574759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874E-1FF7-E344-9DD4-A2E70BF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869" y="6356350"/>
            <a:ext cx="1458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64B43-6D05-0946-B43E-8ECEAD62DD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4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ellow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89931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42668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84EC52A-A788-D847-9953-202F9D9F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569" y="6356350"/>
            <a:ext cx="938131" cy="365125"/>
          </a:xfrm>
        </p:spPr>
        <p:txBody>
          <a:bodyPr/>
          <a:lstStyle/>
          <a:p>
            <a:fld id="{A53A8E38-8DA5-F54E-9848-04520064DA1A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6BC60C-C35A-0244-AE5C-827CCCA3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9738" y="6356350"/>
            <a:ext cx="574759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2108B82-B726-6046-A995-C13BECFC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869" y="6356350"/>
            <a:ext cx="1458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664B43-6D05-0946-B43E-8ECEAD62DD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153939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FBA2-2409-D24B-BA40-84286E1A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FD29-201E-4443-A65A-C0E382B0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3579-1202-584F-9D9C-6410A18F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DB140-8C70-964C-A6A9-C18661C2892C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8A49CE-33EE-BF40-A45C-2082B7C9A7A9}"/>
              </a:ext>
            </a:extLst>
          </p:cNvPr>
          <p:cNvSpPr/>
          <p:nvPr userDrawn="1"/>
        </p:nvSpPr>
        <p:spPr>
          <a:xfrm>
            <a:off x="0" y="0"/>
            <a:ext cx="1005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4" y="483000"/>
            <a:ext cx="9205354" cy="5283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24" y="1683834"/>
            <a:ext cx="9205354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FBA2-2409-D24B-BA40-84286E1A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5724" y="6356350"/>
            <a:ext cx="2743200" cy="365125"/>
          </a:xfrm>
        </p:spPr>
        <p:txBody>
          <a:bodyPr/>
          <a:lstStyle/>
          <a:p>
            <a:fld id="{A53A8E38-8DA5-F54E-9848-04520064DA1A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FD29-201E-4443-A65A-C0E382B0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4648" y="6356350"/>
            <a:ext cx="513445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3579-1202-584F-9D9C-6410A18F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 userDrawn="1"/>
        </p:nvCxnSpPr>
        <p:spPr>
          <a:xfrm>
            <a:off x="415724" y="1305540"/>
            <a:ext cx="92053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1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040C-0B6A-8F41-ACDE-AAC61B1F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E418-3996-6942-9323-AFE63B2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D5520-92C2-F94D-8847-C9704EA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5075"/>
            <a:ext cx="408142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040C-0B6A-8F41-ACDE-AAC61B1F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E418-3996-6942-9323-AFE63B2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D5520-92C2-F94D-8847-C9704EA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2505075"/>
            <a:ext cx="408142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564E4D-CF84-D846-AB3F-7053D216DB2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9788" y="1681163"/>
            <a:ext cx="407983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3E8A58B-EB75-6E41-9149-6B73C9EEC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8190" y="1681163"/>
            <a:ext cx="408142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849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5D80-8217-5146-9C74-7BAB2BFD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46DFD-A8A9-8541-8634-5D494E29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2B3D9-1909-B64A-914C-80EF8E84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1DBAB-3891-0047-86F1-6FD5BA34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AF5B3-6DCB-CA46-98CE-F3FDB87CFB75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DF3F1-16DD-044D-B131-5E3EA685CD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5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040C-0B6A-8F41-ACDE-AAC61B1F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E38-8DA5-F54E-9848-04520064DA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E418-3996-6942-9323-AFE63B2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D5520-92C2-F94D-8847-C9704EA6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 userDrawn="1"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C3CEF81-2125-2D47-B5D4-A82A386DC4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1579" y="1695450"/>
            <a:ext cx="4480560" cy="4481513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5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3CB28-87B9-5841-818B-14C00405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021417" cy="52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CA67-BB95-0947-BC6A-21164BE6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3834"/>
            <a:ext cx="9021417" cy="449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47B7-6E35-4346-8993-CAF6F97FF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8E38-8DA5-F54E-9848-04520064DA1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E539-C1AE-0442-A4CD-6113FB464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670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01EF-129A-3E4A-A582-22F1ABF12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1254" y="6356350"/>
            <a:ext cx="71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4B43-6D05-0946-B43E-8ECEAD62DD5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9DB3B0D-8D76-144F-A1EF-60CEEE6250D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39400" y="5245900"/>
            <a:ext cx="1445054" cy="13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700" r:id="rId4"/>
    <p:sldLayoutId id="2147483656" r:id="rId5"/>
    <p:sldLayoutId id="2147483652" r:id="rId6"/>
    <p:sldLayoutId id="2147483702" r:id="rId7"/>
    <p:sldLayoutId id="2147483654" r:id="rId8"/>
    <p:sldLayoutId id="2147483703" r:id="rId9"/>
    <p:sldLayoutId id="2147483655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585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ke_at_atorus" TargetMode="External"/><Relationship Id="rId2" Type="http://schemas.openxmlformats.org/officeDocument/2006/relationships/hyperlink" Target="https://www.linkedin.com/in/michael-s-stackhous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196E-6348-9549-8419-9537A441A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Tplyr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12DDE-7FE2-CA4D-9FE0-698E7CD8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22" y="3331492"/>
            <a:ext cx="6159547" cy="829447"/>
          </a:xfrm>
        </p:spPr>
        <p:txBody>
          <a:bodyPr/>
          <a:lstStyle/>
          <a:p>
            <a:r>
              <a:rPr lang="en-US" dirty="0"/>
              <a:t>An Intuitive Framework for Building Clinical Safety Summaries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9F073-F6EE-40AE-A9A9-8CF8D035A122}"/>
              </a:ext>
            </a:extLst>
          </p:cNvPr>
          <p:cNvSpPr txBox="1"/>
          <p:nvPr/>
        </p:nvSpPr>
        <p:spPr>
          <a:xfrm>
            <a:off x="5803274" y="5790997"/>
            <a:ext cx="4162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Mike Stackhouse</a:t>
            </a:r>
          </a:p>
          <a:p>
            <a:r>
              <a:rPr lang="en-US" sz="1400" dirty="0">
                <a:solidFill>
                  <a:schemeClr val="accent4"/>
                </a:solidFill>
              </a:rPr>
              <a:t>Chief Innovation Officer, </a:t>
            </a:r>
            <a:r>
              <a:rPr lang="en-US" sz="1400">
                <a:solidFill>
                  <a:schemeClr val="accent4"/>
                </a:solidFill>
              </a:rPr>
              <a:t>Atorus Research LLC</a:t>
            </a:r>
            <a:endParaRPr lang="en-US" sz="1400" dirty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https://www.linkedin.com/in/michael-s-stackhouse/</a:t>
            </a:r>
            <a:endParaRPr lang="en-US" sz="1400" dirty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@mike_at_atorus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6025-8230-4D35-8F9A-75D04A57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A84D7C-5B40-4BA6-8D42-540A835EB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427955"/>
              </p:ext>
            </p:extLst>
          </p:nvPr>
        </p:nvGraphicFramePr>
        <p:xfrm>
          <a:off x="415724" y="1683834"/>
          <a:ext cx="9205354" cy="4493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98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6490-B999-4F51-AFFD-2016D2CA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4" y="483000"/>
            <a:ext cx="9205354" cy="528354"/>
          </a:xfrm>
        </p:spPr>
        <p:txBody>
          <a:bodyPr anchor="ctr">
            <a:normAutofit/>
          </a:bodyPr>
          <a:lstStyle/>
          <a:p>
            <a:r>
              <a:rPr lang="en-US" sz="3100"/>
              <a:t>What is Tplyr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09302C-A200-4A86-BC38-B193ED929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75219"/>
              </p:ext>
            </p:extLst>
          </p:nvPr>
        </p:nvGraphicFramePr>
        <p:xfrm>
          <a:off x="415724" y="1683834"/>
          <a:ext cx="9205354" cy="4493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94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3D3DB1-985A-4CF9-9D54-40944D44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AA2D9D-D66A-4D86-82AD-EA9AA8984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099147"/>
              </p:ext>
            </p:extLst>
          </p:nvPr>
        </p:nvGraphicFramePr>
        <p:xfrm>
          <a:off x="1896101" y="1603323"/>
          <a:ext cx="5634856" cy="435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8714">
                  <a:extLst>
                    <a:ext uri="{9D8B030D-6E8A-4147-A177-3AD203B41FA5}">
                      <a16:colId xmlns:a16="http://schemas.microsoft.com/office/drawing/2014/main" val="1113957113"/>
                    </a:ext>
                  </a:extLst>
                </a:gridCol>
                <a:gridCol w="1408714">
                  <a:extLst>
                    <a:ext uri="{9D8B030D-6E8A-4147-A177-3AD203B41FA5}">
                      <a16:colId xmlns:a16="http://schemas.microsoft.com/office/drawing/2014/main" val="2251153761"/>
                    </a:ext>
                  </a:extLst>
                </a:gridCol>
                <a:gridCol w="1408714">
                  <a:extLst>
                    <a:ext uri="{9D8B030D-6E8A-4147-A177-3AD203B41FA5}">
                      <a16:colId xmlns:a16="http://schemas.microsoft.com/office/drawing/2014/main" val="2646308243"/>
                    </a:ext>
                  </a:extLst>
                </a:gridCol>
                <a:gridCol w="1408714">
                  <a:extLst>
                    <a:ext uri="{9D8B030D-6E8A-4147-A177-3AD203B41FA5}">
                      <a16:colId xmlns:a16="http://schemas.microsoft.com/office/drawing/2014/main" val="1156208578"/>
                    </a:ext>
                  </a:extLst>
                </a:gridCol>
              </a:tblGrid>
              <a:tr h="410088">
                <a:tc gridSpan="4"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Demographic Summary: Intent-to-Treat Population</a:t>
                      </a:r>
                    </a:p>
                  </a:txBody>
                  <a:tcPr marL="58091" marR="58091" marT="29046" marB="2904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99554"/>
                  </a:ext>
                </a:extLst>
              </a:tr>
              <a:tr h="6660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Demographic Parameter</a:t>
                      </a:r>
                    </a:p>
                  </a:txBody>
                  <a:tcPr marL="58091" marR="58091" marT="29046" marB="2904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Placebo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(N=XXX)</a:t>
                      </a:r>
                    </a:p>
                  </a:txBody>
                  <a:tcPr marL="58091" marR="58091" marT="29046" marB="290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Active</a:t>
                      </a:r>
                    </a:p>
                    <a:p>
                      <a:pPr algn="ctr"/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(N=XXX)</a:t>
                      </a:r>
                    </a:p>
                  </a:txBody>
                  <a:tcPr marL="58091" marR="58091" marT="29046" marB="29046" anchor="ctr"/>
                </a:tc>
                <a:extLst>
                  <a:ext uri="{0D108BD9-81ED-4DB2-BD59-A6C34878D82A}">
                    <a16:rowId xmlns:a16="http://schemas.microsoft.com/office/drawing/2014/main" val="3162340389"/>
                  </a:ext>
                </a:extLst>
              </a:tr>
              <a:tr h="41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Sex n (%)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extLst>
                  <a:ext uri="{0D108BD9-81ED-4DB2-BD59-A6C34878D82A}">
                    <a16:rowId xmlns:a16="http://schemas.microsoft.com/office/drawing/2014/main" val="659044152"/>
                  </a:ext>
                </a:extLst>
              </a:tr>
              <a:tr h="41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 (xx.x)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 (xx.x)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extLst>
                  <a:ext uri="{0D108BD9-81ED-4DB2-BD59-A6C34878D82A}">
                    <a16:rowId xmlns:a16="http://schemas.microsoft.com/office/drawing/2014/main" val="426009464"/>
                  </a:ext>
                </a:extLst>
              </a:tr>
              <a:tr h="41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 (xx.x)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 (xx.x)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extLst>
                  <a:ext uri="{0D108BD9-81ED-4DB2-BD59-A6C34878D82A}">
                    <a16:rowId xmlns:a16="http://schemas.microsoft.com/office/drawing/2014/main" val="4207391331"/>
                  </a:ext>
                </a:extLst>
              </a:tr>
              <a:tr h="41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Missing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extLst>
                  <a:ext uri="{0D108BD9-81ED-4DB2-BD59-A6C34878D82A}">
                    <a16:rowId xmlns:a16="http://schemas.microsoft.com/office/drawing/2014/main" val="2009789009"/>
                  </a:ext>
                </a:extLst>
              </a:tr>
              <a:tr h="41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Age (years)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extLst>
                  <a:ext uri="{0D108BD9-81ED-4DB2-BD59-A6C34878D82A}">
                    <a16:rowId xmlns:a16="http://schemas.microsoft.com/office/drawing/2014/main" val="3602705602"/>
                  </a:ext>
                </a:extLst>
              </a:tr>
              <a:tr h="41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Mean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xx.x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xx.x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extLst>
                  <a:ext uri="{0D108BD9-81ED-4DB2-BD59-A6C34878D82A}">
                    <a16:rowId xmlns:a16="http://schemas.microsoft.com/office/drawing/2014/main" val="1003344925"/>
                  </a:ext>
                </a:extLst>
              </a:tr>
              <a:tr h="41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SD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xx.x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xx.x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extLst>
                  <a:ext uri="{0D108BD9-81ED-4DB2-BD59-A6C34878D82A}">
                    <a16:rowId xmlns:a16="http://schemas.microsoft.com/office/drawing/2014/main" val="679621661"/>
                  </a:ext>
                </a:extLst>
              </a:tr>
              <a:tr h="41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Missing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</a:t>
                      </a:r>
                      <a:endParaRPr lang="en-US" sz="1600" b="1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xx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92" marR="46392" marT="0" marB="0" anchor="ctr"/>
                </a:tc>
                <a:extLst>
                  <a:ext uri="{0D108BD9-81ED-4DB2-BD59-A6C34878D82A}">
                    <a16:rowId xmlns:a16="http://schemas.microsoft.com/office/drawing/2014/main" val="7271525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2E898F-75B7-4B55-86BB-5FB8202250EC}"/>
              </a:ext>
            </a:extLst>
          </p:cNvPr>
          <p:cNvSpPr txBox="1"/>
          <p:nvPr/>
        </p:nvSpPr>
        <p:spPr>
          <a:xfrm>
            <a:off x="526750" y="3552111"/>
            <a:ext cx="1062973" cy="3290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</a:lstStyle>
          <a:p>
            <a:pPr defTabSz="371142" hangingPunct="0">
              <a:spcBef>
                <a:spcPts val="127"/>
              </a:spcBef>
            </a:pPr>
            <a:r>
              <a:rPr lang="en-US" sz="1600" b="1" kern="0">
                <a:solidFill>
                  <a:srgbClr val="000000"/>
                </a:solidFill>
                <a:latin typeface="Source Sans Pro"/>
                <a:ea typeface="Source Sans Pro"/>
                <a:sym typeface="Source Sans Pro"/>
              </a:rPr>
              <a:t>Table</a:t>
            </a:r>
            <a:endParaRPr lang="en-US" sz="1600" b="1" kern="0">
              <a:solidFill>
                <a:srgbClr val="4C4C4C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C5C1DF8-75CB-4EF2-BD70-425B6D1FBAAE}"/>
              </a:ext>
            </a:extLst>
          </p:cNvPr>
          <p:cNvSpPr/>
          <p:nvPr/>
        </p:nvSpPr>
        <p:spPr>
          <a:xfrm>
            <a:off x="1253446" y="1603323"/>
            <a:ext cx="554805" cy="43568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E4487-8397-4883-8D5E-0D238616BB99}"/>
              </a:ext>
            </a:extLst>
          </p:cNvPr>
          <p:cNvSpPr txBox="1"/>
          <p:nvPr/>
        </p:nvSpPr>
        <p:spPr>
          <a:xfrm>
            <a:off x="7799141" y="2896406"/>
            <a:ext cx="735379" cy="5752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</a:lstStyle>
          <a:p>
            <a:pPr defTabSz="371142" hangingPunct="0">
              <a:spcBef>
                <a:spcPts val="127"/>
              </a:spcBef>
            </a:pPr>
            <a:r>
              <a:rPr lang="en-US" sz="1600" b="1" kern="0" dirty="0">
                <a:solidFill>
                  <a:srgbClr val="000000"/>
                </a:solidFill>
                <a:latin typeface="Source Sans Pro"/>
                <a:ea typeface="Source Sans Pro"/>
                <a:sym typeface="Source Sans Pro"/>
              </a:rPr>
              <a:t>Count Layer</a:t>
            </a:r>
            <a:endParaRPr lang="en-US" sz="1600" b="1" kern="0" dirty="0">
              <a:solidFill>
                <a:srgbClr val="4C4C4C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0A1370C-D5A9-4A4B-BEE4-5AC4117847FE}"/>
              </a:ext>
            </a:extLst>
          </p:cNvPr>
          <p:cNvSpPr/>
          <p:nvPr/>
        </p:nvSpPr>
        <p:spPr>
          <a:xfrm rot="10800000">
            <a:off x="7148561" y="2061306"/>
            <a:ext cx="503434" cy="225119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1A2085C1-24DD-400C-8B13-AA3A20FDDA44}"/>
              </a:ext>
            </a:extLst>
          </p:cNvPr>
          <p:cNvSpPr/>
          <p:nvPr/>
        </p:nvSpPr>
        <p:spPr>
          <a:xfrm rot="10800000">
            <a:off x="7148560" y="4312505"/>
            <a:ext cx="503434" cy="16476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57DAC-F1CD-49FA-937C-58D18E411B82}"/>
              </a:ext>
            </a:extLst>
          </p:cNvPr>
          <p:cNvSpPr txBox="1"/>
          <p:nvPr/>
        </p:nvSpPr>
        <p:spPr>
          <a:xfrm>
            <a:off x="7798016" y="4725598"/>
            <a:ext cx="1111090" cy="821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</a:lstStyle>
          <a:p>
            <a:pPr defTabSz="371142" hangingPunct="0">
              <a:spcBef>
                <a:spcPts val="127"/>
              </a:spcBef>
            </a:pPr>
            <a:r>
              <a:rPr lang="en-US" sz="1600" b="1" kern="0" dirty="0">
                <a:solidFill>
                  <a:srgbClr val="000000"/>
                </a:solidFill>
                <a:latin typeface="Source Sans Pro"/>
                <a:ea typeface="Source Sans Pro"/>
                <a:sym typeface="Source Sans Pro"/>
              </a:rPr>
              <a:t>Descriptive Statistics Layer</a:t>
            </a:r>
            <a:endParaRPr lang="en-US" sz="1600" b="1" kern="0" dirty="0">
              <a:solidFill>
                <a:srgbClr val="4C4C4C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23D2CE9-15E2-4757-9E65-32259081B9CA}"/>
              </a:ext>
            </a:extLst>
          </p:cNvPr>
          <p:cNvSpPr txBox="1">
            <a:spLocks/>
          </p:cNvSpPr>
          <p:nvPr/>
        </p:nvSpPr>
        <p:spPr>
          <a:xfrm>
            <a:off x="8909107" y="2061306"/>
            <a:ext cx="3183575" cy="3995545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6400" indent="-203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–"/>
              <a:tabLst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28650" indent="-203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63600" indent="-203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–"/>
              <a:tabLst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5850" indent="-203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+mj-lt"/>
              </a:rPr>
              <a:t>Easy construction of table data using an intuitive syntax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+mj-lt"/>
              </a:rPr>
              <a:t>Smart string formatting for your numbers that's easily specified by the user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+mj-lt"/>
              </a:rPr>
              <a:t>A great deal of flexibility in what is performed and how it's presented, without specifying hundreds of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D1BF7-344D-4182-9AD3-D3BB1283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236" y="113355"/>
            <a:ext cx="1181528" cy="11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7152-A3DA-4DC7-8D6A-FA863DD0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9C1A92-45D8-461E-B5FB-BCB7A9437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26869"/>
              </p:ext>
            </p:extLst>
          </p:nvPr>
        </p:nvGraphicFramePr>
        <p:xfrm>
          <a:off x="749194" y="2963149"/>
          <a:ext cx="2999548" cy="89859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1259176">
                  <a:extLst>
                    <a:ext uri="{9D8B030D-6E8A-4147-A177-3AD203B41FA5}">
                      <a16:colId xmlns:a16="http://schemas.microsoft.com/office/drawing/2014/main" val="614128579"/>
                    </a:ext>
                  </a:extLst>
                </a:gridCol>
                <a:gridCol w="472551">
                  <a:extLst>
                    <a:ext uri="{9D8B030D-6E8A-4147-A177-3AD203B41FA5}">
                      <a16:colId xmlns:a16="http://schemas.microsoft.com/office/drawing/2014/main" val="3298739454"/>
                    </a:ext>
                  </a:extLst>
                </a:gridCol>
                <a:gridCol w="1267821">
                  <a:extLst>
                    <a:ext uri="{9D8B030D-6E8A-4147-A177-3AD203B41FA5}">
                      <a16:colId xmlns:a16="http://schemas.microsoft.com/office/drawing/2014/main" val="3565698096"/>
                    </a:ext>
                  </a:extLst>
                </a:gridCol>
              </a:tblGrid>
              <a:tr h="449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Sex n (%)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F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(xx.x%)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13376288"/>
                  </a:ext>
                </a:extLst>
              </a:tr>
              <a:tr h="449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M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(xx.x%)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1207464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2CB095-5A0C-4043-8D01-2C0DF4007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1881"/>
              </p:ext>
            </p:extLst>
          </p:nvPr>
        </p:nvGraphicFramePr>
        <p:xfrm>
          <a:off x="4384047" y="2957048"/>
          <a:ext cx="3423905" cy="146344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4603">
                  <a:extLst>
                    <a:ext uri="{9D8B030D-6E8A-4147-A177-3AD203B41FA5}">
                      <a16:colId xmlns:a16="http://schemas.microsoft.com/office/drawing/2014/main" val="614128579"/>
                    </a:ext>
                  </a:extLst>
                </a:gridCol>
                <a:gridCol w="815066">
                  <a:extLst>
                    <a:ext uri="{9D8B030D-6E8A-4147-A177-3AD203B41FA5}">
                      <a16:colId xmlns:a16="http://schemas.microsoft.com/office/drawing/2014/main" val="3298739454"/>
                    </a:ext>
                  </a:extLst>
                </a:gridCol>
                <a:gridCol w="852118">
                  <a:extLst>
                    <a:ext uri="{9D8B030D-6E8A-4147-A177-3AD203B41FA5}">
                      <a16:colId xmlns:a16="http://schemas.microsoft.com/office/drawing/2014/main" val="3565698096"/>
                    </a:ext>
                  </a:extLst>
                </a:gridCol>
                <a:gridCol w="852118">
                  <a:extLst>
                    <a:ext uri="{9D8B030D-6E8A-4147-A177-3AD203B41FA5}">
                      <a16:colId xmlns:a16="http://schemas.microsoft.com/office/drawing/2014/main" val="1914484653"/>
                    </a:ext>
                  </a:extLst>
                </a:gridCol>
              </a:tblGrid>
              <a:tr h="365862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Low</a:t>
                      </a:r>
                      <a:endParaRPr lang="en-US" sz="1200" b="1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Normal</a:t>
                      </a:r>
                      <a:endParaRPr lang="en-US" sz="1200" b="1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High</a:t>
                      </a:r>
                      <a:endParaRPr lang="en-US" sz="1200" b="1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13376288"/>
                  </a:ext>
                </a:extLst>
              </a:tr>
              <a:tr h="365862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 Low</a:t>
                      </a:r>
                      <a:endParaRPr lang="en-US" sz="1200" b="1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120746454"/>
                  </a:ext>
                </a:extLst>
              </a:tr>
              <a:tr h="365862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 Normal</a:t>
                      </a:r>
                      <a:endParaRPr lang="en-US" sz="1200" b="1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119130372"/>
                  </a:ext>
                </a:extLst>
              </a:tr>
              <a:tr h="365862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 High</a:t>
                      </a:r>
                      <a:endParaRPr lang="en-US" sz="1200" b="1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 (xx.x)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5594337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E688D9-E10B-4DD1-8E71-4812B1B03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36126"/>
              </p:ext>
            </p:extLst>
          </p:nvPr>
        </p:nvGraphicFramePr>
        <p:xfrm>
          <a:off x="8309079" y="2956030"/>
          <a:ext cx="3366120" cy="2146152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977594">
                  <a:extLst>
                    <a:ext uri="{9D8B030D-6E8A-4147-A177-3AD203B41FA5}">
                      <a16:colId xmlns:a16="http://schemas.microsoft.com/office/drawing/2014/main" val="2451964529"/>
                    </a:ext>
                  </a:extLst>
                </a:gridCol>
                <a:gridCol w="998230">
                  <a:extLst>
                    <a:ext uri="{9D8B030D-6E8A-4147-A177-3AD203B41FA5}">
                      <a16:colId xmlns:a16="http://schemas.microsoft.com/office/drawing/2014/main" val="2477230983"/>
                    </a:ext>
                  </a:extLst>
                </a:gridCol>
                <a:gridCol w="1390296">
                  <a:extLst>
                    <a:ext uri="{9D8B030D-6E8A-4147-A177-3AD203B41FA5}">
                      <a16:colId xmlns:a16="http://schemas.microsoft.com/office/drawing/2014/main" val="2786962308"/>
                    </a:ext>
                  </a:extLst>
                </a:gridCol>
              </a:tblGrid>
              <a:tr h="357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Age (years)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n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52018084"/>
                  </a:ext>
                </a:extLst>
              </a:tr>
              <a:tr h="357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 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Mean (SD)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xx.x (xx.xx)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82675453"/>
                  </a:ext>
                </a:extLst>
              </a:tr>
              <a:tr h="357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Median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xx.x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668445694"/>
                  </a:ext>
                </a:extLst>
              </a:tr>
              <a:tr h="357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Q1, Q3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xx.x, xx.x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591425024"/>
                  </a:ext>
                </a:extLst>
              </a:tr>
              <a:tr h="357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 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Min, Max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xx, xx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37611936"/>
                  </a:ext>
                </a:extLst>
              </a:tr>
              <a:tr h="357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 </a:t>
                      </a:r>
                      <a:endParaRPr lang="en-US" sz="1200" b="0" i="0" u="none" strike="noStrike" cap="none" spc="0" baseline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Missing</a:t>
                      </a:r>
                      <a:endParaRPr lang="en-US" sz="1200" b="0" i="0" u="none" strike="noStrike" cap="none" spc="0" baseline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sym typeface="Helvetica Light"/>
                        </a:rPr>
                        <a:t>xx</a:t>
                      </a:r>
                      <a:endParaRPr 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1989807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5FD2BE-28F1-4FF6-9338-7D12B2FE5FA3}"/>
              </a:ext>
            </a:extLst>
          </p:cNvPr>
          <p:cNvSpPr txBox="1"/>
          <p:nvPr/>
        </p:nvSpPr>
        <p:spPr>
          <a:xfrm>
            <a:off x="1166789" y="2472396"/>
            <a:ext cx="2164359" cy="36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33468-D5A9-4948-8D4D-3800E55CE7E0}"/>
              </a:ext>
            </a:extLst>
          </p:cNvPr>
          <p:cNvSpPr txBox="1"/>
          <p:nvPr/>
        </p:nvSpPr>
        <p:spPr>
          <a:xfrm>
            <a:off x="5013819" y="2470082"/>
            <a:ext cx="2164359" cy="36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Shift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5985B-A91D-42D7-8309-93837FA8498D}"/>
              </a:ext>
            </a:extLst>
          </p:cNvPr>
          <p:cNvSpPr txBox="1"/>
          <p:nvPr/>
        </p:nvSpPr>
        <p:spPr>
          <a:xfrm>
            <a:off x="8693576" y="2467768"/>
            <a:ext cx="25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57624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A2E0-D7A6-4CA6-8664-E492660E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String Formatting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FF5133-1508-4BBE-9BD9-4E133FD0E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662661"/>
              </p:ext>
            </p:extLst>
          </p:nvPr>
        </p:nvGraphicFramePr>
        <p:xfrm>
          <a:off x="838200" y="1683834"/>
          <a:ext cx="9153939" cy="4493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14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9BE9-D2EF-435F-BE1E-DEAFE9DC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See Some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CB61-97C4-4AA2-B80C-BFB6A058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2187" y="2291912"/>
            <a:ext cx="7667625" cy="2280091"/>
          </a:xfr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tplyr_table(adsl, TRT01P, where = SAFFL == </a:t>
            </a:r>
            <a:r>
              <a:rPr lang="en-US" altLang="en-US" sz="1800" dirty="0">
                <a:solidFill>
                  <a:srgbClr val="DD1144"/>
                </a:solidFill>
                <a:latin typeface="Courier New" panose="02070309020205020404" pitchFamily="49" charset="0"/>
              </a:rPr>
              <a:t>"Y"</a:t>
            </a: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) %&gt;%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 add_layer(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   group_desc(AGE, by = </a:t>
            </a:r>
            <a:r>
              <a:rPr lang="en-US" altLang="en-US" sz="1800" dirty="0">
                <a:solidFill>
                  <a:srgbClr val="DD1144"/>
                </a:solidFill>
                <a:latin typeface="Courier New" panose="02070309020205020404" pitchFamily="49" charset="0"/>
              </a:rPr>
              <a:t>"Age (years)"</a:t>
            </a: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 ) %&gt;%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 add_layer(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    group_count(AGEGR1, by = </a:t>
            </a:r>
            <a:r>
              <a:rPr lang="en-US" altLang="en-US" sz="1800" dirty="0">
                <a:solidFill>
                  <a:srgbClr val="DD1144"/>
                </a:solidFill>
                <a:latin typeface="Courier New" panose="02070309020205020404" pitchFamily="49" charset="0"/>
              </a:rPr>
              <a:t>"Age Categories n (%)"</a:t>
            </a: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 ) %&gt;%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 build()</a:t>
            </a:r>
          </a:p>
        </p:txBody>
      </p:sp>
    </p:spTree>
    <p:extLst>
      <p:ext uri="{BB962C8B-B14F-4D97-AF65-F5344CB8AC3E}">
        <p14:creationId xmlns:p14="http://schemas.microsoft.com/office/powerpoint/2010/main" val="165404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1F0F-7B06-4629-836F-3589A7EF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See The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6C56BD-C779-4F8C-B85D-B829AB66F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84764"/>
              </p:ext>
            </p:extLst>
          </p:nvPr>
        </p:nvGraphicFramePr>
        <p:xfrm>
          <a:off x="904461" y="1619652"/>
          <a:ext cx="9021416" cy="449262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10114">
                  <a:extLst>
                    <a:ext uri="{9D8B030D-6E8A-4147-A177-3AD203B41FA5}">
                      <a16:colId xmlns:a16="http://schemas.microsoft.com/office/drawing/2014/main" val="4267401564"/>
                    </a:ext>
                  </a:extLst>
                </a:gridCol>
                <a:gridCol w="845240">
                  <a:extLst>
                    <a:ext uri="{9D8B030D-6E8A-4147-A177-3AD203B41FA5}">
                      <a16:colId xmlns:a16="http://schemas.microsoft.com/office/drawing/2014/main" val="1530113770"/>
                    </a:ext>
                  </a:extLst>
                </a:gridCol>
                <a:gridCol w="1127677">
                  <a:extLst>
                    <a:ext uri="{9D8B030D-6E8A-4147-A177-3AD203B41FA5}">
                      <a16:colId xmlns:a16="http://schemas.microsoft.com/office/drawing/2014/main" val="2377542137"/>
                    </a:ext>
                  </a:extLst>
                </a:gridCol>
                <a:gridCol w="1227483">
                  <a:extLst>
                    <a:ext uri="{9D8B030D-6E8A-4147-A177-3AD203B41FA5}">
                      <a16:colId xmlns:a16="http://schemas.microsoft.com/office/drawing/2014/main" val="2994716614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941720095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44909483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630183646"/>
                    </a:ext>
                  </a:extLst>
                </a:gridCol>
                <a:gridCol w="858077">
                  <a:extLst>
                    <a:ext uri="{9D8B030D-6E8A-4147-A177-3AD203B41FA5}">
                      <a16:colId xmlns:a16="http://schemas.microsoft.com/office/drawing/2014/main" val="324686536"/>
                    </a:ext>
                  </a:extLst>
                </a:gridCol>
              </a:tblGrid>
              <a:tr h="609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>
                          <a:effectLst/>
                        </a:rPr>
                        <a:t>row_label1</a:t>
                      </a:r>
                    </a:p>
                  </a:txBody>
                  <a:tcPr marL="37191" marR="37191" marT="37191" marB="3719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dirty="0">
                          <a:effectLst/>
                        </a:rPr>
                        <a:t>row_label2</a:t>
                      </a:r>
                    </a:p>
                  </a:txBody>
                  <a:tcPr marL="37191" marR="37191" marT="37191" marB="3719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>
                          <a:effectLst/>
                        </a:rPr>
                        <a:t>var1_Placebo</a:t>
                      </a:r>
                    </a:p>
                  </a:txBody>
                  <a:tcPr marL="37191" marR="37191" marT="37191" marB="3719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>
                          <a:effectLst/>
                        </a:rPr>
                        <a:t>var1_Xanomeline High Dose</a:t>
                      </a:r>
                    </a:p>
                  </a:txBody>
                  <a:tcPr marL="37191" marR="37191" marT="37191" marB="3719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dirty="0">
                          <a:effectLst/>
                        </a:rPr>
                        <a:t>var1_Xanomeline Low Dose</a:t>
                      </a:r>
                    </a:p>
                  </a:txBody>
                  <a:tcPr marL="37191" marR="37191" marT="37191" marB="3719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>
                          <a:effectLst/>
                        </a:rPr>
                        <a:t>ord_layer_index</a:t>
                      </a:r>
                    </a:p>
                  </a:txBody>
                  <a:tcPr marL="37191" marR="37191" marT="37191" marB="3719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dirty="0">
                          <a:effectLst/>
                        </a:rPr>
                        <a:t>ord_layer_1</a:t>
                      </a:r>
                    </a:p>
                  </a:txBody>
                  <a:tcPr marL="37191" marR="37191" marT="37191" marB="3719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dirty="0">
                          <a:effectLst/>
                        </a:rPr>
                        <a:t>ord_layer_2</a:t>
                      </a:r>
                    </a:p>
                  </a:txBody>
                  <a:tcPr marL="37191" marR="37191" marT="37191" marB="37191" anchor="b"/>
                </a:tc>
                <a:extLst>
                  <a:ext uri="{0D108BD9-81ED-4DB2-BD59-A6C34878D82A}">
                    <a16:rowId xmlns:a16="http://schemas.microsoft.com/office/drawing/2014/main" val="7117031"/>
                  </a:ext>
                </a:extLst>
              </a:tr>
              <a:tr h="342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Age (years)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86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84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84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extLst>
                  <a:ext uri="{0D108BD9-81ED-4DB2-BD59-A6C34878D82A}">
                    <a16:rowId xmlns:a16="http://schemas.microsoft.com/office/drawing/2014/main" val="3958267734"/>
                  </a:ext>
                </a:extLst>
              </a:tr>
              <a:tr h="342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Age (years)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Mean (SD)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75.2 ( 8.59)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74.4 ( 7.89)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75.7 ( 8.29)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37191" marR="37191" marT="37191" marB="37191"/>
                </a:tc>
                <a:extLst>
                  <a:ext uri="{0D108BD9-81ED-4DB2-BD59-A6C34878D82A}">
                    <a16:rowId xmlns:a16="http://schemas.microsoft.com/office/drawing/2014/main" val="1783960496"/>
                  </a:ext>
                </a:extLst>
              </a:tr>
              <a:tr h="342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Age (years)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Median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76.0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76.0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77.5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3</a:t>
                      </a:r>
                    </a:p>
                  </a:txBody>
                  <a:tcPr marL="37191" marR="37191" marT="37191" marB="37191"/>
                </a:tc>
                <a:extLst>
                  <a:ext uri="{0D108BD9-81ED-4DB2-BD59-A6C34878D82A}">
                    <a16:rowId xmlns:a16="http://schemas.microsoft.com/office/drawing/2014/main" val="205011048"/>
                  </a:ext>
                </a:extLst>
              </a:tr>
              <a:tr h="342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Age (years)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Q1, Q3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69.2, 81.8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70.8, 80.0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71.0, 82.0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37191" marR="37191" marT="37191" marB="37191"/>
                </a:tc>
                <a:extLst>
                  <a:ext uri="{0D108BD9-81ED-4DB2-BD59-A6C34878D82A}">
                    <a16:rowId xmlns:a16="http://schemas.microsoft.com/office/drawing/2014/main" val="1317429255"/>
                  </a:ext>
                </a:extLst>
              </a:tr>
              <a:tr h="342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Age (years)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Min, Max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52, 89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56, 88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51, 88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37191" marR="37191" marT="37191" marB="37191"/>
                </a:tc>
                <a:extLst>
                  <a:ext uri="{0D108BD9-81ED-4DB2-BD59-A6C34878D82A}">
                    <a16:rowId xmlns:a16="http://schemas.microsoft.com/office/drawing/2014/main" val="4249013421"/>
                  </a:ext>
                </a:extLst>
              </a:tr>
              <a:tr h="342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Age (years)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Missing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6</a:t>
                      </a:r>
                    </a:p>
                  </a:txBody>
                  <a:tcPr marL="37191" marR="37191" marT="37191" marB="37191"/>
                </a:tc>
                <a:extLst>
                  <a:ext uri="{0D108BD9-81ED-4DB2-BD59-A6C34878D82A}">
                    <a16:rowId xmlns:a16="http://schemas.microsoft.com/office/drawing/2014/main" val="1144131076"/>
                  </a:ext>
                </a:extLst>
              </a:tr>
              <a:tr h="609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Age Categories n (%)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&lt;65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14 ( 16.3%)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11 ( 13.1%)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 ( 9.5%)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extLst>
                  <a:ext uri="{0D108BD9-81ED-4DB2-BD59-A6C34878D82A}">
                    <a16:rowId xmlns:a16="http://schemas.microsoft.com/office/drawing/2014/main" val="602222291"/>
                  </a:ext>
                </a:extLst>
              </a:tr>
              <a:tr h="609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Age Categories n (%)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&gt;80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30 ( 34.9%)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18 ( 21.4%)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29 ( 34.5%)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37191" marR="37191" marT="37191" marB="37191"/>
                </a:tc>
                <a:extLst>
                  <a:ext uri="{0D108BD9-81ED-4DB2-BD59-A6C34878D82A}">
                    <a16:rowId xmlns:a16="http://schemas.microsoft.com/office/drawing/2014/main" val="1129172456"/>
                  </a:ext>
                </a:extLst>
              </a:tr>
              <a:tr h="609926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Age Categories n (%)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65-80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42 ( 48.8%)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55 ( 65.5%)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47 ( 56.0%)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2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37191" marR="37191" marT="37191" marB="3719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marL="37191" marR="37191" marT="37191" marB="37191"/>
                </a:tc>
                <a:extLst>
                  <a:ext uri="{0D108BD9-81ED-4DB2-BD59-A6C34878D82A}">
                    <a16:rowId xmlns:a16="http://schemas.microsoft.com/office/drawing/2014/main" val="304427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6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A291-59F8-4DDD-923B-B86E40F4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 it 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52BC3E-2D9B-473C-8F7A-AEC64EA90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0399" y="1796512"/>
            <a:ext cx="10111201" cy="32649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tplyr_table(adsl, TRT01P, where = SAFFL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add_layer(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group_desc(AGE, by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"Age (years)"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set_format_strings(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        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 f_str(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a.a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mean),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        "Standard Deviation"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f_str(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"a.a+2"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sd),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"Q1, Median, Q3"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f_str(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'a.a+1, a.a+1, a.a+1'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q1, median, q3))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add_layer(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  group_count(AGEGR1, by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"Age Categories n (%)"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     set_format_strings(f_str(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"xx (xx%)"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n, pct))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%&gt;%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 build()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5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18B2-65CD-4AE2-A796-C36EA597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FE37DD-A474-4038-AA17-04C487DF2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2695"/>
              </p:ext>
            </p:extLst>
          </p:nvPr>
        </p:nvGraphicFramePr>
        <p:xfrm>
          <a:off x="804864" y="1872064"/>
          <a:ext cx="10582272" cy="311387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00261094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5281967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2206174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64114066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112237927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6392777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70899637"/>
                    </a:ext>
                  </a:extLst>
                </a:gridCol>
                <a:gridCol w="1219197">
                  <a:extLst>
                    <a:ext uri="{9D8B030D-6E8A-4147-A177-3AD203B41FA5}">
                      <a16:colId xmlns:a16="http://schemas.microsoft.com/office/drawing/2014/main" val="2329811025"/>
                    </a:ext>
                  </a:extLst>
                </a:gridCol>
              </a:tblGrid>
              <a:tr h="5932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</a:rPr>
                        <a:t>row_label1</a:t>
                      </a:r>
                      <a:endParaRPr lang="en-US" sz="105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  <a:effectLst/>
                        </a:rPr>
                        <a:t>row_label2</a:t>
                      </a:r>
                      <a:endParaRPr lang="en-US" sz="10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  <a:effectLst/>
                        </a:rPr>
                        <a:t>var1_Placebo</a:t>
                      </a:r>
                      <a:endParaRPr lang="en-US" sz="10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</a:rPr>
                        <a:t>var1_Xanomeline High Dose</a:t>
                      </a:r>
                      <a:endParaRPr lang="en-US" sz="105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  <a:effectLst/>
                        </a:rPr>
                        <a:t>var1_Xanomeline Low Dose</a:t>
                      </a:r>
                      <a:endParaRPr lang="en-US" sz="10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</a:rPr>
                        <a:t>ord_layer_index</a:t>
                      </a:r>
                      <a:endParaRPr lang="en-US" sz="105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</a:rPr>
                        <a:t>ord_layer_1</a:t>
                      </a:r>
                      <a:endParaRPr lang="en-US" sz="105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kern="1200">
                          <a:solidFill>
                            <a:schemeClr val="tx1"/>
                          </a:solidFill>
                          <a:effectLst/>
                        </a:rPr>
                        <a:t>ord_layer_2</a:t>
                      </a:r>
                      <a:endParaRPr lang="en-US" sz="105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extLst>
                  <a:ext uri="{0D108BD9-81ED-4DB2-BD59-A6C34878D82A}">
                    <a16:rowId xmlns:a16="http://schemas.microsoft.com/office/drawing/2014/main" val="2039199607"/>
                  </a:ext>
                </a:extLst>
              </a:tr>
              <a:tr h="4013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Age (years)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extLst>
                  <a:ext uri="{0D108BD9-81ED-4DB2-BD59-A6C34878D82A}">
                    <a16:rowId xmlns:a16="http://schemas.microsoft.com/office/drawing/2014/main" val="2292373462"/>
                  </a:ext>
                </a:extLst>
              </a:tr>
              <a:tr h="38152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Age (years)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</a:rPr>
                        <a:t>Standard Deviation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8.59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7.89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8.29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extLst>
                  <a:ext uri="{0D108BD9-81ED-4DB2-BD59-A6C34878D82A}">
                    <a16:rowId xmlns:a16="http://schemas.microsoft.com/office/drawing/2014/main" val="3286943705"/>
                  </a:ext>
                </a:extLst>
              </a:tr>
              <a:tr h="38678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Age (years)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Q1, Median, Q3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69.2, 76.0, 81.8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</a:rPr>
                        <a:t>70.8, 76.0, 80.0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71.0, 77.5, 82.0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extLst>
                  <a:ext uri="{0D108BD9-81ED-4DB2-BD59-A6C34878D82A}">
                    <a16:rowId xmlns:a16="http://schemas.microsoft.com/office/drawing/2014/main" val="2695242566"/>
                  </a:ext>
                </a:extLst>
              </a:tr>
              <a:tr h="3620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</a:rPr>
                        <a:t>Age Categories n (%)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&lt;65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14 (16%)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</a:rPr>
                        <a:t>11 (13%)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8 (10%)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extLst>
                  <a:ext uri="{0D108BD9-81ED-4DB2-BD59-A6C34878D82A}">
                    <a16:rowId xmlns:a16="http://schemas.microsoft.com/office/drawing/2014/main" val="990676153"/>
                  </a:ext>
                </a:extLst>
              </a:tr>
              <a:tr h="41544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Age Categories n (%)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&gt;80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30 (35%)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18 (21%)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29 (35%)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extLst>
                  <a:ext uri="{0D108BD9-81ED-4DB2-BD59-A6C34878D82A}">
                    <a16:rowId xmlns:a16="http://schemas.microsoft.com/office/drawing/2014/main" val="1883562535"/>
                  </a:ext>
                </a:extLst>
              </a:tr>
              <a:tr h="57339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</a:rPr>
                        <a:t>Age Categories n (%)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65-80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42 (49%)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55 (65%)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47 (56%)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180" marR="64180" marT="32090" marB="32090" anchor="ctr"/>
                </a:tc>
                <a:extLst>
                  <a:ext uri="{0D108BD9-81ED-4DB2-BD59-A6C34878D82A}">
                    <a16:rowId xmlns:a16="http://schemas.microsoft.com/office/drawing/2014/main" val="407298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5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torus">
      <a:dk1>
        <a:srgbClr val="1D242C"/>
      </a:dk1>
      <a:lt1>
        <a:srgbClr val="FFFFFF"/>
      </a:lt1>
      <a:dk2>
        <a:srgbClr val="004F5B"/>
      </a:dk2>
      <a:lt2>
        <a:srgbClr val="FFFFFF"/>
      </a:lt2>
      <a:accent1>
        <a:srgbClr val="86CAC6"/>
      </a:accent1>
      <a:accent2>
        <a:srgbClr val="FF7F41"/>
      </a:accent2>
      <a:accent3>
        <a:srgbClr val="FDD26E"/>
      </a:accent3>
      <a:accent4>
        <a:srgbClr val="7C878E"/>
      </a:accent4>
      <a:accent5>
        <a:srgbClr val="004F5B"/>
      </a:accent5>
      <a:accent6>
        <a:srgbClr val="86CAC6"/>
      </a:accent6>
      <a:hlink>
        <a:srgbClr val="004F5B"/>
      </a:hlink>
      <a:folHlink>
        <a:srgbClr val="86CAC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rus_PPT_Template_Update_v2b" id="{DAFC1262-F316-604B-9333-AFCF801A310C}" vid="{250F0C47-FE7A-8D4D-AFC5-F1A4F9CCB5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2F34D30ADC4744AC8607B807B0F420" ma:contentTypeVersion="9" ma:contentTypeDescription="Create a new document." ma:contentTypeScope="" ma:versionID="7be155590f19e93c94c1ec67275d3b01">
  <xsd:schema xmlns:xsd="http://www.w3.org/2001/XMLSchema" xmlns:xs="http://www.w3.org/2001/XMLSchema" xmlns:p="http://schemas.microsoft.com/office/2006/metadata/properties" xmlns:ns2="fdd437b9-853e-42ee-8ba9-028b6df358c4" targetNamespace="http://schemas.microsoft.com/office/2006/metadata/properties" ma:root="true" ma:fieldsID="00219614a2b5eb8c6f550cf776fbf9ea" ns2:_="">
    <xsd:import namespace="fdd437b9-853e-42ee-8ba9-028b6df358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d437b9-853e-42ee-8ba9-028b6df35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DAB520-EBBE-4880-A1E6-65296862E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437C0-AAA4-4045-A725-987DC93A82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d437b9-853e-42ee-8ba9-028b6df358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EACD3D-054B-437D-94A0-75EB04B081B1}">
  <ds:schemaRefs>
    <ds:schemaRef ds:uri="fdd437b9-853e-42ee-8ba9-028b6df358c4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998</Words>
  <Application>Microsoft Office PowerPoint</Application>
  <PresentationFormat>Widescreen</PresentationFormat>
  <Paragraphs>276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Helvetica Light</vt:lpstr>
      <vt:lpstr>Source Sans Pro</vt:lpstr>
      <vt:lpstr>System Font Regular</vt:lpstr>
      <vt:lpstr>Office Theme</vt:lpstr>
      <vt:lpstr>Tplyr</vt:lpstr>
      <vt:lpstr>What is Tplyr</vt:lpstr>
      <vt:lpstr>Design</vt:lpstr>
      <vt:lpstr>Layers</vt:lpstr>
      <vt:lpstr>Smart String Formatting</vt:lpstr>
      <vt:lpstr>Let's See Some Code</vt:lpstr>
      <vt:lpstr>Let's See The Data</vt:lpstr>
      <vt:lpstr>Switch it Up</vt:lpstr>
      <vt:lpstr>More Data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Tplyr</dc:title>
  <dc:creator>Mike Stackhouse</dc:creator>
  <cp:lastModifiedBy>Mike Stackhouse</cp:lastModifiedBy>
  <cp:revision>13</cp:revision>
  <dcterms:created xsi:type="dcterms:W3CDTF">2020-10-07T15:09:00Z</dcterms:created>
  <dcterms:modified xsi:type="dcterms:W3CDTF">2020-10-08T19:21:41Z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0x010100BE2F34D30ADC4744AC8607B807B0F420</vt:lpwstr>
  </property>
</Properties>
</file>