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56" r:id="rId5"/>
    <p:sldId id="282" r:id="rId6"/>
    <p:sldId id="438" r:id="rId7"/>
    <p:sldId id="439" r:id="rId8"/>
    <p:sldId id="440" r:id="rId9"/>
    <p:sldId id="441" r:id="rId10"/>
    <p:sldId id="493" r:id="rId11"/>
    <p:sldId id="494" r:id="rId12"/>
    <p:sldId id="495" r:id="rId13"/>
    <p:sldId id="496" r:id="rId14"/>
    <p:sldId id="497" r:id="rId15"/>
    <p:sldId id="499" r:id="rId16"/>
    <p:sldId id="500" r:id="rId17"/>
    <p:sldId id="541" r:id="rId18"/>
    <p:sldId id="501" r:id="rId19"/>
    <p:sldId id="502" r:id="rId20"/>
    <p:sldId id="503" r:id="rId21"/>
    <p:sldId id="504" r:id="rId22"/>
    <p:sldId id="506" r:id="rId23"/>
    <p:sldId id="507" r:id="rId24"/>
    <p:sldId id="508" r:id="rId25"/>
    <p:sldId id="429" r:id="rId26"/>
    <p:sldId id="430" r:id="rId27"/>
    <p:sldId id="509" r:id="rId28"/>
    <p:sldId id="510" r:id="rId29"/>
    <p:sldId id="511" r:id="rId30"/>
    <p:sldId id="512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4" r:id="rId39"/>
    <p:sldId id="521" r:id="rId40"/>
    <p:sldId id="522" r:id="rId41"/>
    <p:sldId id="523" r:id="rId42"/>
    <p:sldId id="525" r:id="rId43"/>
    <p:sldId id="526" r:id="rId44"/>
    <p:sldId id="527" r:id="rId45"/>
    <p:sldId id="539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7" r:id="rId56"/>
    <p:sldId id="538" r:id="rId57"/>
    <p:sldId id="540" r:id="rId58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50C6DD"/>
    <a:srgbClr val="4B2B4B"/>
    <a:srgbClr val="B7A9B6"/>
    <a:srgbClr val="EC4B2F"/>
    <a:srgbClr val="000000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8B068-7319-DC33-F278-0AB9E1065783}" v="38" dt="2022-09-18T21:51:18.679"/>
    <p1510:client id="{82CFE4AC-E70E-5E12-0DDF-DE4654BD82A9}" v="76" dt="2021-08-03T15:40:00.859"/>
    <p1510:client id="{9BF2F06B-7BE2-D7DF-A258-F0EEF29A7ACA}" v="2" dt="2022-09-17T10:26:37.409"/>
    <p1510:client id="{D0ED9950-AFCD-3FD5-340B-D4D3DDF2D979}" v="1798" dt="2022-08-11T08:31:36.896"/>
    <p1510:client id="{E9B20532-FD83-2F5D-3AB5-627133FF725A}" v="266" dt="2021-07-27T14:40:0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howGuides="1">
      <p:cViewPr varScale="1">
        <p:scale>
          <a:sx n="155" d="100"/>
          <a:sy n="155" d="100"/>
        </p:scale>
        <p:origin x="54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20/09/2022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20/09/2022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34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el, illustrati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llustratie 2"/>
          <p:cNvSpPr>
            <a:spLocks noGrp="1"/>
          </p:cNvSpPr>
          <p:nvPr>
            <p:ph type="clipArt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2AD0-F15D-43FA-8F2B-286A2DD82A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  <p:sldLayoutId id="2147483690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D2B416A-AABF-4DC6-BCA5-8FCF147F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C# is hoofdlettergevoelig</a:t>
            </a:r>
            <a:endParaRPr lang="nl-NL"/>
          </a:p>
          <a:p>
            <a:endParaRPr lang="nl-BE">
              <a:latin typeface="Trebuchet MS"/>
            </a:endParaRPr>
          </a:p>
          <a:p>
            <a:pPr marL="0" indent="0">
              <a:buNone/>
            </a:pPr>
            <a:r>
              <a:rPr lang="nl-BE" dirty="0">
                <a:latin typeface="Trebuchet MS"/>
              </a:rPr>
              <a:t>We kunnen gebruik maken van een keuzelijst</a:t>
            </a:r>
            <a:endParaRPr lang="nl-BE" dirty="0"/>
          </a:p>
          <a:p>
            <a:pPr lvl="1"/>
            <a:r>
              <a:rPr lang="nl-BE" dirty="0">
                <a:latin typeface="Trebuchet MS"/>
              </a:rPr>
              <a:t>Bij het intikken van de code (gevolgd door tabtoets en </a:t>
            </a:r>
            <a:r>
              <a:rPr lang="nl-BE" dirty="0" err="1">
                <a:latin typeface="Trebuchet MS"/>
              </a:rPr>
              <a:t>pijltjestoeten</a:t>
            </a:r>
            <a:r>
              <a:rPr lang="nl-BE" dirty="0">
                <a:latin typeface="Trebuchet MS"/>
              </a:rPr>
              <a:t>)</a:t>
            </a:r>
            <a:endParaRPr lang="nl-BE" dirty="0"/>
          </a:p>
          <a:p>
            <a:pPr lvl="1"/>
            <a:r>
              <a:rPr lang="nl-BE" dirty="0">
                <a:latin typeface="Trebuchet MS"/>
              </a:rPr>
              <a:t>Manueel oproepen door </a:t>
            </a:r>
            <a:r>
              <a:rPr lang="nl-BE" b="1" dirty="0">
                <a:latin typeface="Trebuchet MS"/>
              </a:rPr>
              <a:t>Ctrl + spatiebalk</a:t>
            </a:r>
            <a:endParaRPr lang="nl-BE" b="1" dirty="0"/>
          </a:p>
          <a:p>
            <a:pPr marL="0" indent="0">
              <a:buNone/>
            </a:pPr>
            <a:endParaRPr lang="nl-BE" dirty="0"/>
          </a:p>
          <a:p>
            <a:pPr lvl="1"/>
            <a:endParaRPr lang="nl-BE" b="1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113334-AC87-4FA5-BDA3-18794D61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2E15F6-3EA3-4714-A081-1EE94C5C50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20D18C-9FD1-4BFB-A923-3F2D204CC3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97DF727-77D1-41A5-B493-41644CB5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 t="47076" r="54725" b="28070"/>
          <a:stretch/>
        </p:blipFill>
        <p:spPr>
          <a:xfrm>
            <a:off x="435848" y="3949845"/>
            <a:ext cx="4139952" cy="1759481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416620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BF148C0-22DB-4394-AD74-66BCE6D8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Om een programma uit te testen</a:t>
            </a:r>
            <a:endParaRPr lang="nl-NL" dirty="0">
              <a:latin typeface="Trebuchet MS"/>
            </a:endParaRPr>
          </a:p>
          <a:p>
            <a:pPr marL="298450" indent="-342900"/>
            <a:r>
              <a:rPr lang="nl-BE" sz="2500" dirty="0">
                <a:latin typeface="Trebuchet MS"/>
              </a:rPr>
              <a:t>Druk op</a:t>
            </a:r>
            <a:r>
              <a:rPr lang="nl-BE" dirty="0">
                <a:latin typeface="Trebuchet MS"/>
              </a:rPr>
              <a:t> 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88A908-C854-487E-BFD5-C39ABF62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C96A1FE-8006-4DA6-98A6-DB8661CE7D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2F099B-F2A2-4AB6-BBD9-0AB921B36E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8E9B430-E933-4029-99D5-FCA8DE78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90" y="1916832"/>
            <a:ext cx="1695043" cy="480485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8D6C23F-734C-7550-B3CE-1CA1CA13E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26" y="2614329"/>
            <a:ext cx="6886234" cy="285743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2" name="Pijl: rechts 11">
            <a:extLst>
              <a:ext uri="{FF2B5EF4-FFF2-40B4-BE49-F238E27FC236}">
                <a16:creationId xmlns:a16="http://schemas.microsoft.com/office/drawing/2014/main" id="{A810EC0F-3975-3578-EDF3-D176C46A1E9E}"/>
              </a:ext>
            </a:extLst>
          </p:cNvPr>
          <p:cNvSpPr/>
          <p:nvPr/>
        </p:nvSpPr>
        <p:spPr>
          <a:xfrm>
            <a:off x="7419619" y="3801199"/>
            <a:ext cx="977080" cy="485467"/>
          </a:xfrm>
          <a:prstGeom prst="rightArrow">
            <a:avLst/>
          </a:prstGeom>
          <a:solidFill>
            <a:srgbClr val="00A0AE"/>
          </a:solidFill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3" descr="Afbeelding met tekst&#10;&#10;Automatisch gegenereerde beschrijving">
            <a:extLst>
              <a:ext uri="{FF2B5EF4-FFF2-40B4-BE49-F238E27FC236}">
                <a16:creationId xmlns:a16="http://schemas.microsoft.com/office/drawing/2014/main" id="{C09AA3C9-A5EA-5CDD-7862-A1EA417A3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965" y="3451696"/>
            <a:ext cx="3099618" cy="11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D7A65-7965-4518-A12D-2C7799D0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Enkele aanpassingen (achtergrondkleur, voorgrondkleur, titel, …)</a:t>
            </a:r>
            <a:endParaRPr lang="nl-NL" dirty="0">
              <a:latin typeface="Trebuchet M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6266B9-CB00-4EBE-8841-383F4511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D0C7CC-2DF7-4FC5-B714-4A52834E9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F369E6-626D-490A-9CD8-80B5771DA5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09D1AA7E-87F7-4A8D-A463-CFB29C04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85" y="1936376"/>
            <a:ext cx="7763231" cy="38359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41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6C063CE-8836-4B73-B780-1C38BB6F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Na het uitvoeren van het programma</a:t>
            </a:r>
            <a:endParaRPr lang="nl-NL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E4360B7-B323-4FD1-B5C4-6A08C204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AAE7B8-D6EA-490C-B254-9EAB8110B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7082E6-787E-40AD-A437-54543DEFA7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C54B58-864C-4267-952C-FD8D7E4E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4" y="1989783"/>
            <a:ext cx="4533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6C063CE-8836-4B73-B780-1C38BB6F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Object georiënteerd programmeren (OOP)</a:t>
            </a:r>
            <a:endParaRPr lang="nl-NL" dirty="0"/>
          </a:p>
          <a:p>
            <a:r>
              <a:rPr lang="nl-BE" sz="2400">
                <a:latin typeface="Trebuchet MS"/>
              </a:rPr>
              <a:t>Klassen</a:t>
            </a:r>
          </a:p>
          <a:p>
            <a:r>
              <a:rPr lang="nl-BE" sz="2400">
                <a:latin typeface="Trebuchet MS"/>
              </a:rPr>
              <a:t>Objecten</a:t>
            </a:r>
            <a:endParaRPr lang="nl-BE" sz="2400"/>
          </a:p>
          <a:p>
            <a:r>
              <a:rPr lang="nl-BE" sz="2400">
                <a:latin typeface="Trebuchet MS"/>
              </a:rPr>
              <a:t>Methodes</a:t>
            </a:r>
            <a:endParaRPr lang="nl-BE" sz="2400"/>
          </a:p>
          <a:p>
            <a:r>
              <a:rPr lang="nl-BE" sz="2400">
                <a:latin typeface="Trebuchet MS"/>
              </a:rPr>
              <a:t>Attributen</a:t>
            </a:r>
            <a:endParaRPr lang="nl-BE" sz="2400" dirty="0">
              <a:latin typeface="Trebuchet MS"/>
            </a:endParaRP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E4360B7-B323-4FD1-B5C4-6A08C204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AAE7B8-D6EA-490C-B254-9EAB8110B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7082E6-787E-40AD-A437-54543DEFA7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608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5B90CF7-FD41-47DF-99D9-043B4657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Wij werken met 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objecten</a:t>
            </a:r>
            <a:endParaRPr lang="nl-NL">
              <a:solidFill>
                <a:srgbClr val="00A0AE"/>
              </a:solidFill>
              <a:latin typeface="Trebuchet MS"/>
            </a:endParaRPr>
          </a:p>
          <a:p>
            <a:r>
              <a:rPr lang="nl-BE" dirty="0">
                <a:latin typeface="Trebuchet MS"/>
              </a:rPr>
              <a:t>Een object heeft kenmerken (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eigenschappen</a:t>
            </a:r>
            <a:r>
              <a:rPr lang="nl-BE" dirty="0">
                <a:latin typeface="Trebuchet MS"/>
              </a:rPr>
              <a:t>) </a:t>
            </a:r>
            <a:endParaRPr lang="nl-BE" dirty="0"/>
          </a:p>
          <a:p>
            <a:endParaRPr lang="nl-BE" dirty="0">
              <a:latin typeface="Trebuchet MS"/>
            </a:endParaRPr>
          </a:p>
          <a:p>
            <a:r>
              <a:rPr lang="nl-BE" dirty="0">
                <a:latin typeface="Trebuchet MS"/>
              </a:rPr>
              <a:t>Een object kan acties ondernemen (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methoden</a:t>
            </a:r>
            <a:r>
              <a:rPr lang="nl-BE" dirty="0">
                <a:latin typeface="Trebuchet MS"/>
              </a:rPr>
              <a:t>) 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84AB1F0-4F0C-4F03-9F2F-3E06869F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0ABAB8-912E-46D3-A14C-553833D20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D6187C-4B80-4298-AB45-2FBBBDB76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31CECBD-E51E-4C2E-B5C4-2F96798A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8" y="2406711"/>
            <a:ext cx="2030626" cy="43204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1C13E10-E0E0-4F66-85E0-5EF55E2B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5" y="3466688"/>
            <a:ext cx="236687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0136080-C2B3-4075-9862-534A8CB1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b="1" dirty="0">
                <a:solidFill>
                  <a:srgbClr val="00A0AE"/>
                </a:solidFill>
                <a:latin typeface="Trebuchet MS"/>
              </a:rPr>
              <a:t>Methodes klasse Console</a:t>
            </a:r>
            <a:endParaRPr lang="nl-NL" b="1" dirty="0">
              <a:solidFill>
                <a:srgbClr val="00A0AE"/>
              </a:solidFill>
              <a:latin typeface="Trebuchet MS"/>
            </a:endParaRPr>
          </a:p>
          <a:p>
            <a:pPr marL="355600" lvl="1" indent="0">
              <a:buNone/>
            </a:pPr>
            <a:r>
              <a:rPr lang="nl-BE" dirty="0">
                <a:solidFill>
                  <a:srgbClr val="EC4B2F"/>
                </a:solidFill>
                <a:latin typeface="Trebuchet MS"/>
              </a:rPr>
              <a:t>Write()</a:t>
            </a:r>
            <a:endParaRPr lang="nl-BE" dirty="0">
              <a:solidFill>
                <a:srgbClr val="FF0000"/>
              </a:solidFill>
              <a:latin typeface="Trebuchet MS"/>
            </a:endParaRPr>
          </a:p>
          <a:p>
            <a:pPr lvl="1">
              <a:buChar char="•"/>
            </a:pPr>
            <a:r>
              <a:rPr lang="nl-BE" dirty="0">
                <a:latin typeface="Trebuchet MS"/>
              </a:rPr>
              <a:t>Om tekst in DOS-venster te drukken.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>
              <a:latin typeface="Trebuchet MS"/>
            </a:endParaRPr>
          </a:p>
          <a:p>
            <a:pPr marL="355600" lvl="1" indent="0">
              <a:buNone/>
            </a:pPr>
            <a:r>
              <a:rPr lang="nl-BE" dirty="0" err="1">
                <a:solidFill>
                  <a:srgbClr val="EC4B2F"/>
                </a:solidFill>
                <a:latin typeface="Trebuchet MS"/>
              </a:rPr>
              <a:t>WriteLine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()</a:t>
            </a:r>
            <a:endParaRPr lang="nl-BE" dirty="0">
              <a:solidFill>
                <a:srgbClr val="FF0000"/>
              </a:solidFill>
              <a:latin typeface="Trebuchet MS"/>
            </a:endParaRPr>
          </a:p>
          <a:p>
            <a:pPr lvl="1">
              <a:buChar char="•"/>
            </a:pPr>
            <a:r>
              <a:rPr lang="nl-BE" dirty="0">
                <a:latin typeface="Trebuchet MS"/>
              </a:rPr>
              <a:t>Om tekst in DOS-venster te drukken </a:t>
            </a:r>
            <a:r>
              <a:rPr lang="nl-BE" b="1" dirty="0">
                <a:latin typeface="Trebuchet MS"/>
              </a:rPr>
              <a:t>en</a:t>
            </a:r>
            <a:r>
              <a:rPr lang="nl-BE" dirty="0">
                <a:latin typeface="Trebuchet MS"/>
              </a:rPr>
              <a:t> naar de volgende regel te gaan.</a:t>
            </a:r>
            <a:endParaRPr lang="nl-BE" dirty="0"/>
          </a:p>
          <a:p>
            <a:pPr lvl="1">
              <a:buChar char="•"/>
            </a:pPr>
            <a:r>
              <a:rPr lang="nl-BE" dirty="0">
                <a:latin typeface="Trebuchet MS"/>
              </a:rPr>
              <a:t>Tekst en return worden dus doorgestuurd.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49736B9-EFA9-4F03-8CE6-EE46F90E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79B6F7-3CA6-4DEF-8D90-75B5523FE7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7C63AE-9B8A-4887-B2E0-E7FBE8A21F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09E43A4-5656-46F0-9740-CC3A5B0E7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0" r="53150" b="79146"/>
          <a:stretch/>
        </p:blipFill>
        <p:spPr>
          <a:xfrm>
            <a:off x="828805" y="2851050"/>
            <a:ext cx="4283968" cy="580927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46CC8C9-9BF5-4B0B-B9F5-9D1FA3BB3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3" r="53150" b="82564"/>
          <a:stretch/>
        </p:blipFill>
        <p:spPr>
          <a:xfrm>
            <a:off x="829012" y="5041071"/>
            <a:ext cx="4283968" cy="796951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86749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82DD170-52D3-4B8B-9001-388EF568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b="1" dirty="0">
                <a:solidFill>
                  <a:srgbClr val="00A0AE"/>
                </a:solidFill>
                <a:latin typeface="Trebuchet MS"/>
              </a:rPr>
              <a:t>Methodes klasse Console</a:t>
            </a:r>
            <a:endParaRPr lang="nl-NL" b="1" dirty="0">
              <a:latin typeface="Trebuchet MS"/>
            </a:endParaRPr>
          </a:p>
          <a:p>
            <a:pPr marL="355600" lvl="1" indent="0">
              <a:buNone/>
            </a:pPr>
            <a:r>
              <a:rPr lang="nl-BE" dirty="0" err="1">
                <a:solidFill>
                  <a:srgbClr val="EC4B2F"/>
                </a:solidFill>
                <a:latin typeface="Trebuchet MS"/>
              </a:rPr>
              <a:t>ReadLine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()</a:t>
            </a:r>
            <a:endParaRPr lang="nl-BE" dirty="0">
              <a:latin typeface="Trebuchet MS"/>
            </a:endParaRPr>
          </a:p>
          <a:p>
            <a:pPr marL="1009650" lvl="1" indent="-285750">
              <a:buFont typeface="Arial,Sans-Serif"/>
              <a:buChar char="•"/>
            </a:pPr>
            <a:r>
              <a:rPr lang="nl-BE" dirty="0">
                <a:latin typeface="Trebuchet MS"/>
              </a:rPr>
              <a:t>Om tekst te lezen die gebruiker intikt in DOS-venster</a:t>
            </a:r>
            <a:endParaRPr lang="nl-BE"/>
          </a:p>
          <a:p>
            <a:pPr marL="1009650" lvl="1" indent="-285750">
              <a:buFont typeface="Arial,Sans-Serif"/>
              <a:buChar char="•"/>
            </a:pPr>
            <a:r>
              <a:rPr lang="nl-BE" dirty="0">
                <a:latin typeface="Trebuchet MS"/>
              </a:rPr>
              <a:t>Gevolgd door entertoets</a:t>
            </a:r>
            <a:endParaRPr lang="nl-BE" sz="2500" dirty="0">
              <a:latin typeface="Trebuchet MS"/>
            </a:endParaRPr>
          </a:p>
          <a:p>
            <a:endParaRPr lang="nl-BE" dirty="0"/>
          </a:p>
          <a:p>
            <a:pPr marL="0" indent="0">
              <a:buNone/>
            </a:pPr>
            <a:r>
              <a:rPr lang="nl-BE" dirty="0">
                <a:solidFill>
                  <a:srgbClr val="00A0AE"/>
                </a:solidFill>
                <a:latin typeface="Trebuchet MS"/>
              </a:rPr>
              <a:t>Write(), </a:t>
            </a:r>
            <a:r>
              <a:rPr lang="nl-BE" dirty="0" err="1">
                <a:solidFill>
                  <a:srgbClr val="00A0AE"/>
                </a:solidFill>
                <a:latin typeface="Trebuchet MS"/>
              </a:rPr>
              <a:t>WriteLine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() en </a:t>
            </a:r>
            <a:r>
              <a:rPr lang="nl-BE" dirty="0" err="1">
                <a:solidFill>
                  <a:srgbClr val="00A0AE"/>
                </a:solidFill>
                <a:latin typeface="Trebuchet MS"/>
              </a:rPr>
              <a:t>ReadLine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() zijn methodes!</a:t>
            </a:r>
            <a:endParaRPr lang="nl-BE" dirty="0">
              <a:solidFill>
                <a:srgbClr val="00A0AE"/>
              </a:solidFill>
            </a:endParaRPr>
          </a:p>
          <a:p>
            <a:pPr marL="0" indent="0">
              <a:buNone/>
            </a:pPr>
            <a:r>
              <a:rPr lang="nl-BE" dirty="0">
                <a:latin typeface="Trebuchet MS"/>
              </a:rPr>
              <a:t>Moeten gevolgd worden door () ook al staat er niets tussen.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6EBD8B4-68C3-47D1-BA50-24D9F3CC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B15B61-9FFE-4797-8EB4-F129535DD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A4F514-E5A9-4366-ABEF-3D287DF599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30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E7A875F-F196-434F-BA5E-A9E4947A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5855"/>
            <a:ext cx="12192000" cy="4434145"/>
          </a:xfrm>
        </p:spPr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b="1" dirty="0">
                <a:solidFill>
                  <a:srgbClr val="00A0AE"/>
                </a:solidFill>
                <a:latin typeface="Trebuchet MS"/>
              </a:rPr>
              <a:t>Eigenschappen klasse Console</a:t>
            </a:r>
            <a:endParaRPr lang="nl-NL" dirty="0">
              <a:latin typeface="Trebuchet MS"/>
            </a:endParaRPr>
          </a:p>
          <a:p>
            <a:pPr marL="355600" lvl="1" indent="0">
              <a:buNone/>
            </a:pPr>
            <a:r>
              <a:rPr lang="nl-BE" dirty="0" err="1">
                <a:solidFill>
                  <a:srgbClr val="EC4B2F"/>
                </a:solidFill>
                <a:latin typeface="Trebuchet MS"/>
              </a:rPr>
              <a:t>BackgroundColor</a:t>
            </a:r>
          </a:p>
          <a:p>
            <a:pPr marL="1009650" lvl="1" indent="-285750">
              <a:buFont typeface="Arial,Sans-Serif"/>
              <a:buChar char="•"/>
            </a:pPr>
            <a:r>
              <a:rPr lang="nl-BE" dirty="0">
                <a:latin typeface="Trebuchet MS"/>
              </a:rPr>
              <a:t>Achtergrondkleur van DOS-venster aan passen</a:t>
            </a:r>
            <a:endParaRPr lang="nl-BE" dirty="0"/>
          </a:p>
          <a:p>
            <a:pPr marL="1009650" lvl="1" indent="-285750">
              <a:buFont typeface="Arial,Sans-Serif"/>
              <a:buChar char="•"/>
            </a:pPr>
            <a:r>
              <a:rPr lang="nl-BE" dirty="0">
                <a:latin typeface="Trebuchet MS"/>
              </a:rPr>
              <a:t>Klasse </a:t>
            </a:r>
            <a:r>
              <a:rPr lang="nl-BE" dirty="0" err="1">
                <a:latin typeface="Trebuchet MS"/>
              </a:rPr>
              <a:t>ConsoleColor</a:t>
            </a:r>
            <a:r>
              <a:rPr lang="nl-BE" dirty="0">
                <a:latin typeface="Trebuchet MS"/>
              </a:rPr>
              <a:t> bevat een groot aantal voorgeprogrammeerde kleuren (Zoals White en </a:t>
            </a:r>
            <a:r>
              <a:rPr lang="nl-BE" dirty="0" err="1">
                <a:latin typeface="Trebuchet MS"/>
              </a:rPr>
              <a:t>DarkBlue</a:t>
            </a:r>
            <a:r>
              <a:rPr lang="nl-BE" dirty="0">
                <a:latin typeface="Trebuchet MS"/>
              </a:rPr>
              <a:t>)</a:t>
            </a:r>
          </a:p>
          <a:p>
            <a:pPr marL="0" indent="0">
              <a:buNone/>
            </a:pPr>
            <a:endParaRPr lang="nl-BE" b="1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nl-BE" dirty="0" err="1">
                <a:solidFill>
                  <a:srgbClr val="EC4B2F"/>
                </a:solidFill>
                <a:latin typeface="Trebuchet MS"/>
              </a:rPr>
              <a:t>ForegroundColor</a:t>
            </a:r>
            <a:endParaRPr lang="nl-BE"/>
          </a:p>
          <a:p>
            <a:pPr lvl="1" indent="0">
              <a:buNone/>
            </a:pPr>
            <a:r>
              <a:rPr lang="nl-BE" dirty="0">
                <a:latin typeface="Trebuchet MS"/>
              </a:rPr>
              <a:t>- Voorgrondkleur van DOS-venster aan passen (kleur van de tekst)</a:t>
            </a:r>
          </a:p>
          <a:p>
            <a:pPr marL="1009650" lvl="1" indent="-285750">
              <a:buFont typeface="Arial,Sans-Serif" pitchFamily="34" charset="0"/>
              <a:buChar char="−"/>
            </a:pPr>
            <a:endParaRPr lang="nl-BE" dirty="0">
              <a:latin typeface="Trebuchet MS"/>
            </a:endParaRP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6C3DA9-279B-48AE-BE46-1CF458E4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C01102-7B7A-44C6-A04C-3370F367BC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169BA1-74CE-4021-9FEB-D6991FBBC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6AA3FDB-6D1E-486D-818A-DF542A71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73" y="3551597"/>
            <a:ext cx="6990860" cy="429766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427BD0D5-C3F5-FEDD-1216-39E9FE64D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35" b="14311"/>
          <a:stretch/>
        </p:blipFill>
        <p:spPr>
          <a:xfrm>
            <a:off x="802851" y="5001065"/>
            <a:ext cx="7852548" cy="360040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170952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D7BECEF-0EB8-4D1D-8E62-05FD6574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5855"/>
            <a:ext cx="12192000" cy="4827435"/>
          </a:xfrm>
        </p:spPr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b="1" dirty="0">
                <a:solidFill>
                  <a:srgbClr val="00A0AE"/>
                </a:solidFill>
                <a:latin typeface="Trebuchet MS"/>
              </a:rPr>
              <a:t>Eigenschappen klasse Console</a:t>
            </a:r>
            <a:endParaRPr lang="nl-NL" dirty="0">
              <a:latin typeface="Trebuchet MS"/>
            </a:endParaRPr>
          </a:p>
          <a:p>
            <a:pPr marL="355600" lvl="1" indent="0">
              <a:buNone/>
            </a:pPr>
            <a:r>
              <a:rPr lang="nl-BE" dirty="0" err="1">
                <a:solidFill>
                  <a:srgbClr val="EC4B2F"/>
                </a:solidFill>
                <a:latin typeface="Trebuchet MS"/>
              </a:rPr>
              <a:t>BackgroundColor</a:t>
            </a:r>
            <a:endParaRPr lang="nl-BE" dirty="0" err="1">
              <a:latin typeface="Trebuchet MS"/>
            </a:endParaRPr>
          </a:p>
          <a:p>
            <a:pPr marL="1009650" lvl="1" indent="-285750">
              <a:buFont typeface="Arial,Sans-Serif"/>
              <a:buChar char="•"/>
            </a:pPr>
            <a:r>
              <a:rPr lang="nl-BE" dirty="0">
                <a:latin typeface="Trebuchet MS"/>
              </a:rPr>
              <a:t>Achtergrondkleur van DOS-venster aan passen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>
                <a:solidFill>
                  <a:srgbClr val="00A0AE"/>
                </a:solidFill>
                <a:latin typeface="Trebuchet MS"/>
              </a:rPr>
              <a:t>BackgroundColor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, </a:t>
            </a:r>
            <a:r>
              <a:rPr lang="nl-BE" dirty="0" err="1">
                <a:solidFill>
                  <a:srgbClr val="00A0AE"/>
                </a:solidFill>
                <a:latin typeface="Trebuchet MS"/>
              </a:rPr>
              <a:t>ForegroundColor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 en </a:t>
            </a:r>
            <a:r>
              <a:rPr lang="nl-BE" dirty="0" err="1">
                <a:solidFill>
                  <a:srgbClr val="00A0AE"/>
                </a:solidFill>
                <a:latin typeface="Trebuchet MS"/>
              </a:rPr>
              <a:t>Title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 zijn eigenschappen!</a:t>
            </a:r>
            <a:endParaRPr lang="nl-BE" dirty="0">
              <a:latin typeface="Trebuchet MS"/>
            </a:endParaRPr>
          </a:p>
          <a:p>
            <a:r>
              <a:rPr lang="nl-BE" dirty="0">
                <a:latin typeface="Trebuchet MS"/>
              </a:rPr>
              <a:t>Eigenschap staat links</a:t>
            </a:r>
            <a:endParaRPr lang="nl-BE" dirty="0"/>
          </a:p>
          <a:p>
            <a:r>
              <a:rPr lang="nl-BE" dirty="0">
                <a:latin typeface="Trebuchet MS"/>
              </a:rPr>
              <a:t>Gevolgd door gelijkheidsteken</a:t>
            </a:r>
          </a:p>
          <a:p>
            <a:r>
              <a:rPr lang="nl-BE" dirty="0">
                <a:latin typeface="Trebuchet MS"/>
              </a:rPr>
              <a:t>Gewenste waarde staat rechts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9058BB-A51A-4EF6-A4E9-1B4B18F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94949E-D9A1-464F-9341-04DF465AC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E6A561-37CE-45BC-B710-4B7FDC45F2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23A2685-9B87-4294-ACC7-F2A81E82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5" t="18732"/>
          <a:stretch/>
        </p:blipFill>
        <p:spPr>
          <a:xfrm>
            <a:off x="802851" y="2852783"/>
            <a:ext cx="4072725" cy="367129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16771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0848528" cy="4428000"/>
          </a:xfrm>
        </p:spPr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NL" dirty="0">
                <a:latin typeface="Trebuchet MS"/>
              </a:rPr>
              <a:t>Elk programma bevat volgende bouwstenen:</a:t>
            </a:r>
          </a:p>
          <a:p>
            <a:pPr lvl="1"/>
            <a:endParaRPr lang="nl-NL" dirty="0"/>
          </a:p>
          <a:p>
            <a:r>
              <a:rPr lang="nl-NL" b="1" dirty="0">
                <a:solidFill>
                  <a:srgbClr val="EC4B2F"/>
                </a:solidFill>
                <a:latin typeface="Trebuchet MS"/>
              </a:rPr>
              <a:t>Sequenties</a:t>
            </a:r>
          </a:p>
          <a:p>
            <a:r>
              <a:rPr lang="nl-NL" dirty="0"/>
              <a:t>Selecties</a:t>
            </a:r>
          </a:p>
          <a:p>
            <a:r>
              <a:rPr lang="nl-NL" dirty="0"/>
              <a:t>Iteraties</a:t>
            </a:r>
          </a:p>
          <a:p>
            <a:r>
              <a:rPr lang="nl-NL" dirty="0"/>
              <a:t>Methodes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Bouwstenen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15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2A6D04-D90B-4FA4-A12A-309513DF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12D204-4A4C-45A9-9ED0-12CF6A1B7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C5A99D-7902-4952-9C55-EC40D17656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5B1275C0-AD56-494D-BFAF-9E416C87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86"/>
          <a:stretch/>
        </p:blipFill>
        <p:spPr>
          <a:xfrm>
            <a:off x="839416" y="1484784"/>
            <a:ext cx="3056526" cy="4320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9641CFC-558F-485D-BB52-21F74E0A20DF}"/>
              </a:ext>
            </a:extLst>
          </p:cNvPr>
          <p:cNvSpPr txBox="1"/>
          <p:nvPr/>
        </p:nvSpPr>
        <p:spPr>
          <a:xfrm>
            <a:off x="4472914" y="1411042"/>
            <a:ext cx="609437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nl-BE" dirty="0">
                <a:solidFill>
                  <a:srgbClr val="00A0AE"/>
                </a:solidFill>
              </a:rPr>
              <a:t>Deze methode wist alles van het scherm</a:t>
            </a:r>
            <a:br>
              <a:rPr lang="nl-BE" dirty="0">
                <a:solidFill>
                  <a:srgbClr val="00A0AE"/>
                </a:solidFill>
                <a:ea typeface="Verdana"/>
              </a:rPr>
            </a:br>
            <a:r>
              <a:rPr lang="nl-BE" dirty="0">
                <a:solidFill>
                  <a:srgbClr val="00A0AE"/>
                </a:solidFill>
              </a:rPr>
              <a:t>Je krijgt een proper of leeg scherm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0BC8F91-59FF-450C-BEE7-1CFA847D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0" y="2626899"/>
            <a:ext cx="3511241" cy="49252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006070D-A0D7-4F5F-9E77-28A850791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3704453"/>
            <a:ext cx="4150897" cy="623609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34314133-ADCF-43B2-BC22-ED10875BB5F2}"/>
              </a:ext>
            </a:extLst>
          </p:cNvPr>
          <p:cNvSpPr txBox="1"/>
          <p:nvPr/>
        </p:nvSpPr>
        <p:spPr>
          <a:xfrm>
            <a:off x="4474800" y="2688496"/>
            <a:ext cx="633670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nl-BE" dirty="0">
                <a:solidFill>
                  <a:srgbClr val="00A0AE"/>
                </a:solidFill>
              </a:rPr>
              <a:t>Drukt een </a:t>
            </a:r>
            <a:r>
              <a:rPr lang="nl-BE" err="1">
                <a:solidFill>
                  <a:srgbClr val="00A0AE"/>
                </a:solidFill>
              </a:rPr>
              <a:t>blancolijn</a:t>
            </a:r>
            <a:endParaRPr lang="nl-BE">
              <a:solidFill>
                <a:srgbClr val="00A0AE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ECD99F09-A441-4AD0-BB70-4E1390410581}"/>
              </a:ext>
            </a:extLst>
          </p:cNvPr>
          <p:cNvSpPr txBox="1"/>
          <p:nvPr/>
        </p:nvSpPr>
        <p:spPr>
          <a:xfrm>
            <a:off x="4471240" y="3766051"/>
            <a:ext cx="644929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nl-BE" dirty="0">
                <a:solidFill>
                  <a:srgbClr val="00A0AE"/>
                </a:solidFill>
              </a:rPr>
              <a:t>Wacht tot de gebruiker op enter drukt. </a:t>
            </a:r>
            <a:br>
              <a:rPr lang="nl-BE" dirty="0">
                <a:solidFill>
                  <a:srgbClr val="00A0AE"/>
                </a:solidFill>
              </a:rPr>
            </a:br>
            <a:r>
              <a:rPr lang="nl-BE" dirty="0">
                <a:solidFill>
                  <a:srgbClr val="00A0AE"/>
                </a:solidFill>
              </a:rPr>
              <a:t>Deze informatie wordt nu niet bewaard</a:t>
            </a:r>
          </a:p>
        </p:txBody>
      </p:sp>
    </p:spTree>
    <p:extLst>
      <p:ext uri="{BB962C8B-B14F-4D97-AF65-F5344CB8AC3E}">
        <p14:creationId xmlns:p14="http://schemas.microsoft.com/office/powerpoint/2010/main" val="164018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891EF45-B983-4514-B1DA-7D0DF2D0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Ga naar verkenner – ga naar de gewenste map </a:t>
            </a:r>
            <a:endParaRPr lang="nl-NL"/>
          </a:p>
          <a:p>
            <a:pPr marL="0" indent="0">
              <a:buNone/>
            </a:pPr>
            <a:r>
              <a:rPr lang="nl-BE" dirty="0">
                <a:latin typeface="Trebuchet MS"/>
              </a:rPr>
              <a:t>Bijvoorbeeld:</a:t>
            </a:r>
          </a:p>
          <a:p>
            <a:pPr marL="457200" indent="-457200"/>
            <a:r>
              <a:rPr lang="nl-BE" dirty="0">
                <a:latin typeface="Trebuchet MS"/>
              </a:rPr>
              <a:t>Programmeren | Oefeningen | 1 Sequentie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9A57B48-79A3-4FA1-ADFC-081BE52F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Bestaand project opstarten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E8C3C0-31FB-48B0-8A4C-7974CD273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0291E1-E523-4217-8FBF-8FF103EB4E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CF501E-3310-40E3-941A-34A91961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852936"/>
            <a:ext cx="8001000" cy="13811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C90EAFBD-0CB6-4FF3-AA47-A5704EDD3175}"/>
              </a:ext>
            </a:extLst>
          </p:cNvPr>
          <p:cNvSpPr/>
          <p:nvPr/>
        </p:nvSpPr>
        <p:spPr>
          <a:xfrm>
            <a:off x="1007435" y="3320988"/>
            <a:ext cx="349696" cy="21602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E1F13E-EFCC-43D5-903D-EDDF3DE79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8996" r="39763" b="65883"/>
          <a:stretch/>
        </p:blipFill>
        <p:spPr>
          <a:xfrm>
            <a:off x="2135560" y="4027150"/>
            <a:ext cx="6851104" cy="20568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3" name="Pijl: rechts 12">
            <a:extLst>
              <a:ext uri="{FF2B5EF4-FFF2-40B4-BE49-F238E27FC236}">
                <a16:creationId xmlns:a16="http://schemas.microsoft.com/office/drawing/2014/main" id="{B4147B4C-9422-4871-9F97-23C0C828B2BF}"/>
              </a:ext>
            </a:extLst>
          </p:cNvPr>
          <p:cNvSpPr/>
          <p:nvPr/>
        </p:nvSpPr>
        <p:spPr>
          <a:xfrm>
            <a:off x="1785864" y="5507964"/>
            <a:ext cx="349696" cy="21602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393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18E73E2-5E3C-4F2B-B96E-B81D99EC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12192000" cy="4680520"/>
          </a:xfrm>
        </p:spPr>
        <p:txBody>
          <a:bodyPr vert="horz" lIns="432000" tIns="252000" rIns="432000" bIns="144000" rtlCol="0" anchor="t">
            <a:normAutofit fontScale="85000" lnSpcReduction="10000"/>
          </a:bodyPr>
          <a:lstStyle/>
          <a:p>
            <a:r>
              <a:rPr lang="nl-NL" sz="3300" dirty="0">
                <a:latin typeface="Trebuchet MS"/>
              </a:rPr>
              <a:t>Meestal schrijven we programma’s die gegevens (of ‘</a:t>
            </a:r>
            <a:r>
              <a:rPr lang="nl-NL" sz="3300" dirty="0">
                <a:solidFill>
                  <a:srgbClr val="EC4B2F"/>
                </a:solidFill>
                <a:latin typeface="Trebuchet MS"/>
              </a:rPr>
              <a:t>data</a:t>
            </a:r>
            <a:r>
              <a:rPr lang="nl-NL" sz="3300" dirty="0">
                <a:latin typeface="Trebuchet MS"/>
              </a:rPr>
              <a:t>’) gaan verwerken.</a:t>
            </a:r>
          </a:p>
          <a:p>
            <a:endParaRPr lang="nl-NL" sz="3300" dirty="0"/>
          </a:p>
          <a:p>
            <a:r>
              <a:rPr lang="nl-NL" sz="3300" dirty="0"/>
              <a:t>Gegevens worden bewaard in het geheugen van de computer.</a:t>
            </a:r>
          </a:p>
          <a:p>
            <a:endParaRPr lang="nl-NL" sz="3300" dirty="0"/>
          </a:p>
          <a:p>
            <a:r>
              <a:rPr lang="nl-NL" sz="3300" dirty="0"/>
              <a:t>Het geheugen kunnen we vergelijken met een enorme wand brievenbussen waarin je post kan plaatsen.</a:t>
            </a:r>
          </a:p>
          <a:p>
            <a:endParaRPr lang="nl-NL" sz="3300" dirty="0"/>
          </a:p>
          <a:p>
            <a:pPr lvl="0"/>
            <a:r>
              <a:rPr lang="nl-NL" sz="3300" dirty="0"/>
              <a:t>Wanneer deze brievenbussen geen labels dragen met een adres, dan is een onbegonnen zaak om elke brief juist te posten.</a:t>
            </a:r>
          </a:p>
          <a:p>
            <a:endParaRPr lang="nl-NL" sz="3300" dirty="0"/>
          </a:p>
          <a:p>
            <a:endParaRPr lang="nl-NL" sz="3300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33C5E1-68B8-4027-BA1C-5999F77A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 en variabelen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AEE15E-A43E-4056-9200-6E7FE266D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1EFC94-54D4-4069-BCC8-8EFEC672C4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5661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2CD836-3F74-4666-9D39-B7539202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NL" sz="3200" dirty="0">
                <a:latin typeface="Trebuchet MS"/>
              </a:rPr>
              <a:t>Op dezelfde manier is het noodzakelijk dat elk stukje geheugen een label (een adres) krijgt: </a:t>
            </a:r>
            <a:r>
              <a:rPr lang="nl-NL" sz="3200" dirty="0">
                <a:solidFill>
                  <a:srgbClr val="EC4B2F"/>
                </a:solidFill>
                <a:latin typeface="Trebuchet MS"/>
              </a:rPr>
              <a:t>variabele</a:t>
            </a:r>
            <a:r>
              <a:rPr lang="nl-NL" sz="3200" dirty="0">
                <a:latin typeface="Trebuchet MS"/>
              </a:rPr>
              <a:t>.</a:t>
            </a:r>
          </a:p>
          <a:p>
            <a:endParaRPr lang="nl-NL" sz="3200" dirty="0"/>
          </a:p>
          <a:p>
            <a:r>
              <a:rPr lang="nl-NL" sz="3200" dirty="0">
                <a:latin typeface="Trebuchet MS"/>
              </a:rPr>
              <a:t>Om gegevens te kunnen verwerken, moeten we die data kunnen bereiken. Daarvoor gebruiken we </a:t>
            </a:r>
            <a:r>
              <a:rPr lang="nl-NL" sz="3200" dirty="0">
                <a:solidFill>
                  <a:srgbClr val="EC4B2F"/>
                </a:solidFill>
                <a:latin typeface="Trebuchet MS"/>
              </a:rPr>
              <a:t>variabelen</a:t>
            </a:r>
            <a:r>
              <a:rPr lang="nl-NL" sz="3200" dirty="0">
                <a:latin typeface="Trebuchet MS"/>
              </a:rPr>
              <a:t>.</a:t>
            </a:r>
            <a:endParaRPr lang="nl-NL"/>
          </a:p>
          <a:p>
            <a:endParaRPr lang="nl-NL" sz="3200" dirty="0"/>
          </a:p>
          <a:p>
            <a:endParaRPr lang="nl-BE" dirty="0">
              <a:latin typeface="Trebuchet MS"/>
            </a:endParaRPr>
          </a:p>
          <a:p>
            <a:pPr lvl="1"/>
            <a:endParaRPr lang="nl-BE" dirty="0"/>
          </a:p>
          <a:p>
            <a:endParaRPr lang="nl-NL" sz="3200" dirty="0"/>
          </a:p>
          <a:p>
            <a:endParaRPr lang="nl-NL" sz="3200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49C902-DAE9-48E8-B3A6-E8207DB5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 en variabelen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BE5E01-CDF3-4C4A-A6FC-E994991D5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70DDE5-7838-43C6-9FA6-66B3302557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910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78C8535-9AE8-4694-AC34-9D78F449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solidFill>
                  <a:srgbClr val="00A0AE"/>
                </a:solidFill>
                <a:latin typeface="Trebuchet MS"/>
              </a:rPr>
              <a:t>Naam </a:t>
            </a:r>
            <a:r>
              <a:rPr lang="nl-BE" dirty="0">
                <a:latin typeface="Trebuchet MS"/>
              </a:rPr>
              <a:t>van een variabele:</a:t>
            </a:r>
            <a:endParaRPr lang="en-US" dirty="0">
              <a:latin typeface="Trebuchet MS"/>
            </a:endParaRPr>
          </a:p>
          <a:p>
            <a:pPr lvl="1"/>
            <a:r>
              <a:rPr lang="nl-BE" dirty="0">
                <a:latin typeface="Trebuchet MS"/>
              </a:rPr>
              <a:t>De 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naam die we aanspreken</a:t>
            </a:r>
            <a:r>
              <a:rPr lang="nl-BE" dirty="0">
                <a:latin typeface="Trebuchet MS"/>
              </a:rPr>
              <a:t> om verwerkingen uit te kunnen voeren</a:t>
            </a:r>
          </a:p>
          <a:p>
            <a:pPr lvl="1"/>
            <a:r>
              <a:rPr lang="nl-BE" dirty="0">
                <a:latin typeface="Trebuchet MS"/>
              </a:rPr>
              <a:t>Begint met een kleine letter, bevat geen _ en geen spaties</a:t>
            </a:r>
            <a:endParaRPr lang="nl-NL" dirty="0"/>
          </a:p>
          <a:p>
            <a:pPr lvl="0"/>
            <a:endParaRPr lang="nl-NL" sz="3200" dirty="0"/>
          </a:p>
          <a:p>
            <a:pPr marL="0" indent="0">
              <a:buNone/>
            </a:pPr>
            <a:r>
              <a:rPr lang="nl-NL" sz="3200" dirty="0">
                <a:solidFill>
                  <a:srgbClr val="00A0AE"/>
                </a:solidFill>
                <a:latin typeface="Trebuchet MS"/>
              </a:rPr>
              <a:t>Datatype</a:t>
            </a:r>
            <a:r>
              <a:rPr lang="nl-NL" sz="3200" dirty="0">
                <a:latin typeface="Trebuchet MS"/>
              </a:rPr>
              <a:t> van een variabele:</a:t>
            </a:r>
          </a:p>
          <a:p>
            <a:pPr lvl="1"/>
            <a:r>
              <a:rPr lang="nl-NL" sz="2700" dirty="0">
                <a:latin typeface="Trebuchet MS"/>
              </a:rPr>
              <a:t>Bepaalt </a:t>
            </a:r>
            <a:r>
              <a:rPr lang="nl-NL" sz="2700" dirty="0">
                <a:solidFill>
                  <a:srgbClr val="EC4B2F"/>
                </a:solidFill>
                <a:latin typeface="Trebuchet MS"/>
              </a:rPr>
              <a:t>welk soort gegeven</a:t>
            </a:r>
            <a:r>
              <a:rPr lang="nl-NL" sz="2700" dirty="0">
                <a:latin typeface="Trebuchet MS"/>
              </a:rPr>
              <a:t> in die variabele past</a:t>
            </a:r>
          </a:p>
          <a:p>
            <a:pPr lvl="1"/>
            <a:r>
              <a:rPr lang="nl-NL" sz="2700" dirty="0">
                <a:latin typeface="Trebuchet MS"/>
              </a:rPr>
              <a:t>Het datatype bepaalt de grootte van de brievenbus</a:t>
            </a:r>
          </a:p>
          <a:p>
            <a:pPr lvl="1"/>
            <a:endParaRPr lang="nl-NL" sz="3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1FC462-1CCB-4BC0-B9C9-5D38D53C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 en variabelen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7C3FCC-C11A-40D1-8987-EF8B9D3BF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15F809-4349-45E4-AE39-ADA48E6D6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982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9F04ED6-5168-4089-8B96-FDE875D5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lvl="0" indent="0">
              <a:buNone/>
            </a:pPr>
            <a:r>
              <a:rPr lang="nl-NL" dirty="0">
                <a:latin typeface="Trebuchet MS"/>
              </a:rPr>
              <a:t>Er bestaan heel wat datatypes!</a:t>
            </a:r>
            <a:endParaRPr lang="nl-NL" dirty="0"/>
          </a:p>
          <a:p>
            <a:pPr lvl="0"/>
            <a:endParaRPr lang="nl-NL" dirty="0"/>
          </a:p>
          <a:p>
            <a:pPr marL="0" lvl="0" indent="0">
              <a:buNone/>
            </a:pPr>
            <a:r>
              <a:rPr lang="nl-NL" dirty="0"/>
              <a:t>Voorlopig gaan we met volgende datatypes aan de slag: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nl-BE" sz="1800" b="1" i="0" u="none" strike="noStrike" kern="120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Datatype</a:t>
            </a:r>
            <a:endParaRPr lang="nl-B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nl-BE" sz="1800" b="1" i="0" u="none" strike="noStrike" kern="120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Betekenis</a:t>
            </a:r>
            <a:endParaRPr lang="nl-B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nl-BE" sz="1800" b="1" i="0" u="none" strike="noStrike" kern="120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Gebruik</a:t>
            </a:r>
            <a:endParaRPr lang="nl-B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nl-NL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A93D90-DC53-4B61-A791-3193DEF7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Data en variabelen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DF2C6-ABF2-4375-9FF6-DBBC371C4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6EE742-1D4B-4CE2-A358-623D785C8A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D01F7F5-F47A-40A0-BE87-3C01CD15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3" y="2883662"/>
            <a:ext cx="8093905" cy="296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0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F693E9-DE04-431C-95EB-A3C70A26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Declaratie van variabelen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2ED262-0438-4CCA-BFF3-2B0718780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15F6A6-FFAE-4923-972B-875AEFC960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ACF3D917-2432-47E2-B872-BF8DFC49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2984"/>
            <a:ext cx="12192000" cy="4437016"/>
          </a:xfrm>
        </p:spPr>
        <p:txBody>
          <a:bodyPr vert="horz" lIns="432000" tIns="252000" rIns="432000" bIns="144000" rtlCol="0" anchor="t">
            <a:normAutofit/>
          </a:bodyPr>
          <a:lstStyle/>
          <a:p>
            <a:r>
              <a:rPr lang="nl-BE" dirty="0">
                <a:latin typeface="Trebuchet MS"/>
              </a:rPr>
              <a:t>Begin met het datatype</a:t>
            </a:r>
          </a:p>
          <a:p>
            <a:pPr lvl="1"/>
            <a:r>
              <a:rPr lang="nl-BE" dirty="0"/>
              <a:t>Datatype: </a:t>
            </a:r>
          </a:p>
          <a:p>
            <a:pPr marL="982345" lvl="2" indent="-258445"/>
            <a:r>
              <a:rPr lang="nl-BE" dirty="0"/>
              <a:t>Begint met een kleine letter</a:t>
            </a:r>
          </a:p>
          <a:p>
            <a:pPr marL="982345" lvl="2" indent="-258445"/>
            <a:r>
              <a:rPr lang="nl-BE" dirty="0"/>
              <a:t>Voorlopige soorten</a:t>
            </a:r>
          </a:p>
          <a:p>
            <a:pPr marL="1255395" lvl="3"/>
            <a:r>
              <a:rPr lang="nl-BE" dirty="0"/>
              <a:t>int, double, string, </a:t>
            </a:r>
            <a:r>
              <a:rPr lang="nl-BE" dirty="0" err="1"/>
              <a:t>bool</a:t>
            </a:r>
            <a:endParaRPr lang="nl-BE" dirty="0"/>
          </a:p>
          <a:p>
            <a:r>
              <a:rPr lang="nl-BE" dirty="0"/>
              <a:t>Noteer alle variabelen van hetzelfde datatype</a:t>
            </a:r>
          </a:p>
          <a:p>
            <a:r>
              <a:rPr lang="nl-BE" dirty="0"/>
              <a:t>Per datatype gebruiken we een aparte lijn</a:t>
            </a:r>
          </a:p>
          <a:p>
            <a:r>
              <a:rPr lang="nl-BE" dirty="0"/>
              <a:t>Eindigt met </a:t>
            </a:r>
            <a:r>
              <a:rPr lang="nl-BE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5B4AE2B8-4A02-4970-9253-C1E239290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2"/>
          <a:stretch/>
        </p:blipFill>
        <p:spPr>
          <a:xfrm>
            <a:off x="5231904" y="1359942"/>
            <a:ext cx="6515100" cy="1852052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3" name="Pijl: links 12">
            <a:extLst>
              <a:ext uri="{FF2B5EF4-FFF2-40B4-BE49-F238E27FC236}">
                <a16:creationId xmlns:a16="http://schemas.microsoft.com/office/drawing/2014/main" id="{0FD2A8EB-0FD8-45E7-B7FA-119D44C2E2D9}"/>
              </a:ext>
            </a:extLst>
          </p:cNvPr>
          <p:cNvSpPr/>
          <p:nvPr/>
        </p:nvSpPr>
        <p:spPr>
          <a:xfrm>
            <a:off x="11496600" y="1556792"/>
            <a:ext cx="648072" cy="36004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662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33C4F0-D1D0-4C8F-AB4D-6C10465C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Andere voorbeelden</a:t>
            </a:r>
            <a:endParaRPr lang="nl-NL" dirty="0"/>
          </a:p>
          <a:p>
            <a:r>
              <a:rPr lang="nl-BE" sz="2500" dirty="0">
                <a:latin typeface="Trebuchet MS"/>
              </a:rPr>
              <a:t>Deze variabelen moeten ingelezen worden of berekend worden.</a:t>
            </a:r>
          </a:p>
          <a:p>
            <a:endParaRPr lang="nl-BE" dirty="0"/>
          </a:p>
          <a:p>
            <a:endParaRPr lang="nl-BE" dirty="0"/>
          </a:p>
          <a:p>
            <a:endParaRPr lang="nl-BE" dirty="0">
              <a:latin typeface="Trebuchet MS"/>
            </a:endParaRPr>
          </a:p>
          <a:p>
            <a:r>
              <a:rPr lang="nl-BE" sz="2500" dirty="0">
                <a:latin typeface="Trebuchet MS"/>
              </a:rPr>
              <a:t>Deze variabelen krijgen een basiswaarde.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FFEAD1-5CF4-47F0-A0AE-DD1DF3EA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Declaratie van variabelen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CF40EA-475D-46D6-9822-7C6A58170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D2F2FB-53F0-48F2-9845-629311CED4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31F2CFC-5A5F-42D2-8016-48AAE937DF9D}"/>
              </a:ext>
            </a:extLst>
          </p:cNvPr>
          <p:cNvSpPr/>
          <p:nvPr/>
        </p:nvSpPr>
        <p:spPr>
          <a:xfrm>
            <a:off x="438400" y="2462017"/>
            <a:ext cx="3771448" cy="923330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voornaam;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getal;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teBetalenBedrag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0079EF4-3F00-45D2-BF2B-411777928A29}"/>
              </a:ext>
            </a:extLst>
          </p:cNvPr>
          <p:cNvSpPr/>
          <p:nvPr/>
        </p:nvSpPr>
        <p:spPr>
          <a:xfrm>
            <a:off x="439135" y="4452863"/>
            <a:ext cx="4320480" cy="923330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boodschap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kortingPercentage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0.05;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isGevonden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83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A59577D-06DA-438F-ADAC-E919A948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solidFill>
                  <a:srgbClr val="00A0AE"/>
                </a:solidFill>
                <a:latin typeface="Trebuchet MS"/>
              </a:rPr>
              <a:t>Werking</a:t>
            </a:r>
            <a:endParaRPr lang="nl-NL" dirty="0">
              <a:solidFill>
                <a:srgbClr val="00A0AE"/>
              </a:solidFill>
            </a:endParaRPr>
          </a:p>
          <a:p>
            <a:r>
              <a:rPr lang="nl-BE" sz="2500" dirty="0">
                <a:latin typeface="Trebuchet MS"/>
              </a:rPr>
              <a:t>De informatie die de gebruiker invult, wordt ingelezen door de methode </a:t>
            </a:r>
            <a:r>
              <a:rPr lang="nl-BE" sz="2500" err="1">
                <a:solidFill>
                  <a:srgbClr val="EC4B2F"/>
                </a:solidFill>
                <a:latin typeface="Trebuchet MS"/>
              </a:rPr>
              <a:t>ReadLine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()</a:t>
            </a:r>
            <a:r>
              <a:rPr lang="nl-BE" sz="2500" dirty="0">
                <a:solidFill>
                  <a:srgbClr val="FF0000"/>
                </a:solidFill>
                <a:latin typeface="Trebuchet MS"/>
              </a:rPr>
              <a:t> </a:t>
            </a:r>
            <a:r>
              <a:rPr lang="nl-BE" sz="2500" dirty="0">
                <a:latin typeface="Trebuchet MS"/>
              </a:rPr>
              <a:t>en opgevangen in de variabele 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getal1</a:t>
            </a:r>
          </a:p>
          <a:p>
            <a:pPr marL="982345" lvl="2" indent="-258445"/>
            <a:r>
              <a:rPr lang="nl-BE" dirty="0">
                <a:latin typeface="Trebuchet MS"/>
              </a:rPr>
              <a:t>De methode </a:t>
            </a:r>
            <a:r>
              <a:rPr lang="nl-BE" err="1">
                <a:solidFill>
                  <a:srgbClr val="EC4B2F"/>
                </a:solidFill>
                <a:latin typeface="Trebuchet MS"/>
              </a:rPr>
              <a:t>ReadLine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()</a:t>
            </a:r>
            <a:r>
              <a:rPr lang="nl-BE" dirty="0">
                <a:solidFill>
                  <a:srgbClr val="FF0000"/>
                </a:solidFill>
                <a:latin typeface="Trebuchet MS"/>
              </a:rPr>
              <a:t> </a:t>
            </a:r>
            <a:r>
              <a:rPr lang="nl-BE" dirty="0">
                <a:latin typeface="Trebuchet MS"/>
              </a:rPr>
              <a:t>geeft altijd informatie van het datatype 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string</a:t>
            </a:r>
            <a:r>
              <a:rPr lang="nl-BE" dirty="0">
                <a:latin typeface="Trebuchet MS"/>
              </a:rPr>
              <a:t> terug aan het programma</a:t>
            </a:r>
            <a:endParaRPr lang="nl-BE" dirty="0">
              <a:solidFill>
                <a:srgbClr val="FF0000"/>
              </a:solidFill>
              <a:latin typeface="Trebuchet MS"/>
            </a:endParaRPr>
          </a:p>
          <a:p>
            <a:pPr marL="982345" lvl="2" indent="-258445"/>
            <a:r>
              <a:rPr lang="nl-BE" i="1" dirty="0">
                <a:latin typeface="Trebuchet MS"/>
              </a:rPr>
              <a:t>getal1</a:t>
            </a:r>
            <a:r>
              <a:rPr lang="nl-BE" dirty="0">
                <a:latin typeface="Trebuchet MS"/>
              </a:rPr>
              <a:t> is het 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ontvangend</a:t>
            </a:r>
            <a:r>
              <a:rPr lang="nl-BE" dirty="0">
                <a:latin typeface="Trebuchet MS"/>
              </a:rPr>
              <a:t> veld en is van het datatype 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int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E7E5DA-1DFF-4AE2-92AA-98317269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Inlezen van 4 getallen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DADB18-D8FF-4BCE-897F-AFD66DEAB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7FC68D-B857-42FE-BEA6-3B8C5D2303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8">
            <a:extLst>
              <a:ext uri="{FF2B5EF4-FFF2-40B4-BE49-F238E27FC236}">
                <a16:creationId xmlns:a16="http://schemas.microsoft.com/office/drawing/2014/main" id="{071362EF-8EE7-4976-B2E8-BC96710F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6" y="3978362"/>
            <a:ext cx="3749278" cy="859852"/>
          </a:xfrm>
          <a:prstGeom prst="rect">
            <a:avLst/>
          </a:prstGeom>
          <a:ln>
            <a:solidFill>
              <a:srgbClr val="D1CAD2"/>
            </a:solidFill>
          </a:ln>
        </p:spPr>
      </p:pic>
    </p:spTree>
    <p:extLst>
      <p:ext uri="{BB962C8B-B14F-4D97-AF65-F5344CB8AC3E}">
        <p14:creationId xmlns:p14="http://schemas.microsoft.com/office/powerpoint/2010/main" val="3235882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DC5C37E-55EA-486B-BAD0-BC3698A2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Inlezen van 4 getallen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4EE817-89C8-4EFD-B336-E0B90E363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CE9F44-CE4D-4A6C-9D13-9EBB0760CD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EA97D26-17DA-43EF-9D7C-11854E4B0941}"/>
              </a:ext>
            </a:extLst>
          </p:cNvPr>
          <p:cNvSpPr txBox="1"/>
          <p:nvPr/>
        </p:nvSpPr>
        <p:spPr>
          <a:xfrm>
            <a:off x="739946" y="3924569"/>
            <a:ext cx="9731867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nl-BE" sz="3000" dirty="0">
                <a:solidFill>
                  <a:srgbClr val="EC4B2F"/>
                </a:solidFill>
                <a:latin typeface="Trebuchet MS"/>
              </a:rPr>
              <a:t>Probleem</a:t>
            </a:r>
            <a:endParaRPr lang="nl-BE" sz="3000" dirty="0">
              <a:solidFill>
                <a:srgbClr val="EC4B2F"/>
              </a:solidFill>
              <a:latin typeface="Trebuchet MS"/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nl-BE" sz="2500" dirty="0">
                <a:solidFill>
                  <a:srgbClr val="000000"/>
                </a:solidFill>
                <a:latin typeface="Trebuchet MS"/>
              </a:rPr>
              <a:t>Datatype ontvangend veld ≠ datatype zendend veld</a:t>
            </a:r>
            <a:endParaRPr lang="nl-BE" sz="2500" dirty="0">
              <a:solidFill>
                <a:srgbClr val="000000"/>
              </a:solidFill>
              <a:latin typeface="Trebuchet MS"/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nl-BE" sz="2500" dirty="0">
                <a:solidFill>
                  <a:srgbClr val="000000"/>
                </a:solidFill>
                <a:latin typeface="Trebuchet MS"/>
              </a:rPr>
              <a:t>Datatype getal1 ≠ datatype </a:t>
            </a:r>
            <a:r>
              <a:rPr lang="nl-BE" sz="2500" dirty="0" err="1">
                <a:solidFill>
                  <a:srgbClr val="000000"/>
                </a:solidFill>
                <a:latin typeface="Trebuchet MS"/>
              </a:rPr>
              <a:t>Console.ReadLine</a:t>
            </a:r>
            <a:r>
              <a:rPr lang="nl-BE" sz="2500" dirty="0">
                <a:solidFill>
                  <a:srgbClr val="000000"/>
                </a:solidFill>
                <a:latin typeface="Trebuchet MS"/>
              </a:rPr>
              <a:t>()</a:t>
            </a:r>
            <a:endParaRPr lang="nl-BE" sz="2500" dirty="0">
              <a:solidFill>
                <a:srgbClr val="000000"/>
              </a:solidFill>
              <a:latin typeface="Trebuchet MS"/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nl-BE" sz="2500" dirty="0">
                <a:solidFill>
                  <a:srgbClr val="000000"/>
                </a:solidFill>
                <a:latin typeface="Trebuchet MS"/>
              </a:rPr>
              <a:t>int ≠ string</a:t>
            </a:r>
            <a:endParaRPr lang="nl-BE" sz="2500" dirty="0">
              <a:solidFill>
                <a:srgbClr val="000000"/>
              </a:solidFill>
              <a:latin typeface="Trebuchet MS"/>
              <a:ea typeface="Verdana"/>
            </a:endParaRPr>
          </a:p>
        </p:txBody>
      </p:sp>
      <p:pic>
        <p:nvPicPr>
          <p:cNvPr id="8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681C181A-9B08-4003-B174-56FFE9470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78" y="1233590"/>
            <a:ext cx="7296150" cy="2609850"/>
          </a:xfrm>
          <a:ln>
            <a:solidFill>
              <a:srgbClr val="D1CAD2"/>
            </a:solidFill>
          </a:ln>
        </p:spPr>
      </p:pic>
    </p:spTree>
    <p:extLst>
      <p:ext uri="{BB962C8B-B14F-4D97-AF65-F5344CB8AC3E}">
        <p14:creationId xmlns:p14="http://schemas.microsoft.com/office/powerpoint/2010/main" val="21545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A73080E-7B6A-4F0F-8307-6AD6D05F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Open Visual Studio 2022  </a:t>
            </a:r>
            <a:endParaRPr lang="nl-BE" dirty="0"/>
          </a:p>
          <a:p>
            <a:r>
              <a:rPr lang="nl-BE" dirty="0">
                <a:latin typeface="Trebuchet MS"/>
              </a:rPr>
              <a:t>Klik onder ‘Get </a:t>
            </a:r>
            <a:r>
              <a:rPr lang="nl-BE" dirty="0" err="1">
                <a:latin typeface="Trebuchet MS"/>
              </a:rPr>
              <a:t>started</a:t>
            </a:r>
            <a:r>
              <a:rPr lang="nl-BE" dirty="0">
                <a:latin typeface="Trebuchet MS"/>
              </a:rPr>
              <a:t>’ op </a:t>
            </a:r>
            <a:r>
              <a:rPr lang="nl-BE" dirty="0" err="1">
                <a:solidFill>
                  <a:srgbClr val="00A0AE"/>
                </a:solidFill>
                <a:latin typeface="Trebuchet MS"/>
              </a:rPr>
              <a:t>Create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 a new project…</a:t>
            </a:r>
          </a:p>
          <a:p>
            <a:pPr marL="0" indent="0">
              <a:buNone/>
            </a:pPr>
            <a:endParaRPr lang="nl-BE" dirty="0">
              <a:latin typeface="Trebuchet MS"/>
            </a:endParaRPr>
          </a:p>
          <a:p>
            <a:pPr marL="0" indent="0">
              <a:buNone/>
            </a:pPr>
            <a:endParaRPr lang="nl-BE" dirty="0">
              <a:latin typeface="Trebuchet MS"/>
            </a:endParaRPr>
          </a:p>
          <a:p>
            <a:pPr marL="0" indent="0">
              <a:buNone/>
            </a:pPr>
            <a:r>
              <a:rPr lang="nl-BE" dirty="0">
                <a:latin typeface="Trebuchet MS"/>
              </a:rPr>
              <a:t>Indien Visual Studio reeds geopend is:</a:t>
            </a:r>
            <a:endParaRPr lang="nl-BE" dirty="0"/>
          </a:p>
          <a:p>
            <a:r>
              <a:rPr lang="nl-BE" dirty="0"/>
              <a:t>Menu: File | New | Project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296360-FEEE-405C-8026-AA1C21E9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Visual studio: Opstarten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646EFB-6C5E-4B46-BB6F-C5B1D7B68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1A7A37-C16B-452B-8ECB-DD94FAA61F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A84BD4E-8E3F-415B-8606-CFADC3E7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34" y="1337882"/>
            <a:ext cx="600075" cy="495300"/>
          </a:xfrm>
          <a:prstGeom prst="rect">
            <a:avLst/>
          </a:prstGeom>
        </p:spPr>
      </p:pic>
      <p:pic>
        <p:nvPicPr>
          <p:cNvPr id="6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274B210D-A44F-ACFD-12F6-F17CC0D3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594" y="2399510"/>
            <a:ext cx="3898490" cy="8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77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1E61A27-B038-4C65-8677-63DAFE4E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solidFill>
                  <a:srgbClr val="EC4B2F"/>
                </a:solidFill>
                <a:latin typeface="Trebuchet MS"/>
              </a:rPr>
              <a:t>Oplossing</a:t>
            </a:r>
            <a:endParaRPr lang="nl-NL" dirty="0">
              <a:solidFill>
                <a:srgbClr val="EC4B2F"/>
              </a:solidFill>
              <a:latin typeface="Trebuchet MS"/>
            </a:endParaRPr>
          </a:p>
          <a:p>
            <a:r>
              <a:rPr lang="nl-BE" sz="2500" dirty="0">
                <a:latin typeface="Trebuchet MS"/>
              </a:rPr>
              <a:t>De stringwaarde moet eerst omgezet worden naar het juiste datatype (int)</a:t>
            </a:r>
          </a:p>
          <a:p>
            <a:r>
              <a:rPr lang="nl-BE" sz="2500" dirty="0">
                <a:latin typeface="Trebuchet MS"/>
              </a:rPr>
              <a:t>Manier 1: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sz="2500" dirty="0">
                <a:latin typeface="Trebuchet MS"/>
              </a:rPr>
              <a:t>Manier 2: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FAF47B0-FF5B-4D11-9BCA-545D33C9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Inlezen van 4 getallen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5826FD-4700-4BD7-978C-4635EE87E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078D94-26DA-4F73-A995-A59BDD69D9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10" descr="Afbeelding met tekst&#10;&#10;Automatisch gegenereerde beschrijving">
            <a:extLst>
              <a:ext uri="{FF2B5EF4-FFF2-40B4-BE49-F238E27FC236}">
                <a16:creationId xmlns:a16="http://schemas.microsoft.com/office/drawing/2014/main" id="{710319A1-D62F-4874-A635-8A2DDC2D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05" y="2738295"/>
            <a:ext cx="6703101" cy="767701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11" name="Afbeelding 11">
            <a:extLst>
              <a:ext uri="{FF2B5EF4-FFF2-40B4-BE49-F238E27FC236}">
                <a16:creationId xmlns:a16="http://schemas.microsoft.com/office/drawing/2014/main" id="{13AB622F-D8F6-455E-8436-89959912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05" y="4084561"/>
            <a:ext cx="4910527" cy="313821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54192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1669494-42E0-41E3-87CB-7E5DC72B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Deze klasse heeft verschillende methodes om de inhoud van een bepaald datatype om te vormen naar een andere datatype</a:t>
            </a:r>
            <a:endParaRPr lang="nl-NL"/>
          </a:p>
          <a:p>
            <a:endParaRPr lang="nl-BE" dirty="0"/>
          </a:p>
          <a:p>
            <a:pPr marL="0" indent="0">
              <a:buNone/>
            </a:pPr>
            <a:r>
              <a:rPr lang="nl-BE" sz="2500" dirty="0">
                <a:latin typeface="Trebuchet MS"/>
              </a:rPr>
              <a:t>Wij gebruiken nu voor getal1: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0C8108-990C-47F2-8C95-AE8475E3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Manier 1: klasse </a:t>
            </a:r>
            <a:r>
              <a:rPr lang="nl-BE" dirty="0" err="1">
                <a:solidFill>
                  <a:srgbClr val="4B2B4B"/>
                </a:solidFill>
                <a:latin typeface="Trebuchet MS"/>
              </a:rPr>
              <a:t>Convert</a:t>
            </a:r>
            <a:endParaRPr lang="nl-BE" dirty="0">
              <a:solidFill>
                <a:srgbClr val="4B2B4B"/>
              </a:solidFill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F89E24-E98B-4E35-89DA-07062595F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147133-AA77-40CE-96D0-342CBACA81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67EC635-F591-4607-AB9C-F57DD7E30082}"/>
              </a:ext>
            </a:extLst>
          </p:cNvPr>
          <p:cNvSpPr/>
          <p:nvPr/>
        </p:nvSpPr>
        <p:spPr>
          <a:xfrm>
            <a:off x="3647728" y="5226684"/>
            <a:ext cx="3816424" cy="432048"/>
          </a:xfrm>
          <a:prstGeom prst="rect">
            <a:avLst/>
          </a:prstGeom>
          <a:ln>
            <a:solidFill>
              <a:srgbClr val="00A0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Gewenst datatype</a:t>
            </a:r>
          </a:p>
        </p:txBody>
      </p: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803197D5-71F7-4816-B449-FA8673226F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69603" y="4370850"/>
            <a:ext cx="1440160" cy="612068"/>
          </a:xfrm>
          <a:prstGeom prst="bentConnector2">
            <a:avLst/>
          </a:prstGeom>
          <a:ln>
            <a:solidFill>
              <a:srgbClr val="00A0A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Afbeelding 10" descr="Afbeelding met tekst&#10;&#10;Automatisch gegenereerde beschrijving">
            <a:extLst>
              <a:ext uri="{FF2B5EF4-FFF2-40B4-BE49-F238E27FC236}">
                <a16:creationId xmlns:a16="http://schemas.microsoft.com/office/drawing/2014/main" id="{07B00C90-F5E4-4702-8C30-D003AEB8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23" y="3195051"/>
            <a:ext cx="6703101" cy="767701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379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9B3445C-65E5-4D35-8D83-970A41E2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De methode converteert een string naar het opgegeven datatype</a:t>
            </a:r>
            <a:endParaRPr lang="nl-NL" dirty="0">
              <a:latin typeface="Trebuchet MS"/>
            </a:endParaRPr>
          </a:p>
          <a:p>
            <a:pPr marL="0" indent="0">
              <a:buNone/>
            </a:pPr>
            <a:endParaRPr lang="nl-BE" dirty="0">
              <a:latin typeface="Trebuchet MS"/>
            </a:endParaRPr>
          </a:p>
          <a:p>
            <a:pPr marL="0" indent="0">
              <a:buNone/>
            </a:pPr>
            <a:endParaRPr lang="nl-BE" sz="2500" dirty="0">
              <a:latin typeface="Trebuchet MS"/>
            </a:endParaRPr>
          </a:p>
          <a:p>
            <a:pPr marL="0" indent="0">
              <a:buNone/>
            </a:pPr>
            <a:r>
              <a:rPr lang="nl-BE" sz="2500" dirty="0">
                <a:latin typeface="Trebuchet MS"/>
              </a:rPr>
              <a:t>Wij gebruiken nu voor getal2: </a:t>
            </a:r>
            <a:endParaRPr lang="nl-BE" sz="2500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CBC4BB2-EA2F-43FA-AA50-10D86BF3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Manier 2: methode </a:t>
            </a:r>
            <a:r>
              <a:rPr lang="nl-BE" err="1">
                <a:solidFill>
                  <a:srgbClr val="4B2B4B"/>
                </a:solidFill>
                <a:latin typeface="Trebuchet MS"/>
              </a:rPr>
              <a:t>Parse</a:t>
            </a:r>
            <a:r>
              <a:rPr lang="nl-BE" dirty="0">
                <a:solidFill>
                  <a:srgbClr val="4B2B4B"/>
                </a:solidFill>
                <a:latin typeface="Trebuchet MS"/>
              </a:rPr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92999D-97AA-4F81-ADA4-9F8BA56F4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605287-D71C-4B0F-8344-CD6598E26E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06C99C0-B087-4AC2-AF7B-E053784B13E2}"/>
              </a:ext>
            </a:extLst>
          </p:cNvPr>
          <p:cNvSpPr/>
          <p:nvPr/>
        </p:nvSpPr>
        <p:spPr>
          <a:xfrm>
            <a:off x="433198" y="3270808"/>
            <a:ext cx="5688632" cy="369332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getal2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4FB164B-6908-42A5-8708-B56FB96C3882}"/>
              </a:ext>
            </a:extLst>
          </p:cNvPr>
          <p:cNvSpPr/>
          <p:nvPr/>
        </p:nvSpPr>
        <p:spPr>
          <a:xfrm>
            <a:off x="2467857" y="4490063"/>
            <a:ext cx="3816424" cy="432048"/>
          </a:xfrm>
          <a:prstGeom prst="rect">
            <a:avLst/>
          </a:prstGeom>
          <a:ln>
            <a:solidFill>
              <a:srgbClr val="00A0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Gewenst datatype</a:t>
            </a:r>
          </a:p>
        </p:txBody>
      </p: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B46222EF-EB3A-45DB-A8FC-D27B8DCEBF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1825" y="3880055"/>
            <a:ext cx="1070828" cy="581236"/>
          </a:xfrm>
          <a:prstGeom prst="bentConnector2">
            <a:avLst/>
          </a:prstGeom>
          <a:ln>
            <a:solidFill>
              <a:srgbClr val="00A0A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B96B9F7E-2BFE-4632-BA2F-8E7755646C37}"/>
              </a:ext>
            </a:extLst>
          </p:cNvPr>
          <p:cNvSpPr/>
          <p:nvPr/>
        </p:nvSpPr>
        <p:spPr>
          <a:xfrm>
            <a:off x="4772113" y="3922060"/>
            <a:ext cx="3816424" cy="432048"/>
          </a:xfrm>
          <a:prstGeom prst="rect">
            <a:avLst/>
          </a:prstGeom>
          <a:ln>
            <a:solidFill>
              <a:srgbClr val="00A0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Om te zetten stringwaarde</a:t>
            </a:r>
          </a:p>
        </p:txBody>
      </p: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0B53453B-35CF-4CD2-91B0-3325DCC4A1CD}"/>
              </a:ext>
            </a:extLst>
          </p:cNvPr>
          <p:cNvCxnSpPr>
            <a:cxnSpLocks/>
          </p:cNvCxnSpPr>
          <p:nvPr/>
        </p:nvCxnSpPr>
        <p:spPr>
          <a:xfrm>
            <a:off x="4101451" y="3663114"/>
            <a:ext cx="670663" cy="474970"/>
          </a:xfrm>
          <a:prstGeom prst="bentConnector3">
            <a:avLst>
              <a:gd name="adj1" fmla="val 4553"/>
            </a:avLst>
          </a:prstGeom>
          <a:ln>
            <a:solidFill>
              <a:srgbClr val="00A0A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A4C8C8-E729-4467-B6C7-3F864C71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Inlezen van 4 getallen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B4E23E-498A-4D2E-9306-66079ED81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E0FAB0-8619-4C64-8505-ADE4737F75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Afbeelding 11" descr="Afbeelding met tekst&#10;&#10;Automatisch gegenereerde beschrijving">
            <a:extLst>
              <a:ext uri="{FF2B5EF4-FFF2-40B4-BE49-F238E27FC236}">
                <a16:creationId xmlns:a16="http://schemas.microsoft.com/office/drawing/2014/main" id="{9E4D27EA-392B-4824-8F46-5AB33EA53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544" y="1152000"/>
            <a:ext cx="6844912" cy="4428000"/>
          </a:xfrm>
        </p:spPr>
      </p:pic>
    </p:spTree>
    <p:extLst>
      <p:ext uri="{BB962C8B-B14F-4D97-AF65-F5344CB8AC3E}">
        <p14:creationId xmlns:p14="http://schemas.microsoft.com/office/powerpoint/2010/main" val="3809176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C25D7C0-F18B-446D-9533-8D9CCE1F0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36" y="1152525"/>
            <a:ext cx="8210707" cy="442753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ABBB53A-7203-4DDE-9B91-BD194F13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Bewerking in C#: </a:t>
            </a:r>
            <a:br>
              <a:rPr lang="nl-BE" dirty="0"/>
            </a:br>
            <a:r>
              <a:rPr lang="nl-BE" dirty="0"/>
              <a:t>rekenkundige operatoren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DE9BAF-A394-4F7A-B7C3-7452F6354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5F8DA3-E5FD-49AE-8710-534317CEF7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9259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B4BB0117-41D9-463F-BDFF-01529916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312" y="1152525"/>
            <a:ext cx="6767375" cy="442753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26CAE8F-7C00-4034-A1AA-C12544BF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Bewerking in C#: </a:t>
            </a:r>
            <a:br>
              <a:rPr lang="nl-BE" dirty="0"/>
            </a:br>
            <a:r>
              <a:rPr lang="nl-BE" dirty="0"/>
              <a:t>rekenkundige operatoren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443FAF-CDA9-49E0-8EF2-171426FCC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AB8BF2-51F7-43A8-86B6-3D9D44FC09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3569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8F56DD28-285A-4196-80A5-51DDBC8FC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035" y="1152524"/>
            <a:ext cx="6938114" cy="465273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84C5FB2-E1B0-43C4-AC3A-D19483A0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Bewerking in C#: </a:t>
            </a:r>
            <a:br>
              <a:rPr lang="nl-BE" dirty="0"/>
            </a:br>
            <a:r>
              <a:rPr lang="nl-BE" dirty="0"/>
              <a:t>rekenkundige operatoren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2ECE53-0817-4ED9-98DD-A4C3EF7FA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709865-D23F-4412-B7EA-D536369522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2894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8A5F6D5D-E109-4E4F-B533-6951199B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650" y="1924465"/>
            <a:ext cx="8254699" cy="288365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F57CCF3-3253-4057-AEAF-10CA7AFF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Bewerking in C#: </a:t>
            </a:r>
            <a:br>
              <a:rPr lang="nl-BE" dirty="0"/>
            </a:br>
            <a:r>
              <a:rPr lang="nl-BE" dirty="0"/>
              <a:t>rekenkundige operatoren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F0BD76-7432-40E3-A8CF-389DCC7E1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D4CD67-12ED-47F0-B419-31256A6963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3046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2D3277-A778-45CA-9724-2B20EC6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Bewerking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B257DC-9414-4E34-9996-059B6E3FAB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3D63B2-F009-41F9-AFCD-704F560867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866B84AF-6006-47B7-836F-3019980AA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1384800"/>
            <a:ext cx="6781800" cy="3962400"/>
          </a:xfrm>
        </p:spPr>
      </p:pic>
    </p:spTree>
    <p:extLst>
      <p:ext uri="{BB962C8B-B14F-4D97-AF65-F5344CB8AC3E}">
        <p14:creationId xmlns:p14="http://schemas.microsoft.com/office/powerpoint/2010/main" val="2380407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C2925C4-D875-4F34-9A83-F1C5EFA5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Blanco lijn drukken</a:t>
            </a:r>
            <a:endParaRPr lang="nl-NL"/>
          </a:p>
          <a:p>
            <a:pPr lvl="1"/>
            <a:r>
              <a:rPr lang="nl-BE" dirty="0">
                <a:latin typeface="Trebuchet MS"/>
              </a:rPr>
              <a:t>Klasse 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Console</a:t>
            </a:r>
            <a:r>
              <a:rPr lang="nl-BE" dirty="0">
                <a:latin typeface="Trebuchet MS"/>
              </a:rPr>
              <a:t> oproepen</a:t>
            </a:r>
          </a:p>
          <a:p>
            <a:pPr lvl="1"/>
            <a:r>
              <a:rPr lang="nl-BE" dirty="0">
                <a:latin typeface="Trebuchet MS"/>
              </a:rPr>
              <a:t>Methode </a:t>
            </a:r>
            <a:r>
              <a:rPr lang="nl-BE" dirty="0" err="1">
                <a:solidFill>
                  <a:srgbClr val="EC4B2F"/>
                </a:solidFill>
                <a:latin typeface="Trebuchet MS"/>
              </a:rPr>
              <a:t>WriteLine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()</a:t>
            </a:r>
            <a:r>
              <a:rPr lang="nl-BE" dirty="0">
                <a:latin typeface="Trebuchet MS"/>
              </a:rPr>
              <a:t> zonder parameters</a:t>
            </a:r>
          </a:p>
          <a:p>
            <a:pPr lvl="1"/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Tekst drukken</a:t>
            </a:r>
          </a:p>
          <a:p>
            <a:pPr lvl="1"/>
            <a:r>
              <a:rPr lang="nl-BE" dirty="0">
                <a:latin typeface="Trebuchet MS"/>
              </a:rPr>
              <a:t>Klasse 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Console</a:t>
            </a:r>
            <a:r>
              <a:rPr lang="nl-BE" dirty="0">
                <a:latin typeface="Trebuchet MS"/>
              </a:rPr>
              <a:t> oproepen</a:t>
            </a:r>
          </a:p>
          <a:p>
            <a:pPr lvl="1"/>
            <a:r>
              <a:rPr lang="nl-BE" dirty="0">
                <a:latin typeface="Trebuchet MS"/>
              </a:rPr>
              <a:t>Methode 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Write()</a:t>
            </a:r>
            <a:r>
              <a:rPr lang="nl-BE" dirty="0">
                <a:latin typeface="Trebuchet MS"/>
              </a:rPr>
              <a:t> of </a:t>
            </a:r>
            <a:r>
              <a:rPr lang="nl-BE" dirty="0" err="1">
                <a:solidFill>
                  <a:srgbClr val="EC4B2F"/>
                </a:solidFill>
                <a:latin typeface="Trebuchet MS"/>
              </a:rPr>
              <a:t>WriteLine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()</a:t>
            </a:r>
            <a:r>
              <a:rPr lang="nl-BE" dirty="0">
                <a:latin typeface="Trebuchet MS"/>
              </a:rPr>
              <a:t> </a:t>
            </a:r>
            <a:r>
              <a:rPr lang="nl-BE" b="1" dirty="0">
                <a:latin typeface="Trebuchet MS"/>
              </a:rPr>
              <a:t>met parameters</a:t>
            </a:r>
            <a:r>
              <a:rPr lang="nl-BE" dirty="0">
                <a:latin typeface="Trebuchet MS"/>
              </a:rPr>
              <a:t> nl. gewenste tekst tussen aanhalingstekens “”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06EA7A-6FCD-41A9-BA2A-0A21CAF9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Drukken van het resultaat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BF445A-7999-448D-B608-551DF4927C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86C64B-B07A-4986-9F73-4760506B1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7A804E-3DB4-4C91-8EDA-983BFC9B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96" y="5220946"/>
            <a:ext cx="8608826" cy="490066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72420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809A00E-1FC2-42DD-94AF-36322B34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Selecteer </a:t>
            </a:r>
            <a:r>
              <a:rPr lang="nl-BE" dirty="0">
                <a:solidFill>
                  <a:srgbClr val="00A0AE"/>
                </a:solidFill>
                <a:latin typeface="Trebuchet MS"/>
              </a:rPr>
              <a:t>Console Application 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(C# - .Net </a:t>
            </a:r>
            <a:r>
              <a:rPr lang="nl-BE" dirty="0" err="1">
                <a:solidFill>
                  <a:srgbClr val="EC4B2F"/>
                </a:solidFill>
                <a:latin typeface="Trebuchet MS"/>
              </a:rPr>
              <a:t>Core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)</a:t>
            </a:r>
            <a:endParaRPr lang="nl-NL" dirty="0">
              <a:solidFill>
                <a:srgbClr val="EC4B2F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1D0EC-1072-41C6-BDF4-8F9EC0E4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Visual studio: Opstarten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F7252B-BD9D-40D8-A666-C4919A0DEE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36C1B9-3F9C-4327-B0CC-C1644C75D0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48D388D4-E72D-4FC1-93AF-8D7FD530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0" y="1993022"/>
            <a:ext cx="6136481" cy="35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55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4F378A-59B2-4255-8F06-DC8FBA23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Tekst en inhoud variabele(n) drukken</a:t>
            </a:r>
            <a:endParaRPr lang="nl-NL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Manier 1:</a:t>
            </a:r>
          </a:p>
          <a:p>
            <a:r>
              <a:rPr lang="nl-BE" sz="2500" dirty="0">
                <a:latin typeface="Trebuchet MS"/>
              </a:rPr>
              <a:t>Tekst en variabele(n) samenvoegen via </a:t>
            </a:r>
            <a:r>
              <a:rPr lang="nl-BE" sz="2500" dirty="0">
                <a:solidFill>
                  <a:srgbClr val="FF0000"/>
                </a:solidFill>
                <a:latin typeface="Trebuchet MS"/>
              </a:rPr>
              <a:t>+</a:t>
            </a:r>
          </a:p>
          <a:p>
            <a:pPr lvl="1"/>
            <a:endParaRPr lang="nl-BE" dirty="0">
              <a:solidFill>
                <a:srgbClr val="FF0000"/>
              </a:solidFill>
            </a:endParaRPr>
          </a:p>
          <a:p>
            <a:pPr lvl="1"/>
            <a:endParaRPr lang="nl-B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  <a:latin typeface="Trebuchet MS"/>
              </a:rPr>
              <a:t>Resultaat: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D3F526A-6682-42A1-AE4D-CA82476F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Drukken van het resultaat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CC99B9-97B2-4174-9FD2-80F320E2A3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0755B6-1E18-4B23-A3A9-DB8B37FBEF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8D20D79-AD5E-433A-89D8-4477B3BA3435}"/>
              </a:ext>
            </a:extLst>
          </p:cNvPr>
          <p:cNvSpPr/>
          <p:nvPr/>
        </p:nvSpPr>
        <p:spPr>
          <a:xfrm>
            <a:off x="447222" y="1916832"/>
            <a:ext cx="3253771" cy="646331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Klabas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voornaam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"Jef"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E572479-FAB9-4948-A0A0-E39A7BB73197}"/>
              </a:ext>
            </a:extLst>
          </p:cNvPr>
          <p:cNvSpPr/>
          <p:nvPr/>
        </p:nvSpPr>
        <p:spPr>
          <a:xfrm>
            <a:off x="421851" y="3910220"/>
            <a:ext cx="7211144" cy="646331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.Write</a:t>
            </a:r>
            <a:r>
              <a:rPr lang="nl-B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"Mijn naam is "</a:t>
            </a:r>
            <a:r>
              <a:rPr lang="nl-B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 naam + </a:t>
            </a:r>
            <a:r>
              <a:rPr lang="nl-BE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nl-B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nl-BE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“mijn voornaam is "</a:t>
            </a:r>
            <a:r>
              <a:rPr lang="nl-B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 voornaam + </a:t>
            </a:r>
            <a:r>
              <a:rPr lang="nl-BE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"!"</a:t>
            </a:r>
            <a:r>
              <a:rPr lang="nl-B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nl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E63B553-F67C-425A-A31F-2DC5DDCB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1" y="5239275"/>
            <a:ext cx="5438775" cy="46672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0579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8C88C1-CFAB-402F-985F-6CE840810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869288"/>
          </a:xfrm>
        </p:spPr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Tekst en inhoud variabele(n) drukken</a:t>
            </a:r>
            <a:endParaRPr lang="nl-NL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Manier 2:</a:t>
            </a:r>
          </a:p>
          <a:p>
            <a:r>
              <a:rPr lang="nl-BE" sz="2500" dirty="0">
                <a:latin typeface="Trebuchet MS"/>
              </a:rPr>
              <a:t>Tekst met parameteraanduiding schrijven</a:t>
            </a:r>
          </a:p>
          <a:p>
            <a:endParaRPr lang="nl-BE" sz="2500" dirty="0">
              <a:latin typeface="Trebuchet MS"/>
            </a:endParaRPr>
          </a:p>
          <a:p>
            <a:endParaRPr lang="nl-BE" sz="2500" dirty="0">
              <a:latin typeface="Trebuchet MS"/>
            </a:endParaRPr>
          </a:p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  <a:latin typeface="Trebuchet MS"/>
              </a:rPr>
              <a:t>Resultaat:</a:t>
            </a:r>
            <a:endParaRPr lang="nl-BE" sz="2500" dirty="0">
              <a:latin typeface="Trebuchet M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AE4DA0-D12E-4BA9-B252-85787346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Drukken van het resultaat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30DC6A5-6E34-4C01-85BD-C2128DE2D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EAD86A-4453-4BE1-881B-1D8A3747EE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E0BD1D4-6C99-427E-97E0-3F96AD558C9C}"/>
              </a:ext>
            </a:extLst>
          </p:cNvPr>
          <p:cNvSpPr/>
          <p:nvPr/>
        </p:nvSpPr>
        <p:spPr>
          <a:xfrm>
            <a:off x="455024" y="1929123"/>
            <a:ext cx="3235335" cy="646331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Klabas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voornaam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"Jef"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662BD23-0D5D-424A-8235-C5DD207A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642" y="3933110"/>
            <a:ext cx="7692200" cy="152106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Pijl: gekromd omlaag 8">
            <a:extLst>
              <a:ext uri="{FF2B5EF4-FFF2-40B4-BE49-F238E27FC236}">
                <a16:creationId xmlns:a16="http://schemas.microsoft.com/office/drawing/2014/main" id="{0B98A0DB-7320-43FB-B688-0368B32F46FF}"/>
              </a:ext>
            </a:extLst>
          </p:cNvPr>
          <p:cNvSpPr/>
          <p:nvPr/>
        </p:nvSpPr>
        <p:spPr>
          <a:xfrm>
            <a:off x="8139538" y="3761016"/>
            <a:ext cx="792456" cy="301793"/>
          </a:xfrm>
          <a:prstGeom prst="curvedDownArrow">
            <a:avLst/>
          </a:prstGeom>
          <a:solidFill>
            <a:srgbClr val="00A0AE"/>
          </a:solidFill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0" name="Pijl: gekromd omlaag 9">
            <a:extLst>
              <a:ext uri="{FF2B5EF4-FFF2-40B4-BE49-F238E27FC236}">
                <a16:creationId xmlns:a16="http://schemas.microsoft.com/office/drawing/2014/main" id="{6FBF6C35-D9A4-463C-A0DD-499019951C65}"/>
              </a:ext>
            </a:extLst>
          </p:cNvPr>
          <p:cNvSpPr/>
          <p:nvPr/>
        </p:nvSpPr>
        <p:spPr>
          <a:xfrm>
            <a:off x="7835639" y="4690333"/>
            <a:ext cx="1394938" cy="301793"/>
          </a:xfrm>
          <a:prstGeom prst="curvedDownArrow">
            <a:avLst/>
          </a:prstGeom>
          <a:solidFill>
            <a:srgbClr val="00A0AE"/>
          </a:solidFill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1" name="Pijl: gekromd omhoog 10">
            <a:extLst>
              <a:ext uri="{FF2B5EF4-FFF2-40B4-BE49-F238E27FC236}">
                <a16:creationId xmlns:a16="http://schemas.microsoft.com/office/drawing/2014/main" id="{3E4F5E7D-9049-428F-811D-3811688B6BD2}"/>
              </a:ext>
            </a:extLst>
          </p:cNvPr>
          <p:cNvSpPr/>
          <p:nvPr/>
        </p:nvSpPr>
        <p:spPr>
          <a:xfrm>
            <a:off x="8412070" y="5341522"/>
            <a:ext cx="2441025" cy="331974"/>
          </a:xfrm>
          <a:prstGeom prst="curvedUpArrow">
            <a:avLst/>
          </a:prstGeom>
          <a:solidFill>
            <a:srgbClr val="00A0AE"/>
          </a:solidFill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2" name="Pijl: gekromd omlaag 11">
            <a:extLst>
              <a:ext uri="{FF2B5EF4-FFF2-40B4-BE49-F238E27FC236}">
                <a16:creationId xmlns:a16="http://schemas.microsoft.com/office/drawing/2014/main" id="{7DC4C97D-936C-4AAD-8963-04BDA65B6575}"/>
              </a:ext>
            </a:extLst>
          </p:cNvPr>
          <p:cNvSpPr/>
          <p:nvPr/>
        </p:nvSpPr>
        <p:spPr>
          <a:xfrm>
            <a:off x="9250115" y="4243360"/>
            <a:ext cx="942250" cy="178049"/>
          </a:xfrm>
          <a:prstGeom prst="curvedDownArrow">
            <a:avLst/>
          </a:prstGeom>
          <a:solidFill>
            <a:srgbClr val="00A0AE"/>
          </a:solidFill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35AEB0E0-01FB-423A-A81B-9F06C7CE2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" t="4802" b="-1"/>
          <a:stretch/>
        </p:blipFill>
        <p:spPr>
          <a:xfrm>
            <a:off x="453091" y="5221782"/>
            <a:ext cx="3430650" cy="449686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716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8C88C1-CFAB-402F-985F-6CE840810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869288"/>
          </a:xfrm>
        </p:spPr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Tekst en inhoud variabele(n) drukken</a:t>
            </a:r>
            <a:endParaRPr lang="nl-NL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>
                <a:latin typeface="Trebuchet MS"/>
              </a:rPr>
              <a:t>Manier 3:</a:t>
            </a:r>
          </a:p>
          <a:p>
            <a:r>
              <a:rPr lang="nl-BE" sz="2500" dirty="0">
                <a:latin typeface="Trebuchet MS"/>
              </a:rPr>
              <a:t>Tekst met stringinterpolatie</a:t>
            </a:r>
          </a:p>
          <a:p>
            <a:endParaRPr lang="nl-BE" sz="2500" dirty="0"/>
          </a:p>
          <a:p>
            <a:endParaRPr lang="nl-BE" sz="2500" dirty="0"/>
          </a:p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  <a:latin typeface="Trebuchet MS"/>
              </a:rPr>
              <a:t>Resultaat:</a:t>
            </a:r>
            <a:endParaRPr lang="nl-BE" sz="2500" dirty="0">
              <a:latin typeface="Trebuchet M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AE4DA0-D12E-4BA9-B252-85787346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Drukken van het resultaat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30DC6A5-6E34-4C01-85BD-C2128DE2D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EAD86A-4453-4BE1-881B-1D8A3747EE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E0BD1D4-6C99-427E-97E0-3F96AD558C9C}"/>
              </a:ext>
            </a:extLst>
          </p:cNvPr>
          <p:cNvSpPr/>
          <p:nvPr/>
        </p:nvSpPr>
        <p:spPr>
          <a:xfrm>
            <a:off x="479604" y="1910687"/>
            <a:ext cx="3284496" cy="646331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Klabas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voornaam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"Jef"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13" name="Afbeelding 14">
            <a:extLst>
              <a:ext uri="{FF2B5EF4-FFF2-40B4-BE49-F238E27FC236}">
                <a16:creationId xmlns:a16="http://schemas.microsoft.com/office/drawing/2014/main" id="{B73FFC14-1417-47A2-8176-070E176A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4" y="5219148"/>
            <a:ext cx="3742544" cy="373413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15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D5C27C78-02E4-437C-840D-38CBDD43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1" y="3889299"/>
            <a:ext cx="6902970" cy="1189074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126450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E1C7324-4068-4BA1-800B-EC4127C4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Drukken van het resultaat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E4F40-9F33-4252-9798-C7ABE60BF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59B511-6FD8-42C0-8A3B-E07F7AFC7C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BEB2D18E-49E9-4770-A49A-2B84BDB8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2" y="1732462"/>
            <a:ext cx="6543675" cy="3267075"/>
          </a:xfrm>
        </p:spPr>
      </p:pic>
    </p:spTree>
    <p:extLst>
      <p:ext uri="{BB962C8B-B14F-4D97-AF65-F5344CB8AC3E}">
        <p14:creationId xmlns:p14="http://schemas.microsoft.com/office/powerpoint/2010/main" val="69117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DEA431E-9B44-45B0-A950-A2824DC3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Oefening1 uittesten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18C99D-E5D5-427D-B308-92368C0E4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BFFEE2-BAE3-46B9-A724-C534B53FC2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EF7811DA-EFEF-4D01-8AB3-1FD20A47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671" y="2346746"/>
            <a:ext cx="2324412" cy="2169670"/>
          </a:xfrm>
        </p:spPr>
      </p:pic>
    </p:spTree>
    <p:extLst>
      <p:ext uri="{BB962C8B-B14F-4D97-AF65-F5344CB8AC3E}">
        <p14:creationId xmlns:p14="http://schemas.microsoft.com/office/powerpoint/2010/main" val="2524596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21324A3E-793B-4C30-878F-D54A9864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494" y="1794907"/>
            <a:ext cx="6127011" cy="351769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B302F8F-3385-421F-8139-1F2A4116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Delen door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D1AA95-AF12-4B2C-97B6-4E7B7DB7B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806974-7925-4BEA-B189-0F1E9F790C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B2706B10-D6B6-4010-82FE-7E5B6EC2C70A}"/>
              </a:ext>
            </a:extLst>
          </p:cNvPr>
          <p:cNvSpPr/>
          <p:nvPr/>
        </p:nvSpPr>
        <p:spPr>
          <a:xfrm>
            <a:off x="9348559" y="2868564"/>
            <a:ext cx="1584176" cy="5400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15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833DF82E-3F64-4AD0-B527-12DD1562EE45}"/>
              </a:ext>
            </a:extLst>
          </p:cNvPr>
          <p:cNvSpPr/>
          <p:nvPr/>
        </p:nvSpPr>
        <p:spPr>
          <a:xfrm>
            <a:off x="9348559" y="3789040"/>
            <a:ext cx="1584176" cy="5400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4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182F382-F097-4654-9A88-012C298E51B8}"/>
              </a:ext>
            </a:extLst>
          </p:cNvPr>
          <p:cNvSpPr txBox="1"/>
          <p:nvPr/>
        </p:nvSpPr>
        <p:spPr>
          <a:xfrm>
            <a:off x="646940" y="1238113"/>
            <a:ext cx="904946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Wat is het resultaat van volgende deling?</a:t>
            </a:r>
            <a:r>
              <a:rPr lang="nl-BE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06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336BFF7-DF5F-450B-8DDE-B8EB0628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Delen door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72C41FC-9339-49D7-A5AD-C94CD6D67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DB3628-5A72-40B3-87A8-AC2DF9341A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B7A91754-68D1-4EF7-8BAB-BEB47363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84" y="1906575"/>
            <a:ext cx="5376565" cy="3140295"/>
          </a:xfrm>
          <a:prstGeom prst="rect">
            <a:avLst/>
          </a:prstGeom>
        </p:spPr>
      </p:pic>
      <p:sp>
        <p:nvSpPr>
          <p:cNvPr id="6" name="Tijdelijke aanduiding voor inhoud 1">
            <a:extLst>
              <a:ext uri="{FF2B5EF4-FFF2-40B4-BE49-F238E27FC236}">
                <a16:creationId xmlns:a16="http://schemas.microsoft.com/office/drawing/2014/main" id="{3905FAB6-EA8F-6B8F-E080-18514E1464F7}"/>
              </a:ext>
            </a:extLst>
          </p:cNvPr>
          <p:cNvSpPr txBox="1">
            <a:spLocks/>
          </p:cNvSpPr>
          <p:nvPr/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144000" rtlCol="0" anchor="t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latin typeface="Trebuchet MS"/>
              </a:rPr>
              <a:t>Resultaat van de deling: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912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1AA26C8-B5A2-4615-B321-433B441D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We wijzigen datatype van het resultaatsveld </a:t>
            </a:r>
            <a:endParaRPr lang="nl-NL" dirty="0"/>
          </a:p>
          <a:p>
            <a:r>
              <a:rPr lang="nl-BE" sz="2500" dirty="0">
                <a:latin typeface="Trebuchet MS"/>
              </a:rPr>
              <a:t>nl. quotient1 naar </a:t>
            </a:r>
            <a:r>
              <a:rPr lang="nl-BE" sz="2500" dirty="0">
                <a:solidFill>
                  <a:srgbClr val="00A0AE"/>
                </a:solidFill>
                <a:latin typeface="Trebuchet MS"/>
              </a:rPr>
              <a:t>double</a:t>
            </a:r>
            <a:endParaRPr lang="nl-NL" sz="250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D8C6762-F29B-4D2C-A1D3-7551553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Delen door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21CB82-389F-4CDD-B162-EF7F9FCB50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46B5DF-1D28-42C8-906D-975EED9B70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E5BBC1C-BEB6-4BDB-9A28-41D3423670A2}"/>
              </a:ext>
            </a:extLst>
          </p:cNvPr>
          <p:cNvSpPr/>
          <p:nvPr/>
        </p:nvSpPr>
        <p:spPr>
          <a:xfrm>
            <a:off x="720000" y="2241736"/>
            <a:ext cx="6533596" cy="36933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declaratie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getal1, getal2;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quotient1;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inlezen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"Geef een 1ste getal: 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getal1 = Convert.ToInt32(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"Geef een 2de getal: 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getal2 = Convert.ToInt32(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bewerking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quotient1 = getal1 / getal2;</a:t>
            </a:r>
            <a:endParaRPr lang="nl-BE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70B9EDA-E50E-4A4E-90C0-6711509F11D5}"/>
              </a:ext>
            </a:extLst>
          </p:cNvPr>
          <p:cNvSpPr/>
          <p:nvPr/>
        </p:nvSpPr>
        <p:spPr>
          <a:xfrm>
            <a:off x="6960096" y="3573016"/>
            <a:ext cx="1584176" cy="540060"/>
          </a:xfrm>
          <a:prstGeom prst="round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BE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7F9B1B61-A91A-41B9-8806-CB169B65E2C1}"/>
              </a:ext>
            </a:extLst>
          </p:cNvPr>
          <p:cNvSpPr/>
          <p:nvPr/>
        </p:nvSpPr>
        <p:spPr>
          <a:xfrm>
            <a:off x="6972295" y="4359966"/>
            <a:ext cx="1584176" cy="540060"/>
          </a:xfrm>
          <a:prstGeom prst="roundRect">
            <a:avLst/>
          </a:prstGeom>
          <a:ln>
            <a:solidFill>
              <a:srgbClr val="00A0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BE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F8EC756-3032-48EA-B0FF-0907CE06722F}"/>
              </a:ext>
            </a:extLst>
          </p:cNvPr>
          <p:cNvSpPr/>
          <p:nvPr/>
        </p:nvSpPr>
        <p:spPr>
          <a:xfrm>
            <a:off x="215944" y="2852936"/>
            <a:ext cx="504056" cy="216024"/>
          </a:xfrm>
          <a:prstGeom prst="rightArrow">
            <a:avLst/>
          </a:prstGeom>
          <a:ln>
            <a:solidFill>
              <a:srgbClr val="00A0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8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48BD2F-6901-4118-A4CC-9A3CA642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Delen door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FAFBD3-9DF8-4DD2-B58B-C9FF344D2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E69FEE-8E0E-46E3-A074-3BC92C17F4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FA512E18-80C2-445F-8330-B17FD0842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17" y="1924079"/>
            <a:ext cx="5523309" cy="3296168"/>
          </a:xfrm>
          <a:prstGeom prst="rect">
            <a:avLst/>
          </a:prstGeom>
        </p:spPr>
      </p:pic>
      <p:sp>
        <p:nvSpPr>
          <p:cNvPr id="6" name="Tijdelijke aanduiding voor inhoud 1">
            <a:extLst>
              <a:ext uri="{FF2B5EF4-FFF2-40B4-BE49-F238E27FC236}">
                <a16:creationId xmlns:a16="http://schemas.microsoft.com/office/drawing/2014/main" id="{6C8F9AA2-36BA-691A-C28E-10755AFED6A2}"/>
              </a:ext>
            </a:extLst>
          </p:cNvPr>
          <p:cNvSpPr txBox="1">
            <a:spLocks/>
          </p:cNvSpPr>
          <p:nvPr/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144000" rtlCol="0" anchor="t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latin typeface="Trebuchet MS"/>
              </a:rPr>
              <a:t>Resultaat van de deling: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1177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16F2168-9C36-4859-89FE-9C3C44D1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We wijzigen het datatype van de deler nl. getal2 naar 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double</a:t>
            </a:r>
            <a:endParaRPr lang="nl-NL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32A3929-2FF7-4DAC-9818-AACEB316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Delen door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7E4951-3156-4B14-B13F-5CFC5AA80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9FCEFC-6727-4EB2-8407-691BEE019E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EC8FEC9-72C2-4FE3-94BA-7628F6DC0265}"/>
              </a:ext>
            </a:extLst>
          </p:cNvPr>
          <p:cNvSpPr/>
          <p:nvPr/>
        </p:nvSpPr>
        <p:spPr>
          <a:xfrm>
            <a:off x="839416" y="1897522"/>
            <a:ext cx="77872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declaratie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getal1;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quotient1, getal2;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inlezen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"Geef een 1ste getal: 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getal1 = Convert.ToInt32(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"Geef een 2de getal: 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getal2 = Convert.ToInt32(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bewerking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quotient1 = getal1 / getal2;</a:t>
            </a:r>
            <a:endParaRPr lang="nl-BE" dirty="0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84968249-8DAF-4365-A361-82D6885A8608}"/>
              </a:ext>
            </a:extLst>
          </p:cNvPr>
          <p:cNvSpPr/>
          <p:nvPr/>
        </p:nvSpPr>
        <p:spPr>
          <a:xfrm>
            <a:off x="227972" y="2564904"/>
            <a:ext cx="504056" cy="216024"/>
          </a:xfrm>
          <a:prstGeom prst="rightArrow">
            <a:avLst/>
          </a:prstGeom>
          <a:ln>
            <a:solidFill>
              <a:srgbClr val="00A0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nl-BE" dirty="0">
              <a:solidFill>
                <a:srgbClr val="00A0AE"/>
              </a:solidFill>
              <a:ea typeface="Verdana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58413B89-1F7A-483F-9191-D4F2B7C516DD}"/>
              </a:ext>
            </a:extLst>
          </p:cNvPr>
          <p:cNvSpPr/>
          <p:nvPr/>
        </p:nvSpPr>
        <p:spPr>
          <a:xfrm>
            <a:off x="6816080" y="3429000"/>
            <a:ext cx="1584176" cy="540060"/>
          </a:xfrm>
          <a:prstGeom prst="roundRect">
            <a:avLst/>
          </a:prstGeom>
          <a:ln>
            <a:solidFill>
              <a:srgbClr val="00A0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BE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59BDFEF9-703F-4460-A80E-8C7840604D66}"/>
              </a:ext>
            </a:extLst>
          </p:cNvPr>
          <p:cNvSpPr/>
          <p:nvPr/>
        </p:nvSpPr>
        <p:spPr>
          <a:xfrm>
            <a:off x="6828279" y="4215950"/>
            <a:ext cx="1584176" cy="540060"/>
          </a:xfrm>
          <a:prstGeom prst="roundRect">
            <a:avLst/>
          </a:prstGeom>
          <a:ln>
            <a:solidFill>
              <a:srgbClr val="00A0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BE" dirty="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61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B3E66CB-5FC7-4B41-B47D-09544F0D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Visual studio: Opstarten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555E8E-3E82-4EE9-AC20-4DE80A077D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2EC65B-0B3F-4F81-A797-E471B63A39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2170E94C-F405-4472-B9A9-4071D7B3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525"/>
            <a:ext cx="12192000" cy="4427538"/>
          </a:xfrm>
        </p:spPr>
        <p:txBody>
          <a:bodyPr vert="horz" lIns="432000" tIns="252000" rIns="432000" bIns="14400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Project name </a:t>
            </a:r>
            <a:endParaRPr lang="nl-NL" dirty="0"/>
          </a:p>
          <a:p>
            <a:pPr lvl="1"/>
            <a:r>
              <a:rPr lang="nl-BE" dirty="0">
                <a:solidFill>
                  <a:srgbClr val="EC4B2F"/>
                </a:solidFill>
                <a:latin typeface="Trebuchet MS"/>
              </a:rPr>
              <a:t>Oefening1</a:t>
            </a:r>
            <a:r>
              <a:rPr lang="nl-BE" dirty="0">
                <a:latin typeface="Trebuchet MS"/>
              </a:rPr>
              <a:t> 		(geen spaties)</a:t>
            </a:r>
          </a:p>
          <a:p>
            <a:pPr marL="0" indent="0">
              <a:buNone/>
            </a:pPr>
            <a:r>
              <a:rPr lang="nl-BE" dirty="0" err="1"/>
              <a:t>Location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latin typeface="Trebuchet MS"/>
              </a:rPr>
              <a:t>Programmeren | 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Oefeningen</a:t>
            </a:r>
            <a:r>
              <a:rPr lang="nl-BE" dirty="0">
                <a:latin typeface="Trebuchet MS"/>
              </a:rPr>
              <a:t> |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 1 Sequentie</a:t>
            </a:r>
          </a:p>
          <a:p>
            <a:pPr marL="0" indent="0">
              <a:buNone/>
            </a:pPr>
            <a:r>
              <a:rPr lang="nl-BE" dirty="0"/>
              <a:t>Solution name:</a:t>
            </a:r>
          </a:p>
          <a:p>
            <a:pPr lvl="1"/>
            <a:r>
              <a:rPr lang="nl-BE" dirty="0"/>
              <a:t>Oefening1		(automatisch)</a:t>
            </a:r>
          </a:p>
          <a:p>
            <a:endParaRPr lang="nl-BE" dirty="0"/>
          </a:p>
          <a:p>
            <a:r>
              <a:rPr lang="nl-BE" dirty="0">
                <a:latin typeface="Trebuchet MS"/>
              </a:rPr>
              <a:t>Vinkje bij '</a:t>
            </a:r>
            <a:r>
              <a:rPr lang="nl-BE" dirty="0" err="1">
                <a:latin typeface="Trebuchet MS"/>
              </a:rPr>
              <a:t>Place</a:t>
            </a:r>
            <a:r>
              <a:rPr lang="nl-BE" dirty="0">
                <a:latin typeface="Trebuchet MS"/>
              </a:rPr>
              <a:t> solution </a:t>
            </a:r>
            <a:r>
              <a:rPr lang="nl-BE" dirty="0" err="1">
                <a:latin typeface="Trebuchet MS"/>
              </a:rPr>
              <a:t>and</a:t>
            </a:r>
            <a:r>
              <a:rPr lang="nl-BE" dirty="0">
                <a:latin typeface="Trebuchet MS"/>
              </a:rPr>
              <a:t> project in </a:t>
            </a:r>
            <a:r>
              <a:rPr lang="nl-BE" dirty="0" err="1">
                <a:latin typeface="Trebuchet MS"/>
              </a:rPr>
              <a:t>the</a:t>
            </a:r>
            <a:r>
              <a:rPr lang="nl-BE" dirty="0">
                <a:latin typeface="Trebuchet MS"/>
              </a:rPr>
              <a:t> </a:t>
            </a:r>
            <a:r>
              <a:rPr lang="nl-BE" dirty="0" err="1">
                <a:latin typeface="Trebuchet MS"/>
              </a:rPr>
              <a:t>same</a:t>
            </a:r>
            <a:r>
              <a:rPr lang="nl-BE" dirty="0">
                <a:latin typeface="Trebuchet MS"/>
              </a:rPr>
              <a:t> directory'</a:t>
            </a:r>
          </a:p>
          <a:p>
            <a:r>
              <a:rPr lang="nl-BE" dirty="0">
                <a:latin typeface="Trebuchet MS"/>
              </a:rPr>
              <a:t>Klik op 'next'</a:t>
            </a:r>
          </a:p>
          <a:p>
            <a:r>
              <a:rPr lang="nl-BE" dirty="0">
                <a:latin typeface="Trebuchet MS"/>
              </a:rPr>
              <a:t>Kies voor '.NET </a:t>
            </a:r>
            <a:r>
              <a:rPr lang="nl-BE" dirty="0" err="1">
                <a:latin typeface="Trebuchet MS"/>
              </a:rPr>
              <a:t>Core</a:t>
            </a:r>
            <a:r>
              <a:rPr lang="nl-BE" dirty="0">
                <a:latin typeface="Trebuchet MS"/>
              </a:rPr>
              <a:t> 3.1 (LTS)' als target </a:t>
            </a:r>
            <a:r>
              <a:rPr lang="nl-BE" dirty="0" err="1">
                <a:latin typeface="Trebuchet MS"/>
              </a:rPr>
              <a:t>framework</a:t>
            </a:r>
            <a:endParaRPr lang="nl-BE" dirty="0" err="1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0619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A736B3A-A77A-4CAA-B529-254F483D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Resultaat van de deling:</a:t>
            </a:r>
            <a:endParaRPr lang="nl-NL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E0E40F3-0D8B-4EC2-8212-10E17DB2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Delen door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28C250-1070-48F7-A85D-A19AFC2F60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06BCE8-161D-48E4-AD1C-5E2FD10C7F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B54B69B-A633-43F6-B75B-794648DB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1" y="1980258"/>
            <a:ext cx="6280972" cy="3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4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D7A32F-3EC3-47F7-A74A-F3972306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Zou het ook in orde zijn als het deeltal van datatype verandert?</a:t>
            </a:r>
            <a:endParaRPr lang="nl-NL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033E1F-C4A1-4FC9-9B12-586A2400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Delen door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0F53D9-0D1E-48C5-83B2-06A03000C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592EF0-F613-40A9-A567-9209DBBA4D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7487E8F-D733-4B22-8DA4-4696AA2B0231}"/>
              </a:ext>
            </a:extLst>
          </p:cNvPr>
          <p:cNvSpPr/>
          <p:nvPr/>
        </p:nvSpPr>
        <p:spPr>
          <a:xfrm>
            <a:off x="839416" y="1895697"/>
            <a:ext cx="77872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declaratie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getal2;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quotient1, getal1;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inlezen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"Geef een 1ste getal: 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getal1 = Convert.ToInt32(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"Geef een 2de getal: 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getal2 = Convert.ToInt32(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bewerking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quotient1 = getal1 / getal2;</a:t>
            </a:r>
            <a:endParaRPr lang="nl-BE" dirty="0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D41D5DB5-B57F-4A82-97E0-39089CA8E7A0}"/>
              </a:ext>
            </a:extLst>
          </p:cNvPr>
          <p:cNvSpPr/>
          <p:nvPr/>
        </p:nvSpPr>
        <p:spPr>
          <a:xfrm>
            <a:off x="236092" y="2492896"/>
            <a:ext cx="504056" cy="216024"/>
          </a:xfrm>
          <a:prstGeom prst="rightArrow">
            <a:avLst/>
          </a:prstGeom>
          <a:ln>
            <a:solidFill>
              <a:srgbClr val="00A0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nl-BE" dirty="0">
              <a:solidFill>
                <a:srgbClr val="00A0AE"/>
              </a:solidFill>
              <a:ea typeface="Verdana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0BD7E37-DC59-42EC-969F-E5D5B3B38127}"/>
              </a:ext>
            </a:extLst>
          </p:cNvPr>
          <p:cNvSpPr/>
          <p:nvPr/>
        </p:nvSpPr>
        <p:spPr>
          <a:xfrm>
            <a:off x="6744072" y="3284984"/>
            <a:ext cx="1584176" cy="540060"/>
          </a:xfrm>
          <a:prstGeom prst="roundRect">
            <a:avLst/>
          </a:prstGeom>
          <a:ln>
            <a:solidFill>
              <a:srgbClr val="00A0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BE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C1CB9131-8B6D-4976-91DF-B1FB4347985F}"/>
              </a:ext>
            </a:extLst>
          </p:cNvPr>
          <p:cNvSpPr/>
          <p:nvPr/>
        </p:nvSpPr>
        <p:spPr>
          <a:xfrm>
            <a:off x="6756271" y="4071934"/>
            <a:ext cx="1584176" cy="540060"/>
          </a:xfrm>
          <a:prstGeom prst="roundRect">
            <a:avLst/>
          </a:prstGeom>
          <a:ln>
            <a:solidFill>
              <a:srgbClr val="00A0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BE" dirty="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67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8501671-729A-4389-8598-8067AF5D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Resultaat van de deling: </a:t>
            </a:r>
            <a:endParaRPr lang="nl-NL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08C4A1-889A-43E9-9FE2-9FD9B03F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Delen door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7F6D17-81DB-4AF8-93B7-64EE026F6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FB1680-F106-46C1-B4B0-59CEAC3DB5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7FFA3F9-2AA1-46A4-836B-6678F601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1" y="1916832"/>
            <a:ext cx="6090388" cy="3209419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228889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04341BF-05E8-4DC8-AB51-B9CDD97D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b="1" dirty="0">
                <a:solidFill>
                  <a:srgbClr val="00A0AE"/>
                </a:solidFill>
                <a:latin typeface="Trebuchet MS"/>
              </a:rPr>
              <a:t>Verklaring</a:t>
            </a:r>
            <a:endParaRPr lang="nl-NL" b="1" dirty="0">
              <a:solidFill>
                <a:srgbClr val="00A0AE"/>
              </a:solidFill>
              <a:latin typeface="Trebuchet MS"/>
            </a:endParaRPr>
          </a:p>
          <a:p>
            <a:pPr>
              <a:buChar char="•"/>
            </a:pPr>
            <a:r>
              <a:rPr lang="nl-BE" sz="2500" dirty="0">
                <a:latin typeface="Trebuchet MS"/>
              </a:rPr>
              <a:t>Intern werkt een computer met een 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hulpveld </a:t>
            </a:r>
            <a:r>
              <a:rPr lang="nl-BE" sz="2500" dirty="0">
                <a:latin typeface="Trebuchet MS"/>
              </a:rPr>
              <a:t>om de deling uit te voeren.</a:t>
            </a:r>
          </a:p>
          <a:p>
            <a:pPr>
              <a:buChar char="•"/>
            </a:pPr>
            <a:r>
              <a:rPr lang="nl-BE" sz="2500" dirty="0">
                <a:latin typeface="Trebuchet MS"/>
              </a:rPr>
              <a:t>Het 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grootste </a:t>
            </a:r>
            <a:r>
              <a:rPr lang="nl-BE" sz="2500" dirty="0">
                <a:latin typeface="Trebuchet MS"/>
              </a:rPr>
              <a:t>datatype van 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deler of deeltal</a:t>
            </a:r>
            <a:r>
              <a:rPr lang="nl-BE" sz="2500" dirty="0">
                <a:solidFill>
                  <a:srgbClr val="FF0000"/>
                </a:solidFill>
                <a:latin typeface="Trebuchet MS"/>
              </a:rPr>
              <a:t> </a:t>
            </a:r>
            <a:r>
              <a:rPr lang="nl-BE" sz="2500" dirty="0">
                <a:latin typeface="Trebuchet MS"/>
              </a:rPr>
              <a:t>bepaalt het datatype van het hulpveld</a:t>
            </a:r>
          </a:p>
          <a:p>
            <a:pPr lvl="1"/>
            <a:endParaRPr lang="nl-BE" dirty="0"/>
          </a:p>
          <a:p>
            <a:pPr marL="0" indent="0">
              <a:buNone/>
            </a:pPr>
            <a:r>
              <a:rPr lang="nl-BE" dirty="0"/>
              <a:t>Voorzie bij een deling:</a:t>
            </a:r>
          </a:p>
          <a:p>
            <a:r>
              <a:rPr lang="nl-BE" sz="2500" dirty="0">
                <a:latin typeface="Trebuchet MS"/>
              </a:rPr>
              <a:t>Een 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resultaatsveld</a:t>
            </a:r>
            <a:r>
              <a:rPr lang="nl-BE" sz="2500" dirty="0">
                <a:latin typeface="Trebuchet MS"/>
              </a:rPr>
              <a:t> van het datatype 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double</a:t>
            </a:r>
          </a:p>
          <a:p>
            <a:r>
              <a:rPr lang="nl-BE" sz="2500" dirty="0">
                <a:latin typeface="Trebuchet MS"/>
              </a:rPr>
              <a:t>Een 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deler</a:t>
            </a:r>
            <a:r>
              <a:rPr lang="nl-BE" sz="2500" dirty="0">
                <a:latin typeface="Trebuchet MS"/>
              </a:rPr>
              <a:t> of 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deeltal</a:t>
            </a:r>
            <a:r>
              <a:rPr lang="nl-BE" sz="2500" dirty="0">
                <a:latin typeface="Trebuchet MS"/>
              </a:rPr>
              <a:t> van het datatype </a:t>
            </a:r>
            <a:r>
              <a:rPr lang="nl-BE" sz="2500" dirty="0">
                <a:solidFill>
                  <a:srgbClr val="EC4B2F"/>
                </a:solidFill>
                <a:latin typeface="Trebuchet MS"/>
              </a:rPr>
              <a:t>double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0F00B-E25B-4C67-9E65-A05FD00D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Delen door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37A11B-71D8-40E7-8C5A-8C74B5A42C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dirty="0" smtClean="0"/>
              <a:pPr/>
              <a:t>53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2059EC-29C3-45FA-8FD1-8DB3EC1498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5688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BCD27E5-FDF7-46B5-BED6-CC8DEBEF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26804C-C0DB-4704-B4D9-917598E3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Trebuchet MS"/>
              </a:rPr>
              <a:t>Oefeningen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A06B14-E077-4BEC-9820-E71A098DE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01C76-B101-477D-AF2F-1DF9093F5F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CF7E77F9-05AD-D44F-CEC0-AE9B4FED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62" y="2307492"/>
            <a:ext cx="6331764" cy="21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076CB5-20DD-4B61-81E8-092AD06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Visual studio: </a:t>
            </a:r>
            <a:br>
              <a:rPr lang="nl-BE" dirty="0"/>
            </a:br>
            <a:r>
              <a:rPr lang="nl-BE" sz="3600" dirty="0" err="1">
                <a:latin typeface="Trebuchet MS"/>
              </a:rPr>
              <a:t>view|solution</a:t>
            </a:r>
            <a:r>
              <a:rPr lang="nl-BE" sz="3600" dirty="0">
                <a:latin typeface="Trebuchet MS"/>
              </a:rPr>
              <a:t> </a:t>
            </a:r>
            <a:r>
              <a:rPr lang="nl-BE" sz="3600" dirty="0" err="1">
                <a:latin typeface="Trebuchet MS"/>
              </a:rPr>
              <a:t>explorer</a:t>
            </a:r>
            <a:endParaRPr lang="nl-BE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7BC81F-B483-467B-B70F-F04FC2223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E85403-E800-47A4-BCEF-00A86811AB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4343DC3F-EB93-4151-9A5C-396300A41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444" y="1152525"/>
            <a:ext cx="8547112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3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4D26A6-80A1-4590-9B80-5AEF7E7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Enkele handige instellingen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8461B3-B6F3-4811-9540-FFB2D5139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FADC9C-6903-43A3-9D75-39B2ABA54D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AF57F9F-B353-424F-ADD2-E21BABA5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525"/>
            <a:ext cx="12192000" cy="4427538"/>
          </a:xfrm>
        </p:spPr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Lijnnummer </a:t>
            </a:r>
            <a:endParaRPr lang="nl-NL"/>
          </a:p>
          <a:p>
            <a:pPr lvl="1"/>
            <a:r>
              <a:rPr lang="nl-BE" dirty="0"/>
              <a:t>Menu: Tools | Options | </a:t>
            </a:r>
            <a:r>
              <a:rPr lang="nl-BE" dirty="0" err="1"/>
              <a:t>Text</a:t>
            </a:r>
            <a:r>
              <a:rPr lang="nl-BE" dirty="0"/>
              <a:t> Editor |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Languages</a:t>
            </a:r>
            <a:r>
              <a:rPr lang="nl-BE" dirty="0"/>
              <a:t> | General | vink Line </a:t>
            </a:r>
            <a:r>
              <a:rPr lang="nl-BE" dirty="0" err="1"/>
              <a:t>numbers</a:t>
            </a:r>
            <a:r>
              <a:rPr lang="nl-BE" dirty="0"/>
              <a:t> aan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Groter of kleiner lettertype</a:t>
            </a:r>
          </a:p>
          <a:p>
            <a:pPr lvl="1"/>
            <a:r>
              <a:rPr lang="nl-BE" dirty="0"/>
              <a:t>Menu: Tools | Options | Environment | Fonts </a:t>
            </a:r>
            <a:r>
              <a:rPr lang="nl-BE" dirty="0" err="1"/>
              <a:t>and</a:t>
            </a:r>
            <a:r>
              <a:rPr lang="nl-BE" dirty="0"/>
              <a:t> Colors | stel je keuze in</a:t>
            </a:r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28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B3CB702-11C9-4EC0-8FE6-0D766D20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/>
              <a:t>Woorden in het </a:t>
            </a:r>
            <a:r>
              <a:rPr lang="nl-BE" dirty="0">
                <a:solidFill>
                  <a:srgbClr val="0000FF"/>
                </a:solidFill>
              </a:rPr>
              <a:t>blauw</a:t>
            </a:r>
            <a:r>
              <a:rPr lang="nl-BE" dirty="0"/>
              <a:t> zijn woorden uit de C#-taal</a:t>
            </a:r>
            <a:endParaRPr lang="nl-NL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DE4993D-E19A-4C60-8AA6-34E2122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FE828D-62A2-435F-BAD6-E00F22B59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098143-56C1-4E2E-AC97-0C57F51C2A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7270397-C94C-40DB-A85B-A8B5E380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26" y="1931925"/>
            <a:ext cx="4838700" cy="3648075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43B1682-B76E-4942-A3D3-DC902BC0C242}"/>
              </a:ext>
            </a:extLst>
          </p:cNvPr>
          <p:cNvSpPr/>
          <p:nvPr/>
        </p:nvSpPr>
        <p:spPr>
          <a:xfrm>
            <a:off x="6538758" y="1964081"/>
            <a:ext cx="3630720" cy="3621538"/>
          </a:xfrm>
          <a:prstGeom prst="roundRect">
            <a:avLst/>
          </a:prstGeom>
          <a:ln>
            <a:solidFill>
              <a:srgbClr val="00A0A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BE" sz="1500" dirty="0">
                <a:solidFill>
                  <a:srgbClr val="00A0AE"/>
                </a:solidFill>
              </a:rPr>
              <a:t>Tussen { } van de </a:t>
            </a:r>
            <a:r>
              <a:rPr lang="nl-BE" sz="1500" dirty="0" err="1">
                <a:solidFill>
                  <a:srgbClr val="00A0AE"/>
                </a:solidFill>
              </a:rPr>
              <a:t>Main</a:t>
            </a:r>
            <a:r>
              <a:rPr lang="nl-BE" sz="1500" dirty="0">
                <a:solidFill>
                  <a:srgbClr val="00A0AE"/>
                </a:solidFill>
              </a:rPr>
              <a:t>-methode schrijven we voorlopig al onze programmacode</a:t>
            </a:r>
            <a:endParaRPr lang="nl-BE" sz="1500" dirty="0">
              <a:solidFill>
                <a:srgbClr val="00A0AE"/>
              </a:solidFill>
              <a:ea typeface="Verdana"/>
            </a:endParaRPr>
          </a:p>
          <a:p>
            <a:pPr algn="ctr"/>
            <a:endParaRPr lang="nl-BE" sz="1500" dirty="0">
              <a:solidFill>
                <a:srgbClr val="00A0AE"/>
              </a:solidFill>
              <a:ea typeface="Verdana"/>
            </a:endParaRPr>
          </a:p>
          <a:p>
            <a:pPr algn="ctr"/>
            <a:r>
              <a:rPr lang="nl-BE" sz="1500" dirty="0">
                <a:solidFill>
                  <a:srgbClr val="00A0AE"/>
                </a:solidFill>
                <a:ea typeface="Verdana"/>
              </a:rPr>
              <a:t>Tot we methodes zien, is </a:t>
            </a:r>
            <a:r>
              <a:rPr lang="nl-BE" sz="1500" dirty="0" err="1">
                <a:solidFill>
                  <a:srgbClr val="00A0AE"/>
                </a:solidFill>
                <a:ea typeface="Verdana"/>
              </a:rPr>
              <a:t>Main</a:t>
            </a:r>
            <a:r>
              <a:rPr lang="nl-BE" sz="1500" dirty="0">
                <a:solidFill>
                  <a:srgbClr val="00A0AE"/>
                </a:solidFill>
                <a:ea typeface="Verdana"/>
              </a:rPr>
              <a:t> onze enige benodigde methode</a:t>
            </a:r>
          </a:p>
          <a:p>
            <a:pPr algn="ctr"/>
            <a:endParaRPr lang="nl-BE" sz="1500" dirty="0">
              <a:solidFill>
                <a:srgbClr val="00A0AE"/>
              </a:solidFill>
              <a:ea typeface="Verdana"/>
            </a:endParaRPr>
          </a:p>
          <a:p>
            <a:pPr algn="ctr"/>
            <a:r>
              <a:rPr lang="nl-BE" sz="1500" dirty="0">
                <a:solidFill>
                  <a:srgbClr val="00A0AE"/>
                </a:solidFill>
                <a:ea typeface="Verdana"/>
              </a:rPr>
              <a:t>Elke methode heeft een eigen context en alles start bij </a:t>
            </a:r>
            <a:r>
              <a:rPr lang="nl-BE" sz="1500" dirty="0" err="1">
                <a:solidFill>
                  <a:srgbClr val="00A0AE"/>
                </a:solidFill>
                <a:ea typeface="Verdana"/>
              </a:rPr>
              <a:t>Main</a:t>
            </a:r>
          </a:p>
          <a:p>
            <a:pPr algn="ctr"/>
            <a:endParaRPr lang="nl-BE" sz="1500" dirty="0">
              <a:solidFill>
                <a:srgbClr val="00A0AE"/>
              </a:solidFill>
              <a:ea typeface="Verdana"/>
            </a:endParaRPr>
          </a:p>
          <a:p>
            <a:pPr algn="ctr"/>
            <a:r>
              <a:rPr lang="nl-BE" sz="1500" dirty="0">
                <a:solidFill>
                  <a:srgbClr val="00A0AE"/>
                </a:solidFill>
                <a:ea typeface="Verdana"/>
              </a:rPr>
              <a:t>We blijven werken met de klasse Program binnen Inleiding tot programmeren</a:t>
            </a:r>
          </a:p>
        </p:txBody>
      </p:sp>
    </p:spTree>
    <p:extLst>
      <p:ext uri="{BB962C8B-B14F-4D97-AF65-F5344CB8AC3E}">
        <p14:creationId xmlns:p14="http://schemas.microsoft.com/office/powerpoint/2010/main" val="52996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88F047-1294-426A-8F11-07B184AE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pPr marL="0" indent="0">
              <a:buNone/>
            </a:pPr>
            <a:r>
              <a:rPr lang="nl-BE" dirty="0">
                <a:latin typeface="Trebuchet MS"/>
              </a:rPr>
              <a:t>Elke lijn sluiten we af met</a:t>
            </a:r>
            <a:r>
              <a:rPr lang="nl-BE" dirty="0">
                <a:solidFill>
                  <a:srgbClr val="EC4B2F"/>
                </a:solidFill>
                <a:latin typeface="Trebuchet MS"/>
              </a:rPr>
              <a:t> ;</a:t>
            </a:r>
            <a:endParaRPr lang="nl-NL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Een lijn die begint met </a:t>
            </a:r>
            <a:r>
              <a:rPr lang="nl-BE" dirty="0">
                <a:solidFill>
                  <a:srgbClr val="00B050"/>
                </a:solidFill>
              </a:rPr>
              <a:t>//</a:t>
            </a:r>
            <a:r>
              <a:rPr lang="nl-BE" dirty="0"/>
              <a:t> is een commentaarlijn</a:t>
            </a:r>
          </a:p>
          <a:p>
            <a:pPr lvl="1"/>
            <a:r>
              <a:rPr lang="nl-BE" dirty="0">
                <a:latin typeface="Trebuchet MS"/>
              </a:rPr>
              <a:t>Deze lijnen worden door de computer genegeerd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A59983-40EE-4ED7-8798-953009DC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C#: kennismaking</a:t>
            </a:r>
            <a:endParaRPr lang="nl-NL" dirty="0">
              <a:latin typeface="Trebuchet M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3BB3A4-930B-4F2D-9392-E8FC7F0BA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77C9DB-3AA1-41E1-BEFE-CAF1403DBF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B6936CD-BFA6-4374-A17E-6585B8F9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16" y="2033590"/>
            <a:ext cx="7200800" cy="1631527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4004751532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.pptx" id="{ED54B689-5828-438A-BD24-F36E3D0B8BE1}" vid="{74606596-C356-40A3-9671-58AEEA27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fbeeldingsactivum" ma:contentTypeID="0x0101009148F5A04DDD49CBA7127AADA5FB792B00AADE34325A8B49CDA8BB4DB53328F21400F3228F8E0680774192AC1BAECC5509AD" ma:contentTypeVersion="3" ma:contentTypeDescription="Een afbeelding uploaden." ma:contentTypeScope="" ma:versionID="f51c5e50cf0a9e8078e614a2508d88f8">
  <xsd:schema xmlns:xsd="http://www.w3.org/2001/XMLSchema" xmlns:xs="http://www.w3.org/2001/XMLSchema" xmlns:p="http://schemas.microsoft.com/office/2006/metadata/properties" xmlns:ns1="http://schemas.microsoft.com/sharepoint/v3" xmlns:ns2="C8C88115-7F9B-47BC-AA65-BADDFCC88B97" xmlns:ns3="http://schemas.microsoft.com/sharepoint/v3/fields" xmlns:ns4="c8c88115-7f9b-47bc-aa65-baddfcc88b97" targetNamespace="http://schemas.microsoft.com/office/2006/metadata/properties" ma:root="true" ma:fieldsID="5ce3ee2fe6c52dda15b89bd817277219" ns1:_="" ns2:_="" ns3:_="" ns4:_="">
    <xsd:import namespace="http://schemas.microsoft.com/sharepoint/v3"/>
    <xsd:import namespace="C8C88115-7F9B-47BC-AA65-BADDFCC88B97"/>
    <xsd:import namespace="http://schemas.microsoft.com/sharepoint/v3/fields"/>
    <xsd:import namespace="c8c88115-7f9b-47bc-aa65-baddfcc88b97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Pad van URL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Bestands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-bestands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Miniatuur bestaat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Voorbeeld bestaat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Breedte" ma:internalName="ImageWidth" ma:readOnly="true">
      <xsd:simpleType>
        <xsd:restriction base="dms:Unknown"/>
      </xsd:simpleType>
    </xsd:element>
    <xsd:element name="ImageHeight" ma:index="22" nillable="true" ma:displayName="Hoogte" ma:internalName="ImageHeight" ma:readOnly="true">
      <xsd:simpleType>
        <xsd:restriction base="dms:Unknown"/>
      </xsd:simpleType>
    </xsd:element>
    <xsd:element name="ImageCreateDate" ma:index="25" nillable="true" ma:displayName="Afbeelding gemaakt op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 ma:index="23" ma:displayName="Opmerkingen"/>
        <xsd:element name="keywords" minOccurs="0" maxOccurs="1" type="xsd:string" ma:index="14" ma:displayName="Trefwoorden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C8C88115-7F9B-47BC-AA65-BADDFCC88B97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8F3091-B728-4D79-A473-D5CA07C25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C88115-7F9B-47BC-AA65-BADDFCC88B97"/>
    <ds:schemaRef ds:uri="http://schemas.microsoft.com/sharepoint/v3/fields"/>
    <ds:schemaRef ds:uri="c8c88115-7f9b-47bc-aa65-baddfcc88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F79AF1-9348-42A5-8BA2-CB56386F0208}">
  <ds:schemaRefs>
    <ds:schemaRef ds:uri="http://schemas.microsoft.com/sharepoint/v3/field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terms/"/>
    <ds:schemaRef ds:uri="c8c88115-7f9b-47bc-aa65-baddfcc88b97"/>
    <ds:schemaRef ds:uri="C8C88115-7F9B-47BC-AA65-BADDFCC88B9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Words>1808</Words>
  <Application>Microsoft Office PowerPoint</Application>
  <PresentationFormat>Breedbeeld</PresentationFormat>
  <Paragraphs>426</Paragraphs>
  <Slides>54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54</vt:i4>
      </vt:variant>
    </vt:vector>
  </HeadingPairs>
  <TitlesOfParts>
    <vt:vector size="55" baseType="lpstr">
      <vt:lpstr>TM_presentatie_eng</vt:lpstr>
      <vt:lpstr>SEQUENTIE</vt:lpstr>
      <vt:lpstr>Bouwstenen</vt:lpstr>
      <vt:lpstr>Visual studio: Opstarten</vt:lpstr>
      <vt:lpstr>Visual studio: Opstarten</vt:lpstr>
      <vt:lpstr>Visual studio: Opstarten</vt:lpstr>
      <vt:lpstr>Visual studio:  view|solution explorer</vt:lpstr>
      <vt:lpstr>Enkele handige instellingen</vt:lpstr>
      <vt:lpstr>C#: kennismaking</vt:lpstr>
      <vt:lpstr>C#: kennismaking</vt:lpstr>
      <vt:lpstr>C#: kennismaking</vt:lpstr>
      <vt:lpstr>C#: kennismaking</vt:lpstr>
      <vt:lpstr>C#: kennismaking</vt:lpstr>
      <vt:lpstr>C#: kennismaking</vt:lpstr>
      <vt:lpstr>C#: kennismaking</vt:lpstr>
      <vt:lpstr>C#: kennismaking</vt:lpstr>
      <vt:lpstr>C#: kennismaking</vt:lpstr>
      <vt:lpstr>C#: kennismaking</vt:lpstr>
      <vt:lpstr>C#: kennismaking</vt:lpstr>
      <vt:lpstr>C#: kennismaking</vt:lpstr>
      <vt:lpstr>C#: kennismaking</vt:lpstr>
      <vt:lpstr>Bestaand project opstarten</vt:lpstr>
      <vt:lpstr>Data en variabelen</vt:lpstr>
      <vt:lpstr>Data en variabelen</vt:lpstr>
      <vt:lpstr>Data en variabelen</vt:lpstr>
      <vt:lpstr>Data en variabelen</vt:lpstr>
      <vt:lpstr>Declaratie van variabelen</vt:lpstr>
      <vt:lpstr>Declaratie van variabelen</vt:lpstr>
      <vt:lpstr>Inlezen van 4 getallen</vt:lpstr>
      <vt:lpstr>Inlezen van 4 getallen</vt:lpstr>
      <vt:lpstr>Inlezen van 4 getallen</vt:lpstr>
      <vt:lpstr>Manier 1: klasse Convert</vt:lpstr>
      <vt:lpstr>Manier 2: methode Parse()</vt:lpstr>
      <vt:lpstr>Inlezen van 4 getallen</vt:lpstr>
      <vt:lpstr>Bewerking in C#:  rekenkundige operatoren</vt:lpstr>
      <vt:lpstr>Bewerking in C#:  rekenkundige operatoren</vt:lpstr>
      <vt:lpstr>Bewerking in C#:  rekenkundige operatoren</vt:lpstr>
      <vt:lpstr>Bewerking in C#:  rekenkundige operatoren</vt:lpstr>
      <vt:lpstr>Bewerking</vt:lpstr>
      <vt:lpstr>Drukken van het resultaat</vt:lpstr>
      <vt:lpstr>Drukken van het resultaat</vt:lpstr>
      <vt:lpstr>Drukken van het resultaat</vt:lpstr>
      <vt:lpstr>Drukken van het resultaat</vt:lpstr>
      <vt:lpstr>Drukken van het resultaat</vt:lpstr>
      <vt:lpstr>Oefening1 uittesten</vt:lpstr>
      <vt:lpstr>Delen door …</vt:lpstr>
      <vt:lpstr>Delen door …</vt:lpstr>
      <vt:lpstr>Delen door …</vt:lpstr>
      <vt:lpstr>Delen door …</vt:lpstr>
      <vt:lpstr>Delen door …</vt:lpstr>
      <vt:lpstr>Delen door …</vt:lpstr>
      <vt:lpstr>Delen door …</vt:lpstr>
      <vt:lpstr>Delen door …</vt:lpstr>
      <vt:lpstr>Delen door …</vt:lpstr>
      <vt:lpstr>Oefeningen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Maaike Van Den Bulck</dc:creator>
  <cp:keywords/>
  <dc:description/>
  <cp:lastModifiedBy>Niels Mangelschots</cp:lastModifiedBy>
  <cp:revision>826</cp:revision>
  <dcterms:created xsi:type="dcterms:W3CDTF">2019-10-17T18:33:37Z</dcterms:created>
  <dcterms:modified xsi:type="dcterms:W3CDTF">2022-09-20T10:38:00Z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0x0101009148F5A04DDD49CBA7127AADA5FB792B00AADE34325A8B49CDA8BB4DB53328F21400F3228F8E0680774192AC1BAECC5509AD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737;#Van Coillie Bart</vt:lpwstr>
  </property>
</Properties>
</file>