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zZyP3s5cUdXqZ1uhgUYYJTLAR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60060-365F-C559-173F-5460A8E9C5F1}" v="105" dt="2021-09-13T11:00:30.238"/>
    <p1510:client id="{907AC733-C3E2-9121-9520-87156B2199E7}" v="2" dt="2022-10-05T06:46:28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6424e9238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6424e9238_0_2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a6424e9238_0_2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6424e923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6424e9238_0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a6424e9238_0_2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6424e923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6424e9238_0_2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a6424e9238_0_2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6424e923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6424e9238_0_3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a6424e9238_0_3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6424e923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6424e9238_0_3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a6424e9238_0_3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6424e923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6424e9238_0_3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a6424e9238_0_3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6424e923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6424e9238_0_3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a6424e9238_0_3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6424e923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6424e9238_0_3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a6424e9238_0_3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6424e9238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6424e9238_0_3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a6424e9238_0_3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6424e9238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6424e9238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a6424e9238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6424e92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a6424e923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ga6424e9238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44338dd1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a44338dd1b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a44338dd1b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6424e923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6424e9238_0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a6424e9238_0_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6424e923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6424e9238_0_2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a6424e9238_0_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6424e923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6424e9238_0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a6424e9238_0_2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6424e9238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6424e9238_0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a6424e9238_0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Basic">
  <p:cSld name="Title | Basic">
    <p:bg>
      <p:bgPr>
        <a:solidFill>
          <a:srgbClr val="00A0AE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8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25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75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50"/>
              <a:buFont typeface="Trebuchet MS"/>
              <a:buNone/>
              <a:defRPr sz="285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pic>
        <p:nvPicPr>
          <p:cNvPr id="25" name="Google Shape;25;p38" descr="TM_logo_vignet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01" y="360000"/>
            <a:ext cx="1617865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8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8" descr="image_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300" y="6192000"/>
            <a:ext cx="854174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Basic">
  <p:cSld name="Content | Basic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/>
            </a:lvl1pPr>
            <a:lvl2pPr marL="914400" lvl="1" indent="-3476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75"/>
              <a:buChar char="−"/>
              <a:defRPr sz="1875"/>
            </a:lvl2pPr>
            <a:lvl3pPr marL="1371600" lvl="2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•"/>
              <a:defRPr sz="1725"/>
            </a:lvl3pPr>
            <a:lvl4pPr marL="1828800" lvl="3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»"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75"/>
              <a:buNone/>
              <a:defRPr sz="1275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  <a:defRPr>
                <a:solidFill>
                  <a:srgbClr val="00A0A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40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4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2 Columns">
  <p:cSld name="Content |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ctr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41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41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5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body" idx="2"/>
          </p:nvPr>
        </p:nvSpPr>
        <p:spPr>
          <a:xfrm>
            <a:off x="0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body" idx="3"/>
          </p:nvPr>
        </p:nvSpPr>
        <p:spPr>
          <a:xfrm>
            <a:off x="4716032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25200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body" idx="4"/>
          </p:nvPr>
        </p:nvSpPr>
        <p:spPr>
          <a:xfrm>
            <a:off x="4716032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5200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cxnSp>
        <p:nvCxnSpPr>
          <p:cNvPr id="49" name="Google Shape;49;p42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42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Picture &amp; Content">
  <p:cSld name="Content | 1 Picture &amp;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>
            <a:spLocks noGrp="1"/>
          </p:cNvSpPr>
          <p:nvPr>
            <p:ph type="body" idx="1"/>
          </p:nvPr>
        </p:nvSpPr>
        <p:spPr>
          <a:xfrm>
            <a:off x="3857621" y="1152000"/>
            <a:ext cx="5072098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0" bIns="1440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0C6DD"/>
              </a:buClr>
              <a:buSzPts val="2700"/>
              <a:buFont typeface="Trebuchet MS"/>
              <a:buNone/>
              <a:defRPr>
                <a:solidFill>
                  <a:srgbClr val="50C6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43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43"/>
          <p:cNvSpPr>
            <a:spLocks noGrp="1"/>
          </p:cNvSpPr>
          <p:nvPr>
            <p:ph type="pic" idx="2"/>
          </p:nvPr>
        </p:nvSpPr>
        <p:spPr>
          <a:xfrm>
            <a:off x="180000" y="1152000"/>
            <a:ext cx="3428992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Verdana"/>
              <a:buNone/>
              <a:defRPr sz="7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No title">
  <p:cSld name="Content | No 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body" idx="1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>
                <a:solidFill>
                  <a:srgbClr val="000000"/>
                </a:solidFill>
              </a:defRPr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>
                <a:solidFill>
                  <a:srgbClr val="000000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2861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Char char="»"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Big picture">
  <p:cSld name="Content | 1 Big pictur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>
            <a:spLocks noGrp="1"/>
          </p:cNvSpPr>
          <p:nvPr>
            <p:ph type="pic" idx="2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illustratie en tekst" type="clipArtAndTx">
  <p:cSld name="CLIPART_AND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>
            <a:spLocks noGrp="1"/>
          </p:cNvSpPr>
          <p:nvPr>
            <p:ph type="clipArt" idx="2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endParaRPr sz="82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6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25" b="0" i="0" u="none" strike="noStrike" cap="none">
                <a:solidFill>
                  <a:srgbClr val="00A0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 sz="2700" b="1" i="0" u="none" strike="noStrike" cap="non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marR="0" lvl="0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86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75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36" descr="tm_rgb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50342" y="5976000"/>
            <a:ext cx="1237557" cy="8645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200" dirty="0"/>
              <a:t>ITERATIES – C# (DEEL 3)</a:t>
            </a:r>
            <a:endParaRPr sz="3200"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800"/>
              <a:t>INLEIDING TOT PROGRAMMEREN</a:t>
            </a:r>
            <a:endParaRPr sz="3800"/>
          </a:p>
        </p:txBody>
      </p:sp>
      <p:sp>
        <p:nvSpPr>
          <p:cNvPr id="84" name="Google Shape;84;p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6424e9238_0_279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/>
              <a:t>Situatie 1: geen etiketten gewenst</a:t>
            </a:r>
            <a:endParaRPr/>
          </a:p>
        </p:txBody>
      </p:sp>
      <p:sp>
        <p:nvSpPr>
          <p:cNvPr id="396" name="Google Shape;396;ga6424e9238_0_2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WERKING</a:t>
            </a:r>
            <a:endParaRPr/>
          </a:p>
        </p:txBody>
      </p:sp>
      <p:sp>
        <p:nvSpPr>
          <p:cNvPr id="397" name="Google Shape;397;ga6424e9238_0_279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  <p:pic>
        <p:nvPicPr>
          <p:cNvPr id="398" name="Google Shape;398;ga6424e9238_0_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294" y="2014254"/>
            <a:ext cx="8518736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6424e9238_0_28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nl-BE"/>
              <a:t>Situatie 2: Wel etiketten gewenst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a6424e9238_0_2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WERKING</a:t>
            </a:r>
            <a:endParaRPr/>
          </a:p>
        </p:txBody>
      </p:sp>
      <p:sp>
        <p:nvSpPr>
          <p:cNvPr id="406" name="Google Shape;406;ga6424e9238_0_28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  <p:pic>
        <p:nvPicPr>
          <p:cNvPr id="407" name="Google Shape;407;ga6424e9238_0_287"/>
          <p:cNvPicPr preferRelativeResize="0"/>
          <p:nvPr/>
        </p:nvPicPr>
        <p:blipFill rotWithShape="1">
          <a:blip r:embed="rId3">
            <a:alphaModFix/>
          </a:blip>
          <a:srcRect r="36612" b="76312"/>
          <a:stretch/>
        </p:blipFill>
        <p:spPr>
          <a:xfrm>
            <a:off x="203401" y="1942274"/>
            <a:ext cx="7785925" cy="158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a6424e9238_0_287"/>
          <p:cNvPicPr preferRelativeResize="0"/>
          <p:nvPr/>
        </p:nvPicPr>
        <p:blipFill rotWithShape="1">
          <a:blip r:embed="rId4">
            <a:alphaModFix/>
          </a:blip>
          <a:srcRect r="50787" b="67671"/>
          <a:stretch/>
        </p:blipFill>
        <p:spPr>
          <a:xfrm>
            <a:off x="203400" y="3615604"/>
            <a:ext cx="5710005" cy="204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6424e9238_0_29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a6424e9238_0_2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WERKING </a:t>
            </a:r>
            <a:endParaRPr/>
          </a:p>
        </p:txBody>
      </p:sp>
      <p:sp>
        <p:nvSpPr>
          <p:cNvPr id="416" name="Google Shape;416;ga6424e9238_0_29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  <p:pic>
        <p:nvPicPr>
          <p:cNvPr id="417" name="Google Shape;417;ga6424e9238_0_296"/>
          <p:cNvPicPr preferRelativeResize="0"/>
          <p:nvPr/>
        </p:nvPicPr>
        <p:blipFill rotWithShape="1">
          <a:blip r:embed="rId3">
            <a:alphaModFix/>
          </a:blip>
          <a:srcRect r="40550" b="55436"/>
          <a:stretch/>
        </p:blipFill>
        <p:spPr>
          <a:xfrm>
            <a:off x="172118" y="1279563"/>
            <a:ext cx="8290948" cy="36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6424e9238_0_30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a6424e9238_0_3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WERKING </a:t>
            </a:r>
            <a:endParaRPr/>
          </a:p>
        </p:txBody>
      </p:sp>
      <p:sp>
        <p:nvSpPr>
          <p:cNvPr id="425" name="Google Shape;425;ga6424e9238_0_30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  <p:pic>
        <p:nvPicPr>
          <p:cNvPr id="426" name="Google Shape;426;ga6424e9238_0_303"/>
          <p:cNvPicPr preferRelativeResize="0"/>
          <p:nvPr/>
        </p:nvPicPr>
        <p:blipFill rotWithShape="1">
          <a:blip r:embed="rId3">
            <a:alphaModFix/>
          </a:blip>
          <a:srcRect r="48424" b="47279"/>
          <a:stretch/>
        </p:blipFill>
        <p:spPr>
          <a:xfrm>
            <a:off x="166875" y="1315194"/>
            <a:ext cx="7139137" cy="422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6424e9238_0_31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a6424e9238_0_3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DECLARATIE </a:t>
            </a:r>
            <a:endParaRPr/>
          </a:p>
        </p:txBody>
      </p:sp>
      <p:sp>
        <p:nvSpPr>
          <p:cNvPr id="434" name="Google Shape;434;ga6424e9238_0_31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  <p:pic>
        <p:nvPicPr>
          <p:cNvPr id="435" name="Google Shape;435;ga6424e9238_0_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94" y="1279016"/>
            <a:ext cx="7761150" cy="322971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a6424e9238_0_310"/>
          <p:cNvSpPr txBox="1"/>
          <p:nvPr/>
        </p:nvSpPr>
        <p:spPr>
          <a:xfrm>
            <a:off x="417850" y="4644750"/>
            <a:ext cx="8991600" cy="19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>
                <a:latin typeface="Trebuchet MS"/>
                <a:ea typeface="Trebuchet MS"/>
                <a:cs typeface="Trebuchet MS"/>
                <a:sym typeface="Trebuchet MS"/>
              </a:rPr>
              <a:t>Voor- en familienaam worden in één variabele ingelezen nl. naam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6424e9238_0_31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a6424e9238_0_3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KRITIEKE WAARDE INLEZEN </a:t>
            </a:r>
            <a:endParaRPr/>
          </a:p>
        </p:txBody>
      </p:sp>
      <p:sp>
        <p:nvSpPr>
          <p:cNvPr id="444" name="Google Shape;444;ga6424e9238_0_31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  <p:pic>
        <p:nvPicPr>
          <p:cNvPr id="445" name="Google Shape;445;ga6424e9238_0_3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6541"/>
            <a:ext cx="9143999" cy="193018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a6424e9238_0_317"/>
          <p:cNvSpPr txBox="1"/>
          <p:nvPr/>
        </p:nvSpPr>
        <p:spPr>
          <a:xfrm>
            <a:off x="241800" y="3429000"/>
            <a:ext cx="866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>
                <a:latin typeface="Trebuchet MS"/>
                <a:ea typeface="Trebuchet MS"/>
                <a:cs typeface="Trebuchet MS"/>
                <a:sym typeface="Trebuchet MS"/>
              </a:rPr>
              <a:t>Het antwoord bepaalt of het programma de eigenlijke opdrachten uitvoert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6424e9238_0_32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a6424e9238_0_3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CONTROLE KRITIEKE WAARDE </a:t>
            </a:r>
            <a:endParaRPr/>
          </a:p>
        </p:txBody>
      </p:sp>
      <p:sp>
        <p:nvSpPr>
          <p:cNvPr id="454" name="Google Shape;454;ga6424e9238_0_32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  <p:pic>
        <p:nvPicPr>
          <p:cNvPr id="455" name="Google Shape;455;ga6424e9238_0_324"/>
          <p:cNvPicPr preferRelativeResize="0"/>
          <p:nvPr/>
        </p:nvPicPr>
        <p:blipFill rotWithShape="1">
          <a:blip r:embed="rId3">
            <a:alphaModFix/>
          </a:blip>
          <a:srcRect b="3781"/>
          <a:stretch/>
        </p:blipFill>
        <p:spPr>
          <a:xfrm>
            <a:off x="183378" y="1402367"/>
            <a:ext cx="7829550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a6424e9238_0_324"/>
          <p:cNvSpPr txBox="1"/>
          <p:nvPr/>
        </p:nvSpPr>
        <p:spPr>
          <a:xfrm>
            <a:off x="183378" y="3173889"/>
            <a:ext cx="8820600" cy="25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>
                <a:latin typeface="Trebuchet MS"/>
                <a:ea typeface="Trebuchet MS"/>
                <a:cs typeface="Trebuchet MS"/>
                <a:sym typeface="Trebuchet MS"/>
              </a:rPr>
              <a:t>While lus gebruiken voor de controle !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9210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500"/>
              <a:buFont typeface="Trebuchet MS"/>
              <a:buChar char="–"/>
            </a:pPr>
            <a:r>
              <a:rPr lang="nl-BE" sz="2500">
                <a:latin typeface="Trebuchet MS"/>
                <a:ea typeface="Trebuchet MS"/>
                <a:cs typeface="Trebuchet MS"/>
                <a:sym typeface="Trebuchet MS"/>
              </a:rPr>
              <a:t>Het moet mogelijk zijn om adresetiketten van verschillende personen af te drukken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921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–"/>
            </a:pPr>
            <a:r>
              <a:rPr lang="nl-BE" sz="2500">
                <a:latin typeface="Trebuchet MS"/>
                <a:ea typeface="Trebuchet MS"/>
                <a:cs typeface="Trebuchet MS"/>
                <a:sym typeface="Trebuchet MS"/>
              </a:rPr>
              <a:t>Het aantal personen voor wie etiketten moet worden afgedrukt is onbekend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6424e9238_0_34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a6424e9238_0_3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EIGENLIJKE OPDRACHTEN </a:t>
            </a:r>
            <a:endParaRPr/>
          </a:p>
        </p:txBody>
      </p:sp>
      <p:sp>
        <p:nvSpPr>
          <p:cNvPr id="464" name="Google Shape;464;ga6424e9238_0_34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  <p:pic>
        <p:nvPicPr>
          <p:cNvPr id="465" name="Google Shape;465;ga6424e9238_0_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925" y="1207099"/>
            <a:ext cx="5094450" cy="46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6424e9238_0_348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a6424e9238_0_3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INLEZEN VOLGENDE KRITIEKE WAARDE </a:t>
            </a:r>
            <a:endParaRPr/>
          </a:p>
        </p:txBody>
      </p:sp>
      <p:sp>
        <p:nvSpPr>
          <p:cNvPr id="473" name="Google Shape;473;ga6424e9238_0_34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18</a:t>
            </a:fld>
            <a:endParaRPr/>
          </a:p>
        </p:txBody>
      </p:sp>
      <p:pic>
        <p:nvPicPr>
          <p:cNvPr id="474" name="Google Shape;474;ga6424e9238_0_3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50" y="1347859"/>
            <a:ext cx="89249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a6424e9238_0_348"/>
          <p:cNvSpPr txBox="1"/>
          <p:nvPr/>
        </p:nvSpPr>
        <p:spPr>
          <a:xfrm>
            <a:off x="109550" y="3518355"/>
            <a:ext cx="82296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>
                <a:latin typeface="Trebuchet MS"/>
                <a:ea typeface="Trebuchet MS"/>
                <a:cs typeface="Trebuchet MS"/>
                <a:sym typeface="Trebuchet MS"/>
              </a:rPr>
              <a:t>Tip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921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–"/>
            </a:pPr>
            <a:r>
              <a:rPr lang="nl-BE" sz="2500">
                <a:latin typeface="Trebuchet MS"/>
                <a:ea typeface="Trebuchet MS"/>
                <a:cs typeface="Trebuchet MS"/>
                <a:sym typeface="Trebuchet MS"/>
              </a:rPr>
              <a:t>PR 4 code staat altijd juist voor de sluit } van de while lus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6424e9238_0_358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PR1: lees kritieke waarde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PR2: while ( voorwaarde )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         {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              PR3 eigenlijke programma opdracht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              PR4 lezen volgende kritieke waarde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         }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Actie die altijd moeten uitgevoerd worden 	ongeacht de kritieke waarde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endParaRPr sz="2800">
              <a:solidFill>
                <a:srgbClr val="1F497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a6424e9238_0_3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ALGEMEEN: PR PRINCIPE</a:t>
            </a:r>
            <a:endParaRPr/>
          </a:p>
        </p:txBody>
      </p:sp>
      <p:sp>
        <p:nvSpPr>
          <p:cNvPr id="483" name="Google Shape;483;ga6424e9238_0_35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0" y="1142975"/>
            <a:ext cx="9144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None/>
            </a:pPr>
            <a:r>
              <a:rPr lang="nl-BE" sz="2500"/>
              <a:t>Elk programma is een combinatie van volgende bouwstenen:</a:t>
            </a:r>
            <a:endParaRPr sz="2500"/>
          </a:p>
          <a:p>
            <a:pPr marL="542925" lvl="1" indent="-1571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2500"/>
          </a:p>
          <a:p>
            <a:pPr marL="242888" lvl="0" indent="-2428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E141A"/>
              </a:buClr>
              <a:buSzPts val="2500"/>
              <a:buChar char="•"/>
            </a:pPr>
            <a:r>
              <a:rPr lang="nl-BE" sz="2500">
                <a:solidFill>
                  <a:srgbClr val="0E141A"/>
                </a:solidFill>
              </a:rPr>
              <a:t>Sequenties</a:t>
            </a:r>
            <a:endParaRPr sz="2500"/>
          </a:p>
          <a:p>
            <a:pPr marL="242888" lvl="0" indent="-2428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•"/>
            </a:pPr>
            <a:r>
              <a:rPr lang="nl-BE" sz="2500"/>
              <a:t>Selecties</a:t>
            </a:r>
            <a:endParaRPr sz="2500"/>
          </a:p>
          <a:p>
            <a:pPr marL="242888" lvl="0" indent="-2428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500"/>
              <a:buChar char="•"/>
            </a:pPr>
            <a:r>
              <a:rPr lang="nl-BE" sz="2500">
                <a:solidFill>
                  <a:srgbClr val="FF0000"/>
                </a:solidFill>
              </a:rPr>
              <a:t>Iteraties</a:t>
            </a:r>
            <a:endParaRPr sz="2500">
              <a:solidFill>
                <a:srgbClr val="FF0000"/>
              </a:solidFill>
            </a:endParaRPr>
          </a:p>
          <a:p>
            <a:pPr marL="242888" lvl="0" indent="-24288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Char char="•"/>
            </a:pPr>
            <a:r>
              <a:rPr lang="nl-BE" sz="2500"/>
              <a:t>Methodes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BOUWSTENEN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2</a:t>
            </a:fld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0" y="1412776"/>
            <a:ext cx="9144000" cy="3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542925" lvl="1" indent="-320675">
              <a:spcBef>
                <a:spcPts val="600"/>
              </a:spcBef>
              <a:buSzPts val="2500"/>
              <a:buFont typeface="Arial"/>
              <a:buChar char="−"/>
            </a:pPr>
            <a:r>
              <a:rPr lang="nl-BE" sz="2500" dirty="0"/>
              <a:t>For iteratie</a:t>
            </a:r>
            <a:endParaRPr lang="nl-NL" sz="2500" dirty="0"/>
          </a:p>
          <a:p>
            <a:pPr marL="542925" lvl="1" indent="-320675">
              <a:spcBef>
                <a:spcPts val="600"/>
              </a:spcBef>
              <a:buSzPts val="2500"/>
            </a:pPr>
            <a:r>
              <a:rPr lang="nl-BE" sz="2500" dirty="0"/>
              <a:t>Do </a:t>
            </a:r>
            <a:r>
              <a:rPr lang="nl-BE" sz="2500" dirty="0" err="1"/>
              <a:t>while</a:t>
            </a:r>
            <a:endParaRPr lang="nl-BE" sz="2500" dirty="0"/>
          </a:p>
          <a:p>
            <a:pPr marL="542925" lvl="1" indent="-320675">
              <a:spcBef>
                <a:spcPts val="600"/>
              </a:spcBef>
              <a:buSzPts val="2500"/>
            </a:pPr>
            <a:r>
              <a:rPr lang="nl-BE" sz="2500" dirty="0" err="1">
                <a:solidFill>
                  <a:srgbClr val="FF0000"/>
                </a:solidFill>
              </a:rPr>
              <a:t>While</a:t>
            </a:r>
            <a:r>
              <a:rPr lang="nl-BE" sz="2500" dirty="0">
                <a:solidFill>
                  <a:srgbClr val="FF0000"/>
                </a:solidFill>
              </a:rPr>
              <a:t> do</a:t>
            </a:r>
          </a:p>
          <a:p>
            <a:pPr marL="266700" lvl="1" indent="0">
              <a:spcBef>
                <a:spcPts val="600"/>
              </a:spcBef>
              <a:buFont typeface="Arial"/>
              <a:buNone/>
            </a:pPr>
            <a:endParaRPr lang="nl-BE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28"/>
              <a:buNone/>
            </a:pPr>
            <a:endParaRPr sz="2475"/>
          </a:p>
          <a:p>
            <a:pPr marL="242570" lvl="0" indent="-10096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28"/>
              <a:buNone/>
            </a:pPr>
            <a:endParaRPr lang="nl-NL" sz="2475"/>
          </a:p>
          <a:p>
            <a:pPr marL="242570" indent="-114300">
              <a:spcBef>
                <a:spcPts val="600"/>
              </a:spcBef>
              <a:buNone/>
            </a:pPr>
            <a:endParaRPr lang="nl-NL"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SOORTEN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3</a:t>
            </a:fld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6424e9238_0_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2409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Wanneer het </a:t>
            </a:r>
            <a:r>
              <a:rPr lang="nl-BE" sz="2500">
                <a:solidFill>
                  <a:srgbClr val="EC4B2F"/>
                </a:solidFill>
              </a:rPr>
              <a:t>aantal keer</a:t>
            </a:r>
            <a:r>
              <a:rPr lang="nl-BE" sz="2500"/>
              <a:t> dat opdrachten moeten herhaald worden </a:t>
            </a:r>
            <a:r>
              <a:rPr lang="nl-BE" sz="2500">
                <a:solidFill>
                  <a:srgbClr val="EC4B2F"/>
                </a:solidFill>
              </a:rPr>
              <a:t>ongekend</a:t>
            </a:r>
            <a:r>
              <a:rPr lang="nl-BE" sz="2500"/>
              <a:t> is. 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Het uitvoeren en mogelijks herhalen van de opdrachten is </a:t>
            </a:r>
            <a:r>
              <a:rPr lang="nl-BE" sz="2500">
                <a:solidFill>
                  <a:srgbClr val="EC4B2F"/>
                </a:solidFill>
              </a:rPr>
              <a:t>afhankelijk van een voorwaarde</a:t>
            </a:r>
            <a:r>
              <a:rPr lang="nl-BE" sz="2500"/>
              <a:t> die men </a:t>
            </a:r>
            <a:r>
              <a:rPr lang="nl-BE" sz="2500">
                <a:solidFill>
                  <a:srgbClr val="EC4B2F"/>
                </a:solidFill>
              </a:rPr>
              <a:t>eerst </a:t>
            </a:r>
            <a:r>
              <a:rPr lang="nl-BE" sz="2500"/>
              <a:t>controleert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>
                <a:solidFill>
                  <a:srgbClr val="EC4B2F"/>
                </a:solidFill>
              </a:rPr>
              <a:t>Mogelijk</a:t>
            </a:r>
            <a:r>
              <a:rPr lang="nl-BE" sz="2500"/>
              <a:t> dat de opdrachten </a:t>
            </a:r>
            <a:r>
              <a:rPr lang="nl-BE" sz="2500">
                <a:solidFill>
                  <a:srgbClr val="EC4B2F"/>
                </a:solidFill>
              </a:rPr>
              <a:t>nooit uitgevoerd</a:t>
            </a:r>
            <a:r>
              <a:rPr lang="nl-BE" sz="2500"/>
              <a:t> worden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>
                <a:solidFill>
                  <a:srgbClr val="00A0AE"/>
                </a:solidFill>
              </a:rPr>
              <a:t>Praktisch vooral gebruikt bij: </a:t>
            </a:r>
            <a:endParaRPr sz="2500">
              <a:solidFill>
                <a:srgbClr val="00A0AE"/>
              </a:solidFill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500"/>
              <a:buChar char="•"/>
            </a:pPr>
            <a:r>
              <a:rPr lang="nl-BE" sz="2500"/>
              <a:t>Wanneer een voorwaarde bepaalt wanneer opdrachten of mogelijke herhaling van opdrachten moet worden uitgevoerd</a:t>
            </a:r>
            <a:endParaRPr sz="2500"/>
          </a:p>
        </p:txBody>
      </p:sp>
      <p:sp>
        <p:nvSpPr>
          <p:cNvPr id="343" name="Google Shape;343;ga6424e9238_0_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WHILE DO ITERATIE</a:t>
            </a:r>
            <a:endParaRPr/>
          </a:p>
        </p:txBody>
      </p:sp>
      <p:sp>
        <p:nvSpPr>
          <p:cNvPr id="344" name="Google Shape;344;ga6424e9238_0_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44338dd1b_0_5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while (voorwaarde)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{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	opdrachten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}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>
                <a:solidFill>
                  <a:srgbClr val="EC4B2F"/>
                </a:solidFill>
              </a:rPr>
              <a:t>Voorwaarde</a:t>
            </a:r>
            <a:r>
              <a:rPr lang="nl-BE" sz="2500"/>
              <a:t> wordt reeds </a:t>
            </a:r>
            <a:r>
              <a:rPr lang="nl-BE" sz="2500">
                <a:solidFill>
                  <a:srgbClr val="EC4B2F"/>
                </a:solidFill>
              </a:rPr>
              <a:t>voor de eerste maal</a:t>
            </a:r>
            <a:r>
              <a:rPr lang="nl-BE" sz="2500"/>
              <a:t> uitvoeren van de opdrachten gecontroleerd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SzPts val="2025"/>
              <a:buNone/>
            </a:pPr>
            <a:r>
              <a:rPr lang="nl-BE" sz="2500"/>
              <a:t>Indien de uitkomst van deze voorwaarde </a:t>
            </a:r>
            <a:r>
              <a:rPr lang="nl-BE" sz="2500">
                <a:solidFill>
                  <a:srgbClr val="EC4B2F"/>
                </a:solidFill>
              </a:rPr>
              <a:t>true </a:t>
            </a:r>
            <a:r>
              <a:rPr lang="nl-BE" sz="2500"/>
              <a:t>is, zullen de opdrachten </a:t>
            </a:r>
            <a:r>
              <a:rPr lang="nl-BE" sz="2500">
                <a:solidFill>
                  <a:srgbClr val="00A0AE"/>
                </a:solidFill>
              </a:rPr>
              <a:t>worden uitgevoerd</a:t>
            </a:r>
            <a:r>
              <a:rPr lang="nl-BE" sz="2500"/>
              <a:t>. Indien deze </a:t>
            </a:r>
            <a:r>
              <a:rPr lang="nl-BE" sz="2500">
                <a:solidFill>
                  <a:srgbClr val="EC4B2F"/>
                </a:solidFill>
              </a:rPr>
              <a:t>false</a:t>
            </a:r>
            <a:r>
              <a:rPr lang="nl-BE" sz="2500"/>
              <a:t> is, zal de </a:t>
            </a:r>
            <a:r>
              <a:rPr lang="nl-BE" sz="2500">
                <a:solidFill>
                  <a:srgbClr val="EC4B2F"/>
                </a:solidFill>
              </a:rPr>
              <a:t>iteratie stoppen</a:t>
            </a:r>
            <a:r>
              <a:rPr lang="nl-BE" sz="2500"/>
              <a:t>, mogelijks voor eerste uitvoering van de opdrachten.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25"/>
              <a:buNone/>
            </a:pPr>
            <a:endParaRPr sz="2500"/>
          </a:p>
        </p:txBody>
      </p:sp>
      <p:sp>
        <p:nvSpPr>
          <p:cNvPr id="351" name="Google Shape;351;ga44338dd1b_0_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nl-BE"/>
              <a:t>SYNTAX</a:t>
            </a:r>
            <a:endParaRPr/>
          </a:p>
        </p:txBody>
      </p:sp>
      <p:sp>
        <p:nvSpPr>
          <p:cNvPr id="352" name="Google Shape;352;ga44338dd1b_0_5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6424e9238_0_24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Wanneer bepaalde instructies niet altijd moeten herhaald worden en in sommige gevallen niet herhaald worden, gebruiken we het </a:t>
            </a:r>
            <a:r>
              <a:rPr lang="nl-BE" sz="2500" b="1" i="1"/>
              <a:t>P</a:t>
            </a:r>
            <a:r>
              <a:rPr lang="nl-BE" sz="2500" i="1"/>
              <a:t>riming </a:t>
            </a:r>
            <a:r>
              <a:rPr lang="nl-BE" sz="2500" b="1" i="1"/>
              <a:t>R</a:t>
            </a:r>
            <a:r>
              <a:rPr lang="nl-BE" sz="2500" i="1"/>
              <a:t>ead principe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Voorbeeld: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nl-BE" sz="2500"/>
              <a:t>Wenst u een persoon te behandelen (J/N)? </a:t>
            </a:r>
            <a:endParaRPr sz="2500"/>
          </a:p>
          <a:p>
            <a:pPr marL="742950" lvl="1" indent="-292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–"/>
            </a:pPr>
            <a:r>
              <a:rPr lang="nl-BE" sz="2500"/>
              <a:t>J: we lezen zijn informatie en behandelen deze persoon</a:t>
            </a:r>
            <a:endParaRPr sz="2500"/>
          </a:p>
          <a:p>
            <a:pPr marL="742950" lvl="1" indent="-292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–"/>
            </a:pPr>
            <a:r>
              <a:rPr lang="nl-BE" sz="2500"/>
              <a:t>N: het programma stopt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a6424e9238_0_2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PRIMING READ PRINCIPE (PR)</a:t>
            </a:r>
            <a:endParaRPr/>
          </a:p>
        </p:txBody>
      </p:sp>
      <p:sp>
        <p:nvSpPr>
          <p:cNvPr id="360" name="Google Shape;360;ga6424e9238_0_24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6424e9238_0_253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Het principe bestaat steeds uit 4 stappen:</a:t>
            </a:r>
            <a:endParaRPr sz="2500"/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nl-BE" sz="2500"/>
              <a:t>Stap 1: lees de kritieke waarde 		(PR1)</a:t>
            </a:r>
            <a:endParaRPr sz="2500"/>
          </a:p>
          <a:p>
            <a:pPr marL="1143000" lvl="2" indent="-260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•"/>
            </a:pPr>
            <a:r>
              <a:rPr lang="nl-BE" sz="2500"/>
              <a:t>Lees de waarde die ervoor zorgt dat het programma al dan niet stopt.</a:t>
            </a:r>
            <a:endParaRPr sz="2500"/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nl-BE" sz="2500"/>
              <a:t>Stap 2: controleer de kritieke waarde 	(PR2)</a:t>
            </a:r>
            <a:endParaRPr sz="2500"/>
          </a:p>
          <a:p>
            <a:pPr marL="1143000" lvl="2" indent="-260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•"/>
            </a:pPr>
            <a:r>
              <a:rPr lang="nl-BE" sz="2500"/>
              <a:t>Kritieke waarde != stopwaarde ?</a:t>
            </a:r>
            <a:endParaRPr sz="2500"/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nl-BE" sz="2500"/>
              <a:t>Stap 3: werk de instructies uit die moeten (PR3)</a:t>
            </a:r>
            <a:br>
              <a:rPr lang="nl-BE" sz="2500"/>
            </a:br>
            <a:r>
              <a:rPr lang="nl-BE" sz="2500"/>
              <a:t>            herhaald worden</a:t>
            </a:r>
            <a:endParaRPr sz="2500"/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nl-BE" sz="2500"/>
              <a:t>Stap 4: lees de volgende kritieke waarde 	(PR4)</a:t>
            </a:r>
            <a:endParaRPr sz="2500"/>
          </a:p>
        </p:txBody>
      </p:sp>
      <p:sp>
        <p:nvSpPr>
          <p:cNvPr id="367" name="Google Shape;367;ga6424e9238_0_2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PRIMING READ PRINCIPE (PR)</a:t>
            </a:r>
            <a:endParaRPr/>
          </a:p>
        </p:txBody>
      </p:sp>
      <p:sp>
        <p:nvSpPr>
          <p:cNvPr id="368" name="Google Shape;368;ga6424e9238_0_25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6424e9238_0_26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Maak een programma dat al dan niet adres etiketten drukt. 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Wanneer men minstens één adresetiket wenst te drukken van een bepaalde persoon, wordt de naam en het adres opgevraagd. 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Vervolgens wordt het gewenste aantal adres etiketten gedrukt. 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Arial"/>
              <a:buNone/>
            </a:pPr>
            <a:r>
              <a:rPr lang="nl-BE" sz="2500"/>
              <a:t>Men krijgt opnieuw de vraag hoeveel etiketten men wenst te drukken voor de volgende persoon.</a:t>
            </a:r>
            <a:endParaRPr sz="2500"/>
          </a:p>
        </p:txBody>
      </p:sp>
      <p:sp>
        <p:nvSpPr>
          <p:cNvPr id="375" name="Google Shape;375;ga6424e9238_0_2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OPGAVE</a:t>
            </a:r>
            <a:endParaRPr/>
          </a:p>
        </p:txBody>
      </p:sp>
      <p:sp>
        <p:nvSpPr>
          <p:cNvPr id="376" name="Google Shape;376;ga6424e9238_0_26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6424e9238_0_26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/>
              <a:t>Er wordt eerst een vraag gesteld namelijk ‘Hoeveel etiketten wenst u dadelijk af te drukken (0 = stop)?’ 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nl-BE" sz="2500"/>
              <a:t>Zolang het aantal ≠ 0</a:t>
            </a:r>
            <a:endParaRPr sz="2500"/>
          </a:p>
          <a:p>
            <a:pPr marL="742950" lvl="1" indent="-292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–"/>
            </a:pPr>
            <a:r>
              <a:rPr lang="nl-BE" sz="2500"/>
              <a:t>Lezen we voor- en familienaam</a:t>
            </a:r>
            <a:endParaRPr sz="2500"/>
          </a:p>
          <a:p>
            <a:pPr marL="742950" lvl="1" indent="-292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–"/>
            </a:pPr>
            <a:r>
              <a:rPr lang="nl-BE" sz="2500"/>
              <a:t>Lezen we de adresgegevens</a:t>
            </a:r>
            <a:endParaRPr sz="2500"/>
          </a:p>
          <a:p>
            <a:pPr marL="742950" lvl="1" indent="-292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–"/>
            </a:pPr>
            <a:r>
              <a:rPr lang="nl-BE" sz="2500"/>
              <a:t>Drukken we de gewenste etiketten</a:t>
            </a:r>
            <a:endParaRPr sz="2500"/>
          </a:p>
          <a:p>
            <a:pPr marL="742950" lvl="1" indent="-292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–"/>
            </a:pPr>
            <a:r>
              <a:rPr lang="nl-BE" sz="2500"/>
              <a:t>Stellen we de vraag opnieuw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nl-BE" sz="2500"/>
              <a:t>Wanneer aantal = 0</a:t>
            </a:r>
            <a:endParaRPr sz="2500"/>
          </a:p>
          <a:p>
            <a:pPr marL="742950" lvl="1" indent="-292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rebuchet MS"/>
              <a:buChar char="–"/>
            </a:pPr>
            <a:r>
              <a:rPr lang="nl-BE" sz="2500"/>
              <a:t>Stopt het programma</a:t>
            </a:r>
            <a:endParaRPr sz="2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a6424e9238_0_2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VOORBEELD: PRIMING READ PRINCIPLE </a:t>
            </a:r>
            <a:endParaRPr/>
          </a:p>
        </p:txBody>
      </p:sp>
      <p:sp>
        <p:nvSpPr>
          <p:cNvPr id="384" name="Google Shape;384;ga6424e9238_0_26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  <p:sp>
        <p:nvSpPr>
          <p:cNvPr id="385" name="Google Shape;385;ga6424e9238_0_267"/>
          <p:cNvSpPr/>
          <p:nvPr/>
        </p:nvSpPr>
        <p:spPr>
          <a:xfrm rot="10800000">
            <a:off x="5884694" y="2296989"/>
            <a:ext cx="720000" cy="20163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a6424e9238_0_267"/>
          <p:cNvSpPr/>
          <p:nvPr/>
        </p:nvSpPr>
        <p:spPr>
          <a:xfrm>
            <a:off x="8254752" y="1754005"/>
            <a:ext cx="864000" cy="50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BAC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PR1</a:t>
            </a:r>
            <a:endParaRPr/>
          </a:p>
        </p:txBody>
      </p:sp>
      <p:sp>
        <p:nvSpPr>
          <p:cNvPr id="387" name="Google Shape;387;ga6424e9238_0_267"/>
          <p:cNvSpPr/>
          <p:nvPr/>
        </p:nvSpPr>
        <p:spPr>
          <a:xfrm>
            <a:off x="8254756" y="2465512"/>
            <a:ext cx="864000" cy="50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BAC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PR2</a:t>
            </a:r>
            <a:endParaRPr/>
          </a:p>
        </p:txBody>
      </p:sp>
      <p:sp>
        <p:nvSpPr>
          <p:cNvPr id="388" name="Google Shape;388;ga6424e9238_0_267"/>
          <p:cNvSpPr/>
          <p:nvPr/>
        </p:nvSpPr>
        <p:spPr>
          <a:xfrm>
            <a:off x="8254752" y="3177011"/>
            <a:ext cx="864000" cy="50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BAC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PR3</a:t>
            </a:r>
            <a:endParaRPr/>
          </a:p>
        </p:txBody>
      </p:sp>
      <p:sp>
        <p:nvSpPr>
          <p:cNvPr id="389" name="Google Shape;389;ga6424e9238_0_267"/>
          <p:cNvSpPr/>
          <p:nvPr/>
        </p:nvSpPr>
        <p:spPr>
          <a:xfrm>
            <a:off x="8254752" y="3888489"/>
            <a:ext cx="864000" cy="50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4BAC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Diavoorstelling (4:3)</PresentationFormat>
  <Slides>19</Slides>
  <Notes>19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TM_presentatie_eng</vt:lpstr>
      <vt:lpstr>INLEIDING TOT PROGRAMMEREN</vt:lpstr>
      <vt:lpstr>BOUWSTENEN</vt:lpstr>
      <vt:lpstr>SOORTEN</vt:lpstr>
      <vt:lpstr>WHILE DO ITERATIE</vt:lpstr>
      <vt:lpstr>SYNTAX</vt:lpstr>
      <vt:lpstr>PRIMING READ PRINCIPE (PR)</vt:lpstr>
      <vt:lpstr>PRIMING READ PRINCIPE (PR)</vt:lpstr>
      <vt:lpstr>VOORBEELD: OPGAVE</vt:lpstr>
      <vt:lpstr>VOORBEELD: PRIMING READ PRINCIPLE </vt:lpstr>
      <vt:lpstr>VOORBEELD: WERKING</vt:lpstr>
      <vt:lpstr>VOORBEELD: WERKING</vt:lpstr>
      <vt:lpstr>VOORBEELD: WERKING </vt:lpstr>
      <vt:lpstr>VOORBEELD: WERKING </vt:lpstr>
      <vt:lpstr>VOORBEELD: DECLARATIE </vt:lpstr>
      <vt:lpstr>VOORBEELD: KRITIEKE WAARDE INLEZEN </vt:lpstr>
      <vt:lpstr>VOORBEELD: CONTROLE KRITIEKE WAARDE </vt:lpstr>
      <vt:lpstr>VOORBEELD: EIGENLIJKE OPDRACHTEN </vt:lpstr>
      <vt:lpstr>VOORBEELD: INLEZEN VOLGENDE KRITIEKE WAARDE </vt:lpstr>
      <vt:lpstr>ALGEMEEN: PR PRINCIPE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TOT PROGRAMMEREN</dc:title>
  <dc:creator>Miranda Decabooter</dc:creator>
  <cp:revision>19</cp:revision>
  <dcterms:created xsi:type="dcterms:W3CDTF">2016-09-05T09:03:02Z</dcterms:created>
  <dcterms:modified xsi:type="dcterms:W3CDTF">2022-10-25T16:07:47Z</dcterms:modified>
</cp:coreProperties>
</file>